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73FA8-CD95-4A46-9EE0-89AC5C42972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80C89-923F-426C-8608-AED6A085E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75D5-DF42-4D1D-8E8D-D3A4CAFE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D4A0-34F5-41D7-87B4-1E7AE52E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78D1-8FA9-42E8-BBA1-30CA7869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F902F-7D31-40F0-88E8-354201EB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E1E2-0CDE-497A-9383-BF9903C2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1023-243C-4048-99BD-5DE1C7AC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CE84F-D710-4372-81B1-287770162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D927E-2910-4A1E-930A-E868B62A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445D-176A-4F49-83AE-C0543063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A924-8788-4AF0-96D4-CB3C3632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FEF26-A5D4-4827-A5A3-10F75D6EA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66DBC-12B0-4064-B22F-B6E7CAD1F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DEFB-A457-4915-99F0-5AA3DF45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BCF22-7563-4C39-88B0-BDFE257A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4A49-7635-4FA7-829F-0D92F6D7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1A12-57FC-4F09-BBF8-82DE2131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0BAA-E458-4357-843C-2F3A95B8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6FB7-32D8-499F-A3F1-1F06489C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9AB2-D411-494A-89B0-7E68A469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F4BB9-731F-49F6-BBA5-A9A326F5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A306-154F-4F18-9C48-923F4567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69C88-2FB7-491C-A9F6-B1DB2103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D7EF-8565-43A8-A890-69B625C2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FB87-C576-42F9-9839-6FBC91D2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815EB-729B-4B0C-BC93-CD731972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0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422D-1300-4E32-AFD1-DC68544F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7CE8-8063-45AA-A00A-AF5F00E7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53116-A2AB-4D8D-9EBA-5C3F51FAA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3D268-D9BF-467E-89A6-E8789A20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CC05-5ACD-455B-8F34-32BE71C6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73C4F-BBDC-4D15-A8F9-D9F5D124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942D-9A37-43E6-A2CC-5F922F32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A845C-2ADD-45A2-AF4F-9892B0FB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C66A6-B527-4D7C-8AAC-0B48777B2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EF948-9265-434C-A0C9-82A65712F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89D6A-6E51-45CA-9F2F-25E3B60B7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F8A40-2384-4EA6-A9D2-1CA49FE4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9B2AA-7A36-4B61-AAF5-F4F06942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75180-6069-4116-9813-39FD9386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39E5-266D-4CDE-BC84-863C45C4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0E98A-94DB-4870-8A4E-CBD2C8C9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CE202-094D-40DB-BA70-75FD9F8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6BE26-26C9-4327-90A7-8CA9CD74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ACDBF-AFE8-4307-8852-F35590AC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34D41-D32D-4AEB-BD14-85349A1F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11D16-B5BB-4973-BD18-0B98F01B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8829-CB29-46CA-A331-1FA6A920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E6D7-C643-4981-8583-4BFC0AF1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FA6E0-29D4-4B3D-90D5-83EACF7E7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1DAD8-1CC5-4A68-A1BA-736CCECE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1DA3B-7124-450A-B469-3B28CD2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8328C-9AEF-44DE-95A7-48EB3129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694C-113E-4348-BC27-17417159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8C47-0341-4102-A3C6-E5347E86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F09D1-019A-4745-9F13-910502EF2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641CB-C3B6-4DA7-9F04-E624DABA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E0A0E-A396-46D9-955D-C97EF48C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03D6E-3D65-4625-A4AF-0143F22D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B48AC-FBA4-4C9A-A02D-19658137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5535C-361C-4898-B880-332441479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FCBE-0709-426F-829D-353A51FA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73F8-BED8-41D6-B0D9-C47464607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All-Si in Göttingen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273C-957F-4796-889B-27D897AD4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CD1E-43A5-4171-B3AC-6063B710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3105-9130-4476-A764-29D41D52D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2507"/>
            <a:ext cx="9144000" cy="959530"/>
          </a:xfrm>
        </p:spPr>
        <p:txBody>
          <a:bodyPr/>
          <a:lstStyle/>
          <a:p>
            <a:r>
              <a:rPr lang="en-US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All-Si Project</a:t>
            </a:r>
            <a:r>
              <a:rPr lang="en-US" sz="6000" b="0" u="none" strike="noStrike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Göttingen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E9553-E70E-495B-B112-49AB5B07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676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b="0" u="none" strike="noStrike" dirty="0">
                <a:solidFill>
                  <a:srgbClr val="000000"/>
                </a:solidFill>
                <a:uFillTx/>
                <a:latin typeface="Arial"/>
              </a:rPr>
              <a:t>Nana </a:t>
            </a:r>
            <a:r>
              <a:rPr lang="de-DE" sz="2400" b="0" u="none" strike="noStrike" dirty="0" err="1">
                <a:solidFill>
                  <a:srgbClr val="000000"/>
                </a:solidFill>
                <a:uFillTx/>
                <a:latin typeface="Arial"/>
              </a:rPr>
              <a:t>Chychkalo</a:t>
            </a:r>
            <a:endParaRPr lang="de-DE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u="none" strike="noStrike" dirty="0">
                <a:solidFill>
                  <a:srgbClr val="000000"/>
                </a:solidFill>
                <a:uFillTx/>
                <a:latin typeface="Arial"/>
              </a:rPr>
              <a:t>Jörn </a:t>
            </a:r>
            <a:r>
              <a:rPr lang="de-DE" sz="2400" b="0" u="none" strike="noStrike" dirty="0" err="1">
                <a:solidFill>
                  <a:srgbClr val="000000"/>
                </a:solidFill>
                <a:uFillTx/>
                <a:latin typeface="Arial"/>
              </a:rPr>
              <a:t>Grosse-Knetter</a:t>
            </a:r>
            <a:endParaRPr lang="de-DE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0" u="none" strike="noStrike" dirty="0">
                <a:solidFill>
                  <a:srgbClr val="000000"/>
                </a:solidFill>
                <a:uFillTx/>
                <a:latin typeface="Arial"/>
              </a:rPr>
              <a:t>Arnulf Quadt</a:t>
            </a:r>
          </a:p>
          <a:p>
            <a:endParaRPr lang="en-US" dirty="0"/>
          </a:p>
        </p:txBody>
      </p:sp>
      <p:sp>
        <p:nvSpPr>
          <p:cNvPr id="4" name="Abgerundetes Rechteck 2">
            <a:extLst>
              <a:ext uri="{FF2B5EF4-FFF2-40B4-BE49-F238E27FC236}">
                <a16:creationId xmlns:a16="http://schemas.microsoft.com/office/drawing/2014/main" id="{0CCF1CA6-066B-4FC1-AB95-443AFEAB8744}"/>
              </a:ext>
            </a:extLst>
          </p:cNvPr>
          <p:cNvSpPr/>
          <p:nvPr/>
        </p:nvSpPr>
        <p:spPr>
          <a:xfrm>
            <a:off x="1524000" y="488160"/>
            <a:ext cx="9228364" cy="13442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4A7EBB"/>
            </a:solidFill>
            <a:round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0407A-F9E6-41B5-8FE7-BAEFA0196BD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13285" y="4383720"/>
            <a:ext cx="5577621" cy="1045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6014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in Göttingen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986"/>
            <a:ext cx="10515600" cy="498497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 cooperation with Bonn : All-Si – an all-silicon ladder of CMOS detectors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Concept of All-Si ladder:</a:t>
            </a:r>
          </a:p>
          <a:p>
            <a:pPr marL="914400" lvl="1" indent="-457200"/>
            <a:r>
              <a:rPr lang="en-GB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Single piece of silicon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Several sensors cut from the wafer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GB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Post-processing of wafer </a:t>
            </a:r>
          </a:p>
          <a:p>
            <a:pPr marL="457200" indent="-457200"/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Project within DRD3</a:t>
            </a:r>
          </a:p>
          <a:p>
            <a:pPr marL="457200" indent="-457200"/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Göttingen’s contribution funded by BMBF </a:t>
            </a:r>
          </a:p>
          <a:p>
            <a:pPr marL="457200" indent="-45720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Starting with thermo-mechanical simulation in Göttingen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7" y="54885"/>
            <a:ext cx="7407728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Ladder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986"/>
            <a:ext cx="10515600" cy="49849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Design towards an All-Si ladder:</a:t>
            </a:r>
          </a:p>
          <a:p>
            <a:pPr marL="914400" lvl="1" indent="-457200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Several CMOS chips cut out of wafer with handling area to sides</a:t>
            </a:r>
          </a:p>
          <a:p>
            <a:pPr marL="914400" lvl="1" indent="-457200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RDL connecting from cable at side of ladder to CMOS chips</a:t>
            </a:r>
          </a:p>
          <a:p>
            <a:pPr marL="914400" lvl="1" indent="-457200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Cooling: is air flow sufficient?</a:t>
            </a:r>
            <a:endParaRPr lang="en-GB" sz="3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3</a:t>
            </a:fld>
            <a:endParaRPr lang="en-US"/>
          </a:p>
        </p:txBody>
      </p:sp>
      <p:pic>
        <p:nvPicPr>
          <p:cNvPr id="9" name="Grafik 1" descr="A diagram of a structure&#10;&#10;AI-generated content may be incorrect.">
            <a:extLst>
              <a:ext uri="{FF2B5EF4-FFF2-40B4-BE49-F238E27FC236}">
                <a16:creationId xmlns:a16="http://schemas.microsoft.com/office/drawing/2014/main" id="{E68D9106-5B52-42A9-ACD4-EAAA2FA83EE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654834" y="2929149"/>
            <a:ext cx="7178768" cy="342731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1299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Simulation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986"/>
            <a:ext cx="10515600" cy="498497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Need </a:t>
            </a: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thermo-mechanical simulations to assess cooling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Getting familiar with simulation packages (Ansys, CAD programs) → licenses available, already in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Assume properties as expected for next LF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Monopix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prototype: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Chip size 22 mm x 30 mm, thinned to 0.04 mm (except for edges and end-pieces) →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2.6·10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-8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 consumption per chip: 1.5 W</a:t>
            </a:r>
          </a:p>
          <a:p>
            <a:pPr marL="1371600"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Assumed to be homogeneous</a:t>
            </a:r>
          </a:p>
          <a:p>
            <a:pPr marL="1371600"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be sub-divided in pixel area and periphery later</a:t>
            </a:r>
          </a:p>
          <a:p>
            <a:pPr marL="1371600" lvl="2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add later: power from voltage drop on RDL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Total power density: 5.68·10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W/m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Simulation: Steady State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1986"/>
            <a:ext cx="3358243" cy="49849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First step: steady-state thermal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Checks heat distribution, assuming convection of 300 W/m</a:t>
            </a:r>
            <a:r>
              <a:rPr lang="en-US" sz="36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°C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omputer screen shot of a computer program&#10;&#10;AI-generated content may be incorrect.">
            <a:extLst>
              <a:ext uri="{FF2B5EF4-FFF2-40B4-BE49-F238E27FC236}">
                <a16:creationId xmlns:a16="http://schemas.microsoft.com/office/drawing/2014/main" id="{7CFD917D-0D34-6D30-DF76-3C3EA03A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6" t="18519" b="23111"/>
          <a:stretch/>
        </p:blipFill>
        <p:spPr>
          <a:xfrm>
            <a:off x="4389663" y="1191985"/>
            <a:ext cx="7694945" cy="47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Simulation: Transient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1986"/>
            <a:ext cx="3368041" cy="498497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Transient thermal analysis: evolution of temperature vs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Variation implemented: convection changes from 300 to </a:t>
            </a:r>
            <a:b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50 W/m</a:t>
            </a:r>
            <a:r>
              <a:rPr lang="en-US" sz="36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°C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6</a:t>
            </a:fld>
            <a:endParaRPr lang="en-US"/>
          </a:p>
        </p:txBody>
      </p:sp>
      <p:pic>
        <p:nvPicPr>
          <p:cNvPr id="4" name="1000005097">
            <a:hlinkClick r:id="" action="ppaction://media"/>
            <a:extLst>
              <a:ext uri="{FF2B5EF4-FFF2-40B4-BE49-F238E27FC236}">
                <a16:creationId xmlns:a16="http://schemas.microsoft.com/office/drawing/2014/main" id="{78C2E271-1C71-4E04-92EB-E72DEB3F50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1191986"/>
            <a:ext cx="7773696" cy="51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All-Si Simulation: Air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91986"/>
            <a:ext cx="5166362" cy="49849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Move from convection to air flow cooling:</a:t>
            </a:r>
          </a:p>
          <a:p>
            <a:pPr marL="914400" lvl="1" indent="-457200"/>
            <a:r>
              <a:rPr lang="en-US" sz="3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Integrate the fluent software module in Ansys (operated separately from mechanical simulation)</a:t>
            </a:r>
          </a:p>
          <a:p>
            <a:pPr marL="914400" lvl="1" indent="-457200"/>
            <a:r>
              <a:rPr lang="en-US" sz="3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amount of flow required to keep CMOS chips below a reasonably low temperature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2BF12E-D547-4B76-A97D-F134C736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32"/>
          <a:stretch/>
        </p:blipFill>
        <p:spPr>
          <a:xfrm>
            <a:off x="6691923" y="1191986"/>
            <a:ext cx="5166361" cy="50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2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4DD3-742F-4837-94F8-164D4E1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54885"/>
            <a:ext cx="7424057" cy="81869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6C9E-BDDE-4622-B100-1D951B11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986"/>
            <a:ext cx="10515600" cy="49849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Pursuing design and later production of an All-Si ladder of CMOS detectors with Bonn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Started thermo-mechanical simulations: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Simulation based on basic chip power consumption specs → to be refined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Steady-state and transient mechanical simulation in operation</a:t>
            </a:r>
          </a:p>
          <a:p>
            <a:pPr marL="914400" lvl="1" indent="-457200"/>
            <a:r>
              <a:rPr lang="en-US" sz="3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Air flow work beginning now</a:t>
            </a:r>
          </a:p>
          <a:p>
            <a:pPr marL="457200" indent="-457200"/>
            <a:r>
              <a:rPr lang="en-US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Aim: estimate air flow cooling needs for All-Si ladder</a:t>
            </a: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EEC61-B75A-4AFB-A2D6-DD55490C4253}"/>
              </a:ext>
            </a:extLst>
          </p:cNvPr>
          <p:cNvCxnSpPr/>
          <p:nvPr/>
        </p:nvCxnSpPr>
        <p:spPr>
          <a:xfrm>
            <a:off x="0" y="9062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F89EF9-9CB0-4C89-99BC-B356E273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8" y="66403"/>
            <a:ext cx="4422321" cy="78864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50060D-6C33-4668-A3D5-53BED3F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19.03.2025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97BB2C-D2AA-44BA-B37F-6748B8D7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All-Si in Göttingen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309DFEB-19CF-492C-BB89-8A4ED58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CD1E-43A5-4171-B3AC-6063B710E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66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All-Si Project in Göttingen</vt:lpstr>
      <vt:lpstr>All-Si in Göttingen</vt:lpstr>
      <vt:lpstr>All-Si Ladder</vt:lpstr>
      <vt:lpstr>All-Si Simulation</vt:lpstr>
      <vt:lpstr>All-Si Simulation: Steady State</vt:lpstr>
      <vt:lpstr>All-Si Simulation: Transient</vt:lpstr>
      <vt:lpstr>All-Si Simulation: Air Flow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All-Si Project in Göttingen</dc:title>
  <dc:creator>jgrosse</dc:creator>
  <cp:lastModifiedBy>jgrosse</cp:lastModifiedBy>
  <cp:revision>13</cp:revision>
  <dcterms:created xsi:type="dcterms:W3CDTF">2025-03-13T14:28:13Z</dcterms:created>
  <dcterms:modified xsi:type="dcterms:W3CDTF">2025-03-14T10:03:45Z</dcterms:modified>
</cp:coreProperties>
</file>