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76"/>
  </p:notesMasterIdLst>
  <p:sldIdLst>
    <p:sldId id="256" r:id="rId2"/>
    <p:sldId id="871" r:id="rId3"/>
    <p:sldId id="808" r:id="rId4"/>
    <p:sldId id="809" r:id="rId5"/>
    <p:sldId id="879" r:id="rId6"/>
    <p:sldId id="880" r:id="rId7"/>
    <p:sldId id="874" r:id="rId8"/>
    <p:sldId id="883" r:id="rId9"/>
    <p:sldId id="839" r:id="rId10"/>
    <p:sldId id="881" r:id="rId11"/>
    <p:sldId id="864" r:id="rId12"/>
    <p:sldId id="882" r:id="rId13"/>
    <p:sldId id="877" r:id="rId14"/>
    <p:sldId id="878" r:id="rId15"/>
    <p:sldId id="876" r:id="rId16"/>
    <p:sldId id="867" r:id="rId17"/>
    <p:sldId id="858" r:id="rId18"/>
    <p:sldId id="693" r:id="rId19"/>
    <p:sldId id="695" r:id="rId20"/>
    <p:sldId id="696" r:id="rId21"/>
    <p:sldId id="698" r:id="rId22"/>
    <p:sldId id="700" r:id="rId23"/>
    <p:sldId id="643" r:id="rId24"/>
    <p:sldId id="640" r:id="rId25"/>
    <p:sldId id="761" r:id="rId26"/>
    <p:sldId id="765" r:id="rId27"/>
    <p:sldId id="797" r:id="rId28"/>
    <p:sldId id="763" r:id="rId29"/>
    <p:sldId id="767" r:id="rId30"/>
    <p:sldId id="653" r:id="rId31"/>
    <p:sldId id="845" r:id="rId32"/>
    <p:sldId id="584" r:id="rId33"/>
    <p:sldId id="400" r:id="rId34"/>
    <p:sldId id="766" r:id="rId35"/>
    <p:sldId id="855" r:id="rId36"/>
    <p:sldId id="724" r:id="rId37"/>
    <p:sldId id="697" r:id="rId38"/>
    <p:sldId id="694" r:id="rId39"/>
    <p:sldId id="738" r:id="rId40"/>
    <p:sldId id="646" r:id="rId41"/>
    <p:sldId id="648" r:id="rId42"/>
    <p:sldId id="649" r:id="rId43"/>
    <p:sldId id="650" r:id="rId44"/>
    <p:sldId id="651" r:id="rId45"/>
    <p:sldId id="709" r:id="rId46"/>
    <p:sldId id="668" r:id="rId47"/>
    <p:sldId id="854" r:id="rId48"/>
    <p:sldId id="814" r:id="rId49"/>
    <p:sldId id="844" r:id="rId50"/>
    <p:sldId id="815" r:id="rId51"/>
    <p:sldId id="847" r:id="rId52"/>
    <p:sldId id="848" r:id="rId53"/>
    <p:sldId id="849" r:id="rId54"/>
    <p:sldId id="688" r:id="rId55"/>
    <p:sldId id="722" r:id="rId56"/>
    <p:sldId id="632" r:id="rId57"/>
    <p:sldId id="714" r:id="rId58"/>
    <p:sldId id="677" r:id="rId59"/>
    <p:sldId id="678" r:id="rId60"/>
    <p:sldId id="679" r:id="rId61"/>
    <p:sldId id="636" r:id="rId62"/>
    <p:sldId id="637" r:id="rId63"/>
    <p:sldId id="359" r:id="rId64"/>
    <p:sldId id="567" r:id="rId65"/>
    <p:sldId id="591" r:id="rId66"/>
    <p:sldId id="602" r:id="rId67"/>
    <p:sldId id="604" r:id="rId68"/>
    <p:sldId id="603" r:id="rId69"/>
    <p:sldId id="720" r:id="rId70"/>
    <p:sldId id="721" r:id="rId71"/>
    <p:sldId id="718" r:id="rId72"/>
    <p:sldId id="716" r:id="rId73"/>
    <p:sldId id="719" r:id="rId74"/>
    <p:sldId id="717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92"/>
    <a:srgbClr val="FF9900"/>
    <a:srgbClr val="1FB01F"/>
    <a:srgbClr val="5BC85B"/>
    <a:srgbClr val="0070C0"/>
    <a:srgbClr val="00508C"/>
    <a:srgbClr val="FFFFB7"/>
    <a:srgbClr val="FF4141"/>
    <a:srgbClr val="41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4EE65D-685A-41DE-8C77-99707C17EEE4}" v="60" dt="2022-09-20T09:18:51.8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1" autoAdjust="0"/>
    <p:restoredTop sz="94492" autoAdjust="0"/>
  </p:normalViewPr>
  <p:slideViewPr>
    <p:cSldViewPr snapToGrid="0">
      <p:cViewPr varScale="1">
        <p:scale>
          <a:sx n="86" d="100"/>
          <a:sy n="86" d="100"/>
        </p:scale>
        <p:origin x="26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55.png"/><Relationship Id="rId7" Type="http://schemas.openxmlformats.org/officeDocument/2006/relationships/image" Target="../media/image121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103.png"/><Relationship Id="rId10" Type="http://schemas.openxmlformats.org/officeDocument/2006/relationships/image" Target="../media/image220.png"/><Relationship Id="rId4" Type="http://schemas.openxmlformats.org/officeDocument/2006/relationships/image" Target="../media/image56.png"/><Relationship Id="rId9" Type="http://schemas.openxmlformats.org/officeDocument/2006/relationships/image" Target="../media/image2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10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4" Type="http://schemas.openxmlformats.org/officeDocument/2006/relationships/image" Target="../media/image2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221.png"/><Relationship Id="rId4" Type="http://schemas.openxmlformats.org/officeDocument/2006/relationships/image" Target="../media/image2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7" Type="http://schemas.openxmlformats.org/officeDocument/2006/relationships/image" Target="../media/image5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7" Type="http://schemas.openxmlformats.org/officeDocument/2006/relationships/image" Target="../media/image5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3.png"/><Relationship Id="rId3" Type="http://schemas.openxmlformats.org/officeDocument/2006/relationships/image" Target="../media/image140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5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1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2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jpg"/><Relationship Id="rId9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66.png"/><Relationship Id="rId7" Type="http://schemas.openxmlformats.org/officeDocument/2006/relationships/image" Target="../media/image56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5.png"/><Relationship Id="rId3" Type="http://schemas.openxmlformats.org/officeDocument/2006/relationships/image" Target="../media/image411.png"/><Relationship Id="rId7" Type="http://schemas.openxmlformats.org/officeDocument/2006/relationships/image" Target="../media/image840.png"/><Relationship Id="rId12" Type="http://schemas.openxmlformats.org/officeDocument/2006/relationships/image" Target="../media/image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11" Type="http://schemas.openxmlformats.org/officeDocument/2006/relationships/image" Target="../media/image1111.png"/><Relationship Id="rId5" Type="http://schemas.openxmlformats.org/officeDocument/2006/relationships/image" Target="../media/image610.png"/><Relationship Id="rId10" Type="http://schemas.openxmlformats.org/officeDocument/2006/relationships/image" Target="../media/image1050.png"/><Relationship Id="rId4" Type="http://schemas.openxmlformats.org/officeDocument/2006/relationships/image" Target="../media/image231.png"/><Relationship Id="rId9" Type="http://schemas.openxmlformats.org/officeDocument/2006/relationships/image" Target="../media/image1010.png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511.png"/><Relationship Id="rId7" Type="http://schemas.openxmlformats.org/officeDocument/2006/relationships/image" Target="../media/image930.png"/><Relationship Id="rId2" Type="http://schemas.openxmlformats.org/officeDocument/2006/relationships/image" Target="../media/image410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111.png"/><Relationship Id="rId5" Type="http://schemas.openxmlformats.org/officeDocument/2006/relationships/image" Target="../media/image700.png"/><Relationship Id="rId15" Type="http://schemas.openxmlformats.org/officeDocument/2006/relationships/image" Target="../media/image85.png"/><Relationship Id="rId10" Type="http://schemas.openxmlformats.org/officeDocument/2006/relationships/image" Target="../media/image1050.png"/><Relationship Id="rId4" Type="http://schemas.openxmlformats.org/officeDocument/2006/relationships/image" Target="../media/image153.png"/><Relationship Id="rId9" Type="http://schemas.openxmlformats.org/officeDocument/2006/relationships/image" Target="../media/image1112.png"/><Relationship Id="rId14" Type="http://schemas.openxmlformats.org/officeDocument/2006/relationships/image" Target="../media/image9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7" Type="http://schemas.openxmlformats.org/officeDocument/2006/relationships/image" Target="../media/image351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13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1.png"/><Relationship Id="rId5" Type="http://schemas.openxmlformats.org/officeDocument/2006/relationships/image" Target="../media/image138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8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440.png"/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4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98.png"/><Relationship Id="rId4" Type="http://schemas.openxmlformats.org/officeDocument/2006/relationships/image" Target="../media/image97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2.png"/><Relationship Id="rId10" Type="http://schemas.openxmlformats.org/officeDocument/2006/relationships/image" Target="../media/image100.png"/><Relationship Id="rId9" Type="http://schemas.openxmlformats.org/officeDocument/2006/relationships/image" Target="../media/image10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0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7" Type="http://schemas.openxmlformats.org/officeDocument/2006/relationships/image" Target="../media/image21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1900.png"/><Relationship Id="rId4" Type="http://schemas.openxmlformats.org/officeDocument/2006/relationships/image" Target="../media/image1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/>
          <a:stretch/>
        </p:blipFill>
        <p:spPr>
          <a:xfrm>
            <a:off x="4275193" y="207781"/>
            <a:ext cx="7816724" cy="4112336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5" name="Rectangle 4"/>
          <p:cNvSpPr/>
          <p:nvPr/>
        </p:nvSpPr>
        <p:spPr>
          <a:xfrm>
            <a:off x="737356" y="-11642"/>
            <a:ext cx="11470104" cy="426224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5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Tensor </a:t>
            </a:r>
            <a:b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Polarized</a:t>
            </a:r>
            <a:b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Target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 err="1"/>
              <a:t>CryPTA</a:t>
            </a:r>
            <a:endParaRPr lang="en-US" dirty="0"/>
          </a:p>
          <a:p>
            <a:r>
              <a:rPr lang="en-US" dirty="0"/>
              <a:t>September 21</a:t>
            </a:r>
            <a:r>
              <a:rPr lang="en-US" baseline="30000" dirty="0"/>
              <a:t>st</a:t>
            </a:r>
            <a:r>
              <a:rPr lang="en-US" dirty="0"/>
              <a:t>, 2022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82" y="4681184"/>
            <a:ext cx="4993552" cy="13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03CE5EC-3EC8-4D35-88C6-EDEE32A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22"/>
          <a:stretch/>
        </p:blipFill>
        <p:spPr>
          <a:xfrm>
            <a:off x="9082548" y="109451"/>
            <a:ext cx="3052670" cy="5226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mm-Wave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1A47AF-E094-4F52-A309-CCB69765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C32EBD-9935-4404-B033-4BE627AF8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433" y="3156450"/>
            <a:ext cx="6047363" cy="36998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6C57FE-8B25-435D-8552-8341079B8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5880" r="41856" b="28666"/>
          <a:stretch/>
        </p:blipFill>
        <p:spPr>
          <a:xfrm flipH="1" flipV="1">
            <a:off x="4060628" y="1813244"/>
            <a:ext cx="3404201" cy="21898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1E5F99-CD6E-4FDA-8C4C-6D4F7FBB97C0}"/>
              </a:ext>
            </a:extLst>
          </p:cNvPr>
          <p:cNvSpPr/>
          <p:nvPr/>
        </p:nvSpPr>
        <p:spPr>
          <a:xfrm>
            <a:off x="642018" y="3114502"/>
            <a:ext cx="1280993" cy="1579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 GHz Signal Generator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0D0ED9-C146-4832-AB6B-65D6261017C7}"/>
              </a:ext>
            </a:extLst>
          </p:cNvPr>
          <p:cNvCxnSpPr/>
          <p:nvPr/>
        </p:nvCxnSpPr>
        <p:spPr>
          <a:xfrm flipV="1">
            <a:off x="1285701" y="2344189"/>
            <a:ext cx="0" cy="81226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AFF977-0386-49E8-9253-8C69619D6061}"/>
              </a:ext>
            </a:extLst>
          </p:cNvPr>
          <p:cNvCxnSpPr>
            <a:cxnSpLocks/>
          </p:cNvCxnSpPr>
          <p:nvPr/>
        </p:nvCxnSpPr>
        <p:spPr>
          <a:xfrm>
            <a:off x="1274617" y="2349732"/>
            <a:ext cx="487681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2E88BB-0D25-442D-8708-F640C3A5E4C1}"/>
              </a:ext>
            </a:extLst>
          </p:cNvPr>
          <p:cNvCxnSpPr>
            <a:cxnSpLocks/>
          </p:cNvCxnSpPr>
          <p:nvPr/>
        </p:nvCxnSpPr>
        <p:spPr>
          <a:xfrm>
            <a:off x="3402675" y="2225041"/>
            <a:ext cx="86179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B35A22-DC00-4BC9-8D63-819A6916AD5D}"/>
              </a:ext>
            </a:extLst>
          </p:cNvPr>
          <p:cNvCxnSpPr>
            <a:cxnSpLocks/>
          </p:cNvCxnSpPr>
          <p:nvPr/>
        </p:nvCxnSpPr>
        <p:spPr>
          <a:xfrm>
            <a:off x="3394362" y="3557849"/>
            <a:ext cx="86179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F44C34E-FA20-4FFE-985C-EC77AAE669D6}"/>
              </a:ext>
            </a:extLst>
          </p:cNvPr>
          <p:cNvSpPr/>
          <p:nvPr/>
        </p:nvSpPr>
        <p:spPr>
          <a:xfrm>
            <a:off x="2842953" y="3239575"/>
            <a:ext cx="1085929" cy="641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EPR Detector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59833-3F93-4009-83CE-C57EB9F82ED2}"/>
              </a:ext>
            </a:extLst>
          </p:cNvPr>
          <p:cNvSpPr/>
          <p:nvPr/>
        </p:nvSpPr>
        <p:spPr>
          <a:xfrm>
            <a:off x="1762298" y="1808334"/>
            <a:ext cx="1668087" cy="119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12x Frequency Multiplier &amp; Amplifier Chain</a:t>
            </a:r>
          </a:p>
        </p:txBody>
      </p:sp>
    </p:spTree>
    <p:extLst>
      <p:ext uri="{BB962C8B-B14F-4D97-AF65-F5344CB8AC3E}">
        <p14:creationId xmlns:p14="http://schemas.microsoft.com/office/powerpoint/2010/main" val="118177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3E65-D72A-47EA-A7DE-651068B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Production @ UNH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88920-A8A2-4A16-8214-E4CDC091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285706" cy="4023360"/>
          </a:xfrm>
        </p:spPr>
        <p:txBody>
          <a:bodyPr/>
          <a:lstStyle/>
          <a:p>
            <a:pPr lvl="1"/>
            <a:r>
              <a:rPr lang="en-US" dirty="0"/>
              <a:t>Dedicated fume hood for handling Ammonia and other caustic/toxic materials</a:t>
            </a:r>
          </a:p>
          <a:p>
            <a:pPr lvl="1"/>
            <a:r>
              <a:rPr lang="en-US" dirty="0"/>
              <a:t>Vacuum Glove Box allows for over/under-pressuring</a:t>
            </a:r>
          </a:p>
          <a:p>
            <a:pPr lvl="1"/>
            <a:r>
              <a:rPr lang="en-US" dirty="0"/>
              <a:t>Primarily chemical doping of ammonia and alcohols for now</a:t>
            </a:r>
          </a:p>
          <a:p>
            <a:pPr lvl="2"/>
            <a:r>
              <a:rPr lang="en-US" dirty="0"/>
              <a:t>But potential to do much more</a:t>
            </a:r>
          </a:p>
          <a:p>
            <a:r>
              <a:rPr lang="en-US" dirty="0"/>
              <a:t>We’ve produced about 200 grams of NH</a:t>
            </a:r>
            <a:r>
              <a:rPr lang="en-US" baseline="-25000" dirty="0"/>
              <a:t>3</a:t>
            </a:r>
            <a:r>
              <a:rPr lang="en-US" dirty="0"/>
              <a:t> plus a few grams of ND</a:t>
            </a:r>
            <a:r>
              <a:rPr lang="en-US" baseline="-25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C0539-4FE2-4BD1-90CC-1DCCEBBE8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4D6C-2E65-4AC2-962A-F05457EE0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71CA8-D600-4EDC-B2AA-10CC07BAF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7B670-FFC2-455E-A14D-5E497025A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12" y="1845734"/>
            <a:ext cx="6460340" cy="4397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99854-6766-46AF-88FB-35E5ABC96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71" y="4889872"/>
            <a:ext cx="4544485" cy="1959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FF3765-A852-409D-9BD2-11CDBA259B16}"/>
              </a:ext>
            </a:extLst>
          </p:cNvPr>
          <p:cNvSpPr txBox="1"/>
          <p:nvPr/>
        </p:nvSpPr>
        <p:spPr>
          <a:xfrm>
            <a:off x="10237183" y="5982039"/>
            <a:ext cx="176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K. Slifer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6FF74-DA6D-4037-95D3-1F55B438708D}"/>
              </a:ext>
            </a:extLst>
          </p:cNvPr>
          <p:cNvSpPr txBox="1"/>
          <p:nvPr/>
        </p:nvSpPr>
        <p:spPr>
          <a:xfrm>
            <a:off x="7586330" y="125364"/>
            <a:ext cx="442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D.M. Aliaga, et al, NIM A </a:t>
            </a:r>
            <a:r>
              <a:rPr lang="en-US" b="1" dirty="0"/>
              <a:t>972</a:t>
            </a:r>
            <a:r>
              <a:rPr lang="en-US" dirty="0"/>
              <a:t>, 164061 (2020)</a:t>
            </a:r>
          </a:p>
        </p:txBody>
      </p:sp>
    </p:spTree>
    <p:extLst>
      <p:ext uri="{BB962C8B-B14F-4D97-AF65-F5344CB8AC3E}">
        <p14:creationId xmlns:p14="http://schemas.microsoft.com/office/powerpoint/2010/main" val="3722637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B5C112B-F26A-4354-9087-0714EF400758}"/>
              </a:ext>
            </a:extLst>
          </p:cNvPr>
          <p:cNvSpPr/>
          <p:nvPr/>
        </p:nvSpPr>
        <p:spPr>
          <a:xfrm>
            <a:off x="7911945" y="1202871"/>
            <a:ext cx="4248756" cy="510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88AB3-1C6A-45C3-99B7-87853B52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567" y="1306286"/>
            <a:ext cx="4003662" cy="4998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A6402C-0369-4E1D-930E-886ADDD9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332"/>
            <a:ext cx="10058400" cy="1450757"/>
          </a:xfrm>
        </p:spPr>
        <p:txBody>
          <a:bodyPr/>
          <a:lstStyle/>
          <a:p>
            <a:r>
              <a:rPr lang="en-US" dirty="0"/>
              <a:t>UNH NMR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/>
                  <a:t>UNH simulation based on modified Cohen &amp; </a:t>
                </a:r>
                <a:r>
                  <a:rPr lang="en-US" dirty="0" err="1"/>
                  <a:t>Reif</a:t>
                </a:r>
                <a:endParaRPr lang="en-US" dirty="0"/>
              </a:p>
              <a:p>
                <a:pPr lvl="1"/>
                <a:r>
                  <a:rPr lang="en-US" dirty="0"/>
                  <a:t>Calculates transition frequencies from energy levels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3"/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sv-SE" dirty="0"/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=−1, 0, +1</m:t>
                    </m:r>
                  </m:oMath>
                </a14:m>
                <a:endParaRPr lang="sv-SE" dirty="0"/>
              </a:p>
              <a:p>
                <a:pPr lvl="1"/>
                <a:r>
                  <a:rPr lang="sv-SE" dirty="0"/>
                  <a:t>Assumes random powder pattern for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sv-SE" dirty="0"/>
                  <a:t> &amp; </a:t>
                </a:r>
                <a:br>
                  <a:rPr lang="sv-SE" dirty="0"/>
                </a:br>
                <a:r>
                  <a:rPr lang="sv-SE" dirty="0"/>
                  <a:t>counts spin flips across NMR frequency bins</a:t>
                </a:r>
              </a:p>
              <a:p>
                <a:pPr lvl="2"/>
                <a:r>
                  <a:rPr lang="sv-SE" dirty="0"/>
                  <a:t>Calculates ~125,000 spin flips into ~300 NMR bins</a:t>
                </a:r>
              </a:p>
              <a:p>
                <a:pPr lvl="2"/>
                <a:r>
                  <a:rPr lang="sv-SE" dirty="0"/>
                  <a:t>Spin flips determined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sv-S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, which can be independent in </a:t>
                </a:r>
                <a14:m>
                  <m:oMath xmlns:m="http://schemas.openxmlformats.org/officeDocument/2006/math">
                    <m:r>
                      <a:rPr lang="sv-S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&amp;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v-SE" dirty="0"/>
                  <a:t> bins to account for simple RF manipulation</a:t>
                </a:r>
              </a:p>
              <a:p>
                <a:pPr lvl="2"/>
                <a:r>
                  <a:rPr lang="sv-SE" dirty="0"/>
                  <a:t>Broadens each frequency bin into all others via real &amp; imaginary Lorentzian</a:t>
                </a:r>
              </a:p>
              <a:p>
                <a:pPr lvl="3"/>
                <a:r>
                  <a:rPr lang="sv-SE" dirty="0"/>
                  <a:t>Allows phase angle extraction</a:t>
                </a:r>
              </a:p>
              <a:p>
                <a:pPr lvl="1"/>
                <a:r>
                  <a:rPr lang="sv-SE" dirty="0"/>
                  <a:t>Higher order spin diffusion not yet fully implemented</a:t>
                </a:r>
              </a:p>
              <a:p>
                <a:pPr lvl="2"/>
                <a:r>
                  <a:rPr lang="sv-SE" dirty="0"/>
                  <a:t>Simulation already agrees with UVA direct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sv-SE" dirty="0"/>
                  <a:t> measurement within experimental uncertainties, and we expect this agreement to further improve once spin diffusion is fully implemented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E6DD53-168F-4A17-9A0C-44FAF7EE2D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6563360" cy="4450241"/>
              </a:xfrm>
              <a:blipFill>
                <a:blip r:embed="rId3"/>
                <a:stretch>
                  <a:fillRect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186-7713-4AB0-A314-10E08745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26378-A26C-4C0C-AEF9-FFCE803F4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A33E8-667A-41B3-BE54-210ECECE9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97FD2-5D8C-46A2-8933-18B84C6078BC}"/>
              </a:ext>
            </a:extLst>
          </p:cNvPr>
          <p:cNvSpPr txBox="1"/>
          <p:nvPr/>
        </p:nvSpPr>
        <p:spPr>
          <a:xfrm>
            <a:off x="7853127" y="1396"/>
            <a:ext cx="4352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M.H. Cohen, F. </a:t>
            </a:r>
            <a:r>
              <a:rPr lang="en-US" sz="1600" dirty="0" err="1"/>
              <a:t>Reif</a:t>
            </a:r>
            <a:r>
              <a:rPr lang="en-US" sz="1600" dirty="0"/>
              <a:t>, Solid State Phys. </a:t>
            </a:r>
            <a:r>
              <a:rPr lang="en-US" sz="1600" b="1" dirty="0"/>
              <a:t>5</a:t>
            </a:r>
            <a:r>
              <a:rPr lang="en-US" sz="1600" dirty="0"/>
              <a:t>, 321 (1957)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3FB77-5040-4433-A1FC-C91E17B6F70E}"/>
              </a:ext>
            </a:extLst>
          </p:cNvPr>
          <p:cNvSpPr txBox="1"/>
          <p:nvPr/>
        </p:nvSpPr>
        <p:spPr>
          <a:xfrm rot="19858877">
            <a:off x="8466978" y="440315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6E4C42C4-94B9-45AD-8D08-92086AAC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190" y="2601686"/>
            <a:ext cx="4248756" cy="37106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F9B30-F9F3-4E3B-9064-3D1A91A0A3FD}"/>
              </a:ext>
            </a:extLst>
          </p:cNvPr>
          <p:cNvGrpSpPr/>
          <p:nvPr/>
        </p:nvGrpSpPr>
        <p:grpSpPr>
          <a:xfrm>
            <a:off x="7765914" y="1068114"/>
            <a:ext cx="4310594" cy="5238746"/>
            <a:chOff x="7614061" y="1057229"/>
            <a:chExt cx="4310594" cy="52387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76A2A2-D1C8-470E-89EB-5FF848BF0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65"/>
            <a:stretch/>
          </p:blipFill>
          <p:spPr>
            <a:xfrm>
              <a:off x="7614061" y="1057229"/>
              <a:ext cx="4310594" cy="523874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84728-4E34-4DCB-BE83-1CAECB0CFBF5}"/>
                </a:ext>
              </a:extLst>
            </p:cNvPr>
            <p:cNvSpPr txBox="1"/>
            <p:nvPr/>
          </p:nvSpPr>
          <p:spPr>
            <a:xfrm>
              <a:off x="10186129" y="5518804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08796F-D33A-4390-B2F0-BF9966D304F5}"/>
                </a:ext>
              </a:extLst>
            </p:cNvPr>
            <p:cNvSpPr txBox="1"/>
            <p:nvPr/>
          </p:nvSpPr>
          <p:spPr>
            <a:xfrm rot="19997380">
              <a:off x="8493190" y="3560362"/>
              <a:ext cx="1256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Preliminary</a:t>
              </a:r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C7097F2-8F5E-405B-A3AF-9AC55D9EE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114" y="27649"/>
            <a:ext cx="1218454" cy="167379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1F9AA-4406-4AEA-93EE-873017D4C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032" y="2544888"/>
            <a:ext cx="1948072" cy="14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6928-7164-C99F-F7D3-08AE3255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45006-1C73-7C9D-D2BD-727864230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" y="2992582"/>
            <a:ext cx="2060040" cy="2885044"/>
          </a:xfrm>
        </p:spPr>
        <p:txBody>
          <a:bodyPr/>
          <a:lstStyle/>
          <a:p>
            <a:r>
              <a:rPr lang="en-US" dirty="0"/>
              <a:t>Model indicates that tensor pol. can be measured as easily as vector pol. using imaginary NMR instead of real NMR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214DA-EED2-191A-6E49-C0F37A6E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50104-1740-7DF2-CC84-659B7F5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CC9C8-11C4-D214-626E-86F1C8CB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68264-D308-C8BC-BEF3-DE13FEAC3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748" y="2319519"/>
            <a:ext cx="4911095" cy="4023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7B522-9C6A-479F-28E5-C8CF7C44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267" y="2319519"/>
            <a:ext cx="5066063" cy="4023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A41BD6-5DC3-8D7A-C1A2-ED629DBF9A8B}"/>
              </a:ext>
            </a:extLst>
          </p:cNvPr>
          <p:cNvSpPr txBox="1"/>
          <p:nvPr/>
        </p:nvSpPr>
        <p:spPr>
          <a:xfrm flipH="1">
            <a:off x="3620192" y="1763727"/>
            <a:ext cx="241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Vector Pol.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1FC47-554F-476C-BB00-535B57968B8B}"/>
              </a:ext>
            </a:extLst>
          </p:cNvPr>
          <p:cNvSpPr txBox="1"/>
          <p:nvPr/>
        </p:nvSpPr>
        <p:spPr>
          <a:xfrm flipH="1">
            <a:off x="8932024" y="1705274"/>
            <a:ext cx="241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Tensor Pol.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6F7D1-5FCF-B4B4-BA79-ADCEFC33B952}"/>
                  </a:ext>
                </a:extLst>
              </p:cNvPr>
              <p:cNvSpPr txBox="1"/>
              <p:nvPr/>
            </p:nvSpPr>
            <p:spPr>
              <a:xfrm>
                <a:off x="3133898" y="3150597"/>
                <a:ext cx="1255985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𝑁𝑀𝑅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26F7D1-5FCF-B4B4-BA79-ADCEFC33B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98" y="3150597"/>
                <a:ext cx="1255985" cy="726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0256D-4CE5-34BE-43DF-87A29440278C}"/>
                  </a:ext>
                </a:extLst>
              </p:cNvPr>
              <p:cNvSpPr txBox="1"/>
              <p:nvPr/>
            </p:nvSpPr>
            <p:spPr>
              <a:xfrm>
                <a:off x="8024553" y="2629224"/>
                <a:ext cx="1257332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𝑁𝑀𝑅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10256D-4CE5-34BE-43DF-87A29440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553" y="2629224"/>
                <a:ext cx="1257332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3738C-5826-6F80-9C06-5A1E3DA7F5CF}"/>
                  </a:ext>
                </a:extLst>
              </p:cNvPr>
              <p:cNvSpPr txBox="1"/>
              <p:nvPr/>
            </p:nvSpPr>
            <p:spPr>
              <a:xfrm>
                <a:off x="2948246" y="5312535"/>
                <a:ext cx="2509213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(−1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3738C-5826-6F80-9C06-5A1E3DA7F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246" y="5312535"/>
                <a:ext cx="2509213" cy="5650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93DD0-0620-283E-85B7-77788A1A779D}"/>
                  </a:ext>
                </a:extLst>
              </p:cNvPr>
              <p:cNvSpPr txBox="1"/>
              <p:nvPr/>
            </p:nvSpPr>
            <p:spPr>
              <a:xfrm>
                <a:off x="9335190" y="5390749"/>
                <a:ext cx="2496389" cy="565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(−1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↔0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Re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93DD0-0620-283E-85B7-77788A1A7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190" y="5390749"/>
                <a:ext cx="2496389" cy="5650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0BD0355-BA15-3613-9507-39E01552A178}"/>
              </a:ext>
            </a:extLst>
          </p:cNvPr>
          <p:cNvSpPr txBox="1"/>
          <p:nvPr/>
        </p:nvSpPr>
        <p:spPr>
          <a:xfrm rot="21152853">
            <a:off x="10477384" y="3244335"/>
            <a:ext cx="12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C7FC0F-9201-6DAC-D092-338FD52E970C}"/>
              </a:ext>
            </a:extLst>
          </p:cNvPr>
          <p:cNvSpPr txBox="1"/>
          <p:nvPr/>
        </p:nvSpPr>
        <p:spPr>
          <a:xfrm rot="21152853">
            <a:off x="5643180" y="4781769"/>
            <a:ext cx="1136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4136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9A00-EB73-851E-8BC9-F4A12F59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D1D2-F908-2C39-EACE-CE5A4DE8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2604655" cy="4023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Allows us to “offline retune” any off-tune NMR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1DDA-9E3D-EC95-4C11-72639408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61F06-13E4-4960-54AE-E1702432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298C-36D1-7FB9-9FBD-8802E90F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275D125-B1E5-A21E-9180-1DACACF1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6024" r="8087" b="3891"/>
          <a:stretch/>
        </p:blipFill>
        <p:spPr>
          <a:xfrm>
            <a:off x="3557847" y="1806360"/>
            <a:ext cx="7991867" cy="4522943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8ABF323D-991A-5054-A8A1-48EFB0304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" y="3127946"/>
            <a:ext cx="3387550" cy="1996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42DEE7-19CC-BD5B-7F89-A49DB05010C7}"/>
              </a:ext>
            </a:extLst>
          </p:cNvPr>
          <p:cNvSpPr txBox="1"/>
          <p:nvPr/>
        </p:nvSpPr>
        <p:spPr>
          <a:xfrm>
            <a:off x="239827" y="5085814"/>
            <a:ext cx="34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Mistuned “Ugly Duckling” </a:t>
            </a:r>
          </a:p>
          <a:p>
            <a:r>
              <a:rPr lang="en-US" dirty="0"/>
              <a:t>	1</a:t>
            </a:r>
            <a:r>
              <a:rPr lang="en-US" baseline="30000" dirty="0"/>
              <a:t>st</a:t>
            </a:r>
            <a:r>
              <a:rPr lang="en-US" dirty="0"/>
              <a:t> UNH enhanced </a:t>
            </a:r>
          </a:p>
          <a:p>
            <a:r>
              <a:rPr lang="en-US" dirty="0"/>
              <a:t>	deuteron signal now</a:t>
            </a:r>
          </a:p>
          <a:p>
            <a:r>
              <a:rPr lang="en-US" dirty="0"/>
              <a:t>	understood</a:t>
            </a:r>
          </a:p>
        </p:txBody>
      </p:sp>
    </p:spTree>
    <p:extLst>
      <p:ext uri="{BB962C8B-B14F-4D97-AF65-F5344CB8AC3E}">
        <p14:creationId xmlns:p14="http://schemas.microsoft.com/office/powerpoint/2010/main" val="14697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B8AA1D-7E44-A123-C716-D3BA0008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560" y="1894206"/>
            <a:ext cx="7180943" cy="3951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005C5-DA9F-44CB-9593-BC19B5D1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&amp; Imaginary NMR Signals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0188" y="1845734"/>
                <a:ext cx="3975464" cy="4359574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Recently took first data swapping between real and imaginary NMR signals</a:t>
                </a:r>
              </a:p>
              <a:p>
                <a:pPr lvl="2"/>
                <a:r>
                  <a:rPr lang="en-US" sz="1800" dirty="0"/>
                  <a:t>Imaginary NMR was ‘doubly bad’: </a:t>
                </a:r>
              </a:p>
              <a:p>
                <a:pPr lvl="3"/>
                <a:r>
                  <a:rPr lang="en-US" sz="1800" dirty="0"/>
                  <a:t>Tuned to Imaginary instead of Real</a:t>
                </a:r>
              </a:p>
              <a:p>
                <a:pPr lvl="3"/>
                <a:r>
                  <a:rPr lang="en-US" sz="1800" dirty="0"/>
                  <a:t>Off-tune by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≈−20°</m:t>
                    </m:r>
                  </m:oMath>
                </a14:m>
                <a:endParaRPr lang="en-US" sz="1800" b="0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800" dirty="0"/>
                  <a:t>Still agrees w/ well-tuned Real!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Preliminary polarization extraction with both signal types is encouraging</a:t>
                </a:r>
              </a:p>
              <a:p>
                <a:pPr lvl="2"/>
                <a:r>
                  <a:rPr lang="en-US" sz="1600" dirty="0"/>
                  <a:t>Used </a:t>
                </a:r>
                <a:r>
                  <a:rPr lang="en-US" sz="1600" dirty="0" err="1"/>
                  <a:t>Dulya</a:t>
                </a:r>
                <a:r>
                  <a:rPr lang="en-US" sz="1600" dirty="0"/>
                  <a:t> fits for real &amp; modified </a:t>
                </a:r>
                <a:r>
                  <a:rPr lang="en-US" sz="1600" dirty="0" err="1"/>
                  <a:t>Dulya</a:t>
                </a:r>
                <a:r>
                  <a:rPr lang="en-US" sz="1600" dirty="0"/>
                  <a:t> fits for imaginary</a:t>
                </a:r>
              </a:p>
              <a:p>
                <a:pPr lvl="3"/>
                <a:r>
                  <a:rPr lang="en-US" sz="1600" dirty="0"/>
                  <a:t>C. </a:t>
                </a:r>
                <a:r>
                  <a:rPr lang="en-US" sz="1600" dirty="0" err="1"/>
                  <a:t>Dulya</a:t>
                </a:r>
                <a:r>
                  <a:rPr lang="en-US" sz="1600" dirty="0"/>
                  <a:t>, NIM A </a:t>
                </a:r>
                <a:r>
                  <a:rPr lang="en-US" sz="1600" b="1" dirty="0"/>
                  <a:t>398</a:t>
                </a:r>
                <a:r>
                  <a:rPr lang="en-US" sz="1600" dirty="0"/>
                  <a:t>, 109 (1997)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97A7A-9788-4E4A-9BCD-9C4D6D7300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188" y="1845734"/>
                <a:ext cx="3975464" cy="4359574"/>
              </a:xfrm>
              <a:blipFill>
                <a:blip r:embed="rId3"/>
                <a:stretch>
                  <a:fillRect r="-4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B4F8B-C078-460C-A42E-BFCE17B6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4FB7F-FD53-4EDC-92C0-1B4621359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6DA3C-C7D7-4109-B973-2C240DFF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F3CC1-F924-4FCE-9DD2-B120DEE1D2EA}"/>
              </a:ext>
            </a:extLst>
          </p:cNvPr>
          <p:cNvSpPr txBox="1"/>
          <p:nvPr/>
        </p:nvSpPr>
        <p:spPr>
          <a:xfrm>
            <a:off x="9534077" y="6025940"/>
            <a:ext cx="2424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M. McClellan &amp; E. Mustafa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E2F3259-42BC-40EE-AEF9-2132451C4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426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FF96E-D102-406F-A27E-BF7AD0B487D6}"/>
              </a:ext>
            </a:extLst>
          </p:cNvPr>
          <p:cNvSpPr txBox="1"/>
          <p:nvPr/>
        </p:nvSpPr>
        <p:spPr>
          <a:xfrm rot="21152853">
            <a:off x="7905040" y="386970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C85B93-2763-7526-4570-73139123A6F8}"/>
              </a:ext>
            </a:extLst>
          </p:cNvPr>
          <p:cNvSpPr txBox="1"/>
          <p:nvPr/>
        </p:nvSpPr>
        <p:spPr>
          <a:xfrm rot="20475819">
            <a:off x="10201102" y="2068987"/>
            <a:ext cx="123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Vector Pol.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8E05CA-CAED-D74F-AB83-705BD3076411}"/>
              </a:ext>
            </a:extLst>
          </p:cNvPr>
          <p:cNvSpPr txBox="1"/>
          <p:nvPr/>
        </p:nvSpPr>
        <p:spPr>
          <a:xfrm rot="20964255">
            <a:off x="10305726" y="4371839"/>
            <a:ext cx="122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Tensor Pol.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D1016F-7122-90B3-CFB9-DB3660D68D98}"/>
              </a:ext>
            </a:extLst>
          </p:cNvPr>
          <p:cNvCxnSpPr>
            <a:cxnSpLocks/>
          </p:cNvCxnSpPr>
          <p:nvPr/>
        </p:nvCxnSpPr>
        <p:spPr>
          <a:xfrm>
            <a:off x="6722936" y="2891447"/>
            <a:ext cx="0" cy="632274"/>
          </a:xfrm>
          <a:prstGeom prst="straightConnector1">
            <a:avLst/>
          </a:prstGeom>
          <a:ln w="57150">
            <a:solidFill>
              <a:srgbClr val="00CC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4865A2-F2B6-0C5B-9AB2-BAD287DCD1F4}"/>
              </a:ext>
            </a:extLst>
          </p:cNvPr>
          <p:cNvSpPr txBox="1"/>
          <p:nvPr/>
        </p:nvSpPr>
        <p:spPr>
          <a:xfrm>
            <a:off x="5693509" y="2251461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CC96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AB63FA"/>
                </a:solidFill>
              </a:rPr>
              <a:t>Imaginary NMR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F2FBD-AB99-2AEA-A00F-85F4F630CCE3}"/>
              </a:ext>
            </a:extLst>
          </p:cNvPr>
          <p:cNvSpPr txBox="1"/>
          <p:nvPr/>
        </p:nvSpPr>
        <p:spPr>
          <a:xfrm>
            <a:off x="8035408" y="1971518"/>
            <a:ext cx="166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36EFA"/>
                </a:solidFill>
              </a:rPr>
              <a:t>Extracted from</a:t>
            </a:r>
            <a:r>
              <a:rPr lang="en-US" dirty="0"/>
              <a:t> </a:t>
            </a:r>
            <a:r>
              <a:rPr lang="en-US" dirty="0">
                <a:solidFill>
                  <a:srgbClr val="EF553B"/>
                </a:solidFill>
              </a:rPr>
              <a:t>Real NMR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9A0A34-A085-83CC-EAD7-EA5A6A299F41}"/>
              </a:ext>
            </a:extLst>
          </p:cNvPr>
          <p:cNvCxnSpPr>
            <a:cxnSpLocks/>
          </p:cNvCxnSpPr>
          <p:nvPr/>
        </p:nvCxnSpPr>
        <p:spPr>
          <a:xfrm>
            <a:off x="9036942" y="2566952"/>
            <a:ext cx="0" cy="360005"/>
          </a:xfrm>
          <a:prstGeom prst="straightConnector1">
            <a:avLst/>
          </a:prstGeom>
          <a:ln w="57150">
            <a:solidFill>
              <a:srgbClr val="636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08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AC166E-D18B-7A28-F85C-0E030B047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7"/>
          <a:stretch/>
        </p:blipFill>
        <p:spPr>
          <a:xfrm>
            <a:off x="6395110" y="1783862"/>
            <a:ext cx="5686232" cy="4287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9B7F1-928A-44AB-8D02-0823943D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95113-DAEB-40DB-A0DD-71A7EDE2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Microwave sweeping allows measurements of polarization changes vs. frequency that are used to optimize polarizing frequencies</a:t>
            </a:r>
          </a:p>
          <a:p>
            <a:pPr lvl="2"/>
            <a:r>
              <a:rPr lang="en-US" sz="1600" dirty="0"/>
              <a:t>‘Effective’ EPR spectra</a:t>
            </a:r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Direct 5T/1K EPR measurement system currently being commissioned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5A4E6-D756-4E31-A294-D01664E4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96F87-8DE2-4A72-9974-F7494FB86D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F5C41-C825-4789-B3C4-84147AD4A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926F0-4B41-4B03-BFED-57ACAC858D4E}"/>
              </a:ext>
            </a:extLst>
          </p:cNvPr>
          <p:cNvSpPr txBox="1"/>
          <p:nvPr/>
        </p:nvSpPr>
        <p:spPr>
          <a:xfrm>
            <a:off x="6770586" y="2661158"/>
            <a:ext cx="1155539" cy="229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 p-Araldite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1AAF95-23EC-4A31-B279-EAA746D0D066}"/>
              </a:ext>
            </a:extLst>
          </p:cNvPr>
          <p:cNvSpPr txBox="1"/>
          <p:nvPr/>
        </p:nvSpPr>
        <p:spPr>
          <a:xfrm>
            <a:off x="6770586" y="4138751"/>
            <a:ext cx="1150318" cy="229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 d-Butanol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D45949-056F-4DD4-B7D7-1A6101AC7F49}"/>
              </a:ext>
            </a:extLst>
          </p:cNvPr>
          <p:cNvSpPr txBox="1"/>
          <p:nvPr/>
        </p:nvSpPr>
        <p:spPr>
          <a:xfrm>
            <a:off x="6770586" y="5622181"/>
            <a:ext cx="1262436" cy="229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Trityl d-Propanediol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474F9E-6696-4C87-93B4-5E284E167249}"/>
              </a:ext>
            </a:extLst>
          </p:cNvPr>
          <p:cNvSpPr txBox="1"/>
          <p:nvPr/>
        </p:nvSpPr>
        <p:spPr>
          <a:xfrm rot="16200000">
            <a:off x="5847435" y="338678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dP</a:t>
            </a:r>
            <a:r>
              <a:rPr lang="en-US" i="1" baseline="-25000" dirty="0" err="1"/>
              <a:t>z</a:t>
            </a:r>
            <a:r>
              <a:rPr lang="en-US" dirty="0"/>
              <a:t>/</a:t>
            </a:r>
            <a:r>
              <a:rPr lang="en-US" i="1" dirty="0"/>
              <a:t>dt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216969-2F3F-4CBB-8DEE-2DB73E76B1CC}"/>
              </a:ext>
            </a:extLst>
          </p:cNvPr>
          <p:cNvSpPr txBox="1"/>
          <p:nvPr/>
        </p:nvSpPr>
        <p:spPr>
          <a:xfrm>
            <a:off x="8509661" y="5999044"/>
            <a:ext cx="34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mmWave</a:t>
            </a:r>
            <a:r>
              <a:rPr lang="en-US" dirty="0"/>
              <a:t> Freq./Mag. Field (GHz/T)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BCB18D-1EDD-486A-A722-D0A6DCB9C6BF}"/>
              </a:ext>
            </a:extLst>
          </p:cNvPr>
          <p:cNvGrpSpPr/>
          <p:nvPr/>
        </p:nvGrpSpPr>
        <p:grpSpPr>
          <a:xfrm>
            <a:off x="52674" y="4314815"/>
            <a:ext cx="2801015" cy="1954400"/>
            <a:chOff x="464699" y="2954310"/>
            <a:chExt cx="4251630" cy="29665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5E3B01-032C-4A4E-91D3-799E6828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699" y="3351844"/>
              <a:ext cx="4251630" cy="25690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AE4953-1CBC-44A7-BE4C-02D5AF473083}"/>
                </a:ext>
              </a:extLst>
            </p:cNvPr>
            <p:cNvSpPr txBox="1"/>
            <p:nvPr/>
          </p:nvSpPr>
          <p:spPr>
            <a:xfrm>
              <a:off x="569537" y="2954310"/>
              <a:ext cx="4041953" cy="4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Mag. Field-Swept EPR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C0E28-7972-4D5D-84CC-800FE2F0175F}"/>
              </a:ext>
            </a:extLst>
          </p:cNvPr>
          <p:cNvGrpSpPr/>
          <p:nvPr/>
        </p:nvGrpSpPr>
        <p:grpSpPr>
          <a:xfrm>
            <a:off x="2853689" y="4331443"/>
            <a:ext cx="3173388" cy="1999953"/>
            <a:chOff x="6242956" y="2770631"/>
            <a:chExt cx="4851763" cy="305771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EEFB20-D4BF-4B6E-AEE8-0124CFA98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2956" y="3138976"/>
              <a:ext cx="4851763" cy="268936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744589-3DEE-449B-A682-F46CC5C1EAE7}"/>
                </a:ext>
              </a:extLst>
            </p:cNvPr>
            <p:cNvSpPr txBox="1"/>
            <p:nvPr/>
          </p:nvSpPr>
          <p:spPr>
            <a:xfrm>
              <a:off x="6709865" y="2770631"/>
              <a:ext cx="4041952" cy="47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mmWave</a:t>
              </a:r>
              <a:r>
                <a:rPr lang="en-US" sz="1400" dirty="0"/>
                <a:t> Frequency-Swept EPR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0C78206-0F1A-4798-B1F7-98380F819127}"/>
              </a:ext>
            </a:extLst>
          </p:cNvPr>
          <p:cNvSpPr txBox="1"/>
          <p:nvPr/>
        </p:nvSpPr>
        <p:spPr>
          <a:xfrm rot="20854890">
            <a:off x="63953" y="5248440"/>
            <a:ext cx="197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12F6EE-659C-4C40-88C0-1DBAB34AF85A}"/>
              </a:ext>
            </a:extLst>
          </p:cNvPr>
          <p:cNvSpPr txBox="1"/>
          <p:nvPr/>
        </p:nvSpPr>
        <p:spPr>
          <a:xfrm rot="20854890">
            <a:off x="2844114" y="4583870"/>
            <a:ext cx="1970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FF"/>
                </a:solidFill>
              </a:rPr>
              <a:t>Extremely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744227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3C2984-9C77-C712-80CB-ABC6F7E74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01168" lvl="1" indent="0">
                  <a:buNone/>
                </a:pPr>
                <a:r>
                  <a:rPr lang="en-US" dirty="0"/>
                  <a:t>Observables most simply accessible using tensor enhanced &amp; unpolarized measurements</a:t>
                </a:r>
              </a:p>
              <a:p>
                <a:pPr lvl="1"/>
                <a:r>
                  <a:rPr lang="en-US" dirty="0"/>
                  <a:t>Tensor polarized: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Unpolarized: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en-US" dirty="0"/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b="0" dirty="0">
                  <a:ea typeface="Cambria Math" panose="02040503050406030204" pitchFamily="18" charset="0"/>
                </a:endParaRPr>
              </a:p>
              <a:p>
                <a:pPr marL="20116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B3B087-BC07-111D-213B-D66A4E553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0D11A-EF40-07C8-A19C-FA1144F4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0CD43-8F30-F59C-C757-8348B050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8364F-57C7-8DF5-9B65-866B5C52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/>
              <p:nvPr/>
            </p:nvSpPr>
            <p:spPr>
              <a:xfrm>
                <a:off x="4843549" y="4107372"/>
                <a:ext cx="2890214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6E0E2-0216-48BD-FB36-C64C70B66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49" y="4107372"/>
                <a:ext cx="2890214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191B15D-9387-1E3A-D2BD-F8E72ADF85F3}"/>
              </a:ext>
            </a:extLst>
          </p:cNvPr>
          <p:cNvGrpSpPr/>
          <p:nvPr/>
        </p:nvGrpSpPr>
        <p:grpSpPr>
          <a:xfrm>
            <a:off x="1407457" y="5258171"/>
            <a:ext cx="10759145" cy="931879"/>
            <a:chOff x="1407457" y="5258171"/>
            <a:chExt cx="10759145" cy="93187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27F9FEE-1EA6-F2BB-604B-688E73213F64}"/>
                </a:ext>
              </a:extLst>
            </p:cNvPr>
            <p:cNvCxnSpPr/>
            <p:nvPr/>
          </p:nvCxnSpPr>
          <p:spPr>
            <a:xfrm>
              <a:off x="1407457" y="5701782"/>
              <a:ext cx="107591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/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12F183-B137-CD1F-69D1-2236E625D7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3334" y="5717391"/>
                  <a:ext cx="28341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/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0.8−1.8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01A8FC-86AB-57D4-88B4-381D73B72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2430" y="5759163"/>
                  <a:ext cx="1805414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FF883B-4C36-0A50-4C90-DC0B3AA63F1C}"/>
                </a:ext>
              </a:extLst>
            </p:cNvPr>
            <p:cNvSpPr txBox="1"/>
            <p:nvPr/>
          </p:nvSpPr>
          <p:spPr>
            <a:xfrm>
              <a:off x="4843549" y="5258171"/>
              <a:ext cx="2504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Quasi-Elastic/SRC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6740F8-3400-CDDB-EDBB-2C8563C43A41}"/>
              </a:ext>
            </a:extLst>
          </p:cNvPr>
          <p:cNvGrpSpPr/>
          <p:nvPr/>
        </p:nvGrpSpPr>
        <p:grpSpPr>
          <a:xfrm>
            <a:off x="9366106" y="5258171"/>
            <a:ext cx="1925781" cy="938852"/>
            <a:chOff x="9366106" y="5258171"/>
            <a:chExt cx="1925781" cy="938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/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90593EB-8A80-5A73-3013-75AC3DAB2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163" y="5766136"/>
                  <a:ext cx="280526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62E74A-9532-94E4-60B4-40CA1F9FDBA6}"/>
                </a:ext>
              </a:extLst>
            </p:cNvPr>
            <p:cNvSpPr txBox="1"/>
            <p:nvPr/>
          </p:nvSpPr>
          <p:spPr>
            <a:xfrm>
              <a:off x="9366106" y="5258171"/>
              <a:ext cx="192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Elastic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197A97-15AB-05BE-0652-89F9E6A5C974}"/>
              </a:ext>
            </a:extLst>
          </p:cNvPr>
          <p:cNvGrpSpPr/>
          <p:nvPr/>
        </p:nvGrpSpPr>
        <p:grpSpPr>
          <a:xfrm>
            <a:off x="1312606" y="5262312"/>
            <a:ext cx="2006115" cy="927738"/>
            <a:chOff x="1312606" y="5262312"/>
            <a:chExt cx="2006115" cy="927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/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4E4C0B1-5983-33CA-47E4-A39FD4BDA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606" y="5759163"/>
                  <a:ext cx="1805414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BA0EF9-DF4E-03F7-4204-8B0B6E327102}"/>
                </a:ext>
              </a:extLst>
            </p:cNvPr>
            <p:cNvSpPr txBox="1"/>
            <p:nvPr/>
          </p:nvSpPr>
          <p:spPr>
            <a:xfrm>
              <a:off x="1434503" y="5262312"/>
              <a:ext cx="1884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DIS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/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2FFE2B-E7AD-CA3D-956C-35D5CCB95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927" y="3882680"/>
                <a:ext cx="2003177" cy="6914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/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5A9CE41-5508-D981-1842-4D554017A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971" y="3863734"/>
                <a:ext cx="1710404" cy="8037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56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br>
                  <a:rPr lang="en-US" sz="4800" dirty="0"/>
                </a:br>
                <a:r>
                  <a:rPr lang="en-US" sz="4800" dirty="0"/>
                  <a:t>E12-15-005: Quasi-Elastic and Elastic Deuteron Tensor Asymmetries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l="-2727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Approved, A- Physics Rating</a:t>
            </a:r>
          </a:p>
          <a:p>
            <a:r>
              <a:rPr lang="en-US" dirty="0"/>
              <a:t>Spokespeople:</a:t>
            </a:r>
          </a:p>
          <a:p>
            <a:r>
              <a:rPr lang="en-US" dirty="0"/>
              <a:t>E. Long*, K. Slifer, P. </a:t>
            </a:r>
            <a:r>
              <a:rPr lang="en-US" dirty="0" err="1"/>
              <a:t>Solvignon</a:t>
            </a:r>
            <a:r>
              <a:rPr lang="en-US" dirty="0"/>
              <a:t>, D. Day, D. Keller, </a:t>
            </a:r>
          </a:p>
          <a:p>
            <a:r>
              <a:rPr lang="en-US" dirty="0"/>
              <a:t>D. Higinbotham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D0167C-C11A-1ADC-D265-191FAE7C1B85}"/>
                  </a:ext>
                </a:extLst>
              </p:cNvPr>
              <p:cNvSpPr txBox="1"/>
              <p:nvPr/>
            </p:nvSpPr>
            <p:spPr>
              <a:xfrm>
                <a:off x="8286356" y="190429"/>
                <a:ext cx="3824206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0.5&lt;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4000" dirty="0"/>
                  <a:t>QE/SRC/Elastic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D0167C-C11A-1ADC-D265-191FAE7C1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356" y="190429"/>
                <a:ext cx="3824206" cy="1231106"/>
              </a:xfrm>
              <a:prstGeom prst="rect">
                <a:avLst/>
              </a:prstGeom>
              <a:blipFill>
                <a:blip r:embed="rId3"/>
                <a:stretch>
                  <a:fillRect b="-24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292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020146"/>
            <a:ext cx="396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LL Frankfurt, MI Strikman, Phys. Rept. </a:t>
            </a:r>
            <a:r>
              <a:rPr lang="en-US" sz="1400" b="1" dirty="0"/>
              <a:t>76</a:t>
            </a:r>
            <a:r>
              <a:rPr lang="en-US" sz="1400" dirty="0"/>
              <a:t> 215 (1981)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First calculated in the ‘70s,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can be used in to discriminate between hard and soft wave functions</a:t>
                </a:r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𝑧𝑧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baseline="0" smtClean="0">
                        <a:latin typeface="Cambria Math" panose="02040503050406030204" pitchFamily="18" charset="0"/>
                        <a:ea typeface="CMU Serif" panose="02000603000000000000" pitchFamily="50" charset="0"/>
                        <a:cs typeface="CMU Serif" panose="02000603000000000000" pitchFamily="50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baseline="0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sz="3200" b="0" i="1" baseline="0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</m:ctrlPr>
                          </m:sSubPr>
                          <m:e>
                            <m:r>
                              <a:rPr lang="en-US" sz="3200" b="0" i="1" baseline="0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0" i="1" baseline="0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320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𝑄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MU Serif" panose="02000603000000000000" pitchFamily="50" charset="0"/>
                                <a:cs typeface="CMU Serif" panose="02000603000000000000" pitchFamily="50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l-GR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3200" i="1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MU Serif" panose="02000603000000000000" pitchFamily="50" charset="0"/>
                                    <a:cs typeface="CMU Serif" panose="02000603000000000000" pitchFamily="50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3200" dirty="0">
                  <a:latin typeface="CMU Serif" panose="02000603000000000000" pitchFamily="50" charset="0"/>
                  <a:ea typeface="CMU Serif" panose="02000603000000000000" pitchFamily="50" charset="0"/>
                  <a:cs typeface="CMU Serif" panose="02000603000000000000" pitchFamily="50" charset="0"/>
                </a:endParaRPr>
              </a:p>
              <a:p>
                <a:r>
                  <a:rPr lang="en-US" sz="1800" dirty="0"/>
                  <a:t>In the impulse approximation,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800" dirty="0"/>
                  <a:t> is directly related to the </a:t>
                </a:r>
                <a:r>
                  <a:rPr lang="en-US" sz="1800" i="1" dirty="0"/>
                  <a:t>S- </a:t>
                </a:r>
                <a:r>
                  <a:rPr lang="en-US" sz="1800" dirty="0"/>
                  <a:t>and </a:t>
                </a:r>
                <a:r>
                  <a:rPr lang="en-US" sz="1800" i="1" dirty="0"/>
                  <a:t>D</a:t>
                </a:r>
                <a:r>
                  <a:rPr lang="en-US" sz="1800" dirty="0"/>
                  <a:t>-states</a:t>
                </a:r>
                <a:br>
                  <a:rPr lang="en-US" sz="1800" dirty="0"/>
                </a:br>
                <a:endParaRPr lang="en-US" sz="1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𝑧𝑧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MU Serif" panose="02000603000000000000" pitchFamily="50" charset="0"/>
                          <a:cs typeface="CMU Serif" panose="02000603000000000000" pitchFamily="50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MU Serif" panose="02000603000000000000" pitchFamily="50" charset="0"/>
                                  <a:cs typeface="CMU Serif" panose="02000603000000000000" pitchFamily="50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MU Serif" panose="02000603000000000000" pitchFamily="50" charset="0"/>
                              <a:cs typeface="CMU Serif" panose="02000603000000000000" pitchFamily="50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  <a:p>
                <a:r>
                  <a:rPr lang="en-US" sz="1800" dirty="0"/>
                  <a:t>Modern calculations indicate a large separation of hard and soft WFs begins just above the quasi-elastic peak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&gt;1.3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39" y="1792725"/>
                <a:ext cx="5697097" cy="5032185"/>
              </a:xfrm>
              <a:blipFill>
                <a:blip r:embed="rId2"/>
                <a:stretch>
                  <a:fillRect l="-856" t="-1090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6237025" y="1769179"/>
            <a:ext cx="6147819" cy="43307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42767" y="1769179"/>
            <a:ext cx="5158854" cy="4567453"/>
            <a:chOff x="6237027" y="1769179"/>
            <a:chExt cx="5158854" cy="4567453"/>
          </a:xfrm>
        </p:grpSpPr>
        <p:grpSp>
          <p:nvGrpSpPr>
            <p:cNvPr id="5" name="Group 4"/>
            <p:cNvGrpSpPr/>
            <p:nvPr/>
          </p:nvGrpSpPr>
          <p:grpSpPr>
            <a:xfrm>
              <a:off x="6237027" y="1769179"/>
              <a:ext cx="5158854" cy="4540968"/>
              <a:chOff x="6237027" y="1769179"/>
              <a:chExt cx="5158854" cy="454096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556470" y="2238357"/>
                <a:ext cx="742923" cy="49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141FF"/>
                    </a:solidFill>
                  </a:rPr>
                  <a:t>AV18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79883" y="512005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4141FF"/>
                    </a:solidFill>
                  </a:rPr>
                  <a:t>CDBonn</a:t>
                </a:r>
                <a:endParaRPr lang="en-US" dirty="0">
                  <a:solidFill>
                    <a:srgbClr val="4141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027" y="1769179"/>
                <a:ext cx="5158854" cy="4540968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66434" y="6028855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031006" y="2485749"/>
            <a:ext cx="771365" cy="2655332"/>
            <a:chOff x="5837316" y="2485749"/>
            <a:chExt cx="771365" cy="2655332"/>
          </a:xfrm>
        </p:grpSpPr>
        <p:sp>
          <p:nvSpPr>
            <p:cNvPr id="25" name="TextBox 2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7316" y="47717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-100%</a:t>
              </a: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b="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4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bg1">
                      <a:lumMod val="6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579" y="3772049"/>
                <a:ext cx="99745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D6F3F69-4AC3-F3F4-EA6A-0A7FED41CD66}"/>
              </a:ext>
            </a:extLst>
          </p:cNvPr>
          <p:cNvGrpSpPr/>
          <p:nvPr/>
        </p:nvGrpSpPr>
        <p:grpSpPr>
          <a:xfrm>
            <a:off x="11051620" y="2660076"/>
            <a:ext cx="723060" cy="1418236"/>
            <a:chOff x="10789126" y="2704218"/>
            <a:chExt cx="723060" cy="141823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AE6A6A4-4575-F051-EF6E-A52D047D6AB0}"/>
                </a:ext>
              </a:extLst>
            </p:cNvPr>
            <p:cNvCxnSpPr/>
            <p:nvPr/>
          </p:nvCxnSpPr>
          <p:spPr>
            <a:xfrm>
              <a:off x="10789126" y="2704218"/>
              <a:ext cx="0" cy="14182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3CBC63-18EE-4781-383A-FF35C4BB8100}"/>
                </a:ext>
              </a:extLst>
            </p:cNvPr>
            <p:cNvSpPr txBox="1"/>
            <p:nvPr/>
          </p:nvSpPr>
          <p:spPr>
            <a:xfrm>
              <a:off x="10812956" y="3180864"/>
              <a:ext cx="699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~60%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3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06DF1-2740-4C47-84BC-82F1677A7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Polarization Basics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9D4CF-BB2F-4B09-AFF5-65A5C310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0F0FF-F160-4901-A4F4-F6F08DBF7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D97CF-35FF-454C-B7B1-2211C0B10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AAA2F2-08B0-4AA4-90DD-CE7DCAD66F86}"/>
              </a:ext>
            </a:extLst>
          </p:cNvPr>
          <p:cNvGrpSpPr/>
          <p:nvPr/>
        </p:nvGrpSpPr>
        <p:grpSpPr>
          <a:xfrm>
            <a:off x="2206352" y="1983906"/>
            <a:ext cx="2213542" cy="2534918"/>
            <a:chOff x="372804" y="2907672"/>
            <a:chExt cx="2213542" cy="25349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023756-C2DA-4FE8-AD8C-A758CB7328DD}"/>
                </a:ext>
              </a:extLst>
            </p:cNvPr>
            <p:cNvGrpSpPr/>
            <p:nvPr/>
          </p:nvGrpSpPr>
          <p:grpSpPr>
            <a:xfrm>
              <a:off x="1088773" y="2907672"/>
              <a:ext cx="1497573" cy="2337212"/>
              <a:chOff x="3622373" y="2097350"/>
              <a:chExt cx="1413019" cy="220526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A7CCAC-69E0-4494-B99D-A4B0A0E840C4}"/>
                  </a:ext>
                </a:extLst>
              </p:cNvPr>
              <p:cNvGrpSpPr/>
              <p:nvPr/>
            </p:nvGrpSpPr>
            <p:grpSpPr>
              <a:xfrm>
                <a:off x="3622373" y="2738766"/>
                <a:ext cx="1413019" cy="1563853"/>
                <a:chOff x="3622372" y="2738767"/>
                <a:chExt cx="1413021" cy="156385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5D96BCB-AF8F-4CDD-883B-ECC3EA7231D0}"/>
                    </a:ext>
                  </a:extLst>
                </p:cNvPr>
                <p:cNvSpPr/>
                <p:nvPr/>
              </p:nvSpPr>
              <p:spPr>
                <a:xfrm>
                  <a:off x="4485974" y="284436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FFB70BA3-293A-4115-9EF1-68566F307FB1}"/>
                    </a:ext>
                  </a:extLst>
                </p:cNvPr>
                <p:cNvCxnSpPr/>
                <p:nvPr/>
              </p:nvCxnSpPr>
              <p:spPr>
                <a:xfrm flipV="1">
                  <a:off x="4485974" y="2937962"/>
                  <a:ext cx="549419" cy="11868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7122597-E9EE-4DBB-A313-B2760E9DF8F4}"/>
                    </a:ext>
                  </a:extLst>
                </p:cNvPr>
                <p:cNvCxnSpPr/>
                <p:nvPr/>
              </p:nvCxnSpPr>
              <p:spPr>
                <a:xfrm>
                  <a:off x="4485974" y="2937962"/>
                  <a:ext cx="549419" cy="12316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0B49ABF9-994F-4664-AC8E-FBBB065E92FA}"/>
                    </a:ext>
                  </a:extLst>
                </p:cNvPr>
                <p:cNvSpPr/>
                <p:nvPr/>
              </p:nvSpPr>
              <p:spPr>
                <a:xfrm>
                  <a:off x="4485974" y="4056560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6C5A79-4657-4B5C-8DA1-5F6016E412EB}"/>
                    </a:ext>
                  </a:extLst>
                </p:cNvPr>
                <p:cNvSpPr txBox="1"/>
                <p:nvPr/>
              </p:nvSpPr>
              <p:spPr>
                <a:xfrm>
                  <a:off x="3643540" y="3954139"/>
                  <a:ext cx="73235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-1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60B4075-39B5-4EF0-9CF6-33182B0E3C3F}"/>
                    </a:ext>
                  </a:extLst>
                </p:cNvPr>
                <p:cNvSpPr/>
                <p:nvPr/>
              </p:nvSpPr>
              <p:spPr>
                <a:xfrm>
                  <a:off x="4695821" y="3544748"/>
                  <a:ext cx="128588" cy="749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F2EBB6E-EA79-496D-92C0-6BFF4278614D}"/>
                    </a:ext>
                  </a:extLst>
                </p:cNvPr>
                <p:cNvSpPr/>
                <p:nvPr/>
              </p:nvSpPr>
              <p:spPr>
                <a:xfrm>
                  <a:off x="4483400" y="3463983"/>
                  <a:ext cx="549419" cy="158141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9DBB19-78D2-49F3-B7AC-FFC329639F7D}"/>
                    </a:ext>
                  </a:extLst>
                </p:cNvPr>
                <p:cNvSpPr txBox="1"/>
                <p:nvPr/>
              </p:nvSpPr>
              <p:spPr>
                <a:xfrm>
                  <a:off x="3622372" y="2738767"/>
                  <a:ext cx="774708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+1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DF77C4-C520-495F-A650-8012D72B167B}"/>
                    </a:ext>
                  </a:extLst>
                </p:cNvPr>
                <p:cNvSpPr txBox="1"/>
                <p:nvPr/>
              </p:nvSpPr>
              <p:spPr>
                <a:xfrm>
                  <a:off x="3676824" y="3363810"/>
                  <a:ext cx="665806" cy="3484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dirty="0"/>
                    <a:t>m = 0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61B22C-4903-462B-BCEF-2142E7DE75D2}"/>
                  </a:ext>
                </a:extLst>
              </p:cNvPr>
              <p:cNvSpPr txBox="1"/>
              <p:nvPr/>
            </p:nvSpPr>
            <p:spPr>
              <a:xfrm>
                <a:off x="3935909" y="2097350"/>
                <a:ext cx="818085" cy="609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/>
                  <a:t>Spin-1</a:t>
                </a:r>
              </a:p>
              <a:p>
                <a:pPr algn="r"/>
                <a:r>
                  <a:rPr lang="en-US" dirty="0"/>
                  <a:t>System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105DD5-E633-42D4-966E-F879040E2ED2}"/>
                </a:ext>
              </a:extLst>
            </p:cNvPr>
            <p:cNvGrpSpPr/>
            <p:nvPr/>
          </p:nvGrpSpPr>
          <p:grpSpPr>
            <a:xfrm>
              <a:off x="372804" y="3299784"/>
              <a:ext cx="761175" cy="2142806"/>
              <a:chOff x="8124239" y="2484371"/>
              <a:chExt cx="761175" cy="21428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C125C6-A099-43D2-8AB1-8ACD20D0D6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4691" y="2484371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FC970F2-94FC-488D-B04F-AB3EDB940B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5"/>
              <a:stretch/>
            </p:blipFill>
            <p:spPr>
              <a:xfrm>
                <a:off x="8159591" y="3915845"/>
                <a:ext cx="725823" cy="71133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4F14D5-13B1-44B4-8696-23CC3610C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54" t="1032" r="1491" b="-1032"/>
              <a:stretch/>
            </p:blipFill>
            <p:spPr>
              <a:xfrm>
                <a:off x="8124239" y="3223667"/>
                <a:ext cx="725823" cy="711332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849E86-673C-430F-88EB-C810860A4BC1}"/>
              </a:ext>
            </a:extLst>
          </p:cNvPr>
          <p:cNvGrpSpPr/>
          <p:nvPr/>
        </p:nvGrpSpPr>
        <p:grpSpPr>
          <a:xfrm>
            <a:off x="1343040" y="4957329"/>
            <a:ext cx="4254114" cy="1262870"/>
            <a:chOff x="-327684" y="2985031"/>
            <a:chExt cx="5253206" cy="1559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/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=1−3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E0FA077-DB39-48DF-A3DF-CB118C90E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27684" y="4164429"/>
                  <a:ext cx="5253206" cy="380059"/>
                </a:xfrm>
                <a:prstGeom prst="rect">
                  <a:avLst/>
                </a:prstGeom>
                <a:blipFill>
                  <a:blip r:embed="rId3"/>
                  <a:stretch>
                    <a:fillRect l="-3582" t="-26000" r="-43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85B77D-685A-4DAC-8C31-9C695061E2C4}"/>
                </a:ext>
              </a:extLst>
            </p:cNvPr>
            <p:cNvGrpSpPr/>
            <p:nvPr/>
          </p:nvGrpSpPr>
          <p:grpSpPr>
            <a:xfrm>
              <a:off x="190154" y="2985031"/>
              <a:ext cx="3739440" cy="1026160"/>
              <a:chOff x="-101390" y="3223567"/>
              <a:chExt cx="3739440" cy="102616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EF0DA3-C0B2-42D8-85A5-408349F9A3DC}"/>
                  </a:ext>
                </a:extLst>
              </p:cNvPr>
              <p:cNvSpPr txBox="1"/>
              <p:nvPr/>
            </p:nvSpPr>
            <p:spPr>
              <a:xfrm>
                <a:off x="-101390" y="3223567"/>
                <a:ext cx="3062641" cy="1026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(    +    )-2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4FB568F-407D-4DC7-BA70-5009BD6DBDFE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1CB9BC01-FBFB-41ED-9A1F-F00345771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38" name="Up Arrow 66">
                  <a:extLst>
                    <a:ext uri="{FF2B5EF4-FFF2-40B4-BE49-F238E27FC236}">
                      <a16:creationId xmlns:a16="http://schemas.microsoft.com/office/drawing/2014/main" id="{63721119-EFAE-4EB5-9DA4-62386294D686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9" name="Up Arrow 67">
                  <a:extLst>
                    <a:ext uri="{FF2B5EF4-FFF2-40B4-BE49-F238E27FC236}">
                      <a16:creationId xmlns:a16="http://schemas.microsoft.com/office/drawing/2014/main" id="{EE8C2D0E-CD3B-4744-A0CD-6D34B2690E65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CEF6A41-7DCD-4449-91DE-21AF5005C38D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1CAE5DEC-EC4D-4AD2-9157-CFD0F6E31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5" name="Up Arrow 63">
                  <a:extLst>
                    <a:ext uri="{FF2B5EF4-FFF2-40B4-BE49-F238E27FC236}">
                      <a16:creationId xmlns:a16="http://schemas.microsoft.com/office/drawing/2014/main" id="{0D0E6EA1-3A51-4486-A344-C06C287EB547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Up Arrow 64">
                  <a:extLst>
                    <a:ext uri="{FF2B5EF4-FFF2-40B4-BE49-F238E27FC236}">
                      <a16:creationId xmlns:a16="http://schemas.microsoft.com/office/drawing/2014/main" id="{E231FB62-5AAC-465A-88CB-E2DC402465DC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FC670EB-69D9-4493-93E9-04E0C08F1353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13C9687-5026-4532-8115-E659B7794F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32" name="Up Arrow 60">
                  <a:extLst>
                    <a:ext uri="{FF2B5EF4-FFF2-40B4-BE49-F238E27FC236}">
                      <a16:creationId xmlns:a16="http://schemas.microsoft.com/office/drawing/2014/main" id="{ACE5A192-73CA-4394-B66B-E870BA770A3A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Up Arrow 61">
                  <a:extLst>
                    <a:ext uri="{FF2B5EF4-FFF2-40B4-BE49-F238E27FC236}">
                      <a16:creationId xmlns:a16="http://schemas.microsoft.com/office/drawing/2014/main" id="{9B203ABE-3DEC-4625-9A28-DFAEDDAB03F1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855621-625E-4BCD-A053-4CA37718B1C9}"/>
              </a:ext>
            </a:extLst>
          </p:cNvPr>
          <p:cNvGrpSpPr/>
          <p:nvPr/>
        </p:nvGrpSpPr>
        <p:grpSpPr>
          <a:xfrm>
            <a:off x="6096000" y="2047777"/>
            <a:ext cx="5751151" cy="2672462"/>
            <a:chOff x="7207856" y="819737"/>
            <a:chExt cx="4899670" cy="2276793"/>
          </a:xfrm>
        </p:grpSpPr>
        <p:pic>
          <p:nvPicPr>
            <p:cNvPr id="48" name="Picture 47" descr="A picture containing text, businesscard, envelope&#10;&#10;Description automatically generated">
              <a:extLst>
                <a:ext uri="{FF2B5EF4-FFF2-40B4-BE49-F238E27FC236}">
                  <a16:creationId xmlns:a16="http://schemas.microsoft.com/office/drawing/2014/main" id="{FBFCADB4-5295-49B0-B4BA-A0304DB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56" y="819737"/>
              <a:ext cx="3200847" cy="2276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/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  <m:sup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𝑒𝑞𝑢𝑖𝑙</m:t>
                            </m:r>
                          </m:sup>
                        </m:sSubSup>
                        <m:r>
                          <a:rPr lang="en-US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=2−</m:t>
                        </m:r>
                        <m:rad>
                          <m:radPr>
                            <m:degHide m:val="on"/>
                            <m:ctrlP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4−3</m:t>
                            </m:r>
                            <m:sSubSup>
                              <m:sSubSupPr>
                                <m:ctrlP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solidFill>
                                      <a:schemeClr val="bg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oMath>
                    </m:oMathPara>
                  </a14:m>
                  <a:endParaRPr lang="en-US" sz="1400" b="0" i="1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sz="1400" b="0" dirty="0">
                      <a:solidFill>
                        <a:schemeClr val="bg1">
                          <a:lumMod val="50000"/>
                        </a:schemeClr>
                      </a:solidFill>
                    </a:rPr>
                    <a:t>           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Gray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Half</m:t>
                      </m:r>
                      <m: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circle</m:t>
                      </m:r>
                    </m:oMath>
                  </a14:m>
                  <a:endParaRPr lang="en-US" sz="1400" b="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B1BEE718-87F6-47B5-B054-954D59FA0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9358" y="819737"/>
                  <a:ext cx="1738168" cy="408317"/>
                </a:xfrm>
                <a:prstGeom prst="rect">
                  <a:avLst/>
                </a:prstGeom>
                <a:blipFill>
                  <a:blip r:embed="rId5"/>
                  <a:stretch>
                    <a:fillRect l="-2994" r="-898" b="-1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7FFF72-31E1-48D0-9742-F7A505C8DD00}"/>
              </a:ext>
            </a:extLst>
          </p:cNvPr>
          <p:cNvGrpSpPr/>
          <p:nvPr/>
        </p:nvGrpSpPr>
        <p:grpSpPr>
          <a:xfrm>
            <a:off x="6660341" y="4756938"/>
            <a:ext cx="2065460" cy="795605"/>
            <a:chOff x="6660341" y="4756938"/>
            <a:chExt cx="2065460" cy="795605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FCC3C4F-E7CC-41DE-A535-E184EB1C4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32" t="65624" r="42072" b="4346"/>
            <a:stretch/>
          </p:blipFill>
          <p:spPr>
            <a:xfrm>
              <a:off x="7002912" y="4903472"/>
              <a:ext cx="1399396" cy="649071"/>
            </a:xfrm>
            <a:prstGeom prst="rect">
              <a:avLst/>
            </a:prstGeom>
          </p:spPr>
        </p:pic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A6DD7764-F5F1-4412-B2E4-348785024C7A}"/>
                </a:ext>
              </a:extLst>
            </p:cNvPr>
            <p:cNvSpPr/>
            <p:nvPr/>
          </p:nvSpPr>
          <p:spPr>
            <a:xfrm rot="5400000">
              <a:off x="7619804" y="3797475"/>
              <a:ext cx="146534" cy="2065460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28A3B7-26C3-48EE-978C-A35E4CFF93D1}"/>
              </a:ext>
            </a:extLst>
          </p:cNvPr>
          <p:cNvGrpSpPr/>
          <p:nvPr/>
        </p:nvGrpSpPr>
        <p:grpSpPr>
          <a:xfrm>
            <a:off x="8795135" y="4758746"/>
            <a:ext cx="1360687" cy="845299"/>
            <a:chOff x="8795135" y="4758746"/>
            <a:chExt cx="1360687" cy="84529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E5F6737-4C46-4313-9137-F8131E49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508" t="6806" r="47658" b="60605"/>
            <a:stretch/>
          </p:blipFill>
          <p:spPr>
            <a:xfrm>
              <a:off x="8795135" y="4899687"/>
              <a:ext cx="1360687" cy="704358"/>
            </a:xfrm>
            <a:prstGeom prst="rect">
              <a:avLst/>
            </a:prstGeom>
          </p:spPr>
        </p:pic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1983E4D6-9148-4274-910C-7AAE11F4EC51}"/>
                </a:ext>
              </a:extLst>
            </p:cNvPr>
            <p:cNvSpPr/>
            <p:nvPr/>
          </p:nvSpPr>
          <p:spPr>
            <a:xfrm rot="5400000">
              <a:off x="9190159" y="4386083"/>
              <a:ext cx="135665" cy="880991"/>
            </a:xfrm>
            <a:prstGeom prst="rightBrac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D4E2D0A-6B3A-4612-9579-E08D509F8A05}"/>
              </a:ext>
            </a:extLst>
          </p:cNvPr>
          <p:cNvGrpSpPr/>
          <p:nvPr/>
        </p:nvGrpSpPr>
        <p:grpSpPr>
          <a:xfrm>
            <a:off x="7628881" y="4725515"/>
            <a:ext cx="2263175" cy="1423852"/>
            <a:chOff x="7628881" y="4725515"/>
            <a:chExt cx="2263175" cy="142385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7419EE-A857-4427-81B9-577A77F8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731" r="43727" b="33405"/>
            <a:stretch/>
          </p:blipFill>
          <p:spPr>
            <a:xfrm>
              <a:off x="7628881" y="5590353"/>
              <a:ext cx="2263175" cy="559014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9647A2-F44A-4077-9147-D5E9A6450F78}"/>
                </a:ext>
              </a:extLst>
            </p:cNvPr>
            <p:cNvCxnSpPr/>
            <p:nvPr/>
          </p:nvCxnSpPr>
          <p:spPr>
            <a:xfrm>
              <a:off x="8759343" y="4725515"/>
              <a:ext cx="0" cy="827028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9F99A4-3B44-47BE-CF0A-712A59A912F8}"/>
              </a:ext>
            </a:extLst>
          </p:cNvPr>
          <p:cNvSpPr txBox="1"/>
          <p:nvPr/>
        </p:nvSpPr>
        <p:spPr>
          <a:xfrm>
            <a:off x="8306839" y="135179"/>
            <a:ext cx="334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high-luminosity tensor-polarized target has promise as a </a:t>
            </a:r>
            <a:r>
              <a:rPr lang="en-US" sz="2400" b="1" dirty="0"/>
              <a:t>novel probe of nuclear physics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5A5482-ED58-4602-5F1B-68A9CE891490}"/>
              </a:ext>
            </a:extLst>
          </p:cNvPr>
          <p:cNvSpPr/>
          <p:nvPr/>
        </p:nvSpPr>
        <p:spPr>
          <a:xfrm>
            <a:off x="-2632" y="1765798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</p:spTree>
    <p:extLst>
      <p:ext uri="{BB962C8B-B14F-4D97-AF65-F5344CB8AC3E}">
        <p14:creationId xmlns:p14="http://schemas.microsoft.com/office/powerpoint/2010/main" val="16026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020" y="2161858"/>
            <a:ext cx="5990868" cy="4074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Relativistic </a:t>
            </a:r>
            <a:r>
              <a:rPr lang="en-US" i="1" dirty="0"/>
              <a:t>NN</a:t>
            </a:r>
            <a:r>
              <a:rPr lang="en-US" dirty="0"/>
              <a:t> Bound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Understanding SRCs requires relativistic calculations at high </a:t>
                </a:r>
                <a:r>
                  <a:rPr lang="en-US" sz="2400" i="1" dirty="0"/>
                  <a:t>p</a:t>
                </a:r>
              </a:p>
              <a:p>
                <a:r>
                  <a:rPr lang="en-US" sz="2400" dirty="0"/>
                  <a:t>Currently two methods:</a:t>
                </a:r>
              </a:p>
              <a:p>
                <a:pPr lvl="1"/>
                <a:r>
                  <a:rPr lang="en-US" sz="2200" dirty="0"/>
                  <a:t>Light Cone (LC)</a:t>
                </a:r>
              </a:p>
              <a:p>
                <a:pPr lvl="1"/>
                <a:r>
                  <a:rPr lang="en-US" sz="2200" dirty="0"/>
                  <a:t>Virtual Nucleon (VN)</a:t>
                </a:r>
              </a:p>
              <a:p>
                <a:r>
                  <a:rPr lang="en-US" sz="2400" dirty="0"/>
                  <a:t>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&gt;500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needed to discriminate with unpolarized deuterons</a:t>
                </a:r>
                <a:endParaRPr lang="en-US" sz="2200" dirty="0"/>
              </a:p>
              <a:p>
                <a:r>
                  <a:rPr lang="en-US" sz="2400" dirty="0"/>
                  <a:t>With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, significant difference at much lower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400" dirty="0"/>
                  <a:t> and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92416" y="1845734"/>
                <a:ext cx="6269026" cy="4156988"/>
              </a:xfrm>
              <a:blipFill>
                <a:blip r:embed="rId3"/>
                <a:stretch>
                  <a:fillRect l="-1458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045823" y="6028846"/>
            <a:ext cx="4145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 Sargsian, Tensor Spin Observables Workshop (2014)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-423" t="36710" r="92807" b="49174"/>
          <a:stretch/>
        </p:blipFill>
        <p:spPr>
          <a:xfrm>
            <a:off x="0" y="2209294"/>
            <a:ext cx="268942" cy="3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44" name="Content Placeholder 31"/>
          <p:cNvSpPr>
            <a:spLocks noGrp="1"/>
          </p:cNvSpPr>
          <p:nvPr>
            <p:ph idx="1"/>
          </p:nvPr>
        </p:nvSpPr>
        <p:spPr>
          <a:xfrm>
            <a:off x="6147820" y="2780868"/>
            <a:ext cx="4986995" cy="4023360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JLab Hall C with HMS &amp; SHMS</a:t>
            </a:r>
          </a:p>
          <a:p>
            <a:pPr lvl="1"/>
            <a:r>
              <a:rPr lang="en-US" sz="2400" dirty="0"/>
              <a:t>Unpolarized beam, tensor polarized target (longitudinal alignment)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347" t="16259" r="1221" b="22981"/>
          <a:stretch/>
        </p:blipFill>
        <p:spPr>
          <a:xfrm>
            <a:off x="6175896" y="4182036"/>
            <a:ext cx="6098222" cy="21602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" y="1900905"/>
            <a:ext cx="6109253" cy="435398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357224" y="466243"/>
            <a:ext cx="6620829" cy="2535509"/>
            <a:chOff x="1891348" y="2151412"/>
            <a:chExt cx="7508483" cy="2875444"/>
          </a:xfrm>
        </p:grpSpPr>
        <p:grpSp>
          <p:nvGrpSpPr>
            <p:cNvPr id="24" name="Group 23"/>
            <p:cNvGrpSpPr/>
            <p:nvPr/>
          </p:nvGrpSpPr>
          <p:grpSpPr>
            <a:xfrm>
              <a:off x="1891348" y="2151412"/>
              <a:ext cx="7508483" cy="2875444"/>
              <a:chOff x="1891348" y="2151412"/>
              <a:chExt cx="7508483" cy="2875444"/>
            </a:xfrm>
          </p:grpSpPr>
          <p:sp>
            <p:nvSpPr>
              <p:cNvPr id="26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76699" y="2204707"/>
                <a:ext cx="836517" cy="41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800" dirty="0">
                    <a:latin typeface="+mn-lt"/>
                  </a:rPr>
                  <a:t>SHMS</a:t>
                </a:r>
                <a:endParaRPr lang="en-US" sz="1800" baseline="30000" dirty="0">
                  <a:latin typeface="+mn-lt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1891348" y="2151412"/>
                <a:ext cx="7508483" cy="2875444"/>
                <a:chOff x="1891348" y="2151412"/>
                <a:chExt cx="7508483" cy="2875444"/>
              </a:xfrm>
            </p:grpSpPr>
            <p:cxnSp>
              <p:nvCxnSpPr>
                <p:cNvPr id="28" name="Straight Connector 27"/>
                <p:cNvCxnSpPr>
                  <a:endCxn id="29" idx="3"/>
                </p:cNvCxnSpPr>
                <p:nvPr/>
              </p:nvCxnSpPr>
              <p:spPr>
                <a:xfrm>
                  <a:off x="6280420" y="3638224"/>
                  <a:ext cx="2437961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2" y="4494333"/>
                  <a:ext cx="1273177" cy="4188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0" name="Straight Connector 29"/>
                <p:cNvCxnSpPr>
                  <a:endCxn id="26" idx="3"/>
                </p:cNvCxnSpPr>
                <p:nvPr/>
              </p:nvCxnSpPr>
              <p:spPr>
                <a:xfrm flipV="1">
                  <a:off x="6289383" y="2151412"/>
                  <a:ext cx="1931043" cy="146888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332909" y="2310969"/>
                  <a:ext cx="1705481" cy="10470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Longitudinally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33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86688" y="4441924"/>
                  <a:ext cx="716534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HMS</a:t>
                  </a:r>
                  <a:endParaRPr lang="en-US" sz="1800" baseline="30000" dirty="0">
                    <a:latin typeface="+mn-lt"/>
                  </a:endParaRPr>
                </a:p>
              </p:txBody>
            </p:sp>
            <p:sp>
              <p:nvSpPr>
                <p:cNvPr id="34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09408" cy="418807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16825" y="2731529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6" name="Oval 23"/>
                <p:cNvSpPr>
                  <a:spLocks noChangeArrowheads="1"/>
                </p:cNvSpPr>
                <p:nvPr/>
              </p:nvSpPr>
              <p:spPr bwMode="auto">
                <a:xfrm>
                  <a:off x="5962640" y="3320923"/>
                  <a:ext cx="590249" cy="58898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2"/>
                  <a:ext cx="209408" cy="418807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091353" y="3777690"/>
                  <a:ext cx="881674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8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9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41880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40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35668" y="3042679"/>
                  <a:ext cx="727442" cy="4188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 err="1">
                      <a:latin typeface="+mn-lt"/>
                    </a:rPr>
                    <a:t>Lumi</a:t>
                  </a:r>
                  <a:endParaRPr lang="en-US" sz="1800" dirty="0">
                    <a:latin typeface="+mn-lt"/>
                  </a:endParaRPr>
                </a:p>
              </p:txBody>
            </p:sp>
            <p:sp>
              <p:nvSpPr>
                <p:cNvPr id="41" name="Right Bracket 40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42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64288" y="2805112"/>
                  <a:ext cx="1035543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Faraday</a:t>
                  </a:r>
                  <a:br>
                    <a:rPr lang="en-US" sz="1800" dirty="0">
                      <a:latin typeface="+mn-lt"/>
                    </a:rPr>
                  </a:br>
                  <a:r>
                    <a:rPr lang="en-US" sz="18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4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891348" y="2965429"/>
                  <a:ext cx="1494167" cy="7329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8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 rot="19194947">
              <a:off x="7400683" y="2213067"/>
              <a:ext cx="988552" cy="4188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9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040" r="62678" b="64522"/>
          <a:stretch/>
        </p:blipFill>
        <p:spPr>
          <a:xfrm>
            <a:off x="-56267" y="1969474"/>
            <a:ext cx="6123692" cy="420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First Measurement of 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48456" y="1737375"/>
                <a:ext cx="5711023" cy="4540867"/>
              </a:xfrm>
            </p:spPr>
            <p:txBody>
              <a:bodyPr>
                <a:noAutofit/>
              </a:bodyPr>
              <a:lstStyle/>
              <a:p>
                <a:r>
                  <a:rPr lang="en-US" sz="2200" b="1" dirty="0"/>
                  <a:t>No current</a:t>
                </a:r>
                <a:r>
                  <a:rPr lang="en-US" sz="2200" dirty="0"/>
                  <a:t> quasi-elastic tensor </a:t>
                </a:r>
                <a:r>
                  <a:rPr lang="en-US" sz="2200" b="1" dirty="0"/>
                  <a:t>measurements</a:t>
                </a:r>
              </a:p>
              <a:p>
                <a:r>
                  <a:rPr lang="en-US" sz="2200" dirty="0"/>
                  <a:t>Sensitive to effects that are very difficult or </a:t>
                </a:r>
                <a:r>
                  <a:rPr lang="en-US" sz="2200" b="1" dirty="0"/>
                  <a:t>impossible to measure with unpolarized</a:t>
                </a:r>
                <a:r>
                  <a:rPr lang="en-US" sz="2200" dirty="0"/>
                  <a:t> or vector polarized deuterons</a:t>
                </a:r>
              </a:p>
              <a:p>
                <a:r>
                  <a:rPr lang="en-US" sz="2200" b="1" dirty="0"/>
                  <a:t>Huge 10-100% asymmetry</a:t>
                </a:r>
              </a:p>
              <a:p>
                <a:r>
                  <a:rPr lang="en-US" sz="2200" dirty="0"/>
                  <a:t>Decades of theoretical interest that </a:t>
                </a:r>
                <a:r>
                  <a:rPr lang="en-US" sz="2200" b="1" dirty="0"/>
                  <a:t>we can only now probe</a:t>
                </a:r>
                <a:r>
                  <a:rPr lang="en-US" sz="2200" dirty="0"/>
                  <a:t> with a high-luminosity tensor-polarized target </a:t>
                </a:r>
              </a:p>
              <a:p>
                <a:r>
                  <a:rPr lang="en-US" sz="2200" dirty="0"/>
                  <a:t>Importance ranges from understanding </a:t>
                </a:r>
                <a:r>
                  <a:rPr lang="en-US" sz="2200" b="1" dirty="0"/>
                  <a:t>short-range correlations</a:t>
                </a:r>
                <a:r>
                  <a:rPr lang="en-US" sz="2200" dirty="0"/>
                  <a:t> to the </a:t>
                </a:r>
                <a:r>
                  <a:rPr lang="en-US" sz="2200" b="1" dirty="0"/>
                  <a:t>equations of state of neutron stars</a:t>
                </a:r>
                <a:endParaRPr lang="en-US" sz="2200" dirty="0"/>
              </a:p>
              <a:p>
                <a:r>
                  <a:rPr lang="en-US" sz="2200" b="1" dirty="0"/>
                  <a:t>Bonus: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𝟐𝟎</m:t>
                        </m:r>
                      </m:sub>
                    </m:sSub>
                  </m:oMath>
                </a14:m>
                <a:r>
                  <a:rPr lang="en-US" sz="2200" dirty="0"/>
                  <a:t> over widest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48456" y="1737375"/>
                <a:ext cx="5711023" cy="4540867"/>
              </a:xfrm>
              <a:blipFill>
                <a:blip r:embed="rId4"/>
                <a:stretch>
                  <a:fillRect l="-1387" t="-1745" r="-1067" b="-4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ontent Placeholder 2"/>
          <p:cNvSpPr txBox="1">
            <a:spLocks/>
          </p:cNvSpPr>
          <p:nvPr/>
        </p:nvSpPr>
        <p:spPr>
          <a:xfrm>
            <a:off x="8056787" y="299870"/>
            <a:ext cx="3399183" cy="12691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032465"/>
            <a:ext cx="2397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 Long, </a:t>
            </a:r>
            <a:r>
              <a:rPr lang="en-US" sz="1400" i="1" dirty="0"/>
              <a:t>et al</a:t>
            </a:r>
            <a:r>
              <a:rPr lang="en-US" sz="1400" dirty="0"/>
              <a:t>, JLab C12-15-005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5551" y="5542671"/>
            <a:ext cx="347188" cy="633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30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br>
                  <a:rPr lang="en-US" dirty="0"/>
                </a:br>
                <a:br>
                  <a:rPr lang="en-US" sz="5300" dirty="0"/>
                </a:br>
                <a:r>
                  <a:rPr lang="en-US" sz="5300" dirty="0"/>
                  <a:t>E12-13-011: The Deuteron Tensor Structure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3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3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53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53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091" b="-10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840096"/>
          </a:xfrm>
        </p:spPr>
        <p:txBody>
          <a:bodyPr>
            <a:normAutofit lnSpcReduction="10000"/>
          </a:bodyPr>
          <a:lstStyle/>
          <a:p>
            <a:r>
              <a:rPr lang="en-US" sz="2800" cap="none" dirty="0"/>
              <a:t>Approved, A- Physics Rating</a:t>
            </a:r>
          </a:p>
          <a:p>
            <a:r>
              <a:rPr lang="en-US" sz="2800" cap="none" dirty="0"/>
              <a:t>Spokespeople:</a:t>
            </a:r>
          </a:p>
          <a:p>
            <a:r>
              <a:rPr lang="en-US" sz="2800" cap="none" dirty="0"/>
              <a:t>K. Slifer*, O.R. </a:t>
            </a:r>
            <a:r>
              <a:rPr lang="en-US" sz="2800" cap="none" dirty="0" err="1"/>
              <a:t>Aramayo</a:t>
            </a:r>
            <a:r>
              <a:rPr lang="en-US" sz="2800" cap="none" dirty="0"/>
              <a:t>, J.P. Chen, N. </a:t>
            </a:r>
            <a:r>
              <a:rPr lang="en-US" sz="2800" cap="none" dirty="0" err="1"/>
              <a:t>Kalatarians</a:t>
            </a:r>
            <a:r>
              <a:rPr lang="en-US" sz="2800" cap="none" dirty="0"/>
              <a:t>, D. Keller, E. Long, P. Solvignon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4B92D-3221-9D80-9E36-00BB5E7412F9}"/>
                  </a:ext>
                </a:extLst>
              </p:cNvPr>
              <p:cNvSpPr txBox="1"/>
              <p:nvPr/>
            </p:nvSpPr>
            <p:spPr>
              <a:xfrm>
                <a:off x="8818113" y="190429"/>
                <a:ext cx="3198120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0.1&lt;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&lt;0.5</m:t>
                      </m:r>
                    </m:oMath>
                  </m:oMathPara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4000" dirty="0"/>
                  <a:t>DIS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4B92D-3221-9D80-9E36-00BB5E741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8113" y="190429"/>
                <a:ext cx="3198120" cy="1231106"/>
              </a:xfrm>
              <a:prstGeom prst="rect">
                <a:avLst/>
              </a:prstGeom>
              <a:blipFill>
                <a:blip r:embed="rId3"/>
                <a:stretch>
                  <a:fillRect b="-24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041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36797" y="2038483"/>
            <a:ext cx="7910843" cy="399084"/>
            <a:chOff x="1879911" y="3672189"/>
            <a:chExt cx="7910843" cy="3990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911" y="3672189"/>
                  <a:ext cx="2529219" cy="399084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169" r="-723" b="-2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6463433" y="3687065"/>
              <a:ext cx="3327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Unpolarized Targets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46543" y="2541950"/>
            <a:ext cx="7386716" cy="369332"/>
            <a:chOff x="2789657" y="4175656"/>
            <a:chExt cx="738671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9657" y="4175656"/>
                  <a:ext cx="183928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990" r="-13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6463433" y="4175656"/>
              <a:ext cx="3712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Vector Polarized Targets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15585" y="3015665"/>
            <a:ext cx="7415995" cy="384208"/>
            <a:chOff x="2788847" y="4649371"/>
            <a:chExt cx="7415995" cy="384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8847" y="4649371"/>
                  <a:ext cx="324056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88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/>
            <p:cNvSpPr txBox="1"/>
            <p:nvPr/>
          </p:nvSpPr>
          <p:spPr>
            <a:xfrm>
              <a:off x="6463433" y="4664247"/>
              <a:ext cx="374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Scattering on Tensor-Polarized Targets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578" y="6026124"/>
            <a:ext cx="360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 </a:t>
            </a:r>
            <a:r>
              <a:rPr lang="en-US" sz="1400" dirty="0" err="1"/>
              <a:t>Hoodbhoy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</a:t>
            </a:r>
            <a:r>
              <a:rPr lang="en-US" sz="1400" b="1" dirty="0"/>
              <a:t>B312,</a:t>
            </a:r>
            <a:r>
              <a:rPr lang="en-US" sz="1400" dirty="0"/>
              <a:t> 571 (1989)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94"/>
          <a:stretch/>
        </p:blipFill>
        <p:spPr>
          <a:xfrm>
            <a:off x="1745940" y="3769859"/>
            <a:ext cx="8154518" cy="977183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8" b="30607"/>
          <a:stretch/>
        </p:blipFill>
        <p:spPr>
          <a:xfrm>
            <a:off x="1748215" y="4732166"/>
            <a:ext cx="8154518" cy="4949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6" b="217"/>
          <a:stretch/>
        </p:blipFill>
        <p:spPr>
          <a:xfrm>
            <a:off x="1750487" y="5227094"/>
            <a:ext cx="8154518" cy="63945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>
                <a:blip r:embed="rId7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4459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3"/>
                <a:stretch>
                  <a:fillRect l="-398" t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4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7CE402B-3B4B-4BC3-9F29-24F872AF7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7224"/>
            <a:ext cx="6211110" cy="4288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37CFB-2FE0-47EC-B6DD-4CE7A3CB0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107B0D-A1A1-47A7-95C8-FECCB4AB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4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6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95676D4-F615-4E13-B8D7-C3B5BE50D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A1E7B-16D8-4175-B63B-9CD774625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4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4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9958256" y="4476208"/>
            <a:ext cx="1360831" cy="688644"/>
            <a:chOff x="9968416" y="4455888"/>
            <a:chExt cx="1360831" cy="688644"/>
          </a:xfrm>
        </p:grpSpPr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9968416" y="4455888"/>
              <a:ext cx="428437" cy="319312"/>
            </a:xfrm>
            <a:prstGeom prst="straightConnector1">
              <a:avLst/>
            </a:prstGeom>
            <a:ln w="22225">
              <a:solidFill>
                <a:srgbClr val="0070C0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108272" y="4775200"/>
                  <a:ext cx="122097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400" b="0" dirty="0">
                      <a:solidFill>
                        <a:srgbClr val="0070C0"/>
                      </a:solidFill>
                    </a:rPr>
                    <a:t>Only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~2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08272" y="4775200"/>
                  <a:ext cx="122097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5500" t="-26667" r="-500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6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93AAA00-F8DE-4B56-82BA-840A1CE5E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29058-D4B9-4F8F-9271-07C7AF00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3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D7463FE-2AC9-4BBE-9D83-C05E0A62F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1768"/>
            <a:ext cx="6211110" cy="42885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2E9A63-5CF4-4184-9ABF-7F6259D2087D}"/>
              </a:ext>
            </a:extLst>
          </p:cNvPr>
          <p:cNvCxnSpPr>
            <a:cxnSpLocks/>
          </p:cNvCxnSpPr>
          <p:nvPr/>
        </p:nvCxnSpPr>
        <p:spPr>
          <a:xfrm flipV="1">
            <a:off x="9019521" y="4643993"/>
            <a:ext cx="247309" cy="1941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948CADD-C35B-4DB3-B6CA-121CE9498EE6}"/>
              </a:ext>
            </a:extLst>
          </p:cNvPr>
          <p:cNvSpPr txBox="1"/>
          <p:nvPr/>
        </p:nvSpPr>
        <p:spPr>
          <a:xfrm>
            <a:off x="7028597" y="4791706"/>
            <a:ext cx="436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Predictions using 6q Hidden Color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6EDA9-2B15-44FA-BD9A-20BB3DC16F79}"/>
              </a:ext>
            </a:extLst>
          </p:cNvPr>
          <p:cNvCxnSpPr>
            <a:cxnSpLocks/>
          </p:cNvCxnSpPr>
          <p:nvPr/>
        </p:nvCxnSpPr>
        <p:spPr>
          <a:xfrm flipH="1">
            <a:off x="8027159" y="1625037"/>
            <a:ext cx="1567217" cy="728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0F496CD-6D14-44B6-B999-94946B815DEF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AFBF92-D7C8-4E25-AFEE-FD23CE35E54A}"/>
              </a:ext>
            </a:extLst>
          </p:cNvPr>
          <p:cNvSpPr/>
          <p:nvPr/>
        </p:nvSpPr>
        <p:spPr>
          <a:xfrm>
            <a:off x="9751335" y="6010550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1D76B-FCBE-4CA6-87BA-D8A0E338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881811-A177-44D4-8AD4-F2A35A7C7AB9}"/>
              </a:ext>
            </a:extLst>
          </p:cNvPr>
          <p:cNvSpPr txBox="1"/>
          <p:nvPr/>
        </p:nvSpPr>
        <p:spPr>
          <a:xfrm>
            <a:off x="9266830" y="1210617"/>
            <a:ext cx="202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Pionic</a:t>
            </a:r>
            <a:r>
              <a:rPr lang="en-US" sz="2400" dirty="0">
                <a:solidFill>
                  <a:srgbClr val="FF0000"/>
                </a:solidFill>
              </a:rPr>
              <a:t> Effects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D3666-669A-4080-8ED1-D9D18B23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77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40F496CD-6D14-44B6-B999-94946B815DEF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AFBF92-D7C8-4E25-AFEE-FD23CE35E54A}"/>
              </a:ext>
            </a:extLst>
          </p:cNvPr>
          <p:cNvSpPr/>
          <p:nvPr/>
        </p:nvSpPr>
        <p:spPr>
          <a:xfrm>
            <a:off x="9751335" y="6010550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9807C9-4953-44C6-A977-7A361E6A10B1}"/>
              </a:ext>
            </a:extLst>
          </p:cNvPr>
          <p:cNvGrpSpPr/>
          <p:nvPr/>
        </p:nvGrpSpPr>
        <p:grpSpPr>
          <a:xfrm>
            <a:off x="5471183" y="1921768"/>
            <a:ext cx="6211110" cy="3441802"/>
            <a:chOff x="5952053" y="1782463"/>
            <a:chExt cx="5708614" cy="38720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1A4D58-B113-4D79-9D1B-C4D376824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9185"/>
            <a:stretch/>
          </p:blipFill>
          <p:spPr>
            <a:xfrm>
              <a:off x="5952053" y="1782463"/>
              <a:ext cx="5708614" cy="37442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F80820-AAD4-4F3C-80DC-A707FECF5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534" t="90380" r="46991" b="3423"/>
            <a:stretch/>
          </p:blipFill>
          <p:spPr>
            <a:xfrm>
              <a:off x="9766044" y="5398994"/>
              <a:ext cx="255494" cy="255494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A18CA06-92C9-4E34-AE1B-E9D9D545604D}"/>
              </a:ext>
            </a:extLst>
          </p:cNvPr>
          <p:cNvSpPr/>
          <p:nvPr/>
        </p:nvSpPr>
        <p:spPr>
          <a:xfrm>
            <a:off x="9050933" y="5402953"/>
            <a:ext cx="3123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FE Close, S Kumano, PRD </a:t>
            </a:r>
            <a:r>
              <a:rPr lang="en-US" sz="1400" b="1" dirty="0"/>
              <a:t>42</a:t>
            </a:r>
            <a:r>
              <a:rPr lang="en-US" sz="1400" dirty="0"/>
              <a:t> 2377 (1990)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81A443-89D9-44CE-B765-071F6954C39E}"/>
              </a:ext>
            </a:extLst>
          </p:cNvPr>
          <p:cNvSpPr txBox="1"/>
          <p:nvPr/>
        </p:nvSpPr>
        <p:spPr>
          <a:xfrm>
            <a:off x="4720647" y="5369660"/>
            <a:ext cx="4382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+ Insight in Close-Kumano Sum Rule   </a:t>
            </a:r>
            <a:br>
              <a:rPr lang="en-US" sz="2000" dirty="0"/>
            </a:br>
            <a:r>
              <a:rPr lang="en-US" sz="2000" dirty="0"/>
              <a:t>   &amp; Quark Orbital Angular Momentum</a:t>
            </a:r>
            <a:endParaRPr lang="en-US" sz="2000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C9790-AF4F-4619-937D-52E73A65590A}"/>
              </a:ext>
            </a:extLst>
          </p:cNvPr>
          <p:cNvSpPr/>
          <p:nvPr/>
        </p:nvSpPr>
        <p:spPr>
          <a:xfrm>
            <a:off x="9027795" y="5756520"/>
            <a:ext cx="2946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SK Taneja </a:t>
            </a:r>
            <a:r>
              <a:rPr lang="en-US" sz="1400" i="1" dirty="0"/>
              <a:t>et al</a:t>
            </a:r>
            <a:r>
              <a:rPr lang="en-US" sz="1400" dirty="0"/>
              <a:t>, PRD</a:t>
            </a:r>
            <a:r>
              <a:rPr lang="en-US" sz="1400" b="1" dirty="0"/>
              <a:t> 86</a:t>
            </a:r>
            <a:r>
              <a:rPr lang="en-US" sz="1400" dirty="0"/>
              <a:t> 036008 (2012)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848B76-DCA9-4BCB-A562-2F9A7193EA62}"/>
              </a:ext>
            </a:extLst>
          </p:cNvPr>
          <p:cNvCxnSpPr/>
          <p:nvPr/>
        </p:nvCxnSpPr>
        <p:spPr>
          <a:xfrm>
            <a:off x="8914456" y="2905240"/>
            <a:ext cx="188601" cy="64826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FD703C-04C2-4B4C-802D-54D42056B5D6}"/>
              </a:ext>
            </a:extLst>
          </p:cNvPr>
          <p:cNvSpPr txBox="1"/>
          <p:nvPr/>
        </p:nvSpPr>
        <p:spPr>
          <a:xfrm flipH="1">
            <a:off x="7702436" y="1936981"/>
            <a:ext cx="2196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FF"/>
                </a:solidFill>
              </a:rPr>
              <a:t>JLab</a:t>
            </a:r>
          </a:p>
          <a:p>
            <a:pPr algn="ctr"/>
            <a:r>
              <a:rPr lang="en-US" sz="2400" dirty="0">
                <a:solidFill>
                  <a:srgbClr val="FF00FF"/>
                </a:solidFill>
              </a:rPr>
              <a:t>E12-13-011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F96C73-FA0F-4B2F-9CB7-2E22A7FD3F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57EC32-6427-436C-A35F-D205F2BA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5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234518-C104-4EA3-9109-247958E7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07"/>
          <a:stretch/>
        </p:blipFill>
        <p:spPr>
          <a:xfrm>
            <a:off x="1401463" y="12051"/>
            <a:ext cx="2029871" cy="1123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DF8CA3-3DA2-4CBF-8E31-9E5EDD38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DNP Target Basics -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22535" y="1845733"/>
                <a:ext cx="5466238" cy="4469339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Energy splitting of </a:t>
                </a:r>
                <a:r>
                  <a:rPr lang="en-US" sz="1800" dirty="0">
                    <a:solidFill>
                      <a:srgbClr val="000092"/>
                    </a:solidFill>
                  </a:rPr>
                  <a:t>electrons</a:t>
                </a:r>
                <a:r>
                  <a:rPr lang="en-US" sz="1800" dirty="0"/>
                  <a:t> is much bigger than for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protons</a:t>
                </a:r>
              </a:p>
              <a:p>
                <a:pPr lvl="1"/>
                <a:r>
                  <a:rPr lang="en-US" sz="1600" dirty="0"/>
                  <a:t>At 5T and 1K, &gt;99% of electrons are in their ground state</a:t>
                </a:r>
              </a:p>
              <a:p>
                <a:pPr lvl="1"/>
                <a:r>
                  <a:rPr lang="en-US" sz="1600" dirty="0"/>
                  <a:t>To change energy states, a system absorbs or emits photons of specific energies 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r>
                  <a:rPr lang="en-US" sz="1800" dirty="0"/>
                  <a:t>In the right conditions,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</a:t>
                </a:r>
                <a:r>
                  <a:rPr lang="en-US" sz="1800" dirty="0"/>
                  <a:t> and </a:t>
                </a:r>
                <a:r>
                  <a:rPr lang="en-US" sz="1800" dirty="0">
                    <a:solidFill>
                      <a:schemeClr val="accent2"/>
                    </a:solidFill>
                  </a:rPr>
                  <a:t>electron</a:t>
                </a:r>
                <a:r>
                  <a:rPr lang="en-US" sz="1800" dirty="0"/>
                  <a:t> levels can be coupled</a:t>
                </a:r>
              </a:p>
              <a:p>
                <a:pPr lvl="1"/>
                <a:r>
                  <a:rPr lang="en-US" sz="1600" dirty="0"/>
                  <a:t>We can measure the </a:t>
                </a:r>
                <a:r>
                  <a:rPr lang="en-US" sz="1600" dirty="0">
                    <a:solidFill>
                      <a:srgbClr val="FF33CC"/>
                    </a:solidFill>
                  </a:rPr>
                  <a:t>proton</a:t>
                </a:r>
                <a:r>
                  <a:rPr lang="en-US" sz="1600" dirty="0"/>
                  <a:t> transition frequencies with NMR to measure the polarization</a:t>
                </a:r>
              </a:p>
              <a:p>
                <a:r>
                  <a:rPr lang="en-US" sz="1800" dirty="0"/>
                  <a:t>If bombarded with microwaves of the right frequency, we can excite the lower energy level states into higher energy level states</a:t>
                </a:r>
              </a:p>
              <a:p>
                <a:r>
                  <a:rPr lang="en-US" sz="1800" dirty="0">
                    <a:solidFill>
                      <a:srgbClr val="000092"/>
                    </a:solidFill>
                  </a:rPr>
                  <a:t>Electrons</a:t>
                </a:r>
                <a:r>
                  <a:rPr lang="en-US" sz="1800" dirty="0"/>
                  <a:t> are much lighter than </a:t>
                </a:r>
                <a:r>
                  <a:rPr lang="en-US" sz="1800" dirty="0">
                    <a:solidFill>
                      <a:srgbClr val="FF33CC"/>
                    </a:solidFill>
                  </a:rPr>
                  <a:t>protons</a:t>
                </a:r>
                <a:r>
                  <a:rPr lang="en-US" sz="1800" dirty="0"/>
                  <a:t>, so they relax to their ground state much more quickly</a:t>
                </a:r>
              </a:p>
              <a:p>
                <a:pPr lvl="1"/>
                <a:r>
                  <a:rPr lang="en-US" sz="1600" dirty="0"/>
                  <a:t>Each </a:t>
                </a:r>
                <a:r>
                  <a:rPr lang="en-US" sz="1600" dirty="0">
                    <a:solidFill>
                      <a:srgbClr val="000092"/>
                    </a:solidFill>
                  </a:rPr>
                  <a:t>electron</a:t>
                </a:r>
                <a:r>
                  <a:rPr lang="en-US" sz="1600" dirty="0"/>
                  <a:t> can excite multiple </a:t>
                </a:r>
                <a:r>
                  <a:rPr lang="en-US" sz="1600" dirty="0">
                    <a:solidFill>
                      <a:srgbClr val="FF33CC"/>
                    </a:solidFill>
                  </a:rPr>
                  <a:t>protons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2535" y="1845733"/>
                <a:ext cx="5466238" cy="4469339"/>
              </a:xfrm>
              <a:blipFill>
                <a:blip r:embed="rId3"/>
                <a:stretch>
                  <a:fillRect l="-892" t="-1364" r="-2787" b="-1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5D5B-50D4-46E7-ADCF-41F1731A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73F0-3867-4AB6-97AE-405A884C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A454-9878-4301-B014-0D77F2B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A26207-64A8-4AF0-B487-3A137314445F}"/>
              </a:ext>
            </a:extLst>
          </p:cNvPr>
          <p:cNvCxnSpPr>
            <a:cxnSpLocks/>
          </p:cNvCxnSpPr>
          <p:nvPr/>
        </p:nvCxnSpPr>
        <p:spPr>
          <a:xfrm flipV="1">
            <a:off x="719978" y="2243995"/>
            <a:ext cx="0" cy="3863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B29CF1-4216-41AB-8A2B-85FF3B892D4D}"/>
              </a:ext>
            </a:extLst>
          </p:cNvPr>
          <p:cNvSpPr txBox="1"/>
          <p:nvPr/>
        </p:nvSpPr>
        <p:spPr>
          <a:xfrm rot="16200000">
            <a:off x="223238" y="3194388"/>
            <a:ext cx="68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Energy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8995F1-8784-4D52-92CC-FAB83EC9EC83}"/>
              </a:ext>
            </a:extLst>
          </p:cNvPr>
          <p:cNvGrpSpPr/>
          <p:nvPr/>
        </p:nvGrpSpPr>
        <p:grpSpPr>
          <a:xfrm>
            <a:off x="797614" y="2450320"/>
            <a:ext cx="1558503" cy="3196788"/>
            <a:chOff x="1530281" y="2907520"/>
            <a:chExt cx="1558503" cy="31967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D8AD9D-9969-49EB-A278-E0A03A0F5270}"/>
                </a:ext>
              </a:extLst>
            </p:cNvPr>
            <p:cNvCxnSpPr/>
            <p:nvPr/>
          </p:nvCxnSpPr>
          <p:spPr>
            <a:xfrm>
              <a:off x="1530281" y="4652775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C7C1B1-B858-4963-9F32-CC5400A7B0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91217" y="450528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B32C4F-555B-458D-9DE0-1B6A102480D0}"/>
                </a:ext>
              </a:extLst>
            </p:cNvPr>
            <p:cNvCxnSpPr>
              <a:cxnSpLocks/>
            </p:cNvCxnSpPr>
            <p:nvPr/>
          </p:nvCxnSpPr>
          <p:spPr>
            <a:xfrm>
              <a:off x="1941384" y="4580888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4A27E6-640C-42CA-BC8A-CF97DAF684E0}"/>
                </a:ext>
              </a:extLst>
            </p:cNvPr>
            <p:cNvCxnSpPr/>
            <p:nvPr/>
          </p:nvCxnSpPr>
          <p:spPr>
            <a:xfrm>
              <a:off x="2484935" y="3285279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9880B0-7DF4-483F-8BFE-10C6310642BE}"/>
                </a:ext>
              </a:extLst>
            </p:cNvPr>
            <p:cNvCxnSpPr/>
            <p:nvPr/>
          </p:nvCxnSpPr>
          <p:spPr>
            <a:xfrm>
              <a:off x="2484935" y="5949612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DC5D4C9-C5FE-4851-B68D-4B38FC68AA26}"/>
                </a:ext>
              </a:extLst>
            </p:cNvPr>
            <p:cNvCxnSpPr>
              <a:cxnSpLocks/>
            </p:cNvCxnSpPr>
            <p:nvPr/>
          </p:nvCxnSpPr>
          <p:spPr>
            <a:xfrm>
              <a:off x="2766727" y="5884334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2AFE1D-9207-4FCD-9AEE-10220B70F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1408" y="3132170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0251D-5769-405E-AD52-7DA9CC7DEC9F}"/>
                </a:ext>
              </a:extLst>
            </p:cNvPr>
            <p:cNvGrpSpPr/>
            <p:nvPr/>
          </p:nvGrpSpPr>
          <p:grpSpPr>
            <a:xfrm>
              <a:off x="2125504" y="3285280"/>
              <a:ext cx="359400" cy="2664329"/>
              <a:chOff x="4571996" y="4622370"/>
              <a:chExt cx="963280" cy="81827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654078F-C3E2-42D1-8E70-E257C0A391F3}"/>
                  </a:ext>
                </a:extLst>
              </p:cNvPr>
              <p:cNvCxnSpPr/>
              <p:nvPr/>
            </p:nvCxnSpPr>
            <p:spPr>
              <a:xfrm flipH="1">
                <a:off x="4571996" y="4622370"/>
                <a:ext cx="963280" cy="418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E4AC0A-2E27-4B75-B591-D1CF1CEF1C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1996" y="5036438"/>
                <a:ext cx="963280" cy="4042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C6E8F00-E64E-4A57-AAA0-53FDF18E4AA6}"/>
                    </a:ext>
                  </a:extLst>
                </p:cNvPr>
                <p:cNvSpPr txBox="1"/>
                <p:nvPr/>
              </p:nvSpPr>
              <p:spPr>
                <a:xfrm>
                  <a:off x="1644183" y="4255865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C6E8F00-E64E-4A57-AAA0-53FDF18E4A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183" y="4255865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3810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936325-77DA-4524-A7A1-A22EB4439CCA}"/>
                    </a:ext>
                  </a:extLst>
                </p:cNvPr>
                <p:cNvSpPr txBox="1"/>
                <p:nvPr/>
              </p:nvSpPr>
              <p:spPr>
                <a:xfrm>
                  <a:off x="1884035" y="4255865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936325-77DA-4524-A7A1-A22EB4439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035" y="4255865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2727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5E90A8-6448-4943-A768-CB9077262166}"/>
                    </a:ext>
                  </a:extLst>
                </p:cNvPr>
                <p:cNvSpPr txBox="1"/>
                <p:nvPr/>
              </p:nvSpPr>
              <p:spPr>
                <a:xfrm>
                  <a:off x="2694499" y="2907520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75E90A8-6448-4943-A768-CB90772621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99" y="2907520"/>
                  <a:ext cx="13381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2727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92CF99F-CD37-4A59-9E67-D74C444A1BAA}"/>
              </a:ext>
            </a:extLst>
          </p:cNvPr>
          <p:cNvCxnSpPr>
            <a:cxnSpLocks/>
          </p:cNvCxnSpPr>
          <p:nvPr/>
        </p:nvCxnSpPr>
        <p:spPr>
          <a:xfrm>
            <a:off x="2646965" y="5639488"/>
            <a:ext cx="0" cy="219974"/>
          </a:xfrm>
          <a:prstGeom prst="straightConnector1">
            <a:avLst/>
          </a:prstGeom>
          <a:ln w="38100">
            <a:solidFill>
              <a:srgbClr val="0000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BA879C3-B7EE-4C92-9575-0E1E033FC7C5}"/>
              </a:ext>
            </a:extLst>
          </p:cNvPr>
          <p:cNvGrpSpPr/>
          <p:nvPr/>
        </p:nvGrpSpPr>
        <p:grpSpPr>
          <a:xfrm>
            <a:off x="2347491" y="2243995"/>
            <a:ext cx="725145" cy="3537766"/>
            <a:chOff x="2528070" y="2701195"/>
            <a:chExt cx="725145" cy="353776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FB6C2AE-DE77-4733-AD36-1F977987F9A7}"/>
                </a:ext>
              </a:extLst>
            </p:cNvPr>
            <p:cNvCxnSpPr>
              <a:cxnSpLocks/>
            </p:cNvCxnSpPr>
            <p:nvPr/>
          </p:nvCxnSpPr>
          <p:spPr>
            <a:xfrm>
              <a:off x="3123718" y="5636919"/>
              <a:ext cx="0" cy="219974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975E9B-1429-4492-91F1-52D31FE9E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696" y="6020209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23BBC12-6D5F-4277-9D7E-8D3EB99DD5CF}"/>
                </a:ext>
              </a:extLst>
            </p:cNvPr>
            <p:cNvGrpSpPr/>
            <p:nvPr/>
          </p:nvGrpSpPr>
          <p:grpSpPr>
            <a:xfrm>
              <a:off x="2528070" y="5708089"/>
              <a:ext cx="725145" cy="462105"/>
              <a:chOff x="2967488" y="4277317"/>
              <a:chExt cx="725145" cy="81828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70D2E80-5A04-4597-80E1-960DAD92BBEE}"/>
                  </a:ext>
                </a:extLst>
              </p:cNvPr>
              <p:cNvCxnSpPr/>
              <p:nvPr/>
            </p:nvCxnSpPr>
            <p:spPr>
              <a:xfrm>
                <a:off x="3088784" y="427731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50CA429-A2BF-47DB-A1CB-C8AFD5CD65A9}"/>
                  </a:ext>
                </a:extLst>
              </p:cNvPr>
              <p:cNvCxnSpPr/>
              <p:nvPr/>
            </p:nvCxnSpPr>
            <p:spPr>
              <a:xfrm>
                <a:off x="3077280" y="509559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09B4524-07CF-482F-8C64-3BC69D37A35F}"/>
                  </a:ext>
                </a:extLst>
              </p:cNvPr>
              <p:cNvGrpSpPr/>
              <p:nvPr/>
            </p:nvGrpSpPr>
            <p:grpSpPr>
              <a:xfrm>
                <a:off x="2967488" y="4277317"/>
                <a:ext cx="121296" cy="818280"/>
                <a:chOff x="4571996" y="4622370"/>
                <a:chExt cx="963280" cy="81828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D47339-4EC9-48C0-953B-61E1FC25B99A}"/>
                    </a:ext>
                  </a:extLst>
                </p:cNvPr>
                <p:cNvCxnSpPr/>
                <p:nvPr/>
              </p:nvCxnSpPr>
              <p:spPr>
                <a:xfrm flipH="1">
                  <a:off x="4571996" y="4622370"/>
                  <a:ext cx="963280" cy="418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267CF4-90D6-4C67-8BBE-093E0D4CC703}"/>
                    </a:ext>
                  </a:extLst>
                </p:cNvPr>
                <p:cNvCxnSpPr/>
                <p:nvPr/>
              </p:nvCxnSpPr>
              <p:spPr>
                <a:xfrm flipH="1" flipV="1">
                  <a:off x="4571996" y="5036438"/>
                  <a:ext cx="963280" cy="4042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1561FFA-235E-472F-8BCB-4FFD7FA4A7E2}"/>
                </a:ext>
              </a:extLst>
            </p:cNvPr>
            <p:cNvGrpSpPr/>
            <p:nvPr/>
          </p:nvGrpSpPr>
          <p:grpSpPr>
            <a:xfrm>
              <a:off x="2528070" y="3046728"/>
              <a:ext cx="725145" cy="462105"/>
              <a:chOff x="2967488" y="4277317"/>
              <a:chExt cx="725145" cy="81828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71D8F63-9BF9-4AD0-AE9C-527BD1F8211B}"/>
                  </a:ext>
                </a:extLst>
              </p:cNvPr>
              <p:cNvCxnSpPr/>
              <p:nvPr/>
            </p:nvCxnSpPr>
            <p:spPr>
              <a:xfrm>
                <a:off x="3088784" y="427731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34803E8-987A-4C45-94A3-8748A7197D6F}"/>
                  </a:ext>
                </a:extLst>
              </p:cNvPr>
              <p:cNvCxnSpPr/>
              <p:nvPr/>
            </p:nvCxnSpPr>
            <p:spPr>
              <a:xfrm>
                <a:off x="3077280" y="5095597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3B30626-7131-4F05-B314-5A316185EF04}"/>
                  </a:ext>
                </a:extLst>
              </p:cNvPr>
              <p:cNvGrpSpPr/>
              <p:nvPr/>
            </p:nvGrpSpPr>
            <p:grpSpPr>
              <a:xfrm>
                <a:off x="2967488" y="4277317"/>
                <a:ext cx="121296" cy="818280"/>
                <a:chOff x="4571996" y="4622370"/>
                <a:chExt cx="963280" cy="81828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1D3D69C-D2B5-4C17-9BF5-143C2AEDE457}"/>
                    </a:ext>
                  </a:extLst>
                </p:cNvPr>
                <p:cNvCxnSpPr/>
                <p:nvPr/>
              </p:nvCxnSpPr>
              <p:spPr>
                <a:xfrm flipH="1">
                  <a:off x="4571996" y="4622370"/>
                  <a:ext cx="963280" cy="418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E2AC199-EB1F-42D2-972D-BB739702FE3E}"/>
                    </a:ext>
                  </a:extLst>
                </p:cNvPr>
                <p:cNvCxnSpPr/>
                <p:nvPr/>
              </p:nvCxnSpPr>
              <p:spPr>
                <a:xfrm flipH="1" flipV="1">
                  <a:off x="4571996" y="5036438"/>
                  <a:ext cx="963280" cy="40421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E482517-C2F0-412A-A77E-21C147C560D8}"/>
                </a:ext>
              </a:extLst>
            </p:cNvPr>
            <p:cNvCxnSpPr>
              <a:cxnSpLocks/>
            </p:cNvCxnSpPr>
            <p:nvPr/>
          </p:nvCxnSpPr>
          <p:spPr>
            <a:xfrm>
              <a:off x="3123718" y="2970826"/>
              <a:ext cx="0" cy="219974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CEA81D7-A7B0-486B-BD3D-5591286D7C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696" y="3354116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1BE1EF-186D-496A-A725-7195558ED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7544" y="335411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E83AADD-8E0C-48B4-A855-A9F852A2B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0001" y="2909820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BA9A6C9-13FD-439F-AD1B-5AFBCFADB551}"/>
                </a:ext>
              </a:extLst>
            </p:cNvPr>
            <p:cNvCxnSpPr>
              <a:cxnSpLocks/>
            </p:cNvCxnSpPr>
            <p:nvPr/>
          </p:nvCxnSpPr>
          <p:spPr>
            <a:xfrm>
              <a:off x="2827544" y="5632187"/>
              <a:ext cx="0" cy="219974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D896178-BBA9-4F5B-BC2E-D5F86BCF5028}"/>
                    </a:ext>
                  </a:extLst>
                </p:cNvPr>
                <p:cNvSpPr txBox="1"/>
                <p:nvPr/>
              </p:nvSpPr>
              <p:spPr>
                <a:xfrm>
                  <a:off x="2760635" y="2702698"/>
                  <a:ext cx="1338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D896178-BBA9-4F5B-BC2E-D5F86BCF50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0635" y="2702698"/>
                  <a:ext cx="133818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8182" r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BD6A988-5DC8-404D-ABCC-73EE7AA66833}"/>
                    </a:ext>
                  </a:extLst>
                </p:cNvPr>
                <p:cNvSpPr txBox="1"/>
                <p:nvPr/>
              </p:nvSpPr>
              <p:spPr>
                <a:xfrm>
                  <a:off x="3056809" y="2701195"/>
                  <a:ext cx="14164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BD6A988-5DC8-404D-ABCC-73EE7AA668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809" y="2701195"/>
                  <a:ext cx="141642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34783" r="-26087" b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78C4C0-7EA5-446B-9F33-1B79BD9290A9}"/>
              </a:ext>
            </a:extLst>
          </p:cNvPr>
          <p:cNvGrpSpPr/>
          <p:nvPr/>
        </p:nvGrpSpPr>
        <p:grpSpPr>
          <a:xfrm>
            <a:off x="3218460" y="3065710"/>
            <a:ext cx="614185" cy="2149938"/>
            <a:chOff x="1542419" y="2860675"/>
            <a:chExt cx="614185" cy="2624049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1464ABE-ABDE-4F62-B110-68CAF99C481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780FD5B-3E22-4DF0-8109-BB709A09827C}"/>
                    </a:ext>
                  </a:extLst>
                </p:cNvPr>
                <p:cNvSpPr txBox="1"/>
                <p:nvPr/>
              </p:nvSpPr>
              <p:spPr>
                <a:xfrm>
                  <a:off x="1542419" y="3747691"/>
                  <a:ext cx="595228" cy="2832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E780FD5B-3E22-4DF0-8109-BB709A098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19" y="3747691"/>
                  <a:ext cx="595228" cy="283224"/>
                </a:xfrm>
                <a:prstGeom prst="rect">
                  <a:avLst/>
                </a:prstGeom>
                <a:blipFill>
                  <a:blip r:embed="rId7"/>
                  <a:stretch>
                    <a:fillRect l="-4082" r="-1020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628FA01-799B-49C8-ACF4-7BE0A511F59D}"/>
              </a:ext>
            </a:extLst>
          </p:cNvPr>
          <p:cNvGrpSpPr/>
          <p:nvPr/>
        </p:nvGrpSpPr>
        <p:grpSpPr>
          <a:xfrm>
            <a:off x="2607625" y="2602718"/>
            <a:ext cx="220581" cy="433676"/>
            <a:chOff x="1936023" y="2860675"/>
            <a:chExt cx="220581" cy="2624049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6E13FE6-9A48-42F7-9528-4EE172E082E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rgbClr val="FF7DFF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C717EA-A600-483E-91BC-BE7582D1C01C}"/>
                    </a:ext>
                  </a:extLst>
                </p:cNvPr>
                <p:cNvSpPr txBox="1"/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FF7DFF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C717EA-A600-483E-91BC-BE7582D1C0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blipFill>
                  <a:blip r:embed="rId8"/>
                  <a:stretch>
                    <a:fillRect l="-14286" r="-5714" b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E4C1A9-2679-490F-B9AF-545D59934A4B}"/>
              </a:ext>
            </a:extLst>
          </p:cNvPr>
          <p:cNvGrpSpPr/>
          <p:nvPr/>
        </p:nvGrpSpPr>
        <p:grpSpPr>
          <a:xfrm>
            <a:off x="2630063" y="5264907"/>
            <a:ext cx="220581" cy="433676"/>
            <a:chOff x="1936023" y="2860675"/>
            <a:chExt cx="220581" cy="2624049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1C1814E-145A-48C3-A296-7176164CC2F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rgbClr val="FF7DFF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0AFBC1B-4136-474E-8514-22F9DDC5AB3B}"/>
                    </a:ext>
                  </a:extLst>
                </p:cNvPr>
                <p:cNvSpPr txBox="1"/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FF7D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rgbClr val="FF7DF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0AFBC1B-4136-474E-8514-22F9DDC5AB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023" y="3305602"/>
                  <a:ext cx="214866" cy="1404074"/>
                </a:xfrm>
                <a:prstGeom prst="rect">
                  <a:avLst/>
                </a:prstGeom>
                <a:blipFill>
                  <a:blip r:embed="rId9"/>
                  <a:stretch>
                    <a:fillRect l="-11111" r="-5556" b="-184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44560C-25A0-4239-BF17-4433BF47D992}"/>
              </a:ext>
            </a:extLst>
          </p:cNvPr>
          <p:cNvGrpSpPr/>
          <p:nvPr/>
        </p:nvGrpSpPr>
        <p:grpSpPr>
          <a:xfrm>
            <a:off x="3484600" y="2896916"/>
            <a:ext cx="603849" cy="218752"/>
            <a:chOff x="3332200" y="2896916"/>
            <a:chExt cx="603849" cy="218752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8DF0215-8B66-4E73-B053-E0F81360DCCD}"/>
                </a:ext>
              </a:extLst>
            </p:cNvPr>
            <p:cNvCxnSpPr/>
            <p:nvPr/>
          </p:nvCxnSpPr>
          <p:spPr>
            <a:xfrm>
              <a:off x="3332200" y="3051633"/>
              <a:ext cx="6038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4EC68425-48D7-4345-9973-3474AE65B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0934" y="2896916"/>
              <a:ext cx="0" cy="218752"/>
            </a:xfrm>
            <a:prstGeom prst="straightConnector1">
              <a:avLst/>
            </a:prstGeom>
            <a:ln w="381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126C05B6-315C-40DB-AD9F-423CC1D602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3782" y="2896916"/>
              <a:ext cx="0" cy="218752"/>
            </a:xfrm>
            <a:prstGeom prst="straightConnector1">
              <a:avLst/>
            </a:prstGeom>
            <a:ln w="38100">
              <a:solidFill>
                <a:srgbClr val="0000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CE2B7E7-3A79-4D6F-B440-9738DBB11BD7}"/>
              </a:ext>
            </a:extLst>
          </p:cNvPr>
          <p:cNvGrpSpPr/>
          <p:nvPr/>
        </p:nvGrpSpPr>
        <p:grpSpPr>
          <a:xfrm>
            <a:off x="3496104" y="2243995"/>
            <a:ext cx="603849" cy="3155698"/>
            <a:chOff x="3343704" y="2243995"/>
            <a:chExt cx="603849" cy="3155698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E1F1B2F-8AEC-4CE0-9EF6-2795C3A23AD8}"/>
                </a:ext>
              </a:extLst>
            </p:cNvPr>
            <p:cNvGrpSpPr/>
            <p:nvPr/>
          </p:nvGrpSpPr>
          <p:grpSpPr>
            <a:xfrm>
              <a:off x="3343704" y="5174987"/>
              <a:ext cx="603849" cy="224706"/>
              <a:chOff x="3343704" y="5174987"/>
              <a:chExt cx="603849" cy="224706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D3B2157A-872A-417E-8817-A2EE566AD3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9956" y="5179719"/>
                <a:ext cx="0" cy="219974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363F20B-C199-464A-8CAB-45971CDB0174}"/>
                  </a:ext>
                </a:extLst>
              </p:cNvPr>
              <p:cNvCxnSpPr/>
              <p:nvPr/>
            </p:nvCxnSpPr>
            <p:spPr>
              <a:xfrm>
                <a:off x="3343704" y="5250889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4C7027E8-26A7-46E3-839A-BC9E36E8BD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83782" y="5174987"/>
                <a:ext cx="0" cy="219974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FBE65E1-A7F0-4248-AC4C-DCF434A18E84}"/>
                </a:ext>
              </a:extLst>
            </p:cNvPr>
            <p:cNvGrpSpPr/>
            <p:nvPr/>
          </p:nvGrpSpPr>
          <p:grpSpPr>
            <a:xfrm>
              <a:off x="3416873" y="2243995"/>
              <a:ext cx="437816" cy="216947"/>
              <a:chOff x="3416873" y="2243995"/>
              <a:chExt cx="437816" cy="2169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F5B953FE-8B84-4D44-8C3E-FF91C690FBAC}"/>
                      </a:ext>
                    </a:extLst>
                  </p:cNvPr>
                  <p:cNvSpPr txBox="1"/>
                  <p:nvPr/>
                </p:nvSpPr>
                <p:spPr>
                  <a:xfrm>
                    <a:off x="3416873" y="2245498"/>
                    <a:ext cx="13381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F5B953FE-8B84-4D44-8C3E-FF91C690FB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6873" y="2245498"/>
                    <a:ext cx="133818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810" r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5790A06-3D33-49AF-B41C-1486C0CCE9B6}"/>
                      </a:ext>
                    </a:extLst>
                  </p:cNvPr>
                  <p:cNvSpPr txBox="1"/>
                  <p:nvPr/>
                </p:nvSpPr>
                <p:spPr>
                  <a:xfrm>
                    <a:off x="3713047" y="2243995"/>
                    <a:ext cx="14164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C5790A06-3D33-49AF-B41C-1486C0CCE9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13047" y="2243995"/>
                    <a:ext cx="141642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435" r="-30435" b="-2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AC4FE4-5DF4-4D58-8D35-ACCC8E54F0CD}"/>
              </a:ext>
            </a:extLst>
          </p:cNvPr>
          <p:cNvGrpSpPr/>
          <p:nvPr/>
        </p:nvGrpSpPr>
        <p:grpSpPr>
          <a:xfrm>
            <a:off x="1944638" y="2844377"/>
            <a:ext cx="220248" cy="2624049"/>
            <a:chOff x="1936356" y="2860675"/>
            <a:chExt cx="220248" cy="2624049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32796D94-4C2F-46A8-A127-A7111A348E57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2860675"/>
              <a:ext cx="0" cy="2624049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E70630-C41D-425D-8D52-FE64554A66CC}"/>
                    </a:ext>
                  </a:extLst>
                </p:cNvPr>
                <p:cNvSpPr txBox="1"/>
                <p:nvPr/>
              </p:nvSpPr>
              <p:spPr>
                <a:xfrm>
                  <a:off x="1936356" y="3999681"/>
                  <a:ext cx="20601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FE70630-C41D-425D-8D52-FE64554A66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6356" y="3999681"/>
                  <a:ext cx="206018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176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26BDD5-C59E-4920-BA3C-F3BD750E0737}"/>
                  </a:ext>
                </a:extLst>
              </p:cNvPr>
              <p:cNvSpPr txBox="1"/>
              <p:nvPr/>
            </p:nvSpPr>
            <p:spPr>
              <a:xfrm>
                <a:off x="3218460" y="1800376"/>
                <a:ext cx="1147365" cy="396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Fill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=+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26BDD5-C59E-4920-BA3C-F3BD750E0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460" y="1800376"/>
                <a:ext cx="1147365" cy="396519"/>
              </a:xfrm>
              <a:prstGeom prst="rect">
                <a:avLst/>
              </a:prstGeom>
              <a:blipFill>
                <a:blip r:embed="rId13"/>
                <a:stretch>
                  <a:fillRect l="-1596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A517A0-142C-44E5-9381-BEE6FDD5751E}"/>
              </a:ext>
            </a:extLst>
          </p:cNvPr>
          <p:cNvGrpSpPr/>
          <p:nvPr/>
        </p:nvGrpSpPr>
        <p:grpSpPr>
          <a:xfrm>
            <a:off x="4722870" y="1819434"/>
            <a:ext cx="1187867" cy="4049198"/>
            <a:chOff x="4722870" y="1819434"/>
            <a:chExt cx="1187867" cy="4049198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0ED0013-1733-494D-9AA8-9F7075BD5BDA}"/>
                </a:ext>
              </a:extLst>
            </p:cNvPr>
            <p:cNvGrpSpPr/>
            <p:nvPr/>
          </p:nvGrpSpPr>
          <p:grpSpPr>
            <a:xfrm>
              <a:off x="4722870" y="2245226"/>
              <a:ext cx="868967" cy="3623406"/>
              <a:chOff x="4208520" y="2245226"/>
              <a:chExt cx="868967" cy="3623406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3C0EAB4D-927A-4818-B355-9FFB52D518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8968" y="5564240"/>
                <a:ext cx="0" cy="218752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D39DDD5-6D64-4F81-B3B0-B95156AE3697}"/>
                  </a:ext>
                </a:extLst>
              </p:cNvPr>
              <p:cNvCxnSpPr/>
              <p:nvPr/>
            </p:nvCxnSpPr>
            <p:spPr>
              <a:xfrm>
                <a:off x="4462134" y="5714225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AD32837-229A-4966-840E-4D3472F36C81}"/>
                  </a:ext>
                </a:extLst>
              </p:cNvPr>
              <p:cNvCxnSpPr/>
              <p:nvPr/>
            </p:nvCxnSpPr>
            <p:spPr>
              <a:xfrm>
                <a:off x="4473638" y="2590759"/>
                <a:ext cx="60384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63909608-6C4E-4432-A122-1795D5A1B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7990" y="2514857"/>
                <a:ext cx="0" cy="219974"/>
              </a:xfrm>
              <a:prstGeom prst="straightConnector1">
                <a:avLst/>
              </a:prstGeom>
              <a:ln w="38100">
                <a:solidFill>
                  <a:srgbClr val="FF33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A47EC57-8583-4794-9689-79A0B85D55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64273" y="2447501"/>
                <a:ext cx="0" cy="218752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722C29F7-E393-4E66-AE96-AB965CF2F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1816" y="5648658"/>
                <a:ext cx="0" cy="219974"/>
              </a:xfrm>
              <a:prstGeom prst="straightConnector1">
                <a:avLst/>
              </a:prstGeom>
              <a:ln w="38100">
                <a:solidFill>
                  <a:srgbClr val="0000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DE7C89D6-2ADA-4CFA-8006-5ED168CCD302}"/>
                      </a:ext>
                    </a:extLst>
                  </p:cNvPr>
                  <p:cNvSpPr txBox="1"/>
                  <p:nvPr/>
                </p:nvSpPr>
                <p:spPr>
                  <a:xfrm>
                    <a:off x="4584907" y="2246729"/>
                    <a:ext cx="13381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DE7C89D6-2ADA-4CFA-8006-5ED168CCD3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4907" y="2246729"/>
                    <a:ext cx="133818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8182" r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D2B0DDF-594C-48DF-8D69-EDFB5F0C57CD}"/>
                      </a:ext>
                    </a:extLst>
                  </p:cNvPr>
                  <p:cNvSpPr txBox="1"/>
                  <p:nvPr/>
                </p:nvSpPr>
                <p:spPr>
                  <a:xfrm>
                    <a:off x="4881081" y="2245226"/>
                    <a:ext cx="141642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D2B0DDF-594C-48DF-8D69-EDFB5F0C57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1081" y="2245226"/>
                    <a:ext cx="141642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0435" r="-30435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CE6249E6-D796-4BF9-AF09-66264A858574}"/>
                  </a:ext>
                </a:extLst>
              </p:cNvPr>
              <p:cNvGrpSpPr/>
              <p:nvPr/>
            </p:nvGrpSpPr>
            <p:grpSpPr>
              <a:xfrm>
                <a:off x="4208520" y="2612157"/>
                <a:ext cx="614185" cy="3086425"/>
                <a:chOff x="1542419" y="2860675"/>
                <a:chExt cx="614185" cy="2624049"/>
              </a:xfrm>
            </p:grpSpPr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F2C51FF4-DBE7-495F-BC85-A88D7063F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6604" y="2860675"/>
                  <a:ext cx="0" cy="262404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6F5F6699-9050-4A95-9039-DF8DE22AB0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42419" y="3747691"/>
                      <a:ext cx="595228" cy="197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3" name="TextBox 122">
                      <a:extLst>
                        <a:ext uri="{FF2B5EF4-FFF2-40B4-BE49-F238E27FC236}">
                          <a16:creationId xmlns:a16="http://schemas.microsoft.com/office/drawing/2014/main" id="{6F5F6699-9050-4A95-9039-DF8DE22AB0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42419" y="3747691"/>
                      <a:ext cx="595228" cy="19728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4124" r="-2062" b="-184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FE5B48A-4651-48AD-9DD7-2D3CDC7B1595}"/>
                    </a:ext>
                  </a:extLst>
                </p:cNvPr>
                <p:cNvSpPr txBox="1"/>
                <p:nvPr/>
              </p:nvSpPr>
              <p:spPr>
                <a:xfrm>
                  <a:off x="4763372" y="1819434"/>
                  <a:ext cx="1147365" cy="3965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Fill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BFE5B48A-4651-48AD-9DD7-2D3CDC7B15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372" y="1819434"/>
                  <a:ext cx="1147365" cy="396519"/>
                </a:xfrm>
                <a:prstGeom prst="rect">
                  <a:avLst/>
                </a:prstGeom>
                <a:blipFill>
                  <a:blip r:embed="rId15"/>
                  <a:stretch>
                    <a:fillRect l="-1587"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05728B6E-AEF4-4761-A16A-8836C4ED9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0" r="36719"/>
          <a:stretch/>
        </p:blipFill>
        <p:spPr>
          <a:xfrm>
            <a:off x="3212979" y="1191"/>
            <a:ext cx="1387595" cy="112317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CD835F2-8888-4B9F-B169-16A5674A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03" r="1564"/>
          <a:stretch/>
        </p:blipFill>
        <p:spPr>
          <a:xfrm>
            <a:off x="4638675" y="1191"/>
            <a:ext cx="1323975" cy="11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3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Kinematics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31"/>
              <p:cNvSpPr>
                <a:spLocks noGrp="1"/>
              </p:cNvSpPr>
              <p:nvPr>
                <p:ph idx="1"/>
              </p:nvPr>
            </p:nvSpPr>
            <p:spPr>
              <a:xfrm>
                <a:off x="5550014" y="2523299"/>
                <a:ext cx="5253930" cy="174398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Jefferson Lab’s Hall C</a:t>
                </a:r>
              </a:p>
              <a:p>
                <a:pPr lvl="1"/>
                <a:r>
                  <a:rPr lang="en-US" sz="2400" dirty="0"/>
                  <a:t>Unpolarized beam, tensor polarized target (longitudinal alignment)</a:t>
                </a:r>
              </a:p>
              <a:p>
                <a:pPr lvl="1"/>
                <a:r>
                  <a:rPr lang="en-US" sz="2400" dirty="0"/>
                  <a:t>Identical equipment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0014" y="2523299"/>
                <a:ext cx="5253930" cy="1743980"/>
              </a:xfrm>
              <a:blipFill>
                <a:blip r:embed="rId3"/>
                <a:stretch>
                  <a:fillRect t="-5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3" t="1569" b="63333"/>
          <a:stretch/>
        </p:blipFill>
        <p:spPr>
          <a:xfrm>
            <a:off x="0" y="1952680"/>
            <a:ext cx="5550014" cy="3992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724761"/>
                  </p:ext>
                </p:extLst>
              </p:nvPr>
            </p:nvGraphicFramePr>
            <p:xfrm>
              <a:off x="5843446" y="4325777"/>
              <a:ext cx="6096002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3381">
                      <a:extLst>
                        <a:ext uri="{9D8B030D-6E8A-4147-A177-3AD203B41FA5}">
                          <a16:colId xmlns:a16="http://schemas.microsoft.com/office/drawing/2014/main" val="3554205488"/>
                        </a:ext>
                      </a:extLst>
                    </a:gridCol>
                    <a:gridCol w="605819">
                      <a:extLst>
                        <a:ext uri="{9D8B030D-6E8A-4147-A177-3AD203B41FA5}">
                          <a16:colId xmlns:a16="http://schemas.microsoft.com/office/drawing/2014/main" val="3838328647"/>
                        </a:ext>
                      </a:extLst>
                    </a:gridCol>
                    <a:gridCol w="838732">
                      <a:extLst>
                        <a:ext uri="{9D8B030D-6E8A-4147-A177-3AD203B41FA5}">
                          <a16:colId xmlns:a16="http://schemas.microsoft.com/office/drawing/2014/main" val="2354390172"/>
                        </a:ext>
                      </a:extLst>
                    </a:gridCol>
                    <a:gridCol w="780058">
                      <a:extLst>
                        <a:ext uri="{9D8B030D-6E8A-4147-A177-3AD203B41FA5}">
                          <a16:colId xmlns:a16="http://schemas.microsoft.com/office/drawing/2014/main" val="3148074862"/>
                        </a:ext>
                      </a:extLst>
                    </a:gridCol>
                    <a:gridCol w="892012">
                      <a:extLst>
                        <a:ext uri="{9D8B030D-6E8A-4147-A177-3AD203B41FA5}">
                          <a16:colId xmlns:a16="http://schemas.microsoft.com/office/drawing/2014/main" val="235466126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180576833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618341196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890300058"/>
                        </a:ext>
                      </a:extLst>
                    </a:gridCol>
                  </a:tblGrid>
                  <a:tr h="415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Det.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</a:t>
                          </a:r>
                          <a:r>
                            <a:rPr lang="en-US" sz="1600" b="0" baseline="30000" dirty="0"/>
                            <a:t>2</a:t>
                          </a:r>
                          <a:r>
                            <a:rPr lang="en-US" sz="16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b="0" dirty="0"/>
                        </a:p>
                        <a:p>
                          <a:pPr algn="ctr"/>
                          <a:r>
                            <a:rPr lang="en-US" sz="1600" b="0" dirty="0"/>
                            <a:t>(</a:t>
                          </a:r>
                          <a:r>
                            <a:rPr lang="en-US" sz="1600" b="0" dirty="0" err="1"/>
                            <a:t>deg</a:t>
                          </a:r>
                          <a:r>
                            <a:rPr lang="en-US" sz="1600" b="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Rate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Time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(Day)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125613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28507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03812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1760877"/>
                      </a:ext>
                    </a:extLst>
                  </a:tr>
                  <a:tr h="240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7267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7724761"/>
                  </p:ext>
                </p:extLst>
              </p:nvPr>
            </p:nvGraphicFramePr>
            <p:xfrm>
              <a:off x="5843446" y="4325777"/>
              <a:ext cx="6096002" cy="1920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3381">
                      <a:extLst>
                        <a:ext uri="{9D8B030D-6E8A-4147-A177-3AD203B41FA5}">
                          <a16:colId xmlns:a16="http://schemas.microsoft.com/office/drawing/2014/main" val="3554205488"/>
                        </a:ext>
                      </a:extLst>
                    </a:gridCol>
                    <a:gridCol w="605819">
                      <a:extLst>
                        <a:ext uri="{9D8B030D-6E8A-4147-A177-3AD203B41FA5}">
                          <a16:colId xmlns:a16="http://schemas.microsoft.com/office/drawing/2014/main" val="3838328647"/>
                        </a:ext>
                      </a:extLst>
                    </a:gridCol>
                    <a:gridCol w="838732">
                      <a:extLst>
                        <a:ext uri="{9D8B030D-6E8A-4147-A177-3AD203B41FA5}">
                          <a16:colId xmlns:a16="http://schemas.microsoft.com/office/drawing/2014/main" val="2354390172"/>
                        </a:ext>
                      </a:extLst>
                    </a:gridCol>
                    <a:gridCol w="780058">
                      <a:extLst>
                        <a:ext uri="{9D8B030D-6E8A-4147-A177-3AD203B41FA5}">
                          <a16:colId xmlns:a16="http://schemas.microsoft.com/office/drawing/2014/main" val="3148074862"/>
                        </a:ext>
                      </a:extLst>
                    </a:gridCol>
                    <a:gridCol w="892012">
                      <a:extLst>
                        <a:ext uri="{9D8B030D-6E8A-4147-A177-3AD203B41FA5}">
                          <a16:colId xmlns:a16="http://schemas.microsoft.com/office/drawing/2014/main" val="2354661264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1180576833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3618341196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890300058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Det.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6162" t="-2105" r="-800000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5072" t="-2105" r="-473913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5000" t="-2105" r="-410938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26531" t="-2105" r="-257823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1600" t="-2105" r="-203200" b="-24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Rate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Time</a:t>
                          </a:r>
                        </a:p>
                        <a:p>
                          <a:pPr algn="ctr"/>
                          <a:r>
                            <a:rPr lang="en-US" sz="1600" b="0" dirty="0"/>
                            <a:t>(Day)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12561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1.21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2.78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6.70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22850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70381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176087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HMS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3.81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7.31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0.11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7267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" name="Group 15"/>
          <p:cNvGrpSpPr/>
          <p:nvPr/>
        </p:nvGrpSpPr>
        <p:grpSpPr>
          <a:xfrm>
            <a:off x="5563594" y="640308"/>
            <a:ext cx="6193694" cy="2195727"/>
            <a:chOff x="1293495" y="2162495"/>
            <a:chExt cx="8079765" cy="28643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93495" y="2162495"/>
              <a:ext cx="8079765" cy="2864361"/>
              <a:chOff x="1293495" y="2162495"/>
              <a:chExt cx="8079765" cy="2864361"/>
            </a:xfrm>
          </p:grpSpPr>
          <p:sp>
            <p:nvSpPr>
              <p:cNvPr id="19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4347" y="2213384"/>
                <a:ext cx="801222" cy="401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SHMS</a:t>
                </a:r>
                <a:endParaRPr lang="en-US" sz="1400" baseline="30000" dirty="0">
                  <a:latin typeface="+mn-lt"/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293495" y="2162495"/>
                <a:ext cx="8079765" cy="2864361"/>
                <a:chOff x="1293495" y="2162495"/>
                <a:chExt cx="8079765" cy="2864361"/>
              </a:xfrm>
            </p:grpSpPr>
            <p:cxnSp>
              <p:nvCxnSpPr>
                <p:cNvPr id="21" name="Straight Connector 20"/>
                <p:cNvCxnSpPr>
                  <a:endCxn id="22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3007"/>
                  <a:ext cx="1273178" cy="4015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23" name="Straight Connector 22"/>
                <p:cNvCxnSpPr>
                  <a:endCxn id="19" idx="3"/>
                </p:cNvCxnSpPr>
                <p:nvPr/>
              </p:nvCxnSpPr>
              <p:spPr>
                <a:xfrm flipV="1">
                  <a:off x="6289383" y="2162495"/>
                  <a:ext cx="1917310" cy="145780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5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30043" y="3910292"/>
                  <a:ext cx="1111213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26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7667" y="4450603"/>
                  <a:ext cx="694574" cy="40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HMS</a:t>
                  </a:r>
                  <a:endParaRPr lang="en-US" sz="1400" baseline="30000" dirty="0">
                    <a:latin typeface="+mn-lt"/>
                  </a:endParaRPr>
                </a:p>
              </p:txBody>
            </p:sp>
            <p:sp>
              <p:nvSpPr>
                <p:cNvPr id="27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7" y="3426855"/>
                  <a:ext cx="240881" cy="401452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2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34508" y="2731529"/>
                  <a:ext cx="84630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29" name="Oval 23"/>
                <p:cNvSpPr>
                  <a:spLocks noChangeArrowheads="1"/>
                </p:cNvSpPr>
                <p:nvPr/>
              </p:nvSpPr>
              <p:spPr bwMode="auto">
                <a:xfrm>
                  <a:off x="6171881" y="3320921"/>
                  <a:ext cx="338869" cy="56458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4"/>
                  <a:ext cx="240881" cy="401452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4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09034" y="3777691"/>
                  <a:ext cx="84630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4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1" y="3437965"/>
                  <a:ext cx="725488" cy="40145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400"/>
                </a:p>
              </p:txBody>
            </p:sp>
            <p:sp>
              <p:nvSpPr>
                <p:cNvPr id="33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7923" y="3042679"/>
                  <a:ext cx="702938" cy="401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 err="1">
                      <a:latin typeface="+mn-lt"/>
                    </a:rPr>
                    <a:t>Lumi</a:t>
                  </a:r>
                  <a:endParaRPr lang="en-US" sz="1400" dirty="0">
                    <a:latin typeface="+mn-lt"/>
                  </a:endParaRPr>
                </a:p>
              </p:txBody>
            </p:sp>
            <p:sp>
              <p:nvSpPr>
                <p:cNvPr id="34" name="Right Bracket 33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200"/>
                </a:p>
              </p:txBody>
            </p:sp>
            <p:sp>
              <p:nvSpPr>
                <p:cNvPr id="35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390861" y="2805115"/>
                  <a:ext cx="982399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Faraday</a:t>
                  </a:r>
                  <a:br>
                    <a:rPr lang="en-US" sz="1400" dirty="0">
                      <a:latin typeface="+mn-lt"/>
                    </a:rPr>
                  </a:br>
                  <a:r>
                    <a:rPr lang="en-US" sz="14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3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293495" y="3279315"/>
                  <a:ext cx="1391928" cy="6825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latin typeface="+mn-lt"/>
                    </a:rPr>
                    <a:t>Beam</a:t>
                  </a:r>
                </a:p>
              </p:txBody>
            </p:sp>
          </p:grpSp>
        </p:grp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 rot="19194947">
              <a:off x="7400682" y="2221740"/>
              <a:ext cx="988551" cy="4015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400" dirty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54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7945B9B-6C87-FFA7-FA5A-204322FD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8" name="Picture 17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4C2B0F3B-7601-C3D1-8336-3CD55F462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26" t="10797" r="29879" b="55299"/>
          <a:stretch/>
        </p:blipFill>
        <p:spPr>
          <a:xfrm>
            <a:off x="10885" y="-21355"/>
            <a:ext cx="2543210" cy="3129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9EE12-101D-4C2A-BC70-F86342C8F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065606"/>
            <a:ext cx="4818328" cy="125950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CF24C-16D1-45E6-86BD-C63FA1E8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609D04-F759-9170-4EBC-7D8FFBEDB8DC}"/>
              </a:ext>
            </a:extLst>
          </p:cNvPr>
          <p:cNvGrpSpPr/>
          <p:nvPr/>
        </p:nvGrpSpPr>
        <p:grpSpPr>
          <a:xfrm>
            <a:off x="7136302" y="2832185"/>
            <a:ext cx="5230162" cy="3314458"/>
            <a:chOff x="8011642" y="-11981"/>
            <a:chExt cx="4305217" cy="27283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5D0775-4DF7-4DD5-98FF-BF35CBEC07C3}"/>
                </a:ext>
              </a:extLst>
            </p:cNvPr>
            <p:cNvPicPr/>
            <p:nvPr/>
          </p:nvPicPr>
          <p:blipFill rotWithShape="1">
            <a:blip r:embed="rId3"/>
            <a:srcRect t="24768" r="40788"/>
            <a:stretch/>
          </p:blipFill>
          <p:spPr>
            <a:xfrm>
              <a:off x="8011642" y="-11981"/>
              <a:ext cx="4180358" cy="25819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9E202F-F383-4072-A6D7-76BAFE46B4DB}"/>
                </a:ext>
              </a:extLst>
            </p:cNvPr>
            <p:cNvSpPr txBox="1"/>
            <p:nvPr/>
          </p:nvSpPr>
          <p:spPr>
            <a:xfrm>
              <a:off x="9936134" y="1977656"/>
              <a:ext cx="127590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D. Ruth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115DB6-0B71-4D02-9E58-4B13A4164183}"/>
                </a:ext>
              </a:extLst>
            </p:cNvPr>
            <p:cNvSpPr txBox="1"/>
            <p:nvPr/>
          </p:nvSpPr>
          <p:spPr>
            <a:xfrm>
              <a:off x="8816549" y="1716436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M. McClellan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F7E3B6-EAA6-4B79-AFDC-FD31CF7E7598}"/>
                </a:ext>
              </a:extLst>
            </p:cNvPr>
            <p:cNvSpPr txBox="1"/>
            <p:nvPr/>
          </p:nvSpPr>
          <p:spPr>
            <a:xfrm>
              <a:off x="8091387" y="121724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J. Yost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E88B77-E2B7-4020-978A-63B8E14DFE01}"/>
                </a:ext>
              </a:extLst>
            </p:cNvPr>
            <p:cNvSpPr txBox="1"/>
            <p:nvPr/>
          </p:nvSpPr>
          <p:spPr>
            <a:xfrm>
              <a:off x="11040951" y="1748894"/>
              <a:ext cx="1275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L. Kurbany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PhD Student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18606D-3E43-6955-E9DF-4A6E4C8C6DE1}"/>
              </a:ext>
            </a:extLst>
          </p:cNvPr>
          <p:cNvGrpSpPr/>
          <p:nvPr/>
        </p:nvGrpSpPr>
        <p:grpSpPr>
          <a:xfrm>
            <a:off x="2714813" y="-77334"/>
            <a:ext cx="2986128" cy="1671715"/>
            <a:chOff x="2598431" y="-77334"/>
            <a:chExt cx="2986128" cy="16717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2E5C2C-983A-49B1-9096-89FDCCCC6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9"/>
            <a:stretch/>
          </p:blipFill>
          <p:spPr>
            <a:xfrm>
              <a:off x="2598431" y="-29661"/>
              <a:ext cx="2986128" cy="16240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2CCECD-82BE-46A3-B51B-3B43D3CFC46C}"/>
                </a:ext>
              </a:extLst>
            </p:cNvPr>
            <p:cNvSpPr txBox="1"/>
            <p:nvPr/>
          </p:nvSpPr>
          <p:spPr>
            <a:xfrm>
              <a:off x="4016052" y="-77334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K. McGuire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60B39F-FA73-4009-AF38-E068BB438C4A}"/>
              </a:ext>
            </a:extLst>
          </p:cNvPr>
          <p:cNvSpPr txBox="1"/>
          <p:nvPr/>
        </p:nvSpPr>
        <p:spPr>
          <a:xfrm>
            <a:off x="391875" y="2623276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K. Slifer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Co-PI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7F8113-C501-BF4D-F9B3-B409B9502573}"/>
              </a:ext>
            </a:extLst>
          </p:cNvPr>
          <p:cNvGrpSpPr/>
          <p:nvPr/>
        </p:nvGrpSpPr>
        <p:grpSpPr>
          <a:xfrm>
            <a:off x="3161829" y="1520916"/>
            <a:ext cx="2239390" cy="1732131"/>
            <a:chOff x="3045447" y="1520916"/>
            <a:chExt cx="2239390" cy="17321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8D8483-091C-44A9-B498-ABB99DD97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912"/>
            <a:stretch/>
          </p:blipFill>
          <p:spPr>
            <a:xfrm>
              <a:off x="3045447" y="1520916"/>
              <a:ext cx="2239390" cy="17321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CBA51A-F515-43B0-9621-46002E4B8737}"/>
                </a:ext>
              </a:extLst>
            </p:cNvPr>
            <p:cNvSpPr txBox="1"/>
            <p:nvPr/>
          </p:nvSpPr>
          <p:spPr>
            <a:xfrm>
              <a:off x="3083749" y="1643330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Gudinas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3CE1AB-833B-50C6-3A32-A46841082B4F}"/>
              </a:ext>
            </a:extLst>
          </p:cNvPr>
          <p:cNvGrpSpPr/>
          <p:nvPr/>
        </p:nvGrpSpPr>
        <p:grpSpPr>
          <a:xfrm>
            <a:off x="8375254" y="-131627"/>
            <a:ext cx="3955492" cy="2914172"/>
            <a:chOff x="9552838" y="2785073"/>
            <a:chExt cx="3295170" cy="24276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1AD7D2A-EF72-45D6-B6CE-AEE9E577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2838" y="2785073"/>
              <a:ext cx="3083763" cy="232519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A34FB-EABB-4B3D-9552-FFB3F4E7C89D}"/>
                </a:ext>
              </a:extLst>
            </p:cNvPr>
            <p:cNvSpPr txBox="1"/>
            <p:nvPr/>
          </p:nvSpPr>
          <p:spPr>
            <a:xfrm>
              <a:off x="11301958" y="4417929"/>
              <a:ext cx="1546050" cy="79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N. Santiesteban 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Prof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E6F3D9-BD9D-1A18-C975-5CC0C6E8A219}"/>
              </a:ext>
            </a:extLst>
          </p:cNvPr>
          <p:cNvGrpSpPr/>
          <p:nvPr/>
        </p:nvGrpSpPr>
        <p:grpSpPr>
          <a:xfrm>
            <a:off x="5847217" y="-11981"/>
            <a:ext cx="2370988" cy="2949976"/>
            <a:chOff x="5847217" y="-11981"/>
            <a:chExt cx="2370988" cy="29499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A111B60-384A-4D6A-B86F-42D2F2D76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7217" y="-11981"/>
              <a:ext cx="2370988" cy="27389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EDB3A7-6197-4F7C-961C-8393D6FF99A7}"/>
                </a:ext>
              </a:extLst>
            </p:cNvPr>
            <p:cNvSpPr txBox="1"/>
            <p:nvPr/>
          </p:nvSpPr>
          <p:spPr>
            <a:xfrm>
              <a:off x="5930315" y="2199331"/>
              <a:ext cx="12759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R. Williams 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UG (</a:t>
              </a:r>
              <a:r>
                <a:rPr lang="en-US" sz="1400" b="1" dirty="0" err="1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prev</a:t>
              </a:r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)</a:t>
              </a:r>
              <a:b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</a:br>
              <a:endPara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53E96D-EF7A-4716-A091-94CFC7397F44}"/>
              </a:ext>
            </a:extLst>
          </p:cNvPr>
          <p:cNvGrpSpPr/>
          <p:nvPr/>
        </p:nvGrpSpPr>
        <p:grpSpPr>
          <a:xfrm>
            <a:off x="4126396" y="4357845"/>
            <a:ext cx="3556187" cy="2325189"/>
            <a:chOff x="3239207" y="4263457"/>
            <a:chExt cx="3556187" cy="2325189"/>
          </a:xfrm>
        </p:grpSpPr>
        <p:pic>
          <p:nvPicPr>
            <p:cNvPr id="15" name="Picture 14" descr="A person with her arms crossed&#10;&#10;Description automatically generated with medium confidence">
              <a:extLst>
                <a:ext uri="{FF2B5EF4-FFF2-40B4-BE49-F238E27FC236}">
                  <a16:creationId xmlns:a16="http://schemas.microsoft.com/office/drawing/2014/main" id="{A15B7FC1-681A-40F3-9194-940C5CD4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9207" y="4263457"/>
              <a:ext cx="3100252" cy="23251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002D80-5716-4569-BCE3-6625C7B5CE6B}"/>
                </a:ext>
              </a:extLst>
            </p:cNvPr>
            <p:cNvSpPr txBox="1"/>
            <p:nvPr/>
          </p:nvSpPr>
          <p:spPr>
            <a:xfrm>
              <a:off x="5519486" y="4648390"/>
              <a:ext cx="1275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A. Zec</a:t>
              </a:r>
            </a:p>
            <a:p>
              <a:r>
                <a:rPr lang="en-US" sz="1400" b="1" dirty="0">
                  <a:ln w="635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Post Doc</a:t>
              </a:r>
            </a:p>
          </p:txBody>
        </p:sp>
      </p:grpSp>
      <p:pic>
        <p:nvPicPr>
          <p:cNvPr id="23" name="Picture 22" descr="A group of people standing in front of a projection screen&#10;&#10;Description automatically generated with medium confidence">
            <a:extLst>
              <a:ext uri="{FF2B5EF4-FFF2-40B4-BE49-F238E27FC236}">
                <a16:creationId xmlns:a16="http://schemas.microsoft.com/office/drawing/2014/main" id="{26E1442A-5840-40A0-B43F-42A2D827EC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01" t="27419" r="5673" b="34732"/>
          <a:stretch/>
        </p:blipFill>
        <p:spPr>
          <a:xfrm>
            <a:off x="10885" y="4263457"/>
            <a:ext cx="4239568" cy="25956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E83B7B-89DC-40D4-BF59-C826EFE8215B}"/>
              </a:ext>
            </a:extLst>
          </p:cNvPr>
          <p:cNvSpPr txBox="1"/>
          <p:nvPr/>
        </p:nvSpPr>
        <p:spPr>
          <a:xfrm>
            <a:off x="2803528" y="6377942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Z. Wolters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D788D6-1110-4FE7-B254-13236C12A7F3}"/>
              </a:ext>
            </a:extLst>
          </p:cNvPr>
          <p:cNvSpPr txBox="1"/>
          <p:nvPr/>
        </p:nvSpPr>
        <p:spPr>
          <a:xfrm>
            <a:off x="76638" y="6149341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E. Long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Co-PI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FC437C-8F00-47B7-9CF0-9DECE588F16E}"/>
              </a:ext>
            </a:extLst>
          </p:cNvPr>
          <p:cNvSpPr txBox="1"/>
          <p:nvPr/>
        </p:nvSpPr>
        <p:spPr>
          <a:xfrm>
            <a:off x="2257233" y="4665986"/>
            <a:ext cx="1275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M. McClellan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38E5F2-6AC1-4A79-86FD-D3B6AD9758A5}"/>
              </a:ext>
            </a:extLst>
          </p:cNvPr>
          <p:cNvSpPr txBox="1"/>
          <p:nvPr/>
        </p:nvSpPr>
        <p:spPr>
          <a:xfrm>
            <a:off x="247311" y="4576088"/>
            <a:ext cx="1275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D. Ruth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EB46E5-888C-44CF-BAB8-20E84AF953C6}"/>
              </a:ext>
            </a:extLst>
          </p:cNvPr>
          <p:cNvSpPr txBox="1"/>
          <p:nvPr/>
        </p:nvSpPr>
        <p:spPr>
          <a:xfrm>
            <a:off x="3390540" y="4916159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L. Kurbany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PhD Student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C419FF-FF83-42E8-949C-333E40D9A600}"/>
              </a:ext>
            </a:extLst>
          </p:cNvPr>
          <p:cNvSpPr txBox="1"/>
          <p:nvPr/>
        </p:nvSpPr>
        <p:spPr>
          <a:xfrm>
            <a:off x="2564559" y="5059607"/>
            <a:ext cx="127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A. Zec</a:t>
            </a:r>
          </a:p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Post Doc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E282B7-D570-4E55-9CDA-0621E58D80C8}"/>
              </a:ext>
            </a:extLst>
          </p:cNvPr>
          <p:cNvSpPr txBox="1"/>
          <p:nvPr/>
        </p:nvSpPr>
        <p:spPr>
          <a:xfrm>
            <a:off x="923658" y="6032468"/>
            <a:ext cx="154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N. Santiesteban 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Prof</a:t>
            </a:r>
            <a:br>
              <a:rPr lang="en-US" sz="14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endParaRPr lang="en-US" sz="14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18ECDB-254A-2FB6-3525-5F8603DD4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" r="34017" b="49"/>
          <a:stretch/>
        </p:blipFill>
        <p:spPr bwMode="auto">
          <a:xfrm>
            <a:off x="8359831" y="6211296"/>
            <a:ext cx="3840227" cy="5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3B7C0-D6FB-30A4-080A-5AA0F487F511}"/>
              </a:ext>
            </a:extLst>
          </p:cNvPr>
          <p:cNvSpPr txBox="1"/>
          <p:nvPr/>
        </p:nvSpPr>
        <p:spPr>
          <a:xfrm>
            <a:off x="9301958" y="5926495"/>
            <a:ext cx="248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&amp; collaborators at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AFB3C28-7749-26AC-8072-4C29C8A0E0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3"/>
          <a:stretch/>
        </p:blipFill>
        <p:spPr>
          <a:xfrm>
            <a:off x="5935620" y="2863247"/>
            <a:ext cx="1045498" cy="13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83" y="1926579"/>
            <a:ext cx="6211110" cy="42885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793" y="5879973"/>
            <a:ext cx="3168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Airapetian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95</a:t>
            </a:r>
            <a:r>
              <a:rPr lang="en-US" sz="1400" dirty="0"/>
              <a:t> 242001 (2005)</a:t>
            </a:r>
          </a:p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K Slifer, </a:t>
            </a:r>
            <a:r>
              <a:rPr lang="en-US" sz="1400" i="1" dirty="0">
                <a:solidFill>
                  <a:srgbClr val="000000"/>
                </a:solidFill>
                <a:ea typeface="MS PGothic" panose="020B0600070205080204" pitchFamily="34" charset="-128"/>
              </a:rPr>
              <a:t>et al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, JLab C12-13-011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/>
              <p:cNvSpPr>
                <a:spLocks noGrp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All conventional </a:t>
                </a:r>
                <a:r>
                  <a:rPr lang="en-US" sz="2800" b="1" dirty="0"/>
                  <a:t>models predict small or vanishing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br>
                  <a:rPr lang="en-US" sz="2800" b="1" dirty="0"/>
                </a:br>
                <a:endParaRPr lang="en-US" sz="2800" b="1" dirty="0"/>
              </a:p>
              <a:p>
                <a:pPr lvl="2"/>
                <a:r>
                  <a:rPr lang="en-US" sz="2800" dirty="0"/>
                  <a:t>HERMES found something very different!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Any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800" dirty="0"/>
                  <a:t> indicates exotic physics</a:t>
                </a:r>
              </a:p>
            </p:txBody>
          </p:sp>
        </mc:Choice>
        <mc:Fallback xmlns="">
          <p:sp>
            <p:nvSpPr>
              <p:cNvPr id="18" name="Content Placeholder 1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9265" y="1981390"/>
                <a:ext cx="4590435" cy="3887704"/>
              </a:xfrm>
              <a:blipFill>
                <a:blip r:embed="rId7"/>
                <a:stretch>
                  <a:fillRect l="-398" t="-2821" r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/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probes nuclear effects at quark resolution!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9C98DE-BEDF-4F83-B680-F3F472EBFD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327" y="137040"/>
                <a:ext cx="6096000" cy="1020472"/>
              </a:xfrm>
              <a:prstGeom prst="rect">
                <a:avLst/>
              </a:prstGeom>
              <a:blipFill>
                <a:blip r:embed="rId8"/>
                <a:stretch>
                  <a:fillRect t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F12FE56-1E55-4E61-9238-6CF676E88487}"/>
              </a:ext>
            </a:extLst>
          </p:cNvPr>
          <p:cNvSpPr/>
          <p:nvPr/>
        </p:nvSpPr>
        <p:spPr>
          <a:xfrm>
            <a:off x="4523982" y="6010551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D4D8D4-467A-433B-925C-93FF0656EEAE}"/>
              </a:ext>
            </a:extLst>
          </p:cNvPr>
          <p:cNvCxnSpPr>
            <a:cxnSpLocks/>
          </p:cNvCxnSpPr>
          <p:nvPr/>
        </p:nvCxnSpPr>
        <p:spPr>
          <a:xfrm flipV="1">
            <a:off x="8679978" y="4421876"/>
            <a:ext cx="579150" cy="313898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41E6BF-57BF-4EB4-924A-212EA3BFBC6A}"/>
              </a:ext>
            </a:extLst>
          </p:cNvPr>
          <p:cNvCxnSpPr>
            <a:cxnSpLocks/>
          </p:cNvCxnSpPr>
          <p:nvPr/>
        </p:nvCxnSpPr>
        <p:spPr>
          <a:xfrm flipH="1" flipV="1">
            <a:off x="7635923" y="3084395"/>
            <a:ext cx="272955" cy="1622138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D882A8-D72A-4287-A2E1-F444EA51147D}"/>
              </a:ext>
            </a:extLst>
          </p:cNvPr>
          <p:cNvSpPr txBox="1"/>
          <p:nvPr/>
        </p:nvSpPr>
        <p:spPr>
          <a:xfrm>
            <a:off x="6060539" y="4618082"/>
            <a:ext cx="553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>
                <a:solidFill>
                  <a:srgbClr val="FF9900"/>
                </a:solidFill>
              </a:rPr>
              <a:t>Indicates significant tensor </a:t>
            </a:r>
            <a:br>
              <a:rPr lang="en-US" sz="2400" dirty="0">
                <a:solidFill>
                  <a:srgbClr val="FF9900"/>
                </a:solidFill>
              </a:rPr>
            </a:br>
            <a:r>
              <a:rPr lang="en-US" sz="2400" dirty="0">
                <a:solidFill>
                  <a:srgbClr val="FF9900"/>
                </a:solidFill>
              </a:rPr>
              <a:t>polarization in antiquark distributions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F8267D-D4C1-4AB4-BBA6-D0A16AB6E4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8758" y="504909"/>
            <a:ext cx="3123535" cy="8340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638ED-4770-49E0-AA8A-0D03E78E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9C2F8E-4123-DD27-3A9A-6E9315061FA2}"/>
              </a:ext>
            </a:extLst>
          </p:cNvPr>
          <p:cNvGrpSpPr/>
          <p:nvPr/>
        </p:nvGrpSpPr>
        <p:grpSpPr>
          <a:xfrm>
            <a:off x="8748520" y="1001551"/>
            <a:ext cx="3135256" cy="2219049"/>
            <a:chOff x="6240809" y="1998718"/>
            <a:chExt cx="5890228" cy="41689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C0DD03-3179-4E98-0AAB-775DEDD2E0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3"/>
            <a:stretch/>
          </p:blipFill>
          <p:spPr>
            <a:xfrm>
              <a:off x="6305012" y="1998718"/>
              <a:ext cx="5826025" cy="416894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77AF5A-9EAD-894E-E11D-89F2AB8E4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2" r="94241" b="51722"/>
            <a:stretch/>
          </p:blipFill>
          <p:spPr>
            <a:xfrm>
              <a:off x="6240809" y="3398746"/>
              <a:ext cx="360291" cy="612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55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Landscape of Tensor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3957" y="2110603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57" y="2110603"/>
                <a:ext cx="18054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63"/>
          <p:cNvSpPr/>
          <p:nvPr/>
        </p:nvSpPr>
        <p:spPr>
          <a:xfrm>
            <a:off x="1508338" y="2326539"/>
            <a:ext cx="9959762" cy="3388995"/>
          </a:xfrm>
          <a:custGeom>
            <a:avLst/>
            <a:gdLst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56107 w 4216591"/>
              <a:gd name="connsiteY0" fmla="*/ 1781175 h 1781175"/>
              <a:gd name="connsiteX1" fmla="*/ 56107 w 4216591"/>
              <a:gd name="connsiteY1" fmla="*/ 1076325 h 1781175"/>
              <a:gd name="connsiteX2" fmla="*/ 1932532 w 4216591"/>
              <a:gd name="connsiteY2" fmla="*/ 1076325 h 1781175"/>
              <a:gd name="connsiteX3" fmla="*/ 1932532 w 4216591"/>
              <a:gd name="connsiteY3" fmla="*/ 0 h 1781175"/>
              <a:gd name="connsiteX4" fmla="*/ 3799432 w 4216591"/>
              <a:gd name="connsiteY4" fmla="*/ 0 h 1781175"/>
              <a:gd name="connsiteX5" fmla="*/ 3799432 w 4216591"/>
              <a:gd name="connsiteY5" fmla="*/ 985838 h 1781175"/>
              <a:gd name="connsiteX6" fmla="*/ 4051844 w 4216591"/>
              <a:gd name="connsiteY6" fmla="*/ 985838 h 1781175"/>
              <a:gd name="connsiteX7" fmla="*/ 4051844 w 4216591"/>
              <a:gd name="connsiteY7" fmla="*/ 1743075 h 1781175"/>
              <a:gd name="connsiteX0" fmla="*/ 7547 w 4168031"/>
              <a:gd name="connsiteY0" fmla="*/ 1781175 h 1781175"/>
              <a:gd name="connsiteX1" fmla="*/ 7547 w 4168031"/>
              <a:gd name="connsiteY1" fmla="*/ 1076325 h 1781175"/>
              <a:gd name="connsiteX2" fmla="*/ 1883972 w 4168031"/>
              <a:gd name="connsiteY2" fmla="*/ 1076325 h 1781175"/>
              <a:gd name="connsiteX3" fmla="*/ 1883972 w 4168031"/>
              <a:gd name="connsiteY3" fmla="*/ 0 h 1781175"/>
              <a:gd name="connsiteX4" fmla="*/ 3750872 w 4168031"/>
              <a:gd name="connsiteY4" fmla="*/ 0 h 1781175"/>
              <a:gd name="connsiteX5" fmla="*/ 3750872 w 4168031"/>
              <a:gd name="connsiteY5" fmla="*/ 985838 h 1781175"/>
              <a:gd name="connsiteX6" fmla="*/ 4003284 w 4168031"/>
              <a:gd name="connsiteY6" fmla="*/ 985838 h 1781175"/>
              <a:gd name="connsiteX7" fmla="*/ 4003284 w 4168031"/>
              <a:gd name="connsiteY7" fmla="*/ 1743075 h 1781175"/>
              <a:gd name="connsiteX0" fmla="*/ 1375 w 4161859"/>
              <a:gd name="connsiteY0" fmla="*/ 1781175 h 1781175"/>
              <a:gd name="connsiteX1" fmla="*/ 1375 w 4161859"/>
              <a:gd name="connsiteY1" fmla="*/ 1076325 h 1781175"/>
              <a:gd name="connsiteX2" fmla="*/ 1877800 w 4161859"/>
              <a:gd name="connsiteY2" fmla="*/ 1076325 h 1781175"/>
              <a:gd name="connsiteX3" fmla="*/ 1877800 w 4161859"/>
              <a:gd name="connsiteY3" fmla="*/ 0 h 1781175"/>
              <a:gd name="connsiteX4" fmla="*/ 3744700 w 4161859"/>
              <a:gd name="connsiteY4" fmla="*/ 0 h 1781175"/>
              <a:gd name="connsiteX5" fmla="*/ 3744700 w 4161859"/>
              <a:gd name="connsiteY5" fmla="*/ 985838 h 1781175"/>
              <a:gd name="connsiteX6" fmla="*/ 3997112 w 4161859"/>
              <a:gd name="connsiteY6" fmla="*/ 985838 h 1781175"/>
              <a:gd name="connsiteX7" fmla="*/ 3997112 w 4161859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9858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9462 w 3997112"/>
              <a:gd name="connsiteY5" fmla="*/ 1085851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56605 w 3997112"/>
              <a:gd name="connsiteY5" fmla="*/ 1073945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9947062"/>
              <a:gd name="connsiteY0" fmla="*/ 1781175 h 1781175"/>
              <a:gd name="connsiteX1" fmla="*/ 1375 w 9947062"/>
              <a:gd name="connsiteY1" fmla="*/ 1076325 h 1781175"/>
              <a:gd name="connsiteX2" fmla="*/ 1877800 w 9947062"/>
              <a:gd name="connsiteY2" fmla="*/ 1076325 h 1781175"/>
              <a:gd name="connsiteX3" fmla="*/ 1877800 w 9947062"/>
              <a:gd name="connsiteY3" fmla="*/ 0 h 1781175"/>
              <a:gd name="connsiteX4" fmla="*/ 3744700 w 9947062"/>
              <a:gd name="connsiteY4" fmla="*/ 0 h 1781175"/>
              <a:gd name="connsiteX5" fmla="*/ 3756605 w 9947062"/>
              <a:gd name="connsiteY5" fmla="*/ 1073945 h 1781175"/>
              <a:gd name="connsiteX6" fmla="*/ 9947062 w 9947062"/>
              <a:gd name="connsiteY6" fmla="*/ 1052513 h 1781175"/>
              <a:gd name="connsiteX7" fmla="*/ 3997112 w 9947062"/>
              <a:gd name="connsiteY7" fmla="*/ 17430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3756605 w 9959762"/>
              <a:gd name="connsiteY5" fmla="*/ 10739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3810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4445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36725 h 1736725"/>
              <a:gd name="connsiteX1" fmla="*/ 1375 w 9959762"/>
              <a:gd name="connsiteY1" fmla="*/ 1031875 h 1736725"/>
              <a:gd name="connsiteX2" fmla="*/ 1877800 w 9959762"/>
              <a:gd name="connsiteY2" fmla="*/ 1031875 h 1736725"/>
              <a:gd name="connsiteX3" fmla="*/ 1877800 w 9959762"/>
              <a:gd name="connsiteY3" fmla="*/ 610870 h 1736725"/>
              <a:gd name="connsiteX4" fmla="*/ 7186400 w 9959762"/>
              <a:gd name="connsiteY4" fmla="*/ 0 h 1736725"/>
              <a:gd name="connsiteX5" fmla="*/ 7191955 w 9959762"/>
              <a:gd name="connsiteY5" fmla="*/ 1016795 h 1736725"/>
              <a:gd name="connsiteX6" fmla="*/ 9947062 w 9959762"/>
              <a:gd name="connsiteY6" fmla="*/ 1008063 h 1736725"/>
              <a:gd name="connsiteX7" fmla="*/ 9959762 w 9959762"/>
              <a:gd name="connsiteY7" fmla="*/ 1724025 h 173672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201640 w 9959762"/>
              <a:gd name="connsiteY4" fmla="*/ 220853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171160 w 9959762"/>
              <a:gd name="connsiteY4" fmla="*/ 635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59762" h="3388995">
                <a:moveTo>
                  <a:pt x="1375" y="3388995"/>
                </a:moveTo>
                <a:cubicBezTo>
                  <a:pt x="6137" y="3100070"/>
                  <a:pt x="-3387" y="3134995"/>
                  <a:pt x="1375" y="2684145"/>
                </a:cubicBezTo>
                <a:lnTo>
                  <a:pt x="1877800" y="2684145"/>
                </a:lnTo>
                <a:cubicBezTo>
                  <a:pt x="1877800" y="2496502"/>
                  <a:pt x="1877007" y="1041400"/>
                  <a:pt x="1877800" y="0"/>
                </a:cubicBezTo>
                <a:lnTo>
                  <a:pt x="7171160" y="6350"/>
                </a:lnTo>
                <a:cubicBezTo>
                  <a:pt x="7172747" y="368300"/>
                  <a:pt x="7190368" y="2307115"/>
                  <a:pt x="7191955" y="2669065"/>
                </a:cubicBezTo>
                <a:lnTo>
                  <a:pt x="9947062" y="2660333"/>
                </a:lnTo>
                <a:cubicBezTo>
                  <a:pt x="9947062" y="2912745"/>
                  <a:pt x="9958968" y="2976245"/>
                  <a:pt x="9959762" y="337629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07457" y="5701782"/>
            <a:ext cx="107591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41050" y="4219413"/>
                <a:ext cx="18005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01168" lvl="1" indent="0" algn="ctr">
                  <a:buNone/>
                </a:pPr>
                <a:r>
                  <a:rPr lang="en-US" sz="2400" dirty="0"/>
                  <a:t>HERMES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050" y="4219413"/>
                <a:ext cx="1800590" cy="830997"/>
              </a:xfrm>
              <a:prstGeom prst="rect">
                <a:avLst/>
              </a:prstGeom>
              <a:blipFill>
                <a:blip r:embed="rId3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021494" y="4873068"/>
                <a:ext cx="3445565" cy="8309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No current data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494" y="4873068"/>
                <a:ext cx="3445565" cy="830997"/>
              </a:xfrm>
              <a:prstGeom prst="rect">
                <a:avLst/>
              </a:prstGeom>
              <a:blipFill>
                <a:blip r:embed="rId4"/>
                <a:stretch>
                  <a:fillRect b="-153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333334" y="5717391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334" y="5717391"/>
                <a:ext cx="28341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257163" y="5766136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163" y="5766136"/>
                <a:ext cx="28052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02430" y="5759163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0.8−1.8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430" y="5759163"/>
                <a:ext cx="180541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12606" y="5759163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&lt;0.5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06" y="5759163"/>
                <a:ext cx="180541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8"/>
          <p:cNvSpPr/>
          <p:nvPr/>
        </p:nvSpPr>
        <p:spPr>
          <a:xfrm>
            <a:off x="8236316" y="3314459"/>
            <a:ext cx="3660883" cy="2398614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875725 h 2888011"/>
              <a:gd name="connsiteX1" fmla="*/ 698679 w 3223582"/>
              <a:gd name="connsiteY1" fmla="*/ 2551393 h 2888011"/>
              <a:gd name="connsiteX2" fmla="*/ 1811874 w 3223582"/>
              <a:gd name="connsiteY2" fmla="*/ 1 h 2888011"/>
              <a:gd name="connsiteX3" fmla="*/ 2912665 w 3223582"/>
              <a:gd name="connsiteY3" fmla="*/ 2538514 h 2888011"/>
              <a:gd name="connsiteX4" fmla="*/ 3223582 w 3223582"/>
              <a:gd name="connsiteY4" fmla="*/ 2868105 h 2888011"/>
              <a:gd name="connsiteX0" fmla="*/ 0 w 3223582"/>
              <a:gd name="connsiteY0" fmla="*/ 2412088 h 2424374"/>
              <a:gd name="connsiteX1" fmla="*/ 698679 w 3223582"/>
              <a:gd name="connsiteY1" fmla="*/ 2087756 h 2424374"/>
              <a:gd name="connsiteX2" fmla="*/ 1834555 w 3223582"/>
              <a:gd name="connsiteY2" fmla="*/ 3 h 2424374"/>
              <a:gd name="connsiteX3" fmla="*/ 2912665 w 3223582"/>
              <a:gd name="connsiteY3" fmla="*/ 2074877 h 2424374"/>
              <a:gd name="connsiteX4" fmla="*/ 3223582 w 3223582"/>
              <a:gd name="connsiteY4" fmla="*/ 2404468 h 2424374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912665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606473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386328 h 2398614"/>
              <a:gd name="connsiteX1" fmla="*/ 1152298 w 3223582"/>
              <a:gd name="connsiteY1" fmla="*/ 2049117 h 2398614"/>
              <a:gd name="connsiteX2" fmla="*/ 1902598 w 3223582"/>
              <a:gd name="connsiteY2" fmla="*/ 0 h 2398614"/>
              <a:gd name="connsiteX3" fmla="*/ 2606473 w 3223582"/>
              <a:gd name="connsiteY3" fmla="*/ 2049117 h 2398614"/>
              <a:gd name="connsiteX4" fmla="*/ 3223582 w 3223582"/>
              <a:gd name="connsiteY4" fmla="*/ 2378708 h 239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82" h="2398614">
                <a:moveTo>
                  <a:pt x="0" y="2386328"/>
                </a:moveTo>
                <a:cubicBezTo>
                  <a:pt x="480918" y="2332130"/>
                  <a:pt x="835198" y="2446838"/>
                  <a:pt x="1152298" y="2049117"/>
                </a:cubicBezTo>
                <a:cubicBezTo>
                  <a:pt x="1469398" y="1651396"/>
                  <a:pt x="1660236" y="0"/>
                  <a:pt x="1902598" y="0"/>
                </a:cubicBezTo>
                <a:cubicBezTo>
                  <a:pt x="2144960" y="0"/>
                  <a:pt x="2371188" y="1571100"/>
                  <a:pt x="2606473" y="2049117"/>
                </a:cubicBezTo>
                <a:cubicBezTo>
                  <a:pt x="2841758" y="2527134"/>
                  <a:pt x="3150602" y="2374415"/>
                  <a:pt x="3223582" y="2378708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808889" y="4205685"/>
                <a:ext cx="30154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20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&gt;5 Labs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89" y="4205685"/>
                <a:ext cx="3015404" cy="830997"/>
              </a:xfrm>
              <a:prstGeom prst="rect">
                <a:avLst/>
              </a:prstGeom>
              <a:blipFill>
                <a:blip r:embed="rId9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0"/>
          <p:cNvSpPr/>
          <p:nvPr/>
        </p:nvSpPr>
        <p:spPr>
          <a:xfrm flipH="1">
            <a:off x="1384198" y="5254455"/>
            <a:ext cx="1913933" cy="439230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657111 h 2660268"/>
              <a:gd name="connsiteX1" fmla="*/ 698679 w 3223582"/>
              <a:gd name="connsiteY1" fmla="*/ 2332779 h 2660268"/>
              <a:gd name="connsiteX2" fmla="*/ 1741091 w 3223582"/>
              <a:gd name="connsiteY2" fmla="*/ 0 h 2660268"/>
              <a:gd name="connsiteX3" fmla="*/ 2912665 w 3223582"/>
              <a:gd name="connsiteY3" fmla="*/ 2319900 h 2660268"/>
              <a:gd name="connsiteX4" fmla="*/ 3223582 w 3223582"/>
              <a:gd name="connsiteY4" fmla="*/ 2649491 h 2660268"/>
              <a:gd name="connsiteX0" fmla="*/ 0 w 3223582"/>
              <a:gd name="connsiteY0" fmla="*/ 6327328 h 6557255"/>
              <a:gd name="connsiteX1" fmla="*/ 698679 w 3223582"/>
              <a:gd name="connsiteY1" fmla="*/ 6002996 h 6557255"/>
              <a:gd name="connsiteX2" fmla="*/ 1881294 w 3223582"/>
              <a:gd name="connsiteY2" fmla="*/ 0 h 6557255"/>
              <a:gd name="connsiteX3" fmla="*/ 2912665 w 3223582"/>
              <a:gd name="connsiteY3" fmla="*/ 5990117 h 6557255"/>
              <a:gd name="connsiteX4" fmla="*/ 3223582 w 3223582"/>
              <a:gd name="connsiteY4" fmla="*/ 6319708 h 6557255"/>
              <a:gd name="connsiteX0" fmla="*/ 0 w 3521514"/>
              <a:gd name="connsiteY0" fmla="*/ 6327328 h 6557255"/>
              <a:gd name="connsiteX1" fmla="*/ 698679 w 3521514"/>
              <a:gd name="connsiteY1" fmla="*/ 6002996 h 6557255"/>
              <a:gd name="connsiteX2" fmla="*/ 1881294 w 3521514"/>
              <a:gd name="connsiteY2" fmla="*/ 0 h 6557255"/>
              <a:gd name="connsiteX3" fmla="*/ 2912665 w 3521514"/>
              <a:gd name="connsiteY3" fmla="*/ 5990117 h 6557255"/>
              <a:gd name="connsiteX4" fmla="*/ 3521514 w 3521514"/>
              <a:gd name="connsiteY4" fmla="*/ 5560354 h 6557255"/>
              <a:gd name="connsiteX0" fmla="*/ 0 w 3521514"/>
              <a:gd name="connsiteY0" fmla="*/ 6444985 h 6674912"/>
              <a:gd name="connsiteX1" fmla="*/ 698679 w 3521514"/>
              <a:gd name="connsiteY1" fmla="*/ 6120653 h 6674912"/>
              <a:gd name="connsiteX2" fmla="*/ 1881294 w 3521514"/>
              <a:gd name="connsiteY2" fmla="*/ 117657 h 6674912"/>
              <a:gd name="connsiteX3" fmla="*/ 2982766 w 3521514"/>
              <a:gd name="connsiteY3" fmla="*/ 2184445 h 6674912"/>
              <a:gd name="connsiteX4" fmla="*/ 3521514 w 3521514"/>
              <a:gd name="connsiteY4" fmla="*/ 5678011 h 6674912"/>
              <a:gd name="connsiteX0" fmla="*/ 0 w 3521514"/>
              <a:gd name="connsiteY0" fmla="*/ 6427300 h 6459874"/>
              <a:gd name="connsiteX1" fmla="*/ 733730 w 3521514"/>
              <a:gd name="connsiteY1" fmla="*/ 5723293 h 6459874"/>
              <a:gd name="connsiteX2" fmla="*/ 1881294 w 3521514"/>
              <a:gd name="connsiteY2" fmla="*/ 99972 h 6459874"/>
              <a:gd name="connsiteX3" fmla="*/ 2982766 w 3521514"/>
              <a:gd name="connsiteY3" fmla="*/ 2166760 h 6459874"/>
              <a:gd name="connsiteX4" fmla="*/ 3521514 w 3521514"/>
              <a:gd name="connsiteY4" fmla="*/ 5660326 h 6459874"/>
              <a:gd name="connsiteX0" fmla="*/ 0 w 3521514"/>
              <a:gd name="connsiteY0" fmla="*/ 5944488 h 5953903"/>
              <a:gd name="connsiteX1" fmla="*/ 733730 w 3521514"/>
              <a:gd name="connsiteY1" fmla="*/ 5240481 h 5953903"/>
              <a:gd name="connsiteX2" fmla="*/ 1933870 w 3521514"/>
              <a:gd name="connsiteY2" fmla="*/ 123397 h 5953903"/>
              <a:gd name="connsiteX3" fmla="*/ 2982766 w 3521514"/>
              <a:gd name="connsiteY3" fmla="*/ 1683948 h 5953903"/>
              <a:gd name="connsiteX4" fmla="*/ 3521514 w 3521514"/>
              <a:gd name="connsiteY4" fmla="*/ 5177514 h 595390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33870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51396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26658 h 5836073"/>
              <a:gd name="connsiteX1" fmla="*/ 733730 w 3521514"/>
              <a:gd name="connsiteY1" fmla="*/ 5122651 h 5836073"/>
              <a:gd name="connsiteX2" fmla="*/ 1951396 w 3521514"/>
              <a:gd name="connsiteY2" fmla="*/ 5567 h 5836073"/>
              <a:gd name="connsiteX3" fmla="*/ 3035342 w 3521514"/>
              <a:gd name="connsiteY3" fmla="*/ 4097302 h 5836073"/>
              <a:gd name="connsiteX4" fmla="*/ 3521514 w 3521514"/>
              <a:gd name="connsiteY4" fmla="*/ 5059684 h 58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1514" h="5836073">
                <a:moveTo>
                  <a:pt x="0" y="5826658"/>
                </a:moveTo>
                <a:cubicBezTo>
                  <a:pt x="480918" y="5772460"/>
                  <a:pt x="408497" y="6092833"/>
                  <a:pt x="733730" y="5122651"/>
                </a:cubicBezTo>
                <a:cubicBezTo>
                  <a:pt x="1058963" y="4152469"/>
                  <a:pt x="1567794" y="176459"/>
                  <a:pt x="1951396" y="5567"/>
                </a:cubicBezTo>
                <a:cubicBezTo>
                  <a:pt x="2334998" y="-165325"/>
                  <a:pt x="2788260" y="3655720"/>
                  <a:pt x="3035342" y="4097302"/>
                </a:cubicBezTo>
                <a:cubicBezTo>
                  <a:pt x="3282424" y="4538884"/>
                  <a:pt x="3448534" y="5055391"/>
                  <a:pt x="3521514" y="5059684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3118020" y="5701782"/>
            <a:ext cx="5377127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349998" y="2000784"/>
            <a:ext cx="58296" cy="37204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177858" y="4284917"/>
            <a:ext cx="289598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/>
              <a:t># of Tensor </a:t>
            </a:r>
            <a:r>
              <a:rPr lang="en-US" sz="2800" dirty="0">
                <a:solidFill>
                  <a:srgbClr val="FF00FF"/>
                </a:solidFill>
              </a:rPr>
              <a:t>Data Pts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9207" y="5015728"/>
            <a:ext cx="1805414" cy="430887"/>
            <a:chOff x="-17493" y="5161244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/>
            <p:cNvCxnSpPr/>
            <p:nvPr/>
          </p:nvCxnSpPr>
          <p:spPr>
            <a:xfrm>
              <a:off x="1126464" y="5401498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3957" y="3139303"/>
            <a:ext cx="1805414" cy="430887"/>
            <a:chOff x="-112743" y="3284819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/>
            <p:cNvCxnSpPr/>
            <p:nvPr/>
          </p:nvCxnSpPr>
          <p:spPr>
            <a:xfrm>
              <a:off x="1088360" y="3466324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 rot="16200000">
            <a:off x="-331749" y="3116517"/>
            <a:ext cx="18387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Theory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Calcs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095128" y="2050809"/>
            <a:ext cx="1827450" cy="1331895"/>
            <a:chOff x="10095128" y="2050809"/>
            <a:chExt cx="1827450" cy="1331895"/>
          </a:xfrm>
        </p:grpSpPr>
        <p:grpSp>
          <p:nvGrpSpPr>
            <p:cNvPr id="42" name="Group 41"/>
            <p:cNvGrpSpPr/>
            <p:nvPr/>
          </p:nvGrpSpPr>
          <p:grpSpPr>
            <a:xfrm>
              <a:off x="10767135" y="2765026"/>
              <a:ext cx="1155443" cy="617678"/>
              <a:chOff x="10923" y="2132959"/>
              <a:chExt cx="1401000" cy="748948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10923" y="2155517"/>
                <a:ext cx="747844" cy="72639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34"/>
              <a:stretch/>
            </p:blipFill>
            <p:spPr>
              <a:xfrm>
                <a:off x="658598" y="2132959"/>
                <a:ext cx="753325" cy="726390"/>
              </a:xfrm>
              <a:prstGeom prst="rect">
                <a:avLst/>
              </a:prstGeom>
            </p:spPr>
          </p:pic>
        </p:grpSp>
        <p:cxnSp>
          <p:nvCxnSpPr>
            <p:cNvPr id="8" name="Straight Arrow Connector 7"/>
            <p:cNvCxnSpPr/>
            <p:nvPr/>
          </p:nvCxnSpPr>
          <p:spPr>
            <a:xfrm flipH="1">
              <a:off x="10418881" y="2765026"/>
              <a:ext cx="140263" cy="44146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0095128" y="2050809"/>
              <a:ext cx="128188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Led to current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understanding 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of deuteron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26574" y="2947556"/>
            <a:ext cx="1805415" cy="1382103"/>
            <a:chOff x="1600750" y="3261066"/>
            <a:chExt cx="1805415" cy="1382103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2540581" y="4201704"/>
              <a:ext cx="140263" cy="44146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600750" y="3261066"/>
              <a:ext cx="18054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Results cannot be explained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with conventional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nuclear physics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477411" y="2377642"/>
            <a:ext cx="3084082" cy="2522466"/>
            <a:chOff x="4477411" y="2377642"/>
            <a:chExt cx="3084082" cy="2522466"/>
          </a:xfrm>
        </p:grpSpPr>
        <p:cxnSp>
          <p:nvCxnSpPr>
            <p:cNvPr id="62" name="Straight Arrow Connector 61"/>
            <p:cNvCxnSpPr>
              <a:cxnSpLocks/>
            </p:cNvCxnSpPr>
            <p:nvPr/>
          </p:nvCxnSpPr>
          <p:spPr>
            <a:xfrm flipH="1">
              <a:off x="4687432" y="2765026"/>
              <a:ext cx="756662" cy="11366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225057" y="2377642"/>
              <a:ext cx="1269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Terra Incognita</a:t>
              </a:r>
            </a:p>
          </p:txBody>
        </p:sp>
        <p:cxnSp>
          <p:nvCxnSpPr>
            <p:cNvPr id="64" name="Straight Arrow Connector 63"/>
            <p:cNvCxnSpPr>
              <a:cxnSpLocks/>
            </p:cNvCxnSpPr>
            <p:nvPr/>
          </p:nvCxnSpPr>
          <p:spPr>
            <a:xfrm>
              <a:off x="6433394" y="2726059"/>
              <a:ext cx="729362" cy="133431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cxnSpLocks/>
            </p:cNvCxnSpPr>
            <p:nvPr/>
          </p:nvCxnSpPr>
          <p:spPr>
            <a:xfrm flipH="1">
              <a:off x="5872480" y="2765908"/>
              <a:ext cx="712" cy="213420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 descr="https://upload.wikimedia.org/wikipedia/commons/c/c8/Mercator_1569_world_map_detail_monster.jpg"/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srgbClr val="0070C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17" b="89807" l="3533" r="89946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9" b="17329"/>
            <a:stretch/>
          </p:blipFill>
          <p:spPr bwMode="auto">
            <a:xfrm>
              <a:off x="4477411" y="2761650"/>
              <a:ext cx="3084082" cy="2127433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5963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53957" y="231961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57" y="2319619"/>
                <a:ext cx="18054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63"/>
          <p:cNvSpPr/>
          <p:nvPr/>
        </p:nvSpPr>
        <p:spPr>
          <a:xfrm>
            <a:off x="1508338" y="2535555"/>
            <a:ext cx="9959762" cy="3388995"/>
          </a:xfrm>
          <a:custGeom>
            <a:avLst/>
            <a:gdLst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142980 w 4303464"/>
              <a:gd name="connsiteY0" fmla="*/ 1781175 h 1781175"/>
              <a:gd name="connsiteX1" fmla="*/ 142980 w 4303464"/>
              <a:gd name="connsiteY1" fmla="*/ 1076325 h 1781175"/>
              <a:gd name="connsiteX2" fmla="*/ 2019405 w 4303464"/>
              <a:gd name="connsiteY2" fmla="*/ 1076325 h 1781175"/>
              <a:gd name="connsiteX3" fmla="*/ 2019405 w 4303464"/>
              <a:gd name="connsiteY3" fmla="*/ 0 h 1781175"/>
              <a:gd name="connsiteX4" fmla="*/ 3886305 w 4303464"/>
              <a:gd name="connsiteY4" fmla="*/ 0 h 1781175"/>
              <a:gd name="connsiteX5" fmla="*/ 3886305 w 4303464"/>
              <a:gd name="connsiteY5" fmla="*/ 985838 h 1781175"/>
              <a:gd name="connsiteX6" fmla="*/ 4138717 w 4303464"/>
              <a:gd name="connsiteY6" fmla="*/ 985838 h 1781175"/>
              <a:gd name="connsiteX7" fmla="*/ 4138717 w 4303464"/>
              <a:gd name="connsiteY7" fmla="*/ 1743075 h 1781175"/>
              <a:gd name="connsiteX0" fmla="*/ 56107 w 4216591"/>
              <a:gd name="connsiteY0" fmla="*/ 1781175 h 1781175"/>
              <a:gd name="connsiteX1" fmla="*/ 56107 w 4216591"/>
              <a:gd name="connsiteY1" fmla="*/ 1076325 h 1781175"/>
              <a:gd name="connsiteX2" fmla="*/ 1932532 w 4216591"/>
              <a:gd name="connsiteY2" fmla="*/ 1076325 h 1781175"/>
              <a:gd name="connsiteX3" fmla="*/ 1932532 w 4216591"/>
              <a:gd name="connsiteY3" fmla="*/ 0 h 1781175"/>
              <a:gd name="connsiteX4" fmla="*/ 3799432 w 4216591"/>
              <a:gd name="connsiteY4" fmla="*/ 0 h 1781175"/>
              <a:gd name="connsiteX5" fmla="*/ 3799432 w 4216591"/>
              <a:gd name="connsiteY5" fmla="*/ 985838 h 1781175"/>
              <a:gd name="connsiteX6" fmla="*/ 4051844 w 4216591"/>
              <a:gd name="connsiteY6" fmla="*/ 985838 h 1781175"/>
              <a:gd name="connsiteX7" fmla="*/ 4051844 w 4216591"/>
              <a:gd name="connsiteY7" fmla="*/ 1743075 h 1781175"/>
              <a:gd name="connsiteX0" fmla="*/ 7547 w 4168031"/>
              <a:gd name="connsiteY0" fmla="*/ 1781175 h 1781175"/>
              <a:gd name="connsiteX1" fmla="*/ 7547 w 4168031"/>
              <a:gd name="connsiteY1" fmla="*/ 1076325 h 1781175"/>
              <a:gd name="connsiteX2" fmla="*/ 1883972 w 4168031"/>
              <a:gd name="connsiteY2" fmla="*/ 1076325 h 1781175"/>
              <a:gd name="connsiteX3" fmla="*/ 1883972 w 4168031"/>
              <a:gd name="connsiteY3" fmla="*/ 0 h 1781175"/>
              <a:gd name="connsiteX4" fmla="*/ 3750872 w 4168031"/>
              <a:gd name="connsiteY4" fmla="*/ 0 h 1781175"/>
              <a:gd name="connsiteX5" fmla="*/ 3750872 w 4168031"/>
              <a:gd name="connsiteY5" fmla="*/ 985838 h 1781175"/>
              <a:gd name="connsiteX6" fmla="*/ 4003284 w 4168031"/>
              <a:gd name="connsiteY6" fmla="*/ 985838 h 1781175"/>
              <a:gd name="connsiteX7" fmla="*/ 4003284 w 4168031"/>
              <a:gd name="connsiteY7" fmla="*/ 1743075 h 1781175"/>
              <a:gd name="connsiteX0" fmla="*/ 1375 w 4161859"/>
              <a:gd name="connsiteY0" fmla="*/ 1781175 h 1781175"/>
              <a:gd name="connsiteX1" fmla="*/ 1375 w 4161859"/>
              <a:gd name="connsiteY1" fmla="*/ 1076325 h 1781175"/>
              <a:gd name="connsiteX2" fmla="*/ 1877800 w 4161859"/>
              <a:gd name="connsiteY2" fmla="*/ 1076325 h 1781175"/>
              <a:gd name="connsiteX3" fmla="*/ 1877800 w 4161859"/>
              <a:gd name="connsiteY3" fmla="*/ 0 h 1781175"/>
              <a:gd name="connsiteX4" fmla="*/ 3744700 w 4161859"/>
              <a:gd name="connsiteY4" fmla="*/ 0 h 1781175"/>
              <a:gd name="connsiteX5" fmla="*/ 3744700 w 4161859"/>
              <a:gd name="connsiteY5" fmla="*/ 985838 h 1781175"/>
              <a:gd name="connsiteX6" fmla="*/ 3997112 w 4161859"/>
              <a:gd name="connsiteY6" fmla="*/ 985838 h 1781175"/>
              <a:gd name="connsiteX7" fmla="*/ 3997112 w 4161859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9858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985838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4700 w 3997112"/>
              <a:gd name="connsiteY5" fmla="*/ 1062038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49462 w 3997112"/>
              <a:gd name="connsiteY5" fmla="*/ 1085851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3997112"/>
              <a:gd name="connsiteY0" fmla="*/ 1781175 h 1781175"/>
              <a:gd name="connsiteX1" fmla="*/ 1375 w 3997112"/>
              <a:gd name="connsiteY1" fmla="*/ 1076325 h 1781175"/>
              <a:gd name="connsiteX2" fmla="*/ 1877800 w 3997112"/>
              <a:gd name="connsiteY2" fmla="*/ 1076325 h 1781175"/>
              <a:gd name="connsiteX3" fmla="*/ 1877800 w 3997112"/>
              <a:gd name="connsiteY3" fmla="*/ 0 h 1781175"/>
              <a:gd name="connsiteX4" fmla="*/ 3744700 w 3997112"/>
              <a:gd name="connsiteY4" fmla="*/ 0 h 1781175"/>
              <a:gd name="connsiteX5" fmla="*/ 3756605 w 3997112"/>
              <a:gd name="connsiteY5" fmla="*/ 1073945 h 1781175"/>
              <a:gd name="connsiteX6" fmla="*/ 3997112 w 3997112"/>
              <a:gd name="connsiteY6" fmla="*/ 1071563 h 1781175"/>
              <a:gd name="connsiteX7" fmla="*/ 3997112 w 3997112"/>
              <a:gd name="connsiteY7" fmla="*/ 1743075 h 1781175"/>
              <a:gd name="connsiteX0" fmla="*/ 1375 w 9947062"/>
              <a:gd name="connsiteY0" fmla="*/ 1781175 h 1781175"/>
              <a:gd name="connsiteX1" fmla="*/ 1375 w 9947062"/>
              <a:gd name="connsiteY1" fmla="*/ 1076325 h 1781175"/>
              <a:gd name="connsiteX2" fmla="*/ 1877800 w 9947062"/>
              <a:gd name="connsiteY2" fmla="*/ 1076325 h 1781175"/>
              <a:gd name="connsiteX3" fmla="*/ 1877800 w 9947062"/>
              <a:gd name="connsiteY3" fmla="*/ 0 h 1781175"/>
              <a:gd name="connsiteX4" fmla="*/ 3744700 w 9947062"/>
              <a:gd name="connsiteY4" fmla="*/ 0 h 1781175"/>
              <a:gd name="connsiteX5" fmla="*/ 3756605 w 9947062"/>
              <a:gd name="connsiteY5" fmla="*/ 1073945 h 1781175"/>
              <a:gd name="connsiteX6" fmla="*/ 9947062 w 9947062"/>
              <a:gd name="connsiteY6" fmla="*/ 1052513 h 1781175"/>
              <a:gd name="connsiteX7" fmla="*/ 3997112 w 9947062"/>
              <a:gd name="connsiteY7" fmla="*/ 17430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3756605 w 9959762"/>
              <a:gd name="connsiteY5" fmla="*/ 10739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3744700 w 9959762"/>
              <a:gd name="connsiteY4" fmla="*/ 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3810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81175 h 1781175"/>
              <a:gd name="connsiteX1" fmla="*/ 1375 w 9959762"/>
              <a:gd name="connsiteY1" fmla="*/ 1076325 h 1781175"/>
              <a:gd name="connsiteX2" fmla="*/ 1877800 w 9959762"/>
              <a:gd name="connsiteY2" fmla="*/ 1076325 h 1781175"/>
              <a:gd name="connsiteX3" fmla="*/ 1877800 w 9959762"/>
              <a:gd name="connsiteY3" fmla="*/ 0 h 1781175"/>
              <a:gd name="connsiteX4" fmla="*/ 7186400 w 9959762"/>
              <a:gd name="connsiteY4" fmla="*/ 44450 h 1781175"/>
              <a:gd name="connsiteX5" fmla="*/ 7191955 w 9959762"/>
              <a:gd name="connsiteY5" fmla="*/ 1061245 h 1781175"/>
              <a:gd name="connsiteX6" fmla="*/ 9947062 w 9959762"/>
              <a:gd name="connsiteY6" fmla="*/ 1052513 h 1781175"/>
              <a:gd name="connsiteX7" fmla="*/ 9959762 w 9959762"/>
              <a:gd name="connsiteY7" fmla="*/ 1768475 h 1781175"/>
              <a:gd name="connsiteX0" fmla="*/ 1375 w 9959762"/>
              <a:gd name="connsiteY0" fmla="*/ 1736725 h 1736725"/>
              <a:gd name="connsiteX1" fmla="*/ 1375 w 9959762"/>
              <a:gd name="connsiteY1" fmla="*/ 1031875 h 1736725"/>
              <a:gd name="connsiteX2" fmla="*/ 1877800 w 9959762"/>
              <a:gd name="connsiteY2" fmla="*/ 1031875 h 1736725"/>
              <a:gd name="connsiteX3" fmla="*/ 1877800 w 9959762"/>
              <a:gd name="connsiteY3" fmla="*/ 610870 h 1736725"/>
              <a:gd name="connsiteX4" fmla="*/ 7186400 w 9959762"/>
              <a:gd name="connsiteY4" fmla="*/ 0 h 1736725"/>
              <a:gd name="connsiteX5" fmla="*/ 7191955 w 9959762"/>
              <a:gd name="connsiteY5" fmla="*/ 1016795 h 1736725"/>
              <a:gd name="connsiteX6" fmla="*/ 9947062 w 9959762"/>
              <a:gd name="connsiteY6" fmla="*/ 1008063 h 1736725"/>
              <a:gd name="connsiteX7" fmla="*/ 9959762 w 9959762"/>
              <a:gd name="connsiteY7" fmla="*/ 1724025 h 173672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1180465 h 1180465"/>
              <a:gd name="connsiteX1" fmla="*/ 1375 w 9959762"/>
              <a:gd name="connsiteY1" fmla="*/ 475615 h 1180465"/>
              <a:gd name="connsiteX2" fmla="*/ 1877800 w 9959762"/>
              <a:gd name="connsiteY2" fmla="*/ 475615 h 1180465"/>
              <a:gd name="connsiteX3" fmla="*/ 1877800 w 9959762"/>
              <a:gd name="connsiteY3" fmla="*/ 54610 h 1180465"/>
              <a:gd name="connsiteX4" fmla="*/ 7201640 w 9959762"/>
              <a:gd name="connsiteY4" fmla="*/ 0 h 1180465"/>
              <a:gd name="connsiteX5" fmla="*/ 7191955 w 9959762"/>
              <a:gd name="connsiteY5" fmla="*/ 460535 h 1180465"/>
              <a:gd name="connsiteX6" fmla="*/ 9947062 w 9959762"/>
              <a:gd name="connsiteY6" fmla="*/ 451803 h 1180465"/>
              <a:gd name="connsiteX7" fmla="*/ 9959762 w 9959762"/>
              <a:gd name="connsiteY7" fmla="*/ 1167765 h 118046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201640 w 9959762"/>
              <a:gd name="connsiteY4" fmla="*/ 220853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  <a:gd name="connsiteX0" fmla="*/ 1375 w 9959762"/>
              <a:gd name="connsiteY0" fmla="*/ 3388995 h 3388995"/>
              <a:gd name="connsiteX1" fmla="*/ 1375 w 9959762"/>
              <a:gd name="connsiteY1" fmla="*/ 2684145 h 3388995"/>
              <a:gd name="connsiteX2" fmla="*/ 1877800 w 9959762"/>
              <a:gd name="connsiteY2" fmla="*/ 2684145 h 3388995"/>
              <a:gd name="connsiteX3" fmla="*/ 1877800 w 9959762"/>
              <a:gd name="connsiteY3" fmla="*/ 0 h 3388995"/>
              <a:gd name="connsiteX4" fmla="*/ 7171160 w 9959762"/>
              <a:gd name="connsiteY4" fmla="*/ 6350 h 3388995"/>
              <a:gd name="connsiteX5" fmla="*/ 7191955 w 9959762"/>
              <a:gd name="connsiteY5" fmla="*/ 2669065 h 3388995"/>
              <a:gd name="connsiteX6" fmla="*/ 9947062 w 9959762"/>
              <a:gd name="connsiteY6" fmla="*/ 2660333 h 3388995"/>
              <a:gd name="connsiteX7" fmla="*/ 9959762 w 9959762"/>
              <a:gd name="connsiteY7" fmla="*/ 3376295 h 338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59762" h="3388995">
                <a:moveTo>
                  <a:pt x="1375" y="3388995"/>
                </a:moveTo>
                <a:cubicBezTo>
                  <a:pt x="6137" y="3100070"/>
                  <a:pt x="-3387" y="3134995"/>
                  <a:pt x="1375" y="2684145"/>
                </a:cubicBezTo>
                <a:lnTo>
                  <a:pt x="1877800" y="2684145"/>
                </a:lnTo>
                <a:cubicBezTo>
                  <a:pt x="1877800" y="2496502"/>
                  <a:pt x="1877007" y="1041400"/>
                  <a:pt x="1877800" y="0"/>
                </a:cubicBezTo>
                <a:lnTo>
                  <a:pt x="7171160" y="6350"/>
                </a:lnTo>
                <a:cubicBezTo>
                  <a:pt x="7172747" y="368300"/>
                  <a:pt x="7190368" y="2307115"/>
                  <a:pt x="7191955" y="2669065"/>
                </a:cubicBezTo>
                <a:lnTo>
                  <a:pt x="9947062" y="2660333"/>
                </a:lnTo>
                <a:cubicBezTo>
                  <a:pt x="9947062" y="2912745"/>
                  <a:pt x="9958968" y="2976245"/>
                  <a:pt x="9959762" y="3376295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07457" y="5910798"/>
            <a:ext cx="1075914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241050" y="4428429"/>
                <a:ext cx="180059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201168" lvl="1" indent="0" algn="ctr">
                  <a:buNone/>
                </a:pPr>
                <a:r>
                  <a:rPr lang="en-US" sz="2400" dirty="0"/>
                  <a:t>HERMES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050" y="4428429"/>
                <a:ext cx="1800590" cy="830997"/>
              </a:xfrm>
              <a:prstGeom prst="rect">
                <a:avLst/>
              </a:prstGeom>
              <a:blipFill>
                <a:blip r:embed="rId3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021494" y="5046524"/>
                <a:ext cx="3445565" cy="83099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𝑧𝑧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No current data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494" y="5046524"/>
                <a:ext cx="3445565" cy="830997"/>
              </a:xfrm>
              <a:prstGeom prst="rect">
                <a:avLst/>
              </a:prstGeom>
              <a:blipFill>
                <a:blip r:embed="rId4"/>
                <a:stretch>
                  <a:fillRect b="-161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333334" y="5926407"/>
                <a:ext cx="2834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3334" y="5926407"/>
                <a:ext cx="28341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257163" y="5975152"/>
                <a:ext cx="28052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7163" y="5975152"/>
                <a:ext cx="280526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002430" y="596817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0.8−1.8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430" y="5968179"/>
                <a:ext cx="1805414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12606" y="5968179"/>
                <a:ext cx="180541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&lt;0.5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06" y="5968179"/>
                <a:ext cx="180541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8"/>
          <p:cNvSpPr/>
          <p:nvPr/>
        </p:nvSpPr>
        <p:spPr>
          <a:xfrm>
            <a:off x="8236316" y="3523475"/>
            <a:ext cx="3660883" cy="2398614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875725 h 2888011"/>
              <a:gd name="connsiteX1" fmla="*/ 698679 w 3223582"/>
              <a:gd name="connsiteY1" fmla="*/ 2551393 h 2888011"/>
              <a:gd name="connsiteX2" fmla="*/ 1811874 w 3223582"/>
              <a:gd name="connsiteY2" fmla="*/ 1 h 2888011"/>
              <a:gd name="connsiteX3" fmla="*/ 2912665 w 3223582"/>
              <a:gd name="connsiteY3" fmla="*/ 2538514 h 2888011"/>
              <a:gd name="connsiteX4" fmla="*/ 3223582 w 3223582"/>
              <a:gd name="connsiteY4" fmla="*/ 2868105 h 2888011"/>
              <a:gd name="connsiteX0" fmla="*/ 0 w 3223582"/>
              <a:gd name="connsiteY0" fmla="*/ 2412088 h 2424374"/>
              <a:gd name="connsiteX1" fmla="*/ 698679 w 3223582"/>
              <a:gd name="connsiteY1" fmla="*/ 2087756 h 2424374"/>
              <a:gd name="connsiteX2" fmla="*/ 1834555 w 3223582"/>
              <a:gd name="connsiteY2" fmla="*/ 3 h 2424374"/>
              <a:gd name="connsiteX3" fmla="*/ 2912665 w 3223582"/>
              <a:gd name="connsiteY3" fmla="*/ 2074877 h 2424374"/>
              <a:gd name="connsiteX4" fmla="*/ 3223582 w 3223582"/>
              <a:gd name="connsiteY4" fmla="*/ 2404468 h 2424374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912665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412085 h 2424371"/>
              <a:gd name="connsiteX1" fmla="*/ 1152298 w 3223582"/>
              <a:gd name="connsiteY1" fmla="*/ 2074874 h 2424371"/>
              <a:gd name="connsiteX2" fmla="*/ 1834555 w 3223582"/>
              <a:gd name="connsiteY2" fmla="*/ 0 h 2424371"/>
              <a:gd name="connsiteX3" fmla="*/ 2606473 w 3223582"/>
              <a:gd name="connsiteY3" fmla="*/ 2074874 h 2424371"/>
              <a:gd name="connsiteX4" fmla="*/ 3223582 w 3223582"/>
              <a:gd name="connsiteY4" fmla="*/ 2404465 h 2424371"/>
              <a:gd name="connsiteX0" fmla="*/ 0 w 3223582"/>
              <a:gd name="connsiteY0" fmla="*/ 2386328 h 2398614"/>
              <a:gd name="connsiteX1" fmla="*/ 1152298 w 3223582"/>
              <a:gd name="connsiteY1" fmla="*/ 2049117 h 2398614"/>
              <a:gd name="connsiteX2" fmla="*/ 1902598 w 3223582"/>
              <a:gd name="connsiteY2" fmla="*/ 0 h 2398614"/>
              <a:gd name="connsiteX3" fmla="*/ 2606473 w 3223582"/>
              <a:gd name="connsiteY3" fmla="*/ 2049117 h 2398614"/>
              <a:gd name="connsiteX4" fmla="*/ 3223582 w 3223582"/>
              <a:gd name="connsiteY4" fmla="*/ 2378708 h 239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82" h="2398614">
                <a:moveTo>
                  <a:pt x="0" y="2386328"/>
                </a:moveTo>
                <a:cubicBezTo>
                  <a:pt x="480918" y="2332130"/>
                  <a:pt x="835198" y="2446838"/>
                  <a:pt x="1152298" y="2049117"/>
                </a:cubicBezTo>
                <a:cubicBezTo>
                  <a:pt x="1469398" y="1651396"/>
                  <a:pt x="1660236" y="0"/>
                  <a:pt x="1902598" y="0"/>
                </a:cubicBezTo>
                <a:cubicBezTo>
                  <a:pt x="2144960" y="0"/>
                  <a:pt x="2371188" y="1571100"/>
                  <a:pt x="2606473" y="2049117"/>
                </a:cubicBezTo>
                <a:cubicBezTo>
                  <a:pt x="2841758" y="2527134"/>
                  <a:pt x="3150602" y="2374415"/>
                  <a:pt x="3223582" y="2378708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808889" y="4414701"/>
                <a:ext cx="301540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20</m:t>
                        </m:r>
                      </m:sub>
                    </m:sSub>
                  </m:oMath>
                </a14:m>
                <a:endParaRPr lang="en-US" sz="2400" dirty="0"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2400" dirty="0">
                    <a:sym typeface="Wingdings" panose="05000000000000000000" pitchFamily="2" charset="2"/>
                  </a:rPr>
                  <a:t>&gt;5 Labs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889" y="4414701"/>
                <a:ext cx="3015404" cy="830997"/>
              </a:xfrm>
              <a:prstGeom prst="rect">
                <a:avLst/>
              </a:prstGeom>
              <a:blipFill>
                <a:blip r:embed="rId9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0"/>
          <p:cNvSpPr/>
          <p:nvPr/>
        </p:nvSpPr>
        <p:spPr>
          <a:xfrm flipH="1">
            <a:off x="1384198" y="5463471"/>
            <a:ext cx="1913933" cy="439230"/>
          </a:xfrm>
          <a:custGeom>
            <a:avLst/>
            <a:gdLst>
              <a:gd name="connsiteX0" fmla="*/ 0 w 2949262"/>
              <a:gd name="connsiteY0" fmla="*/ 2590079 h 2600096"/>
              <a:gd name="connsiteX1" fmla="*/ 927279 w 2949262"/>
              <a:gd name="connsiteY1" fmla="*/ 1366587 h 2600096"/>
              <a:gd name="connsiteX2" fmla="*/ 1712890 w 2949262"/>
              <a:gd name="connsiteY2" fmla="*/ 14305 h 2600096"/>
              <a:gd name="connsiteX3" fmla="*/ 2691685 w 2949262"/>
              <a:gd name="connsiteY3" fmla="*/ 2268108 h 2600096"/>
              <a:gd name="connsiteX4" fmla="*/ 2949262 w 2949262"/>
              <a:gd name="connsiteY4" fmla="*/ 2590079 h 2600096"/>
              <a:gd name="connsiteX0" fmla="*/ 0 w 2949262"/>
              <a:gd name="connsiteY0" fmla="*/ 2575779 h 2585796"/>
              <a:gd name="connsiteX1" fmla="*/ 698679 w 2949262"/>
              <a:gd name="connsiteY1" fmla="*/ 2274307 h 2585796"/>
              <a:gd name="connsiteX2" fmla="*/ 1712890 w 2949262"/>
              <a:gd name="connsiteY2" fmla="*/ 5 h 2585796"/>
              <a:gd name="connsiteX3" fmla="*/ 2691685 w 2949262"/>
              <a:gd name="connsiteY3" fmla="*/ 2253808 h 2585796"/>
              <a:gd name="connsiteX4" fmla="*/ 2949262 w 2949262"/>
              <a:gd name="connsiteY4" fmla="*/ 2575779 h 2585796"/>
              <a:gd name="connsiteX0" fmla="*/ 0 w 2949262"/>
              <a:gd name="connsiteY0" fmla="*/ 2575779 h 2589859"/>
              <a:gd name="connsiteX1" fmla="*/ 698679 w 2949262"/>
              <a:gd name="connsiteY1" fmla="*/ 2274307 h 2589859"/>
              <a:gd name="connsiteX2" fmla="*/ 1712890 w 2949262"/>
              <a:gd name="connsiteY2" fmla="*/ 5 h 2589859"/>
              <a:gd name="connsiteX3" fmla="*/ 2691685 w 2949262"/>
              <a:gd name="connsiteY3" fmla="*/ 2253808 h 2589859"/>
              <a:gd name="connsiteX4" fmla="*/ 2949262 w 2949262"/>
              <a:gd name="connsiteY4" fmla="*/ 2575779 h 2589859"/>
              <a:gd name="connsiteX0" fmla="*/ 0 w 2949262"/>
              <a:gd name="connsiteY0" fmla="*/ 2575775 h 2585792"/>
              <a:gd name="connsiteX1" fmla="*/ 531039 w 2949262"/>
              <a:gd name="connsiteY1" fmla="*/ 2251443 h 2585792"/>
              <a:gd name="connsiteX2" fmla="*/ 1712890 w 2949262"/>
              <a:gd name="connsiteY2" fmla="*/ 1 h 2585792"/>
              <a:gd name="connsiteX3" fmla="*/ 2691685 w 2949262"/>
              <a:gd name="connsiteY3" fmla="*/ 2253804 h 2585792"/>
              <a:gd name="connsiteX4" fmla="*/ 2949262 w 2949262"/>
              <a:gd name="connsiteY4" fmla="*/ 2575775 h 2585792"/>
              <a:gd name="connsiteX0" fmla="*/ 0 w 3223582"/>
              <a:gd name="connsiteY0" fmla="*/ 2606255 h 2608338"/>
              <a:gd name="connsiteX1" fmla="*/ 805359 w 3223582"/>
              <a:gd name="connsiteY1" fmla="*/ 2251443 h 2608338"/>
              <a:gd name="connsiteX2" fmla="*/ 1987210 w 3223582"/>
              <a:gd name="connsiteY2" fmla="*/ 1 h 2608338"/>
              <a:gd name="connsiteX3" fmla="*/ 2966005 w 3223582"/>
              <a:gd name="connsiteY3" fmla="*/ 2253804 h 2608338"/>
              <a:gd name="connsiteX4" fmla="*/ 3223582 w 3223582"/>
              <a:gd name="connsiteY4" fmla="*/ 2575775 h 2608338"/>
              <a:gd name="connsiteX0" fmla="*/ 0 w 3276922"/>
              <a:gd name="connsiteY0" fmla="*/ 2606255 h 2608338"/>
              <a:gd name="connsiteX1" fmla="*/ 805359 w 3276922"/>
              <a:gd name="connsiteY1" fmla="*/ 2251443 h 2608338"/>
              <a:gd name="connsiteX2" fmla="*/ 1987210 w 3276922"/>
              <a:gd name="connsiteY2" fmla="*/ 1 h 2608338"/>
              <a:gd name="connsiteX3" fmla="*/ 2966005 w 3276922"/>
              <a:gd name="connsiteY3" fmla="*/ 2253804 h 2608338"/>
              <a:gd name="connsiteX4" fmla="*/ 3276922 w 3276922"/>
              <a:gd name="connsiteY4" fmla="*/ 2583395 h 2608338"/>
              <a:gd name="connsiteX0" fmla="*/ 0 w 3276922"/>
              <a:gd name="connsiteY0" fmla="*/ 2606280 h 2608363"/>
              <a:gd name="connsiteX1" fmla="*/ 805359 w 3276922"/>
              <a:gd name="connsiteY1" fmla="*/ 2251468 h 2608363"/>
              <a:gd name="connsiteX2" fmla="*/ 1987210 w 3276922"/>
              <a:gd name="connsiteY2" fmla="*/ 26 h 2608363"/>
              <a:gd name="connsiteX3" fmla="*/ 2966005 w 3276922"/>
              <a:gd name="connsiteY3" fmla="*/ 2253829 h 2608363"/>
              <a:gd name="connsiteX4" fmla="*/ 3276922 w 3276922"/>
              <a:gd name="connsiteY4" fmla="*/ 2583420 h 2608363"/>
              <a:gd name="connsiteX0" fmla="*/ 0 w 3276922"/>
              <a:gd name="connsiteY0" fmla="*/ 2766298 h 2773111"/>
              <a:gd name="connsiteX1" fmla="*/ 805359 w 3276922"/>
              <a:gd name="connsiteY1" fmla="*/ 2411486 h 2773111"/>
              <a:gd name="connsiteX2" fmla="*/ 1987210 w 3276922"/>
              <a:gd name="connsiteY2" fmla="*/ 24 h 2773111"/>
              <a:gd name="connsiteX3" fmla="*/ 2966005 w 3276922"/>
              <a:gd name="connsiteY3" fmla="*/ 2413847 h 2773111"/>
              <a:gd name="connsiteX4" fmla="*/ 3276922 w 3276922"/>
              <a:gd name="connsiteY4" fmla="*/ 2743438 h 2773111"/>
              <a:gd name="connsiteX0" fmla="*/ 0 w 3276922"/>
              <a:gd name="connsiteY0" fmla="*/ 2766298 h 2766358"/>
              <a:gd name="connsiteX1" fmla="*/ 805359 w 3276922"/>
              <a:gd name="connsiteY1" fmla="*/ 2411486 h 2766358"/>
              <a:gd name="connsiteX2" fmla="*/ 1987210 w 3276922"/>
              <a:gd name="connsiteY2" fmla="*/ 24 h 2766358"/>
              <a:gd name="connsiteX3" fmla="*/ 2966005 w 3276922"/>
              <a:gd name="connsiteY3" fmla="*/ 2413847 h 2766358"/>
              <a:gd name="connsiteX4" fmla="*/ 3276922 w 3276922"/>
              <a:gd name="connsiteY4" fmla="*/ 2743438 h 2766358"/>
              <a:gd name="connsiteX0" fmla="*/ 0 w 3276922"/>
              <a:gd name="connsiteY0" fmla="*/ 2766296 h 2766296"/>
              <a:gd name="connsiteX1" fmla="*/ 805359 w 3276922"/>
              <a:gd name="connsiteY1" fmla="*/ 2411484 h 2766296"/>
              <a:gd name="connsiteX2" fmla="*/ 1987210 w 3276922"/>
              <a:gd name="connsiteY2" fmla="*/ 22 h 2766296"/>
              <a:gd name="connsiteX3" fmla="*/ 2966005 w 3276922"/>
              <a:gd name="connsiteY3" fmla="*/ 2413845 h 2766296"/>
              <a:gd name="connsiteX4" fmla="*/ 3276922 w 3276922"/>
              <a:gd name="connsiteY4" fmla="*/ 2743436 h 2766296"/>
              <a:gd name="connsiteX0" fmla="*/ 0 w 3276922"/>
              <a:gd name="connsiteY0" fmla="*/ 2766276 h 2766276"/>
              <a:gd name="connsiteX1" fmla="*/ 752019 w 3276922"/>
              <a:gd name="connsiteY1" fmla="*/ 2426704 h 2766276"/>
              <a:gd name="connsiteX2" fmla="*/ 1987210 w 3276922"/>
              <a:gd name="connsiteY2" fmla="*/ 2 h 2766276"/>
              <a:gd name="connsiteX3" fmla="*/ 2966005 w 3276922"/>
              <a:gd name="connsiteY3" fmla="*/ 2413825 h 2766276"/>
              <a:gd name="connsiteX4" fmla="*/ 3276922 w 3276922"/>
              <a:gd name="connsiteY4" fmla="*/ 2743416 h 2766276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84542"/>
              <a:gd name="connsiteY0" fmla="*/ 2735796 h 2757901"/>
              <a:gd name="connsiteX1" fmla="*/ 759639 w 3284542"/>
              <a:gd name="connsiteY1" fmla="*/ 2426704 h 2757901"/>
              <a:gd name="connsiteX2" fmla="*/ 1994830 w 3284542"/>
              <a:gd name="connsiteY2" fmla="*/ 2 h 2757901"/>
              <a:gd name="connsiteX3" fmla="*/ 2973625 w 3284542"/>
              <a:gd name="connsiteY3" fmla="*/ 2413825 h 2757901"/>
              <a:gd name="connsiteX4" fmla="*/ 3284542 w 3284542"/>
              <a:gd name="connsiteY4" fmla="*/ 2743416 h 2757901"/>
              <a:gd name="connsiteX0" fmla="*/ 0 w 3223582"/>
              <a:gd name="connsiteY0" fmla="*/ 2751036 h 2757901"/>
              <a:gd name="connsiteX1" fmla="*/ 698679 w 3223582"/>
              <a:gd name="connsiteY1" fmla="*/ 2426704 h 2757901"/>
              <a:gd name="connsiteX2" fmla="*/ 1933870 w 3223582"/>
              <a:gd name="connsiteY2" fmla="*/ 2 h 2757901"/>
              <a:gd name="connsiteX3" fmla="*/ 2912665 w 3223582"/>
              <a:gd name="connsiteY3" fmla="*/ 2413825 h 2757901"/>
              <a:gd name="connsiteX4" fmla="*/ 3223582 w 3223582"/>
              <a:gd name="connsiteY4" fmla="*/ 2743416 h 2757901"/>
              <a:gd name="connsiteX0" fmla="*/ 0 w 3223582"/>
              <a:gd name="connsiteY0" fmla="*/ 2657111 h 2660268"/>
              <a:gd name="connsiteX1" fmla="*/ 698679 w 3223582"/>
              <a:gd name="connsiteY1" fmla="*/ 2332779 h 2660268"/>
              <a:gd name="connsiteX2" fmla="*/ 1741091 w 3223582"/>
              <a:gd name="connsiteY2" fmla="*/ 0 h 2660268"/>
              <a:gd name="connsiteX3" fmla="*/ 2912665 w 3223582"/>
              <a:gd name="connsiteY3" fmla="*/ 2319900 h 2660268"/>
              <a:gd name="connsiteX4" fmla="*/ 3223582 w 3223582"/>
              <a:gd name="connsiteY4" fmla="*/ 2649491 h 2660268"/>
              <a:gd name="connsiteX0" fmla="*/ 0 w 3223582"/>
              <a:gd name="connsiteY0" fmla="*/ 6327328 h 6557255"/>
              <a:gd name="connsiteX1" fmla="*/ 698679 w 3223582"/>
              <a:gd name="connsiteY1" fmla="*/ 6002996 h 6557255"/>
              <a:gd name="connsiteX2" fmla="*/ 1881294 w 3223582"/>
              <a:gd name="connsiteY2" fmla="*/ 0 h 6557255"/>
              <a:gd name="connsiteX3" fmla="*/ 2912665 w 3223582"/>
              <a:gd name="connsiteY3" fmla="*/ 5990117 h 6557255"/>
              <a:gd name="connsiteX4" fmla="*/ 3223582 w 3223582"/>
              <a:gd name="connsiteY4" fmla="*/ 6319708 h 6557255"/>
              <a:gd name="connsiteX0" fmla="*/ 0 w 3521514"/>
              <a:gd name="connsiteY0" fmla="*/ 6327328 h 6557255"/>
              <a:gd name="connsiteX1" fmla="*/ 698679 w 3521514"/>
              <a:gd name="connsiteY1" fmla="*/ 6002996 h 6557255"/>
              <a:gd name="connsiteX2" fmla="*/ 1881294 w 3521514"/>
              <a:gd name="connsiteY2" fmla="*/ 0 h 6557255"/>
              <a:gd name="connsiteX3" fmla="*/ 2912665 w 3521514"/>
              <a:gd name="connsiteY3" fmla="*/ 5990117 h 6557255"/>
              <a:gd name="connsiteX4" fmla="*/ 3521514 w 3521514"/>
              <a:gd name="connsiteY4" fmla="*/ 5560354 h 6557255"/>
              <a:gd name="connsiteX0" fmla="*/ 0 w 3521514"/>
              <a:gd name="connsiteY0" fmla="*/ 6444985 h 6674912"/>
              <a:gd name="connsiteX1" fmla="*/ 698679 w 3521514"/>
              <a:gd name="connsiteY1" fmla="*/ 6120653 h 6674912"/>
              <a:gd name="connsiteX2" fmla="*/ 1881294 w 3521514"/>
              <a:gd name="connsiteY2" fmla="*/ 117657 h 6674912"/>
              <a:gd name="connsiteX3" fmla="*/ 2982766 w 3521514"/>
              <a:gd name="connsiteY3" fmla="*/ 2184445 h 6674912"/>
              <a:gd name="connsiteX4" fmla="*/ 3521514 w 3521514"/>
              <a:gd name="connsiteY4" fmla="*/ 5678011 h 6674912"/>
              <a:gd name="connsiteX0" fmla="*/ 0 w 3521514"/>
              <a:gd name="connsiteY0" fmla="*/ 6427300 h 6459874"/>
              <a:gd name="connsiteX1" fmla="*/ 733730 w 3521514"/>
              <a:gd name="connsiteY1" fmla="*/ 5723293 h 6459874"/>
              <a:gd name="connsiteX2" fmla="*/ 1881294 w 3521514"/>
              <a:gd name="connsiteY2" fmla="*/ 99972 h 6459874"/>
              <a:gd name="connsiteX3" fmla="*/ 2982766 w 3521514"/>
              <a:gd name="connsiteY3" fmla="*/ 2166760 h 6459874"/>
              <a:gd name="connsiteX4" fmla="*/ 3521514 w 3521514"/>
              <a:gd name="connsiteY4" fmla="*/ 5660326 h 6459874"/>
              <a:gd name="connsiteX0" fmla="*/ 0 w 3521514"/>
              <a:gd name="connsiteY0" fmla="*/ 5944488 h 5953903"/>
              <a:gd name="connsiteX1" fmla="*/ 733730 w 3521514"/>
              <a:gd name="connsiteY1" fmla="*/ 5240481 h 5953903"/>
              <a:gd name="connsiteX2" fmla="*/ 1933870 w 3521514"/>
              <a:gd name="connsiteY2" fmla="*/ 123397 h 5953903"/>
              <a:gd name="connsiteX3" fmla="*/ 2982766 w 3521514"/>
              <a:gd name="connsiteY3" fmla="*/ 1683948 h 5953903"/>
              <a:gd name="connsiteX4" fmla="*/ 3521514 w 3521514"/>
              <a:gd name="connsiteY4" fmla="*/ 5177514 h 595390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33870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43998 h 5853413"/>
              <a:gd name="connsiteX1" fmla="*/ 733730 w 3521514"/>
              <a:gd name="connsiteY1" fmla="*/ 5139991 h 5853413"/>
              <a:gd name="connsiteX2" fmla="*/ 1951396 w 3521514"/>
              <a:gd name="connsiteY2" fmla="*/ 22907 h 5853413"/>
              <a:gd name="connsiteX3" fmla="*/ 2982766 w 3521514"/>
              <a:gd name="connsiteY3" fmla="*/ 1583458 h 5853413"/>
              <a:gd name="connsiteX4" fmla="*/ 3521514 w 3521514"/>
              <a:gd name="connsiteY4" fmla="*/ 5077024 h 5853413"/>
              <a:gd name="connsiteX0" fmla="*/ 0 w 3521514"/>
              <a:gd name="connsiteY0" fmla="*/ 5826658 h 5836073"/>
              <a:gd name="connsiteX1" fmla="*/ 733730 w 3521514"/>
              <a:gd name="connsiteY1" fmla="*/ 5122651 h 5836073"/>
              <a:gd name="connsiteX2" fmla="*/ 1951396 w 3521514"/>
              <a:gd name="connsiteY2" fmla="*/ 5567 h 5836073"/>
              <a:gd name="connsiteX3" fmla="*/ 3035342 w 3521514"/>
              <a:gd name="connsiteY3" fmla="*/ 4097302 h 5836073"/>
              <a:gd name="connsiteX4" fmla="*/ 3521514 w 3521514"/>
              <a:gd name="connsiteY4" fmla="*/ 5059684 h 58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1514" h="5836073">
                <a:moveTo>
                  <a:pt x="0" y="5826658"/>
                </a:moveTo>
                <a:cubicBezTo>
                  <a:pt x="480918" y="5772460"/>
                  <a:pt x="408497" y="6092833"/>
                  <a:pt x="733730" y="5122651"/>
                </a:cubicBezTo>
                <a:cubicBezTo>
                  <a:pt x="1058963" y="4152469"/>
                  <a:pt x="1567794" y="176459"/>
                  <a:pt x="1951396" y="5567"/>
                </a:cubicBezTo>
                <a:cubicBezTo>
                  <a:pt x="2334998" y="-165325"/>
                  <a:pt x="2788260" y="3655720"/>
                  <a:pt x="3035342" y="4097302"/>
                </a:cubicBezTo>
                <a:cubicBezTo>
                  <a:pt x="3282424" y="4538884"/>
                  <a:pt x="3448534" y="5055391"/>
                  <a:pt x="3521514" y="5059684"/>
                </a:cubicBez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3118020" y="5910798"/>
            <a:ext cx="5377127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349998" y="2209800"/>
            <a:ext cx="58296" cy="37204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177858" y="4493933"/>
            <a:ext cx="289598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/>
              <a:t># of Tensor </a:t>
            </a:r>
            <a:r>
              <a:rPr lang="en-US" sz="2800" dirty="0">
                <a:solidFill>
                  <a:srgbClr val="FF00FF"/>
                </a:solidFill>
              </a:rPr>
              <a:t>Data Pts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9207" y="5224744"/>
            <a:ext cx="1805414" cy="430887"/>
            <a:chOff x="-17493" y="5161244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493" y="5161244"/>
                  <a:ext cx="1805414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/>
            <p:cNvCxnSpPr/>
            <p:nvPr/>
          </p:nvCxnSpPr>
          <p:spPr>
            <a:xfrm>
              <a:off x="1126464" y="5401498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53957" y="3348319"/>
            <a:ext cx="1805414" cy="430887"/>
            <a:chOff x="-112743" y="3284819"/>
            <a:chExt cx="1805414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12743" y="3284819"/>
                  <a:ext cx="1805414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/>
            <p:cNvCxnSpPr/>
            <p:nvPr/>
          </p:nvCxnSpPr>
          <p:spPr>
            <a:xfrm>
              <a:off x="1088360" y="3466324"/>
              <a:ext cx="20132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 rot="16200000">
            <a:off x="-331749" y="3325533"/>
            <a:ext cx="18387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Theory </a:t>
            </a:r>
            <a:r>
              <a:rPr 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Calcs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-109183" y="331899"/>
            <a:ext cx="11891181" cy="5586577"/>
            <a:chOff x="189378" y="2118181"/>
            <a:chExt cx="6179045" cy="3305187"/>
          </a:xfrm>
        </p:grpSpPr>
        <p:sp>
          <p:nvSpPr>
            <p:cNvPr id="46" name="Freeform 34"/>
            <p:cNvSpPr/>
            <p:nvPr/>
          </p:nvSpPr>
          <p:spPr>
            <a:xfrm>
              <a:off x="957241" y="2352675"/>
              <a:ext cx="5411182" cy="3070693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875725 h 2888011"/>
                <a:gd name="connsiteX1" fmla="*/ 698679 w 3223582"/>
                <a:gd name="connsiteY1" fmla="*/ 2551393 h 2888011"/>
                <a:gd name="connsiteX2" fmla="*/ 1811874 w 3223582"/>
                <a:gd name="connsiteY2" fmla="*/ 1 h 2888011"/>
                <a:gd name="connsiteX3" fmla="*/ 2912665 w 3223582"/>
                <a:gd name="connsiteY3" fmla="*/ 2538514 h 2888011"/>
                <a:gd name="connsiteX4" fmla="*/ 3223582 w 3223582"/>
                <a:gd name="connsiteY4" fmla="*/ 2868105 h 2888011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0 w 3223582"/>
                <a:gd name="connsiteY0" fmla="*/ 3326485 h 3352210"/>
                <a:gd name="connsiteX1" fmla="*/ 698679 w 3223582"/>
                <a:gd name="connsiteY1" fmla="*/ 3002153 h 3352210"/>
                <a:gd name="connsiteX2" fmla="*/ 1834574 w 3223582"/>
                <a:gd name="connsiteY2" fmla="*/ 1 h 3352210"/>
                <a:gd name="connsiteX3" fmla="*/ 2912665 w 3223582"/>
                <a:gd name="connsiteY3" fmla="*/ 2989274 h 3352210"/>
                <a:gd name="connsiteX4" fmla="*/ 3223582 w 3223582"/>
                <a:gd name="connsiteY4" fmla="*/ 3318865 h 3352210"/>
                <a:gd name="connsiteX0" fmla="*/ 595876 w 3819458"/>
                <a:gd name="connsiteY0" fmla="*/ 3359491 h 3371777"/>
                <a:gd name="connsiteX1" fmla="*/ 46000 w 3819458"/>
                <a:gd name="connsiteY1" fmla="*/ 1541210 h 3371777"/>
                <a:gd name="connsiteX2" fmla="*/ 2430450 w 3819458"/>
                <a:gd name="connsiteY2" fmla="*/ 33007 h 3371777"/>
                <a:gd name="connsiteX3" fmla="*/ 3508541 w 3819458"/>
                <a:gd name="connsiteY3" fmla="*/ 3022280 h 3371777"/>
                <a:gd name="connsiteX4" fmla="*/ 3819458 w 3819458"/>
                <a:gd name="connsiteY4" fmla="*/ 3351871 h 3371777"/>
                <a:gd name="connsiteX0" fmla="*/ 0 w 7536774"/>
                <a:gd name="connsiteY0" fmla="*/ 2506540 h 3368832"/>
                <a:gd name="connsiteX1" fmla="*/ 3763316 w 7536774"/>
                <a:gd name="connsiteY1" fmla="*/ 1538265 h 3368832"/>
                <a:gd name="connsiteX2" fmla="*/ 6147766 w 7536774"/>
                <a:gd name="connsiteY2" fmla="*/ 30062 h 3368832"/>
                <a:gd name="connsiteX3" fmla="*/ 7225857 w 7536774"/>
                <a:gd name="connsiteY3" fmla="*/ 3019335 h 3368832"/>
                <a:gd name="connsiteX4" fmla="*/ 7536774 w 7536774"/>
                <a:gd name="connsiteY4" fmla="*/ 3348926 h 3368832"/>
                <a:gd name="connsiteX0" fmla="*/ 0 w 7536774"/>
                <a:gd name="connsiteY0" fmla="*/ 2505911 h 3368203"/>
                <a:gd name="connsiteX1" fmla="*/ 1103683 w 7536774"/>
                <a:gd name="connsiteY1" fmla="*/ 2303387 h 3368203"/>
                <a:gd name="connsiteX2" fmla="*/ 3763316 w 7536774"/>
                <a:gd name="connsiteY2" fmla="*/ 1537636 h 3368203"/>
                <a:gd name="connsiteX3" fmla="*/ 6147766 w 7536774"/>
                <a:gd name="connsiteY3" fmla="*/ 29433 h 3368203"/>
                <a:gd name="connsiteX4" fmla="*/ 7225857 w 7536774"/>
                <a:gd name="connsiteY4" fmla="*/ 3018706 h 3368203"/>
                <a:gd name="connsiteX5" fmla="*/ 7536774 w 7536774"/>
                <a:gd name="connsiteY5" fmla="*/ 3348297 h 3368203"/>
                <a:gd name="connsiteX0" fmla="*/ 0 w 7536774"/>
                <a:gd name="connsiteY0" fmla="*/ 2505036 h 3367328"/>
                <a:gd name="connsiteX1" fmla="*/ 1103683 w 7536774"/>
                <a:gd name="connsiteY1" fmla="*/ 2302512 h 3367328"/>
                <a:gd name="connsiteX2" fmla="*/ 2374939 w 7536774"/>
                <a:gd name="connsiteY2" fmla="*/ 2006298 h 3367328"/>
                <a:gd name="connsiteX3" fmla="*/ 3763316 w 7536774"/>
                <a:gd name="connsiteY3" fmla="*/ 1536761 h 3367328"/>
                <a:gd name="connsiteX4" fmla="*/ 6147766 w 7536774"/>
                <a:gd name="connsiteY4" fmla="*/ 28558 h 3367328"/>
                <a:gd name="connsiteX5" fmla="*/ 7225857 w 7536774"/>
                <a:gd name="connsiteY5" fmla="*/ 3017831 h 3367328"/>
                <a:gd name="connsiteX6" fmla="*/ 7536774 w 7536774"/>
                <a:gd name="connsiteY6" fmla="*/ 3347422 h 3367328"/>
                <a:gd name="connsiteX0" fmla="*/ 0 w 9398257"/>
                <a:gd name="connsiteY0" fmla="*/ 3123222 h 3367328"/>
                <a:gd name="connsiteX1" fmla="*/ 2965166 w 9398257"/>
                <a:gd name="connsiteY1" fmla="*/ 230251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3222 h 3367328"/>
                <a:gd name="connsiteX1" fmla="*/ 922075 w 9398257"/>
                <a:gd name="connsiteY1" fmla="*/ 2753272 h 3367328"/>
                <a:gd name="connsiteX2" fmla="*/ 4236422 w 9398257"/>
                <a:gd name="connsiteY2" fmla="*/ 2006298 h 3367328"/>
                <a:gd name="connsiteX3" fmla="*/ 5624799 w 9398257"/>
                <a:gd name="connsiteY3" fmla="*/ 1536761 h 3367328"/>
                <a:gd name="connsiteX4" fmla="*/ 8009249 w 9398257"/>
                <a:gd name="connsiteY4" fmla="*/ 28558 h 3367328"/>
                <a:gd name="connsiteX5" fmla="*/ 9087340 w 9398257"/>
                <a:gd name="connsiteY5" fmla="*/ 3017831 h 3367328"/>
                <a:gd name="connsiteX6" fmla="*/ 9398257 w 9398257"/>
                <a:gd name="connsiteY6" fmla="*/ 3347422 h 3367328"/>
                <a:gd name="connsiteX0" fmla="*/ 0 w 9398257"/>
                <a:gd name="connsiteY0" fmla="*/ 3124942 h 3369048"/>
                <a:gd name="connsiteX1" fmla="*/ 922075 w 9398257"/>
                <a:gd name="connsiteY1" fmla="*/ 2754992 h 3369048"/>
                <a:gd name="connsiteX2" fmla="*/ 2306835 w 9398257"/>
                <a:gd name="connsiteY2" fmla="*/ 2574688 h 3369048"/>
                <a:gd name="connsiteX3" fmla="*/ 5624799 w 9398257"/>
                <a:gd name="connsiteY3" fmla="*/ 1538481 h 3369048"/>
                <a:gd name="connsiteX4" fmla="*/ 8009249 w 9398257"/>
                <a:gd name="connsiteY4" fmla="*/ 30278 h 3369048"/>
                <a:gd name="connsiteX5" fmla="*/ 9087340 w 9398257"/>
                <a:gd name="connsiteY5" fmla="*/ 3019551 h 3369048"/>
                <a:gd name="connsiteX6" fmla="*/ 9398257 w 9398257"/>
                <a:gd name="connsiteY6" fmla="*/ 3349142 h 3369048"/>
                <a:gd name="connsiteX0" fmla="*/ 0 w 9398257"/>
                <a:gd name="connsiteY0" fmla="*/ 3123941 h 3368047"/>
                <a:gd name="connsiteX1" fmla="*/ 922075 w 9398257"/>
                <a:gd name="connsiteY1" fmla="*/ 2753991 h 3368047"/>
                <a:gd name="connsiteX2" fmla="*/ 2443041 w 9398257"/>
                <a:gd name="connsiteY2" fmla="*/ 2251715 h 3368047"/>
                <a:gd name="connsiteX3" fmla="*/ 5624799 w 9398257"/>
                <a:gd name="connsiteY3" fmla="*/ 1537480 h 3368047"/>
                <a:gd name="connsiteX4" fmla="*/ 8009249 w 9398257"/>
                <a:gd name="connsiteY4" fmla="*/ 29277 h 3368047"/>
                <a:gd name="connsiteX5" fmla="*/ 9087340 w 9398257"/>
                <a:gd name="connsiteY5" fmla="*/ 3018550 h 3368047"/>
                <a:gd name="connsiteX6" fmla="*/ 9398257 w 9398257"/>
                <a:gd name="connsiteY6" fmla="*/ 3348141 h 3368047"/>
                <a:gd name="connsiteX0" fmla="*/ 0 w 9398257"/>
                <a:gd name="connsiteY0" fmla="*/ 3122929 h 3367035"/>
                <a:gd name="connsiteX1" fmla="*/ 922075 w 9398257"/>
                <a:gd name="connsiteY1" fmla="*/ 2752979 h 3367035"/>
                <a:gd name="connsiteX2" fmla="*/ 2715452 w 9398257"/>
                <a:gd name="connsiteY2" fmla="*/ 1902974 h 3367035"/>
                <a:gd name="connsiteX3" fmla="*/ 5624799 w 9398257"/>
                <a:gd name="connsiteY3" fmla="*/ 1536468 h 3367035"/>
                <a:gd name="connsiteX4" fmla="*/ 8009249 w 9398257"/>
                <a:gd name="connsiteY4" fmla="*/ 28265 h 3367035"/>
                <a:gd name="connsiteX5" fmla="*/ 9087340 w 9398257"/>
                <a:gd name="connsiteY5" fmla="*/ 3017538 h 3367035"/>
                <a:gd name="connsiteX6" fmla="*/ 9398257 w 9398257"/>
                <a:gd name="connsiteY6" fmla="*/ 3347129 h 3367035"/>
                <a:gd name="connsiteX0" fmla="*/ 0 w 9216649"/>
                <a:gd name="connsiteY0" fmla="*/ 3135808 h 3367035"/>
                <a:gd name="connsiteX1" fmla="*/ 740467 w 9216649"/>
                <a:gd name="connsiteY1" fmla="*/ 2752979 h 3367035"/>
                <a:gd name="connsiteX2" fmla="*/ 2533844 w 9216649"/>
                <a:gd name="connsiteY2" fmla="*/ 1902974 h 3367035"/>
                <a:gd name="connsiteX3" fmla="*/ 5443191 w 9216649"/>
                <a:gd name="connsiteY3" fmla="*/ 1536468 h 3367035"/>
                <a:gd name="connsiteX4" fmla="*/ 7827641 w 9216649"/>
                <a:gd name="connsiteY4" fmla="*/ 28265 h 3367035"/>
                <a:gd name="connsiteX5" fmla="*/ 8905732 w 9216649"/>
                <a:gd name="connsiteY5" fmla="*/ 3017538 h 3367035"/>
                <a:gd name="connsiteX6" fmla="*/ 9216649 w 9216649"/>
                <a:gd name="connsiteY6" fmla="*/ 3347129 h 3367035"/>
                <a:gd name="connsiteX0" fmla="*/ 0 w 9239350"/>
                <a:gd name="connsiteY0" fmla="*/ 3019898 h 3367035"/>
                <a:gd name="connsiteX1" fmla="*/ 763168 w 9239350"/>
                <a:gd name="connsiteY1" fmla="*/ 2752979 h 3367035"/>
                <a:gd name="connsiteX2" fmla="*/ 2556545 w 9239350"/>
                <a:gd name="connsiteY2" fmla="*/ 1902974 h 3367035"/>
                <a:gd name="connsiteX3" fmla="*/ 5465892 w 9239350"/>
                <a:gd name="connsiteY3" fmla="*/ 1536468 h 3367035"/>
                <a:gd name="connsiteX4" fmla="*/ 7850342 w 9239350"/>
                <a:gd name="connsiteY4" fmla="*/ 28265 h 3367035"/>
                <a:gd name="connsiteX5" fmla="*/ 8928433 w 9239350"/>
                <a:gd name="connsiteY5" fmla="*/ 3017538 h 3367035"/>
                <a:gd name="connsiteX6" fmla="*/ 9239350 w 9239350"/>
                <a:gd name="connsiteY6" fmla="*/ 3347129 h 3367035"/>
                <a:gd name="connsiteX0" fmla="*/ 0 w 9239350"/>
                <a:gd name="connsiteY0" fmla="*/ 3019898 h 3367035"/>
                <a:gd name="connsiteX1" fmla="*/ 606468 w 9239350"/>
                <a:gd name="connsiteY1" fmla="*/ 2937129 h 3367035"/>
                <a:gd name="connsiteX2" fmla="*/ 2556545 w 9239350"/>
                <a:gd name="connsiteY2" fmla="*/ 1902974 h 3367035"/>
                <a:gd name="connsiteX3" fmla="*/ 5465892 w 9239350"/>
                <a:gd name="connsiteY3" fmla="*/ 1536468 h 3367035"/>
                <a:gd name="connsiteX4" fmla="*/ 7850342 w 9239350"/>
                <a:gd name="connsiteY4" fmla="*/ 28265 h 3367035"/>
                <a:gd name="connsiteX5" fmla="*/ 8928433 w 9239350"/>
                <a:gd name="connsiteY5" fmla="*/ 3017538 h 3367035"/>
                <a:gd name="connsiteX6" fmla="*/ 9239350 w 9239350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8948 h 3367035"/>
                <a:gd name="connsiteX1" fmla="*/ 617661 w 9250543"/>
                <a:gd name="connsiteY1" fmla="*/ 2937129 h 3367035"/>
                <a:gd name="connsiteX2" fmla="*/ 2567738 w 9250543"/>
                <a:gd name="connsiteY2" fmla="*/ 1902974 h 3367035"/>
                <a:gd name="connsiteX3" fmla="*/ 5477085 w 9250543"/>
                <a:gd name="connsiteY3" fmla="*/ 1536468 h 3367035"/>
                <a:gd name="connsiteX4" fmla="*/ 7861535 w 9250543"/>
                <a:gd name="connsiteY4" fmla="*/ 28265 h 3367035"/>
                <a:gd name="connsiteX5" fmla="*/ 8939626 w 9250543"/>
                <a:gd name="connsiteY5" fmla="*/ 3017538 h 3367035"/>
                <a:gd name="connsiteX6" fmla="*/ 9250543 w 9250543"/>
                <a:gd name="connsiteY6" fmla="*/ 3347129 h 3367035"/>
                <a:gd name="connsiteX0" fmla="*/ 0 w 9250543"/>
                <a:gd name="connsiteY0" fmla="*/ 3035018 h 3363105"/>
                <a:gd name="connsiteX1" fmla="*/ 617661 w 9250543"/>
                <a:gd name="connsiteY1" fmla="*/ 2933199 h 3363105"/>
                <a:gd name="connsiteX2" fmla="*/ 2108831 w 9250543"/>
                <a:gd name="connsiteY2" fmla="*/ 286144 h 3363105"/>
                <a:gd name="connsiteX3" fmla="*/ 5477085 w 9250543"/>
                <a:gd name="connsiteY3" fmla="*/ 1532538 h 3363105"/>
                <a:gd name="connsiteX4" fmla="*/ 7861535 w 9250543"/>
                <a:gd name="connsiteY4" fmla="*/ 24335 h 3363105"/>
                <a:gd name="connsiteX5" fmla="*/ 8939626 w 9250543"/>
                <a:gd name="connsiteY5" fmla="*/ 3013608 h 3363105"/>
                <a:gd name="connsiteX6" fmla="*/ 9250543 w 9250543"/>
                <a:gd name="connsiteY6" fmla="*/ 3343199 h 3363105"/>
                <a:gd name="connsiteX0" fmla="*/ 0 w 9250543"/>
                <a:gd name="connsiteY0" fmla="*/ 3176178 h 3504265"/>
                <a:gd name="connsiteX1" fmla="*/ 617661 w 9250543"/>
                <a:gd name="connsiteY1" fmla="*/ 3074359 h 3504265"/>
                <a:gd name="connsiteX2" fmla="*/ 2108831 w 9250543"/>
                <a:gd name="connsiteY2" fmla="*/ 427304 h 3504265"/>
                <a:gd name="connsiteX3" fmla="*/ 6171042 w 9250543"/>
                <a:gd name="connsiteY3" fmla="*/ 390998 h 3504265"/>
                <a:gd name="connsiteX4" fmla="*/ 7861535 w 9250543"/>
                <a:gd name="connsiteY4" fmla="*/ 165495 h 3504265"/>
                <a:gd name="connsiteX5" fmla="*/ 8939626 w 9250543"/>
                <a:gd name="connsiteY5" fmla="*/ 3154768 h 3504265"/>
                <a:gd name="connsiteX6" fmla="*/ 9250543 w 9250543"/>
                <a:gd name="connsiteY6" fmla="*/ 3484359 h 3504265"/>
                <a:gd name="connsiteX0" fmla="*/ 0 w 9250543"/>
                <a:gd name="connsiteY0" fmla="*/ 2919860 h 3247947"/>
                <a:gd name="connsiteX1" fmla="*/ 617661 w 9250543"/>
                <a:gd name="connsiteY1" fmla="*/ 2818041 h 3247947"/>
                <a:gd name="connsiteX2" fmla="*/ 2108831 w 9250543"/>
                <a:gd name="connsiteY2" fmla="*/ 170986 h 3247947"/>
                <a:gd name="connsiteX3" fmla="*/ 6171042 w 9250543"/>
                <a:gd name="connsiteY3" fmla="*/ 134680 h 3247947"/>
                <a:gd name="connsiteX4" fmla="*/ 8298057 w 9250543"/>
                <a:gd name="connsiteY4" fmla="*/ 1706227 h 3247947"/>
                <a:gd name="connsiteX5" fmla="*/ 8939626 w 9250543"/>
                <a:gd name="connsiteY5" fmla="*/ 2898450 h 3247947"/>
                <a:gd name="connsiteX6" fmla="*/ 9250543 w 9250543"/>
                <a:gd name="connsiteY6" fmla="*/ 3228041 h 3247947"/>
                <a:gd name="connsiteX0" fmla="*/ 0 w 9250543"/>
                <a:gd name="connsiteY0" fmla="*/ 2892825 h 3220912"/>
                <a:gd name="connsiteX1" fmla="*/ 617661 w 9250543"/>
                <a:gd name="connsiteY1" fmla="*/ 2791006 h 3220912"/>
                <a:gd name="connsiteX2" fmla="*/ 2108831 w 9250543"/>
                <a:gd name="connsiteY2" fmla="*/ 143951 h 3220912"/>
                <a:gd name="connsiteX3" fmla="*/ 6171042 w 9250543"/>
                <a:gd name="connsiteY3" fmla="*/ 107645 h 3220912"/>
                <a:gd name="connsiteX4" fmla="*/ 8298057 w 9250543"/>
                <a:gd name="connsiteY4" fmla="*/ 1679192 h 3220912"/>
                <a:gd name="connsiteX5" fmla="*/ 8939626 w 9250543"/>
                <a:gd name="connsiteY5" fmla="*/ 2871415 h 3220912"/>
                <a:gd name="connsiteX6" fmla="*/ 9250543 w 9250543"/>
                <a:gd name="connsiteY6" fmla="*/ 3201006 h 3220912"/>
                <a:gd name="connsiteX0" fmla="*/ 0 w 9250543"/>
                <a:gd name="connsiteY0" fmla="*/ 2785374 h 3113461"/>
                <a:gd name="connsiteX1" fmla="*/ 617661 w 9250543"/>
                <a:gd name="connsiteY1" fmla="*/ 2683555 h 3113461"/>
                <a:gd name="connsiteX2" fmla="*/ 2108831 w 9250543"/>
                <a:gd name="connsiteY2" fmla="*/ 36500 h 3113461"/>
                <a:gd name="connsiteX3" fmla="*/ 6171042 w 9250543"/>
                <a:gd name="connsiteY3" fmla="*/ 194 h 3113461"/>
                <a:gd name="connsiteX4" fmla="*/ 8298057 w 9250543"/>
                <a:gd name="connsiteY4" fmla="*/ 1571741 h 3113461"/>
                <a:gd name="connsiteX5" fmla="*/ 8939626 w 9250543"/>
                <a:gd name="connsiteY5" fmla="*/ 2763964 h 3113461"/>
                <a:gd name="connsiteX6" fmla="*/ 9250543 w 9250543"/>
                <a:gd name="connsiteY6" fmla="*/ 3093555 h 3113461"/>
                <a:gd name="connsiteX0" fmla="*/ 0 w 9250543"/>
                <a:gd name="connsiteY0" fmla="*/ 2748874 h 3076961"/>
                <a:gd name="connsiteX1" fmla="*/ 617661 w 9250543"/>
                <a:gd name="connsiteY1" fmla="*/ 2647055 h 3076961"/>
                <a:gd name="connsiteX2" fmla="*/ 2108831 w 9250543"/>
                <a:gd name="connsiteY2" fmla="*/ 0 h 3076961"/>
                <a:gd name="connsiteX3" fmla="*/ 6215814 w 9250543"/>
                <a:gd name="connsiteY3" fmla="*/ 20844 h 3076961"/>
                <a:gd name="connsiteX4" fmla="*/ 8298057 w 9250543"/>
                <a:gd name="connsiteY4" fmla="*/ 1535241 h 3076961"/>
                <a:gd name="connsiteX5" fmla="*/ 8939626 w 9250543"/>
                <a:gd name="connsiteY5" fmla="*/ 2727464 h 3076961"/>
                <a:gd name="connsiteX6" fmla="*/ 9250543 w 9250543"/>
                <a:gd name="connsiteY6" fmla="*/ 3057055 h 3076961"/>
                <a:gd name="connsiteX0" fmla="*/ 0 w 9250543"/>
                <a:gd name="connsiteY0" fmla="*/ 2748874 h 3076961"/>
                <a:gd name="connsiteX1" fmla="*/ 617661 w 9250543"/>
                <a:gd name="connsiteY1" fmla="*/ 2647055 h 3076961"/>
                <a:gd name="connsiteX2" fmla="*/ 2108831 w 9250543"/>
                <a:gd name="connsiteY2" fmla="*/ 0 h 3076961"/>
                <a:gd name="connsiteX3" fmla="*/ 6215814 w 9250543"/>
                <a:gd name="connsiteY3" fmla="*/ 20844 h 3076961"/>
                <a:gd name="connsiteX4" fmla="*/ 8298057 w 9250543"/>
                <a:gd name="connsiteY4" fmla="*/ 1535241 h 3076961"/>
                <a:gd name="connsiteX5" fmla="*/ 8939626 w 9250543"/>
                <a:gd name="connsiteY5" fmla="*/ 2727464 h 3076961"/>
                <a:gd name="connsiteX6" fmla="*/ 9250543 w 9250543"/>
                <a:gd name="connsiteY6" fmla="*/ 3057055 h 3076961"/>
                <a:gd name="connsiteX0" fmla="*/ 0 w 9250543"/>
                <a:gd name="connsiteY0" fmla="*/ 2840673 h 3168760"/>
                <a:gd name="connsiteX1" fmla="*/ 617661 w 9250543"/>
                <a:gd name="connsiteY1" fmla="*/ 2738854 h 3168760"/>
                <a:gd name="connsiteX2" fmla="*/ 2108831 w 9250543"/>
                <a:gd name="connsiteY2" fmla="*/ 110849 h 3168760"/>
                <a:gd name="connsiteX3" fmla="*/ 6215814 w 9250543"/>
                <a:gd name="connsiteY3" fmla="*/ 112643 h 3168760"/>
                <a:gd name="connsiteX4" fmla="*/ 8298057 w 9250543"/>
                <a:gd name="connsiteY4" fmla="*/ 1627040 h 3168760"/>
                <a:gd name="connsiteX5" fmla="*/ 8939626 w 9250543"/>
                <a:gd name="connsiteY5" fmla="*/ 2819263 h 3168760"/>
                <a:gd name="connsiteX6" fmla="*/ 9250543 w 9250543"/>
                <a:gd name="connsiteY6" fmla="*/ 3148854 h 3168760"/>
                <a:gd name="connsiteX0" fmla="*/ 0 w 9250543"/>
                <a:gd name="connsiteY0" fmla="*/ 2729824 h 3057911"/>
                <a:gd name="connsiteX1" fmla="*/ 617661 w 9250543"/>
                <a:gd name="connsiteY1" fmla="*/ 2628005 h 3057911"/>
                <a:gd name="connsiteX2" fmla="*/ 2108831 w 9250543"/>
                <a:gd name="connsiteY2" fmla="*/ 0 h 3057911"/>
                <a:gd name="connsiteX3" fmla="*/ 6215814 w 9250543"/>
                <a:gd name="connsiteY3" fmla="*/ 1794 h 3057911"/>
                <a:gd name="connsiteX4" fmla="*/ 8298057 w 9250543"/>
                <a:gd name="connsiteY4" fmla="*/ 1516191 h 3057911"/>
                <a:gd name="connsiteX5" fmla="*/ 8939626 w 9250543"/>
                <a:gd name="connsiteY5" fmla="*/ 2708414 h 3057911"/>
                <a:gd name="connsiteX6" fmla="*/ 9250543 w 9250543"/>
                <a:gd name="connsiteY6" fmla="*/ 3038005 h 3057911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2108831 w 9250543"/>
                <a:gd name="connsiteY2" fmla="*/ 72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215814 w 9250543"/>
                <a:gd name="connsiteY4" fmla="*/ 9087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6098289 w 9250543"/>
                <a:gd name="connsiteY4" fmla="*/ 1199712 h 3065204"/>
                <a:gd name="connsiteX5" fmla="*/ 8298057 w 9250543"/>
                <a:gd name="connsiteY5" fmla="*/ 1523484 h 3065204"/>
                <a:gd name="connsiteX6" fmla="*/ 8939626 w 9250543"/>
                <a:gd name="connsiteY6" fmla="*/ 2715707 h 3065204"/>
                <a:gd name="connsiteX7" fmla="*/ 9250543 w 9250543"/>
                <a:gd name="connsiteY7" fmla="*/ 3045298 h 3065204"/>
                <a:gd name="connsiteX0" fmla="*/ 0 w 9250543"/>
                <a:gd name="connsiteY0" fmla="*/ 2737117 h 3065204"/>
                <a:gd name="connsiteX1" fmla="*/ 617661 w 9250543"/>
                <a:gd name="connsiteY1" fmla="*/ 2635298 h 3065204"/>
                <a:gd name="connsiteX2" fmla="*/ 1924149 w 9250543"/>
                <a:gd name="connsiteY2" fmla="*/ 1035993 h 3065204"/>
                <a:gd name="connsiteX3" fmla="*/ 4188967 w 9250543"/>
                <a:gd name="connsiteY3" fmla="*/ 0 h 3065204"/>
                <a:gd name="connsiteX4" fmla="*/ 5246693 w 9250543"/>
                <a:gd name="connsiteY4" fmla="*/ 247650 h 3065204"/>
                <a:gd name="connsiteX5" fmla="*/ 6098289 w 9250543"/>
                <a:gd name="connsiteY5" fmla="*/ 1199712 h 3065204"/>
                <a:gd name="connsiteX6" fmla="*/ 8298057 w 9250543"/>
                <a:gd name="connsiteY6" fmla="*/ 1523484 h 3065204"/>
                <a:gd name="connsiteX7" fmla="*/ 8939626 w 9250543"/>
                <a:gd name="connsiteY7" fmla="*/ 2715707 h 3065204"/>
                <a:gd name="connsiteX8" fmla="*/ 9250543 w 9250543"/>
                <a:gd name="connsiteY8" fmla="*/ 3045298 h 3065204"/>
                <a:gd name="connsiteX0" fmla="*/ 0 w 9250543"/>
                <a:gd name="connsiteY0" fmla="*/ 2874017 h 3202104"/>
                <a:gd name="connsiteX1" fmla="*/ 617661 w 9250543"/>
                <a:gd name="connsiteY1" fmla="*/ 2772198 h 3202104"/>
                <a:gd name="connsiteX2" fmla="*/ 1924149 w 9250543"/>
                <a:gd name="connsiteY2" fmla="*/ 1172893 h 3202104"/>
                <a:gd name="connsiteX3" fmla="*/ 4188967 w 9250543"/>
                <a:gd name="connsiteY3" fmla="*/ 136900 h 3202104"/>
                <a:gd name="connsiteX4" fmla="*/ 5246693 w 9250543"/>
                <a:gd name="connsiteY4" fmla="*/ 384550 h 3202104"/>
                <a:gd name="connsiteX5" fmla="*/ 6098289 w 9250543"/>
                <a:gd name="connsiteY5" fmla="*/ 1336612 h 3202104"/>
                <a:gd name="connsiteX6" fmla="*/ 8298057 w 9250543"/>
                <a:gd name="connsiteY6" fmla="*/ 1660384 h 3202104"/>
                <a:gd name="connsiteX7" fmla="*/ 8939626 w 9250543"/>
                <a:gd name="connsiteY7" fmla="*/ 2852607 h 3202104"/>
                <a:gd name="connsiteX8" fmla="*/ 9250543 w 9250543"/>
                <a:gd name="connsiteY8" fmla="*/ 3182198 h 3202104"/>
                <a:gd name="connsiteX0" fmla="*/ 0 w 9250543"/>
                <a:gd name="connsiteY0" fmla="*/ 2874017 h 3202104"/>
                <a:gd name="connsiteX1" fmla="*/ 617661 w 9250543"/>
                <a:gd name="connsiteY1" fmla="*/ 2772198 h 3202104"/>
                <a:gd name="connsiteX2" fmla="*/ 1924149 w 9250543"/>
                <a:gd name="connsiteY2" fmla="*/ 1172893 h 3202104"/>
                <a:gd name="connsiteX3" fmla="*/ 4188967 w 9250543"/>
                <a:gd name="connsiteY3" fmla="*/ 136900 h 3202104"/>
                <a:gd name="connsiteX4" fmla="*/ 5246693 w 9250543"/>
                <a:gd name="connsiteY4" fmla="*/ 384550 h 3202104"/>
                <a:gd name="connsiteX5" fmla="*/ 6098289 w 9250543"/>
                <a:gd name="connsiteY5" fmla="*/ 1336612 h 3202104"/>
                <a:gd name="connsiteX6" fmla="*/ 8298057 w 9250543"/>
                <a:gd name="connsiteY6" fmla="*/ 1660384 h 3202104"/>
                <a:gd name="connsiteX7" fmla="*/ 8939626 w 9250543"/>
                <a:gd name="connsiteY7" fmla="*/ 2852607 h 3202104"/>
                <a:gd name="connsiteX8" fmla="*/ 9250543 w 9250543"/>
                <a:gd name="connsiteY8" fmla="*/ 3182198 h 3202104"/>
                <a:gd name="connsiteX0" fmla="*/ 0 w 9250543"/>
                <a:gd name="connsiteY0" fmla="*/ 2801895 h 3129982"/>
                <a:gd name="connsiteX1" fmla="*/ 617661 w 9250543"/>
                <a:gd name="connsiteY1" fmla="*/ 2700076 h 3129982"/>
                <a:gd name="connsiteX2" fmla="*/ 1924149 w 9250543"/>
                <a:gd name="connsiteY2" fmla="*/ 1100771 h 3129982"/>
                <a:gd name="connsiteX3" fmla="*/ 4188967 w 9250543"/>
                <a:gd name="connsiteY3" fmla="*/ 64778 h 3129982"/>
                <a:gd name="connsiteX4" fmla="*/ 5246693 w 9250543"/>
                <a:gd name="connsiteY4" fmla="*/ 312428 h 3129982"/>
                <a:gd name="connsiteX5" fmla="*/ 6098289 w 9250543"/>
                <a:gd name="connsiteY5" fmla="*/ 1264490 h 3129982"/>
                <a:gd name="connsiteX6" fmla="*/ 8298057 w 9250543"/>
                <a:gd name="connsiteY6" fmla="*/ 1588262 h 3129982"/>
                <a:gd name="connsiteX7" fmla="*/ 8939626 w 9250543"/>
                <a:gd name="connsiteY7" fmla="*/ 2780485 h 3129982"/>
                <a:gd name="connsiteX8" fmla="*/ 9250543 w 9250543"/>
                <a:gd name="connsiteY8" fmla="*/ 3110076 h 3129982"/>
                <a:gd name="connsiteX0" fmla="*/ 0 w 9250543"/>
                <a:gd name="connsiteY0" fmla="*/ 2778242 h 3106329"/>
                <a:gd name="connsiteX1" fmla="*/ 617661 w 9250543"/>
                <a:gd name="connsiteY1" fmla="*/ 2676423 h 3106329"/>
                <a:gd name="connsiteX2" fmla="*/ 1924149 w 9250543"/>
                <a:gd name="connsiteY2" fmla="*/ 1077118 h 3106329"/>
                <a:gd name="connsiteX3" fmla="*/ 4188967 w 9250543"/>
                <a:gd name="connsiteY3" fmla="*/ 41125 h 3106329"/>
                <a:gd name="connsiteX4" fmla="*/ 5246693 w 9250543"/>
                <a:gd name="connsiteY4" fmla="*/ 288775 h 3106329"/>
                <a:gd name="connsiteX5" fmla="*/ 7004911 w 9250543"/>
                <a:gd name="connsiteY5" fmla="*/ 1050337 h 3106329"/>
                <a:gd name="connsiteX6" fmla="*/ 8298057 w 9250543"/>
                <a:gd name="connsiteY6" fmla="*/ 1564609 h 3106329"/>
                <a:gd name="connsiteX7" fmla="*/ 8939626 w 9250543"/>
                <a:gd name="connsiteY7" fmla="*/ 2756832 h 3106329"/>
                <a:gd name="connsiteX8" fmla="*/ 9250543 w 9250543"/>
                <a:gd name="connsiteY8" fmla="*/ 3086423 h 3106329"/>
                <a:gd name="connsiteX0" fmla="*/ 0 w 9250543"/>
                <a:gd name="connsiteY0" fmla="*/ 2739093 h 3067180"/>
                <a:gd name="connsiteX1" fmla="*/ 617661 w 9250543"/>
                <a:gd name="connsiteY1" fmla="*/ 2637274 h 3067180"/>
                <a:gd name="connsiteX2" fmla="*/ 1924149 w 9250543"/>
                <a:gd name="connsiteY2" fmla="*/ 1037969 h 3067180"/>
                <a:gd name="connsiteX3" fmla="*/ 4188967 w 9250543"/>
                <a:gd name="connsiteY3" fmla="*/ 1976 h 3067180"/>
                <a:gd name="connsiteX4" fmla="*/ 6203683 w 9250543"/>
                <a:gd name="connsiteY4" fmla="*/ 783026 h 3067180"/>
                <a:gd name="connsiteX5" fmla="*/ 7004911 w 9250543"/>
                <a:gd name="connsiteY5" fmla="*/ 1011188 h 3067180"/>
                <a:gd name="connsiteX6" fmla="*/ 8298057 w 9250543"/>
                <a:gd name="connsiteY6" fmla="*/ 1525460 h 3067180"/>
                <a:gd name="connsiteX7" fmla="*/ 8939626 w 9250543"/>
                <a:gd name="connsiteY7" fmla="*/ 2717683 h 3067180"/>
                <a:gd name="connsiteX8" fmla="*/ 9250543 w 9250543"/>
                <a:gd name="connsiteY8" fmla="*/ 3047274 h 3067180"/>
                <a:gd name="connsiteX0" fmla="*/ 0 w 9250543"/>
                <a:gd name="connsiteY0" fmla="*/ 2737137 h 3065224"/>
                <a:gd name="connsiteX1" fmla="*/ 617661 w 9250543"/>
                <a:gd name="connsiteY1" fmla="*/ 2635318 h 3065224"/>
                <a:gd name="connsiteX2" fmla="*/ 1924149 w 9250543"/>
                <a:gd name="connsiteY2" fmla="*/ 1036013 h 3065224"/>
                <a:gd name="connsiteX3" fmla="*/ 4188967 w 9250543"/>
                <a:gd name="connsiteY3" fmla="*/ 20 h 3065224"/>
                <a:gd name="connsiteX4" fmla="*/ 7004911 w 9250543"/>
                <a:gd name="connsiteY4" fmla="*/ 1009232 h 3065224"/>
                <a:gd name="connsiteX5" fmla="*/ 8298057 w 9250543"/>
                <a:gd name="connsiteY5" fmla="*/ 1523504 h 3065224"/>
                <a:gd name="connsiteX6" fmla="*/ 8939626 w 9250543"/>
                <a:gd name="connsiteY6" fmla="*/ 2715727 h 3065224"/>
                <a:gd name="connsiteX7" fmla="*/ 9250543 w 9250543"/>
                <a:gd name="connsiteY7" fmla="*/ 3045318 h 3065224"/>
                <a:gd name="connsiteX0" fmla="*/ 0 w 9250543"/>
                <a:gd name="connsiteY0" fmla="*/ 2782293 h 3110380"/>
                <a:gd name="connsiteX1" fmla="*/ 617661 w 9250543"/>
                <a:gd name="connsiteY1" fmla="*/ 2680474 h 3110380"/>
                <a:gd name="connsiteX2" fmla="*/ 4188967 w 9250543"/>
                <a:gd name="connsiteY2" fmla="*/ 45176 h 3110380"/>
                <a:gd name="connsiteX3" fmla="*/ 7004911 w 9250543"/>
                <a:gd name="connsiteY3" fmla="*/ 1054388 h 3110380"/>
                <a:gd name="connsiteX4" fmla="*/ 8298057 w 9250543"/>
                <a:gd name="connsiteY4" fmla="*/ 1568660 h 3110380"/>
                <a:gd name="connsiteX5" fmla="*/ 8939626 w 9250543"/>
                <a:gd name="connsiteY5" fmla="*/ 2760883 h 3110380"/>
                <a:gd name="connsiteX6" fmla="*/ 9250543 w 9250543"/>
                <a:gd name="connsiteY6" fmla="*/ 3090474 h 3110380"/>
                <a:gd name="connsiteX0" fmla="*/ 0 w 9250543"/>
                <a:gd name="connsiteY0" fmla="*/ 2737136 h 3065223"/>
                <a:gd name="connsiteX1" fmla="*/ 617661 w 9250543"/>
                <a:gd name="connsiteY1" fmla="*/ 2635317 h 3065223"/>
                <a:gd name="connsiteX2" fmla="*/ 4188967 w 9250543"/>
                <a:gd name="connsiteY2" fmla="*/ 19 h 3065223"/>
                <a:gd name="connsiteX3" fmla="*/ 7004911 w 9250543"/>
                <a:gd name="connsiteY3" fmla="*/ 1009231 h 3065223"/>
                <a:gd name="connsiteX4" fmla="*/ 8298057 w 9250543"/>
                <a:gd name="connsiteY4" fmla="*/ 1523503 h 3065223"/>
                <a:gd name="connsiteX5" fmla="*/ 8939626 w 9250543"/>
                <a:gd name="connsiteY5" fmla="*/ 2715726 h 3065223"/>
                <a:gd name="connsiteX6" fmla="*/ 9250543 w 9250543"/>
                <a:gd name="connsiteY6" fmla="*/ 3045317 h 3065223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6245 h 3074332"/>
                <a:gd name="connsiteX1" fmla="*/ 819133 w 9250543"/>
                <a:gd name="connsiteY1" fmla="*/ 2587276 h 3074332"/>
                <a:gd name="connsiteX2" fmla="*/ 4188967 w 9250543"/>
                <a:gd name="connsiteY2" fmla="*/ 9128 h 3074332"/>
                <a:gd name="connsiteX3" fmla="*/ 7391064 w 9250543"/>
                <a:gd name="connsiteY3" fmla="*/ 1723190 h 3074332"/>
                <a:gd name="connsiteX4" fmla="*/ 8298057 w 9250543"/>
                <a:gd name="connsiteY4" fmla="*/ 1532612 h 3074332"/>
                <a:gd name="connsiteX5" fmla="*/ 8939626 w 9250543"/>
                <a:gd name="connsiteY5" fmla="*/ 2724835 h 3074332"/>
                <a:gd name="connsiteX6" fmla="*/ 9250543 w 9250543"/>
                <a:gd name="connsiteY6" fmla="*/ 3054426 h 3074332"/>
                <a:gd name="connsiteX0" fmla="*/ 0 w 9250543"/>
                <a:gd name="connsiteY0" fmla="*/ 2746245 h 3074332"/>
                <a:gd name="connsiteX1" fmla="*/ 819133 w 9250543"/>
                <a:gd name="connsiteY1" fmla="*/ 2587276 h 3074332"/>
                <a:gd name="connsiteX2" fmla="*/ 4188967 w 9250543"/>
                <a:gd name="connsiteY2" fmla="*/ 9128 h 3074332"/>
                <a:gd name="connsiteX3" fmla="*/ 7391064 w 9250543"/>
                <a:gd name="connsiteY3" fmla="*/ 1723190 h 3074332"/>
                <a:gd name="connsiteX4" fmla="*/ 8298057 w 9250543"/>
                <a:gd name="connsiteY4" fmla="*/ 1532612 h 3074332"/>
                <a:gd name="connsiteX5" fmla="*/ 8939626 w 9250543"/>
                <a:gd name="connsiteY5" fmla="*/ 2724835 h 3074332"/>
                <a:gd name="connsiteX6" fmla="*/ 9250543 w 9250543"/>
                <a:gd name="connsiteY6" fmla="*/ 3054426 h 3074332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47394 h 3075481"/>
                <a:gd name="connsiteX1" fmla="*/ 617661 w 9250543"/>
                <a:gd name="connsiteY1" fmla="*/ 2645575 h 3075481"/>
                <a:gd name="connsiteX2" fmla="*/ 4188967 w 9250543"/>
                <a:gd name="connsiteY2" fmla="*/ 10277 h 3075481"/>
                <a:gd name="connsiteX3" fmla="*/ 7391064 w 9250543"/>
                <a:gd name="connsiteY3" fmla="*/ 1724339 h 3075481"/>
                <a:gd name="connsiteX4" fmla="*/ 8298057 w 9250543"/>
                <a:gd name="connsiteY4" fmla="*/ 1533761 h 3075481"/>
                <a:gd name="connsiteX5" fmla="*/ 8939626 w 9250543"/>
                <a:gd name="connsiteY5" fmla="*/ 2725984 h 3075481"/>
                <a:gd name="connsiteX6" fmla="*/ 9250543 w 9250543"/>
                <a:gd name="connsiteY6" fmla="*/ 3055575 h 3075481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88967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3987496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21810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250543"/>
                <a:gd name="connsiteY0" fmla="*/ 2737118 h 3065205"/>
                <a:gd name="connsiteX1" fmla="*/ 617661 w 9250543"/>
                <a:gd name="connsiteY1" fmla="*/ 2635299 h 3065205"/>
                <a:gd name="connsiteX2" fmla="*/ 4121810 w 9250543"/>
                <a:gd name="connsiteY2" fmla="*/ 1 h 3065205"/>
                <a:gd name="connsiteX3" fmla="*/ 7391064 w 9250543"/>
                <a:gd name="connsiteY3" fmla="*/ 1714063 h 3065205"/>
                <a:gd name="connsiteX4" fmla="*/ 8298057 w 9250543"/>
                <a:gd name="connsiteY4" fmla="*/ 1523485 h 3065205"/>
                <a:gd name="connsiteX5" fmla="*/ 8939626 w 9250543"/>
                <a:gd name="connsiteY5" fmla="*/ 2715708 h 3065205"/>
                <a:gd name="connsiteX6" fmla="*/ 9250543 w 9250543"/>
                <a:gd name="connsiteY6" fmla="*/ 3045299 h 3065205"/>
                <a:gd name="connsiteX0" fmla="*/ 0 w 9538053"/>
                <a:gd name="connsiteY0" fmla="*/ 2737118 h 3070693"/>
                <a:gd name="connsiteX1" fmla="*/ 617661 w 9538053"/>
                <a:gd name="connsiteY1" fmla="*/ 2635299 h 3070693"/>
                <a:gd name="connsiteX2" fmla="*/ 4121810 w 9538053"/>
                <a:gd name="connsiteY2" fmla="*/ 1 h 3070693"/>
                <a:gd name="connsiteX3" fmla="*/ 7391064 w 9538053"/>
                <a:gd name="connsiteY3" fmla="*/ 1714063 h 3070693"/>
                <a:gd name="connsiteX4" fmla="*/ 8298057 w 9538053"/>
                <a:gd name="connsiteY4" fmla="*/ 1523485 h 3070693"/>
                <a:gd name="connsiteX5" fmla="*/ 8939626 w 9538053"/>
                <a:gd name="connsiteY5" fmla="*/ 2715708 h 3070693"/>
                <a:gd name="connsiteX6" fmla="*/ 9538053 w 9538053"/>
                <a:gd name="connsiteY6" fmla="*/ 3053374 h 30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38053" h="3070693">
                  <a:moveTo>
                    <a:pt x="0" y="2737118"/>
                  </a:moveTo>
                  <a:cubicBezTo>
                    <a:pt x="183947" y="2703364"/>
                    <a:pt x="-24536" y="2748585"/>
                    <a:pt x="617661" y="2635299"/>
                  </a:cubicBezTo>
                  <a:cubicBezTo>
                    <a:pt x="1259858" y="2522013"/>
                    <a:pt x="2948138" y="1140"/>
                    <a:pt x="4121810" y="1"/>
                  </a:cubicBezTo>
                  <a:cubicBezTo>
                    <a:pt x="5295482" y="-1138"/>
                    <a:pt x="6695023" y="1460149"/>
                    <a:pt x="7391064" y="1714063"/>
                  </a:cubicBezTo>
                  <a:cubicBezTo>
                    <a:pt x="8087105" y="1967977"/>
                    <a:pt x="8056753" y="1527994"/>
                    <a:pt x="8298057" y="1523485"/>
                  </a:cubicBezTo>
                  <a:cubicBezTo>
                    <a:pt x="8539361" y="1518976"/>
                    <a:pt x="8704341" y="2237691"/>
                    <a:pt x="8939626" y="2715708"/>
                  </a:cubicBezTo>
                  <a:cubicBezTo>
                    <a:pt x="9174911" y="3193725"/>
                    <a:pt x="9465073" y="3049081"/>
                    <a:pt x="9538053" y="3053374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44252" y="2314575"/>
              <a:ext cx="1816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89378" y="2118181"/>
                  <a:ext cx="98591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378" y="2118181"/>
                  <a:ext cx="985919" cy="4308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385523" y="3525747"/>
            <a:ext cx="10513001" cy="2398614"/>
            <a:chOff x="1536598" y="3675875"/>
            <a:chExt cx="10513001" cy="2398614"/>
          </a:xfrm>
        </p:grpSpPr>
        <p:sp>
          <p:nvSpPr>
            <p:cNvPr id="51" name="Freeform 8"/>
            <p:cNvSpPr/>
            <p:nvPr/>
          </p:nvSpPr>
          <p:spPr>
            <a:xfrm>
              <a:off x="8388716" y="3675875"/>
              <a:ext cx="3660883" cy="2398614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875725 h 2888011"/>
                <a:gd name="connsiteX1" fmla="*/ 698679 w 3223582"/>
                <a:gd name="connsiteY1" fmla="*/ 2551393 h 2888011"/>
                <a:gd name="connsiteX2" fmla="*/ 1811874 w 3223582"/>
                <a:gd name="connsiteY2" fmla="*/ 1 h 2888011"/>
                <a:gd name="connsiteX3" fmla="*/ 2912665 w 3223582"/>
                <a:gd name="connsiteY3" fmla="*/ 2538514 h 2888011"/>
                <a:gd name="connsiteX4" fmla="*/ 3223582 w 3223582"/>
                <a:gd name="connsiteY4" fmla="*/ 2868105 h 2888011"/>
                <a:gd name="connsiteX0" fmla="*/ 0 w 3223582"/>
                <a:gd name="connsiteY0" fmla="*/ 2412088 h 2424374"/>
                <a:gd name="connsiteX1" fmla="*/ 698679 w 3223582"/>
                <a:gd name="connsiteY1" fmla="*/ 2087756 h 2424374"/>
                <a:gd name="connsiteX2" fmla="*/ 1834555 w 3223582"/>
                <a:gd name="connsiteY2" fmla="*/ 3 h 2424374"/>
                <a:gd name="connsiteX3" fmla="*/ 2912665 w 3223582"/>
                <a:gd name="connsiteY3" fmla="*/ 2074877 h 2424374"/>
                <a:gd name="connsiteX4" fmla="*/ 3223582 w 3223582"/>
                <a:gd name="connsiteY4" fmla="*/ 2404468 h 2424374"/>
                <a:gd name="connsiteX0" fmla="*/ 0 w 3223582"/>
                <a:gd name="connsiteY0" fmla="*/ 2412085 h 2424371"/>
                <a:gd name="connsiteX1" fmla="*/ 1152298 w 3223582"/>
                <a:gd name="connsiteY1" fmla="*/ 2074874 h 2424371"/>
                <a:gd name="connsiteX2" fmla="*/ 1834555 w 3223582"/>
                <a:gd name="connsiteY2" fmla="*/ 0 h 2424371"/>
                <a:gd name="connsiteX3" fmla="*/ 2912665 w 3223582"/>
                <a:gd name="connsiteY3" fmla="*/ 2074874 h 2424371"/>
                <a:gd name="connsiteX4" fmla="*/ 3223582 w 3223582"/>
                <a:gd name="connsiteY4" fmla="*/ 2404465 h 2424371"/>
                <a:gd name="connsiteX0" fmla="*/ 0 w 3223582"/>
                <a:gd name="connsiteY0" fmla="*/ 2412085 h 2424371"/>
                <a:gd name="connsiteX1" fmla="*/ 1152298 w 3223582"/>
                <a:gd name="connsiteY1" fmla="*/ 2074874 h 2424371"/>
                <a:gd name="connsiteX2" fmla="*/ 1834555 w 3223582"/>
                <a:gd name="connsiteY2" fmla="*/ 0 h 2424371"/>
                <a:gd name="connsiteX3" fmla="*/ 2606473 w 3223582"/>
                <a:gd name="connsiteY3" fmla="*/ 2074874 h 2424371"/>
                <a:gd name="connsiteX4" fmla="*/ 3223582 w 3223582"/>
                <a:gd name="connsiteY4" fmla="*/ 2404465 h 2424371"/>
                <a:gd name="connsiteX0" fmla="*/ 0 w 3223582"/>
                <a:gd name="connsiteY0" fmla="*/ 2386328 h 2398614"/>
                <a:gd name="connsiteX1" fmla="*/ 1152298 w 3223582"/>
                <a:gd name="connsiteY1" fmla="*/ 2049117 h 2398614"/>
                <a:gd name="connsiteX2" fmla="*/ 1902598 w 3223582"/>
                <a:gd name="connsiteY2" fmla="*/ 0 h 2398614"/>
                <a:gd name="connsiteX3" fmla="*/ 2606473 w 3223582"/>
                <a:gd name="connsiteY3" fmla="*/ 2049117 h 2398614"/>
                <a:gd name="connsiteX4" fmla="*/ 3223582 w 3223582"/>
                <a:gd name="connsiteY4" fmla="*/ 2378708 h 239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3582" h="2398614">
                  <a:moveTo>
                    <a:pt x="0" y="2386328"/>
                  </a:moveTo>
                  <a:cubicBezTo>
                    <a:pt x="480918" y="2332130"/>
                    <a:pt x="835198" y="2446838"/>
                    <a:pt x="1152298" y="2049117"/>
                  </a:cubicBezTo>
                  <a:cubicBezTo>
                    <a:pt x="1469398" y="1651396"/>
                    <a:pt x="1660236" y="0"/>
                    <a:pt x="1902598" y="0"/>
                  </a:cubicBezTo>
                  <a:cubicBezTo>
                    <a:pt x="2144960" y="0"/>
                    <a:pt x="2371188" y="1571100"/>
                    <a:pt x="2606473" y="2049117"/>
                  </a:cubicBezTo>
                  <a:cubicBezTo>
                    <a:pt x="2841758" y="2527134"/>
                    <a:pt x="3150602" y="2374415"/>
                    <a:pt x="3223582" y="2378708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20"/>
            <p:cNvSpPr/>
            <p:nvPr/>
          </p:nvSpPr>
          <p:spPr>
            <a:xfrm flipH="1">
              <a:off x="1536598" y="5615871"/>
              <a:ext cx="1913933" cy="439230"/>
            </a:xfrm>
            <a:custGeom>
              <a:avLst/>
              <a:gdLst>
                <a:gd name="connsiteX0" fmla="*/ 0 w 2949262"/>
                <a:gd name="connsiteY0" fmla="*/ 2590079 h 2600096"/>
                <a:gd name="connsiteX1" fmla="*/ 927279 w 2949262"/>
                <a:gd name="connsiteY1" fmla="*/ 1366587 h 2600096"/>
                <a:gd name="connsiteX2" fmla="*/ 1712890 w 2949262"/>
                <a:gd name="connsiteY2" fmla="*/ 14305 h 2600096"/>
                <a:gd name="connsiteX3" fmla="*/ 2691685 w 2949262"/>
                <a:gd name="connsiteY3" fmla="*/ 2268108 h 2600096"/>
                <a:gd name="connsiteX4" fmla="*/ 2949262 w 2949262"/>
                <a:gd name="connsiteY4" fmla="*/ 2590079 h 2600096"/>
                <a:gd name="connsiteX0" fmla="*/ 0 w 2949262"/>
                <a:gd name="connsiteY0" fmla="*/ 2575779 h 2585796"/>
                <a:gd name="connsiteX1" fmla="*/ 698679 w 2949262"/>
                <a:gd name="connsiteY1" fmla="*/ 2274307 h 2585796"/>
                <a:gd name="connsiteX2" fmla="*/ 1712890 w 2949262"/>
                <a:gd name="connsiteY2" fmla="*/ 5 h 2585796"/>
                <a:gd name="connsiteX3" fmla="*/ 2691685 w 2949262"/>
                <a:gd name="connsiteY3" fmla="*/ 2253808 h 2585796"/>
                <a:gd name="connsiteX4" fmla="*/ 2949262 w 2949262"/>
                <a:gd name="connsiteY4" fmla="*/ 2575779 h 2585796"/>
                <a:gd name="connsiteX0" fmla="*/ 0 w 2949262"/>
                <a:gd name="connsiteY0" fmla="*/ 2575779 h 2589859"/>
                <a:gd name="connsiteX1" fmla="*/ 698679 w 2949262"/>
                <a:gd name="connsiteY1" fmla="*/ 2274307 h 2589859"/>
                <a:gd name="connsiteX2" fmla="*/ 1712890 w 2949262"/>
                <a:gd name="connsiteY2" fmla="*/ 5 h 2589859"/>
                <a:gd name="connsiteX3" fmla="*/ 2691685 w 2949262"/>
                <a:gd name="connsiteY3" fmla="*/ 2253808 h 2589859"/>
                <a:gd name="connsiteX4" fmla="*/ 2949262 w 2949262"/>
                <a:gd name="connsiteY4" fmla="*/ 2575779 h 2589859"/>
                <a:gd name="connsiteX0" fmla="*/ 0 w 2949262"/>
                <a:gd name="connsiteY0" fmla="*/ 2575775 h 2585792"/>
                <a:gd name="connsiteX1" fmla="*/ 531039 w 2949262"/>
                <a:gd name="connsiteY1" fmla="*/ 2251443 h 2585792"/>
                <a:gd name="connsiteX2" fmla="*/ 1712890 w 2949262"/>
                <a:gd name="connsiteY2" fmla="*/ 1 h 2585792"/>
                <a:gd name="connsiteX3" fmla="*/ 2691685 w 2949262"/>
                <a:gd name="connsiteY3" fmla="*/ 2253804 h 2585792"/>
                <a:gd name="connsiteX4" fmla="*/ 2949262 w 2949262"/>
                <a:gd name="connsiteY4" fmla="*/ 2575775 h 2585792"/>
                <a:gd name="connsiteX0" fmla="*/ 0 w 3223582"/>
                <a:gd name="connsiteY0" fmla="*/ 2606255 h 2608338"/>
                <a:gd name="connsiteX1" fmla="*/ 805359 w 3223582"/>
                <a:gd name="connsiteY1" fmla="*/ 2251443 h 2608338"/>
                <a:gd name="connsiteX2" fmla="*/ 1987210 w 3223582"/>
                <a:gd name="connsiteY2" fmla="*/ 1 h 2608338"/>
                <a:gd name="connsiteX3" fmla="*/ 2966005 w 3223582"/>
                <a:gd name="connsiteY3" fmla="*/ 2253804 h 2608338"/>
                <a:gd name="connsiteX4" fmla="*/ 3223582 w 3223582"/>
                <a:gd name="connsiteY4" fmla="*/ 2575775 h 2608338"/>
                <a:gd name="connsiteX0" fmla="*/ 0 w 3276922"/>
                <a:gd name="connsiteY0" fmla="*/ 2606255 h 2608338"/>
                <a:gd name="connsiteX1" fmla="*/ 805359 w 3276922"/>
                <a:gd name="connsiteY1" fmla="*/ 2251443 h 2608338"/>
                <a:gd name="connsiteX2" fmla="*/ 1987210 w 3276922"/>
                <a:gd name="connsiteY2" fmla="*/ 1 h 2608338"/>
                <a:gd name="connsiteX3" fmla="*/ 2966005 w 3276922"/>
                <a:gd name="connsiteY3" fmla="*/ 2253804 h 2608338"/>
                <a:gd name="connsiteX4" fmla="*/ 3276922 w 3276922"/>
                <a:gd name="connsiteY4" fmla="*/ 2583395 h 2608338"/>
                <a:gd name="connsiteX0" fmla="*/ 0 w 3276922"/>
                <a:gd name="connsiteY0" fmla="*/ 2606280 h 2608363"/>
                <a:gd name="connsiteX1" fmla="*/ 805359 w 3276922"/>
                <a:gd name="connsiteY1" fmla="*/ 2251468 h 2608363"/>
                <a:gd name="connsiteX2" fmla="*/ 1987210 w 3276922"/>
                <a:gd name="connsiteY2" fmla="*/ 26 h 2608363"/>
                <a:gd name="connsiteX3" fmla="*/ 2966005 w 3276922"/>
                <a:gd name="connsiteY3" fmla="*/ 2253829 h 2608363"/>
                <a:gd name="connsiteX4" fmla="*/ 3276922 w 3276922"/>
                <a:gd name="connsiteY4" fmla="*/ 2583420 h 2608363"/>
                <a:gd name="connsiteX0" fmla="*/ 0 w 3276922"/>
                <a:gd name="connsiteY0" fmla="*/ 2766298 h 2773111"/>
                <a:gd name="connsiteX1" fmla="*/ 805359 w 3276922"/>
                <a:gd name="connsiteY1" fmla="*/ 2411486 h 2773111"/>
                <a:gd name="connsiteX2" fmla="*/ 1987210 w 3276922"/>
                <a:gd name="connsiteY2" fmla="*/ 24 h 2773111"/>
                <a:gd name="connsiteX3" fmla="*/ 2966005 w 3276922"/>
                <a:gd name="connsiteY3" fmla="*/ 2413847 h 2773111"/>
                <a:gd name="connsiteX4" fmla="*/ 3276922 w 3276922"/>
                <a:gd name="connsiteY4" fmla="*/ 2743438 h 2773111"/>
                <a:gd name="connsiteX0" fmla="*/ 0 w 3276922"/>
                <a:gd name="connsiteY0" fmla="*/ 2766298 h 2766358"/>
                <a:gd name="connsiteX1" fmla="*/ 805359 w 3276922"/>
                <a:gd name="connsiteY1" fmla="*/ 2411486 h 2766358"/>
                <a:gd name="connsiteX2" fmla="*/ 1987210 w 3276922"/>
                <a:gd name="connsiteY2" fmla="*/ 24 h 2766358"/>
                <a:gd name="connsiteX3" fmla="*/ 2966005 w 3276922"/>
                <a:gd name="connsiteY3" fmla="*/ 2413847 h 2766358"/>
                <a:gd name="connsiteX4" fmla="*/ 3276922 w 3276922"/>
                <a:gd name="connsiteY4" fmla="*/ 2743438 h 2766358"/>
                <a:gd name="connsiteX0" fmla="*/ 0 w 3276922"/>
                <a:gd name="connsiteY0" fmla="*/ 2766296 h 2766296"/>
                <a:gd name="connsiteX1" fmla="*/ 805359 w 3276922"/>
                <a:gd name="connsiteY1" fmla="*/ 2411484 h 2766296"/>
                <a:gd name="connsiteX2" fmla="*/ 1987210 w 3276922"/>
                <a:gd name="connsiteY2" fmla="*/ 22 h 2766296"/>
                <a:gd name="connsiteX3" fmla="*/ 2966005 w 3276922"/>
                <a:gd name="connsiteY3" fmla="*/ 2413845 h 2766296"/>
                <a:gd name="connsiteX4" fmla="*/ 3276922 w 3276922"/>
                <a:gd name="connsiteY4" fmla="*/ 2743436 h 2766296"/>
                <a:gd name="connsiteX0" fmla="*/ 0 w 3276922"/>
                <a:gd name="connsiteY0" fmla="*/ 2766276 h 2766276"/>
                <a:gd name="connsiteX1" fmla="*/ 752019 w 3276922"/>
                <a:gd name="connsiteY1" fmla="*/ 2426704 h 2766276"/>
                <a:gd name="connsiteX2" fmla="*/ 1987210 w 3276922"/>
                <a:gd name="connsiteY2" fmla="*/ 2 h 2766276"/>
                <a:gd name="connsiteX3" fmla="*/ 2966005 w 3276922"/>
                <a:gd name="connsiteY3" fmla="*/ 2413825 h 2766276"/>
                <a:gd name="connsiteX4" fmla="*/ 3276922 w 3276922"/>
                <a:gd name="connsiteY4" fmla="*/ 2743416 h 2766276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84542"/>
                <a:gd name="connsiteY0" fmla="*/ 2735796 h 2757901"/>
                <a:gd name="connsiteX1" fmla="*/ 759639 w 3284542"/>
                <a:gd name="connsiteY1" fmla="*/ 2426704 h 2757901"/>
                <a:gd name="connsiteX2" fmla="*/ 1994830 w 3284542"/>
                <a:gd name="connsiteY2" fmla="*/ 2 h 2757901"/>
                <a:gd name="connsiteX3" fmla="*/ 2973625 w 3284542"/>
                <a:gd name="connsiteY3" fmla="*/ 2413825 h 2757901"/>
                <a:gd name="connsiteX4" fmla="*/ 3284542 w 3284542"/>
                <a:gd name="connsiteY4" fmla="*/ 2743416 h 2757901"/>
                <a:gd name="connsiteX0" fmla="*/ 0 w 3223582"/>
                <a:gd name="connsiteY0" fmla="*/ 2751036 h 2757901"/>
                <a:gd name="connsiteX1" fmla="*/ 698679 w 3223582"/>
                <a:gd name="connsiteY1" fmla="*/ 2426704 h 2757901"/>
                <a:gd name="connsiteX2" fmla="*/ 1933870 w 3223582"/>
                <a:gd name="connsiteY2" fmla="*/ 2 h 2757901"/>
                <a:gd name="connsiteX3" fmla="*/ 2912665 w 3223582"/>
                <a:gd name="connsiteY3" fmla="*/ 2413825 h 2757901"/>
                <a:gd name="connsiteX4" fmla="*/ 3223582 w 3223582"/>
                <a:gd name="connsiteY4" fmla="*/ 2743416 h 2757901"/>
                <a:gd name="connsiteX0" fmla="*/ 0 w 3223582"/>
                <a:gd name="connsiteY0" fmla="*/ 2657111 h 2660268"/>
                <a:gd name="connsiteX1" fmla="*/ 698679 w 3223582"/>
                <a:gd name="connsiteY1" fmla="*/ 2332779 h 2660268"/>
                <a:gd name="connsiteX2" fmla="*/ 1741091 w 3223582"/>
                <a:gd name="connsiteY2" fmla="*/ 0 h 2660268"/>
                <a:gd name="connsiteX3" fmla="*/ 2912665 w 3223582"/>
                <a:gd name="connsiteY3" fmla="*/ 2319900 h 2660268"/>
                <a:gd name="connsiteX4" fmla="*/ 3223582 w 3223582"/>
                <a:gd name="connsiteY4" fmla="*/ 2649491 h 2660268"/>
                <a:gd name="connsiteX0" fmla="*/ 0 w 3223582"/>
                <a:gd name="connsiteY0" fmla="*/ 6327328 h 6557255"/>
                <a:gd name="connsiteX1" fmla="*/ 698679 w 3223582"/>
                <a:gd name="connsiteY1" fmla="*/ 6002996 h 6557255"/>
                <a:gd name="connsiteX2" fmla="*/ 1881294 w 3223582"/>
                <a:gd name="connsiteY2" fmla="*/ 0 h 6557255"/>
                <a:gd name="connsiteX3" fmla="*/ 2912665 w 3223582"/>
                <a:gd name="connsiteY3" fmla="*/ 5990117 h 6557255"/>
                <a:gd name="connsiteX4" fmla="*/ 3223582 w 3223582"/>
                <a:gd name="connsiteY4" fmla="*/ 6319708 h 6557255"/>
                <a:gd name="connsiteX0" fmla="*/ 0 w 3521514"/>
                <a:gd name="connsiteY0" fmla="*/ 6327328 h 6557255"/>
                <a:gd name="connsiteX1" fmla="*/ 698679 w 3521514"/>
                <a:gd name="connsiteY1" fmla="*/ 6002996 h 6557255"/>
                <a:gd name="connsiteX2" fmla="*/ 1881294 w 3521514"/>
                <a:gd name="connsiteY2" fmla="*/ 0 h 6557255"/>
                <a:gd name="connsiteX3" fmla="*/ 2912665 w 3521514"/>
                <a:gd name="connsiteY3" fmla="*/ 5990117 h 6557255"/>
                <a:gd name="connsiteX4" fmla="*/ 3521514 w 3521514"/>
                <a:gd name="connsiteY4" fmla="*/ 5560354 h 6557255"/>
                <a:gd name="connsiteX0" fmla="*/ 0 w 3521514"/>
                <a:gd name="connsiteY0" fmla="*/ 6444985 h 6674912"/>
                <a:gd name="connsiteX1" fmla="*/ 698679 w 3521514"/>
                <a:gd name="connsiteY1" fmla="*/ 6120653 h 6674912"/>
                <a:gd name="connsiteX2" fmla="*/ 1881294 w 3521514"/>
                <a:gd name="connsiteY2" fmla="*/ 117657 h 6674912"/>
                <a:gd name="connsiteX3" fmla="*/ 2982766 w 3521514"/>
                <a:gd name="connsiteY3" fmla="*/ 2184445 h 6674912"/>
                <a:gd name="connsiteX4" fmla="*/ 3521514 w 3521514"/>
                <a:gd name="connsiteY4" fmla="*/ 5678011 h 6674912"/>
                <a:gd name="connsiteX0" fmla="*/ 0 w 3521514"/>
                <a:gd name="connsiteY0" fmla="*/ 6427300 h 6459874"/>
                <a:gd name="connsiteX1" fmla="*/ 733730 w 3521514"/>
                <a:gd name="connsiteY1" fmla="*/ 5723293 h 6459874"/>
                <a:gd name="connsiteX2" fmla="*/ 1881294 w 3521514"/>
                <a:gd name="connsiteY2" fmla="*/ 99972 h 6459874"/>
                <a:gd name="connsiteX3" fmla="*/ 2982766 w 3521514"/>
                <a:gd name="connsiteY3" fmla="*/ 2166760 h 6459874"/>
                <a:gd name="connsiteX4" fmla="*/ 3521514 w 3521514"/>
                <a:gd name="connsiteY4" fmla="*/ 5660326 h 6459874"/>
                <a:gd name="connsiteX0" fmla="*/ 0 w 3521514"/>
                <a:gd name="connsiteY0" fmla="*/ 5944488 h 5953903"/>
                <a:gd name="connsiteX1" fmla="*/ 733730 w 3521514"/>
                <a:gd name="connsiteY1" fmla="*/ 5240481 h 5953903"/>
                <a:gd name="connsiteX2" fmla="*/ 1933870 w 3521514"/>
                <a:gd name="connsiteY2" fmla="*/ 123397 h 5953903"/>
                <a:gd name="connsiteX3" fmla="*/ 2982766 w 3521514"/>
                <a:gd name="connsiteY3" fmla="*/ 1683948 h 5953903"/>
                <a:gd name="connsiteX4" fmla="*/ 3521514 w 3521514"/>
                <a:gd name="connsiteY4" fmla="*/ 5177514 h 5953903"/>
                <a:gd name="connsiteX0" fmla="*/ 0 w 3521514"/>
                <a:gd name="connsiteY0" fmla="*/ 5843998 h 5853413"/>
                <a:gd name="connsiteX1" fmla="*/ 733730 w 3521514"/>
                <a:gd name="connsiteY1" fmla="*/ 5139991 h 5853413"/>
                <a:gd name="connsiteX2" fmla="*/ 1933870 w 3521514"/>
                <a:gd name="connsiteY2" fmla="*/ 22907 h 5853413"/>
                <a:gd name="connsiteX3" fmla="*/ 2982766 w 3521514"/>
                <a:gd name="connsiteY3" fmla="*/ 1583458 h 5853413"/>
                <a:gd name="connsiteX4" fmla="*/ 3521514 w 3521514"/>
                <a:gd name="connsiteY4" fmla="*/ 5077024 h 5853413"/>
                <a:gd name="connsiteX0" fmla="*/ 0 w 3521514"/>
                <a:gd name="connsiteY0" fmla="*/ 5843998 h 5853413"/>
                <a:gd name="connsiteX1" fmla="*/ 733730 w 3521514"/>
                <a:gd name="connsiteY1" fmla="*/ 5139991 h 5853413"/>
                <a:gd name="connsiteX2" fmla="*/ 1951396 w 3521514"/>
                <a:gd name="connsiteY2" fmla="*/ 22907 h 5853413"/>
                <a:gd name="connsiteX3" fmla="*/ 2982766 w 3521514"/>
                <a:gd name="connsiteY3" fmla="*/ 1583458 h 5853413"/>
                <a:gd name="connsiteX4" fmla="*/ 3521514 w 3521514"/>
                <a:gd name="connsiteY4" fmla="*/ 5077024 h 5853413"/>
                <a:gd name="connsiteX0" fmla="*/ 0 w 3521514"/>
                <a:gd name="connsiteY0" fmla="*/ 5826658 h 5836073"/>
                <a:gd name="connsiteX1" fmla="*/ 733730 w 3521514"/>
                <a:gd name="connsiteY1" fmla="*/ 5122651 h 5836073"/>
                <a:gd name="connsiteX2" fmla="*/ 1951396 w 3521514"/>
                <a:gd name="connsiteY2" fmla="*/ 5567 h 5836073"/>
                <a:gd name="connsiteX3" fmla="*/ 3035342 w 3521514"/>
                <a:gd name="connsiteY3" fmla="*/ 4097302 h 5836073"/>
                <a:gd name="connsiteX4" fmla="*/ 3521514 w 3521514"/>
                <a:gd name="connsiteY4" fmla="*/ 5059684 h 58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1514" h="5836073">
                  <a:moveTo>
                    <a:pt x="0" y="5826658"/>
                  </a:moveTo>
                  <a:cubicBezTo>
                    <a:pt x="480918" y="5772460"/>
                    <a:pt x="408497" y="6092833"/>
                    <a:pt x="733730" y="5122651"/>
                  </a:cubicBezTo>
                  <a:cubicBezTo>
                    <a:pt x="1058963" y="4152469"/>
                    <a:pt x="1567794" y="176459"/>
                    <a:pt x="1951396" y="5567"/>
                  </a:cubicBezTo>
                  <a:cubicBezTo>
                    <a:pt x="2334998" y="-165325"/>
                    <a:pt x="2788260" y="3655720"/>
                    <a:pt x="3035342" y="4097302"/>
                  </a:cubicBezTo>
                  <a:cubicBezTo>
                    <a:pt x="3282424" y="4538884"/>
                    <a:pt x="3448534" y="5055391"/>
                    <a:pt x="3521514" y="5059684"/>
                  </a:cubicBezTo>
                </a:path>
              </a:pathLst>
            </a:cu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270420" y="6063198"/>
              <a:ext cx="5377127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477411" y="2606242"/>
            <a:ext cx="3084082" cy="2522466"/>
            <a:chOff x="4477411" y="2377642"/>
            <a:chExt cx="3084082" cy="2522466"/>
          </a:xfrm>
        </p:grpSpPr>
        <p:cxnSp>
          <p:nvCxnSpPr>
            <p:cNvPr id="43" name="Straight Arrow Connector 42"/>
            <p:cNvCxnSpPr>
              <a:cxnSpLocks/>
            </p:cNvCxnSpPr>
            <p:nvPr/>
          </p:nvCxnSpPr>
          <p:spPr>
            <a:xfrm flipH="1">
              <a:off x="4687432" y="2765026"/>
              <a:ext cx="756662" cy="113663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225057" y="2377642"/>
              <a:ext cx="1269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Terra Incognita</a:t>
              </a:r>
            </a:p>
          </p:txBody>
        </p:sp>
        <p:cxnSp>
          <p:nvCxnSpPr>
            <p:cNvPr id="50" name="Straight Arrow Connector 49"/>
            <p:cNvCxnSpPr>
              <a:cxnSpLocks/>
            </p:cNvCxnSpPr>
            <p:nvPr/>
          </p:nvCxnSpPr>
          <p:spPr>
            <a:xfrm>
              <a:off x="6433394" y="2726059"/>
              <a:ext cx="729362" cy="133431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cxnSpLocks/>
            </p:cNvCxnSpPr>
            <p:nvPr/>
          </p:nvCxnSpPr>
          <p:spPr>
            <a:xfrm flipH="1">
              <a:off x="5872480" y="2765908"/>
              <a:ext cx="712" cy="213420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2" descr="https://upload.wikimedia.org/wikipedia/commons/c/c8/Mercator_1569_world_map_detail_monster.jpg"/>
            <p:cNvPicPr>
              <a:picLocks noChangeAspect="1" noChangeArrowheads="1"/>
            </p:cNvPicPr>
            <p:nvPr/>
          </p:nvPicPr>
          <p:blipFill rotWithShape="1">
            <a:blip r:embed="rId15">
              <a:duotone>
                <a:srgbClr val="0070C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7" b="89807" l="3533" r="89946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9" b="17329"/>
            <a:stretch/>
          </p:blipFill>
          <p:spPr bwMode="auto">
            <a:xfrm>
              <a:off x="4477411" y="2761650"/>
              <a:ext cx="3084082" cy="2127433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5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, along with </a:t>
                </a:r>
                <a:r>
                  <a:rPr lang="en-US" dirty="0" err="1"/>
                  <a:t>unpol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form factors, gave rise to current deuteron understanding</a:t>
                </a:r>
                <a:br>
                  <a:rPr lang="en-US" dirty="0"/>
                </a:br>
                <a:endParaRPr lang="en-US" sz="400" dirty="0"/>
              </a:p>
              <a:p>
                <a:pPr>
                  <a:lnSpc>
                    <a:spcPct val="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elastic peak</a:t>
                </a: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6951" y="1841983"/>
                <a:ext cx="4661736" cy="2094032"/>
              </a:xfrm>
              <a:blipFill>
                <a:blip r:embed="rId3"/>
                <a:stretch>
                  <a:fillRect l="-1307" t="-2907" r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70" y="1820075"/>
            <a:ext cx="5713475" cy="417822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656757" y="2496065"/>
            <a:ext cx="255797" cy="329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019648" y="2496065"/>
            <a:ext cx="4140901" cy="329530"/>
            <a:chOff x="7044982" y="2491411"/>
            <a:chExt cx="4505112" cy="371061"/>
          </a:xfrm>
        </p:grpSpPr>
        <p:sp>
          <p:nvSpPr>
            <p:cNvPr id="12" name="Down Arrow 11"/>
            <p:cNvSpPr/>
            <p:nvPr/>
          </p:nvSpPr>
          <p:spPr>
            <a:xfrm>
              <a:off x="704498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181705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10428162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11271798" y="2491411"/>
              <a:ext cx="278296" cy="3710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3501" y="6082869"/>
            <a:ext cx="25621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 Forest,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54</a:t>
            </a:r>
            <a:r>
              <a:rPr lang="en-US" sz="1400" dirty="0"/>
              <a:t> 646 (1996)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177" y="1950447"/>
            <a:ext cx="1155443" cy="617678"/>
            <a:chOff x="10923" y="2132959"/>
            <a:chExt cx="1401000" cy="7489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0923" y="2155517"/>
              <a:ext cx="747844" cy="7263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4"/>
            <a:stretch/>
          </p:blipFill>
          <p:spPr>
            <a:xfrm>
              <a:off x="658598" y="2132959"/>
              <a:ext cx="753325" cy="72639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889531" y="5865605"/>
            <a:ext cx="51855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Proposed from E Long, </a:t>
            </a:r>
            <a:r>
              <a:rPr lang="en-US" sz="1400" i="1" dirty="0"/>
              <a:t>et al</a:t>
            </a:r>
            <a:r>
              <a:rPr lang="en-US" sz="1400" dirty="0"/>
              <a:t>, JLab C12-15-005</a:t>
            </a:r>
          </a:p>
          <a:p>
            <a:r>
              <a:rPr lang="en-US" sz="1400" dirty="0"/>
              <a:t>World Data from R Holt, R Gilman, </a:t>
            </a:r>
            <a:r>
              <a:rPr lang="en-US" sz="1400" dirty="0" err="1"/>
              <a:t>Rept.Prog.Phys</a:t>
            </a:r>
            <a:r>
              <a:rPr lang="en-US" sz="1400" dirty="0"/>
              <a:t>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670" y="2556013"/>
                <a:ext cx="1448986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50000"/>
                  </a:lnSpc>
                </a:pPr>
                <a:r>
                  <a:rPr lang="en-US" dirty="0"/>
                  <a:t>We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for free!</a:t>
                </a:r>
              </a:p>
              <a:p>
                <a:r>
                  <a:rPr lang="en-US" dirty="0"/>
                  <a:t>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well known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can be extracted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Completely independent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from NMR line-shape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dirty="0"/>
                  <a:t> in the largest and highest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range ever done in a single experiment</a:t>
                </a:r>
              </a:p>
              <a:p>
                <a:pPr lvl="1"/>
                <a:r>
                  <a:rPr lang="en-US" dirty="0"/>
                  <a:t>Important cross-check of Hall C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data</a:t>
                </a: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951" y="3131412"/>
                <a:ext cx="4661736" cy="4445345"/>
              </a:xfrm>
              <a:prstGeom prst="rect">
                <a:avLst/>
              </a:prstGeom>
              <a:blipFill>
                <a:blip r:embed="rId7"/>
                <a:stretch>
                  <a:fillRect l="-1307" t="-3292" r="-3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434126" y="1777818"/>
            <a:ext cx="5806881" cy="4600189"/>
            <a:chOff x="5655318" y="1751527"/>
            <a:chExt cx="5806881" cy="4600189"/>
          </a:xfrm>
        </p:grpSpPr>
        <p:grpSp>
          <p:nvGrpSpPr>
            <p:cNvPr id="6" name="Group 5"/>
            <p:cNvGrpSpPr/>
            <p:nvPr/>
          </p:nvGrpSpPr>
          <p:grpSpPr>
            <a:xfrm>
              <a:off x="5655318" y="1751527"/>
              <a:ext cx="5806881" cy="4600189"/>
              <a:chOff x="5655318" y="1751527"/>
              <a:chExt cx="5806881" cy="46001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t="1550" b="1287"/>
              <a:stretch/>
            </p:blipFill>
            <p:spPr>
              <a:xfrm>
                <a:off x="6078829" y="1751527"/>
                <a:ext cx="5383370" cy="454839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5655318" y="6043939"/>
                <a:ext cx="29656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N </a:t>
                </a:r>
                <a:r>
                  <a:rPr lang="en-US" sz="1400" dirty="0" err="1"/>
                  <a:t>Fomin</a:t>
                </a:r>
                <a:r>
                  <a:rPr lang="en-US" sz="1400" dirty="0"/>
                  <a:t>, </a:t>
                </a:r>
                <a:r>
                  <a:rPr lang="en-US" sz="1400" i="1" dirty="0"/>
                  <a:t>et al</a:t>
                </a:r>
                <a:r>
                  <a:rPr lang="en-US" sz="1400" dirty="0"/>
                  <a:t>, PRL </a:t>
                </a:r>
                <a:r>
                  <a:rPr lang="en-US" sz="1400" b="1" dirty="0"/>
                  <a:t>108</a:t>
                </a:r>
                <a:r>
                  <a:rPr lang="en-US" sz="1400" dirty="0"/>
                  <a:t> 092502 (2012)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8831121" y="1809419"/>
              <a:ext cx="2374541" cy="3835461"/>
            </a:xfrm>
            <a:prstGeom prst="rect">
              <a:avLst/>
            </a:prstGeom>
            <a:solidFill>
              <a:srgbClr val="FFFF00">
                <a:alpha val="1411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Is the deuteron wavefunction hard or soft?</a:t>
                </a:r>
              </a:p>
              <a:p>
                <a:pPr lvl="1"/>
                <a:r>
                  <a:rPr lang="en-US" sz="2400" dirty="0"/>
                  <a:t>AV18 is an example of a moderate-hard WF</a:t>
                </a:r>
              </a:p>
              <a:p>
                <a:pPr lvl="1"/>
                <a:r>
                  <a:rPr lang="en-US" sz="2400" dirty="0" err="1"/>
                  <a:t>CDBonn</a:t>
                </a:r>
                <a:r>
                  <a:rPr lang="en-US" sz="2400" dirty="0"/>
                  <a:t> is an example of a soft WF</a:t>
                </a:r>
              </a:p>
              <a:p>
                <a:r>
                  <a:rPr lang="en-US" sz="2400" dirty="0"/>
                  <a:t>Unpolarized deuterons need to be probed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&gt;400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400" dirty="0"/>
                  <a:t> to distinguish between hard &amp; soft WFs</a:t>
                </a:r>
              </a:p>
              <a:p>
                <a:pPr lvl="1"/>
                <a:r>
                  <a:rPr lang="en-US" sz="2400" dirty="0"/>
                  <a:t>Not practical</a:t>
                </a:r>
              </a:p>
              <a:p>
                <a:pPr lvl="1"/>
                <a:r>
                  <a:rPr lang="en-US" sz="2400" dirty="0"/>
                  <a:t>Currently no unambiguous experimental evidence </a:t>
                </a:r>
                <a:br>
                  <a:rPr lang="en-US" sz="2400" dirty="0"/>
                </a:br>
                <a:r>
                  <a:rPr lang="en-US" sz="2400" dirty="0"/>
                  <a:t>for which is more valid (~&lt;1</a:t>
                </a:r>
                <a:r>
                  <a:rPr lang="el-GR" sz="2400" i="1" dirty="0"/>
                  <a:t>σ</a:t>
                </a:r>
                <a:r>
                  <a:rPr lang="en-US" sz="2400" dirty="0"/>
                  <a:t>)</a:t>
                </a:r>
              </a:p>
              <a:p>
                <a:r>
                  <a:rPr lang="en-US" sz="2400" dirty="0"/>
                  <a:t>Tensor polarization enhances </a:t>
                </a:r>
                <a:r>
                  <a:rPr lang="en-US" sz="2400" i="1" dirty="0"/>
                  <a:t>S</a:t>
                </a:r>
                <a:r>
                  <a:rPr lang="en-US" sz="2400" dirty="0"/>
                  <a:t>/</a:t>
                </a:r>
                <a:r>
                  <a:rPr lang="en-US" sz="2400" i="1" dirty="0"/>
                  <a:t>D </a:t>
                </a:r>
                <a:r>
                  <a:rPr lang="en-US" sz="2400" dirty="0"/>
                  <a:t>sensitivity, allowing hard and soft WFs to be distinguished at lower momenta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785" y="1751526"/>
                <a:ext cx="6873240" cy="4881285"/>
              </a:xfrm>
              <a:blipFill>
                <a:blip r:embed="rId3"/>
                <a:stretch>
                  <a:fillRect l="-1420" t="-1748" r="-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6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" y="2075460"/>
            <a:ext cx="6315317" cy="42024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42767" y="1769179"/>
            <a:ext cx="5158854" cy="4567453"/>
            <a:chOff x="6237027" y="1769179"/>
            <a:chExt cx="5158854" cy="4567453"/>
          </a:xfrm>
        </p:grpSpPr>
        <p:grpSp>
          <p:nvGrpSpPr>
            <p:cNvPr id="5" name="Group 4"/>
            <p:cNvGrpSpPr/>
            <p:nvPr/>
          </p:nvGrpSpPr>
          <p:grpSpPr>
            <a:xfrm>
              <a:off x="6237027" y="1769179"/>
              <a:ext cx="5158854" cy="4540968"/>
              <a:chOff x="6237027" y="1769179"/>
              <a:chExt cx="5158854" cy="454096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0556470" y="2238357"/>
                <a:ext cx="742923" cy="496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4141FF"/>
                    </a:solidFill>
                  </a:rPr>
                  <a:t>AV18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379883" y="5120052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4141FF"/>
                    </a:solidFill>
                  </a:rPr>
                  <a:t>CDBonn</a:t>
                </a:r>
                <a:endParaRPr lang="en-US" dirty="0">
                  <a:solidFill>
                    <a:srgbClr val="4141FF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027" y="1769179"/>
                <a:ext cx="5158854" cy="4540968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66434" y="6028855"/>
              <a:ext cx="9853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 Sargsian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Deuteron Wavefunction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20135" y="2006338"/>
            <a:ext cx="4772955" cy="4109708"/>
            <a:chOff x="-24651" y="2027236"/>
            <a:chExt cx="4772955" cy="4109708"/>
          </a:xfrm>
        </p:grpSpPr>
        <p:grpSp>
          <p:nvGrpSpPr>
            <p:cNvPr id="16" name="Group 15"/>
            <p:cNvGrpSpPr/>
            <p:nvPr/>
          </p:nvGrpSpPr>
          <p:grpSpPr>
            <a:xfrm>
              <a:off x="-24651" y="2027236"/>
              <a:ext cx="4772955" cy="4109708"/>
              <a:chOff x="-48401" y="2027236"/>
              <a:chExt cx="4772955" cy="4109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48401" y="2027236"/>
                <a:ext cx="4772955" cy="4030943"/>
                <a:chOff x="-48401" y="2013588"/>
                <a:chExt cx="4772955" cy="4030943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-48401" y="2234274"/>
                  <a:ext cx="4743343" cy="3810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466" y="2013588"/>
                  <a:ext cx="4587088" cy="396689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-33352" y="5829167"/>
                <a:ext cx="361874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H Zhu, Ph. D Thesis. (2000)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434426" y="3527917"/>
              <a:ext cx="608718" cy="369332"/>
              <a:chOff x="5381483" y="2852717"/>
              <a:chExt cx="608718" cy="36933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>
                <a:off x="5381483" y="2918740"/>
                <a:ext cx="0" cy="25567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5407990" y="2852717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~1%</a:t>
                </a: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-8709" y="6035122"/>
            <a:ext cx="222269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 </a:t>
            </a:r>
            <a:r>
              <a:rPr lang="en-US" sz="1400" dirty="0" err="1"/>
              <a:t>Arenhovel</a:t>
            </a:r>
            <a:endParaRPr lang="en-US" sz="14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5322975" y="2398012"/>
            <a:ext cx="651579" cy="418030"/>
            <a:chOff x="5283219" y="2696677"/>
            <a:chExt cx="651579" cy="418030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283219" y="2944909"/>
              <a:ext cx="0" cy="16979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52587" y="2696677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~1%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994866" y="2704218"/>
            <a:ext cx="723060" cy="1418236"/>
            <a:chOff x="10789126" y="2704218"/>
            <a:chExt cx="723060" cy="1418236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10789126" y="2704218"/>
              <a:ext cx="0" cy="14182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812956" y="3180864"/>
              <a:ext cx="69923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~60%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</a:t>
            </a:r>
            <a:r>
              <a:rPr lang="en-US" dirty="0">
                <a:solidFill>
                  <a:schemeClr val="bg1"/>
                </a:solidFill>
              </a:rPr>
              <a:t>both</a:t>
            </a:r>
            <a:r>
              <a:rPr lang="en-US" dirty="0"/>
              <a:t> </a:t>
            </a:r>
            <a:r>
              <a:rPr lang="en-US" b="1" dirty="0"/>
              <a:t>realistic</a:t>
            </a:r>
            <a:r>
              <a:rPr lang="en-US" dirty="0"/>
              <a:t> ”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031006" y="2485749"/>
            <a:ext cx="771365" cy="2655332"/>
            <a:chOff x="5837316" y="2485749"/>
            <a:chExt cx="771365" cy="2655332"/>
          </a:xfrm>
        </p:grpSpPr>
        <p:sp>
          <p:nvSpPr>
            <p:cNvPr id="25" name="TextBox 24"/>
            <p:cNvSpPr txBox="1"/>
            <p:nvPr/>
          </p:nvSpPr>
          <p:spPr>
            <a:xfrm>
              <a:off x="5923450" y="2485749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37316" y="47717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-100%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155965" y="1712461"/>
            <a:ext cx="2668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dirty="0"/>
              <a:t>Vector Polarized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8CA3-3DA2-4CBF-8E31-9E5EDD38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DNP Target Basics - Deuteron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6713" y="1897400"/>
                <a:ext cx="4332059" cy="4330591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And we need to shift the energy levels further in order to determine how many are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We need that information to determine tensor polarization</a:t>
                </a:r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r>
                  <a:rPr lang="en-US" sz="1600" dirty="0"/>
                  <a:t>This happens in ND</a:t>
                </a:r>
                <a:r>
                  <a:rPr lang="en-US" sz="1600" baseline="-25000" dirty="0"/>
                  <a:t>3</a:t>
                </a:r>
                <a:r>
                  <a:rPr lang="en-US" sz="1600" dirty="0"/>
                  <a:t> due to a quadrupole electric field from electronic molecular structure</a:t>
                </a:r>
              </a:p>
              <a:p>
                <a:r>
                  <a:rPr lang="en-US" sz="1600" dirty="0"/>
                  <a:t>This gets complex quickly, and is dependent on the angle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 dirty="0"/>
                  <a:t> between the electric quadrupole field and external magnetic field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534CD-B9B5-41F9-8E81-617EA7445A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6713" y="1897400"/>
                <a:ext cx="4332059" cy="4330591"/>
              </a:xfrm>
              <a:blipFill>
                <a:blip r:embed="rId2"/>
                <a:stretch>
                  <a:fillRect l="-703" t="-985" r="-2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5D5B-50D4-46E7-ADCF-41F1731A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73F0-3867-4AB6-97AE-405A884C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9A454-9878-4301-B014-0D77F2B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78FB5D9-B382-4296-B4CF-85C35190514A}"/>
              </a:ext>
            </a:extLst>
          </p:cNvPr>
          <p:cNvGrpSpPr/>
          <p:nvPr/>
        </p:nvGrpSpPr>
        <p:grpSpPr>
          <a:xfrm>
            <a:off x="8435529" y="2976466"/>
            <a:ext cx="2359471" cy="922583"/>
            <a:chOff x="59180" y="2985031"/>
            <a:chExt cx="3870414" cy="15133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DA06B25-6C92-4578-B644-8AE3E50436D8}"/>
                    </a:ext>
                  </a:extLst>
                </p:cNvPr>
                <p:cNvSpPr txBox="1"/>
                <p:nvPr/>
              </p:nvSpPr>
              <p:spPr>
                <a:xfrm>
                  <a:off x="59180" y="4164429"/>
                  <a:ext cx="3324998" cy="3339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400" dirty="0"/>
                    <a:t>Tensor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)−2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DA06B25-6C92-4578-B644-8AE3E50436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80" y="4164429"/>
                  <a:ext cx="3324998" cy="333981"/>
                </a:xfrm>
                <a:prstGeom prst="rect">
                  <a:avLst/>
                </a:prstGeom>
                <a:blipFill>
                  <a:blip r:embed="rId5"/>
                  <a:stretch>
                    <a:fillRect l="-5422" t="-26471" r="-6627" b="-5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550D210-0896-45DB-9716-5DF988E88127}"/>
                </a:ext>
              </a:extLst>
            </p:cNvPr>
            <p:cNvGrpSpPr/>
            <p:nvPr/>
          </p:nvGrpSpPr>
          <p:grpSpPr>
            <a:xfrm>
              <a:off x="190155" y="2985031"/>
              <a:ext cx="3739439" cy="1001942"/>
              <a:chOff x="-101389" y="3223567"/>
              <a:chExt cx="3739439" cy="1001942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4547EC0-FD02-4809-A703-012002E6370D}"/>
                  </a:ext>
                </a:extLst>
              </p:cNvPr>
              <p:cNvSpPr txBox="1"/>
              <p:nvPr/>
            </p:nvSpPr>
            <p:spPr>
              <a:xfrm>
                <a:off x="-101389" y="3223567"/>
                <a:ext cx="2947679" cy="1001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(    +    )-2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FE67F242-5E83-4AE7-8CE5-E1171F05AFB4}"/>
                  </a:ext>
                </a:extLst>
              </p:cNvPr>
              <p:cNvGrpSpPr/>
              <p:nvPr/>
            </p:nvGrpSpPr>
            <p:grpSpPr>
              <a:xfrm>
                <a:off x="2843109" y="3460365"/>
                <a:ext cx="794941" cy="664117"/>
                <a:chOff x="4366236" y="4184062"/>
                <a:chExt cx="1704028" cy="1423596"/>
              </a:xfrm>
            </p:grpSpPr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BD4F4947-4D65-48A1-82EE-E39A7C1CE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080" r="8840"/>
                <a:stretch/>
              </p:blipFill>
              <p:spPr>
                <a:xfrm rot="2249605">
                  <a:off x="4366236" y="4184062"/>
                  <a:ext cx="1086903" cy="1423596"/>
                </a:xfrm>
                <a:prstGeom prst="rect">
                  <a:avLst/>
                </a:prstGeom>
              </p:spPr>
            </p:pic>
            <p:sp>
              <p:nvSpPr>
                <p:cNvPr id="120" name="Up Arrow 66">
                  <a:extLst>
                    <a:ext uri="{FF2B5EF4-FFF2-40B4-BE49-F238E27FC236}">
                      <a16:creationId xmlns:a16="http://schemas.microsoft.com/office/drawing/2014/main" id="{7ADD2129-5AB6-4388-BB5B-B5F5133FFF89}"/>
                    </a:ext>
                  </a:extLst>
                </p:cNvPr>
                <p:cNvSpPr/>
                <p:nvPr/>
              </p:nvSpPr>
              <p:spPr>
                <a:xfrm>
                  <a:off x="5519419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9" name="Up Arrow 67">
                  <a:extLst>
                    <a:ext uri="{FF2B5EF4-FFF2-40B4-BE49-F238E27FC236}">
                      <a16:creationId xmlns:a16="http://schemas.microsoft.com/office/drawing/2014/main" id="{C1F8C433-4C04-475C-BFDA-9F071938A859}"/>
                    </a:ext>
                  </a:extLst>
                </p:cNvPr>
                <p:cNvSpPr/>
                <p:nvPr/>
              </p:nvSpPr>
              <p:spPr>
                <a:xfrm rot="10800000">
                  <a:off x="5815563" y="4543476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F97044-155D-432C-BBE6-00A51D79CD2E}"/>
                  </a:ext>
                </a:extLst>
              </p:cNvPr>
              <p:cNvGrpSpPr/>
              <p:nvPr/>
            </p:nvGrpSpPr>
            <p:grpSpPr>
              <a:xfrm>
                <a:off x="181450" y="3449606"/>
                <a:ext cx="705707" cy="669979"/>
                <a:chOff x="-74520" y="1810707"/>
                <a:chExt cx="1512748" cy="1436161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62FED739-A948-4D42-8B56-79ECD7A81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-74520" y="1810707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116" name="Up Arrow 63">
                  <a:extLst>
                    <a:ext uri="{FF2B5EF4-FFF2-40B4-BE49-F238E27FC236}">
                      <a16:creationId xmlns:a16="http://schemas.microsoft.com/office/drawing/2014/main" id="{ED58C2B4-6AF1-4671-ABD5-B7CD941BFFF1}"/>
                    </a:ext>
                  </a:extLst>
                </p:cNvPr>
                <p:cNvSpPr/>
                <p:nvPr/>
              </p:nvSpPr>
              <p:spPr>
                <a:xfrm>
                  <a:off x="1183527" y="184394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8" name="Up Arrow 64">
                  <a:extLst>
                    <a:ext uri="{FF2B5EF4-FFF2-40B4-BE49-F238E27FC236}">
                      <a16:creationId xmlns:a16="http://schemas.microsoft.com/office/drawing/2014/main" id="{A6B72E20-539F-4F41-9DA6-33F7255FE1FF}"/>
                    </a:ext>
                  </a:extLst>
                </p:cNvPr>
                <p:cNvSpPr/>
                <p:nvPr/>
              </p:nvSpPr>
              <p:spPr>
                <a:xfrm>
                  <a:off x="1175448" y="2628392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DA01DE81-CEFA-4C7B-9E74-41DD58AE4699}"/>
                  </a:ext>
                </a:extLst>
              </p:cNvPr>
              <p:cNvGrpSpPr/>
              <p:nvPr/>
            </p:nvGrpSpPr>
            <p:grpSpPr>
              <a:xfrm>
                <a:off x="1275570" y="3444859"/>
                <a:ext cx="705707" cy="669979"/>
                <a:chOff x="2163443" y="1822630"/>
                <a:chExt cx="1512748" cy="1436161"/>
              </a:xfrm>
            </p:grpSpPr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B88D271D-5707-4CDD-8FE4-6F05324BD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4059"/>
                <a:stretch/>
              </p:blipFill>
              <p:spPr>
                <a:xfrm rot="2249605">
                  <a:off x="2163443" y="1822630"/>
                  <a:ext cx="1346657" cy="1423596"/>
                </a:xfrm>
                <a:prstGeom prst="rect">
                  <a:avLst/>
                </a:prstGeom>
              </p:spPr>
            </p:pic>
            <p:sp>
              <p:nvSpPr>
                <p:cNvPr id="113" name="Up Arrow 60">
                  <a:extLst>
                    <a:ext uri="{FF2B5EF4-FFF2-40B4-BE49-F238E27FC236}">
                      <a16:creationId xmlns:a16="http://schemas.microsoft.com/office/drawing/2014/main" id="{D393D3A4-6F9F-4FDA-A726-26776D92356B}"/>
                    </a:ext>
                  </a:extLst>
                </p:cNvPr>
                <p:cNvSpPr/>
                <p:nvPr/>
              </p:nvSpPr>
              <p:spPr>
                <a:xfrm rot="10800000">
                  <a:off x="3421490" y="1855868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4" name="Up Arrow 61">
                  <a:extLst>
                    <a:ext uri="{FF2B5EF4-FFF2-40B4-BE49-F238E27FC236}">
                      <a16:creationId xmlns:a16="http://schemas.microsoft.com/office/drawing/2014/main" id="{09B074FD-5C84-4E5F-AACE-D499A017D635}"/>
                    </a:ext>
                  </a:extLst>
                </p:cNvPr>
                <p:cNvSpPr/>
                <p:nvPr/>
              </p:nvSpPr>
              <p:spPr>
                <a:xfrm rot="10800000">
                  <a:off x="3413411" y="2640315"/>
                  <a:ext cx="254701" cy="618476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794E31F-46E6-4892-8816-9FE6E8A06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7000" y="1845732"/>
                <a:ext cx="10391771" cy="8237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We can do the same thing but with the deuteron</a:t>
                </a:r>
              </a:p>
              <a:p>
                <a:pPr lvl="1"/>
                <a:r>
                  <a:rPr lang="en-US" sz="1400" dirty="0"/>
                  <a:t>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type m:val="skw"/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400" dirty="0"/>
                  <a:t>, the deuteron has 3 spin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</a:rPr>
                      <m:t>=−1, 0, 1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A794E31F-46E6-4892-8816-9FE6E8A06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00" y="1845732"/>
                <a:ext cx="10391771" cy="823743"/>
              </a:xfrm>
              <a:prstGeom prst="rect">
                <a:avLst/>
              </a:prstGeom>
              <a:blipFill>
                <a:blip r:embed="rId7"/>
                <a:stretch>
                  <a:fillRect l="-469" t="-7407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9AE313C-3E84-4418-8DFB-F76E1B8B3A77}"/>
              </a:ext>
            </a:extLst>
          </p:cNvPr>
          <p:cNvSpPr/>
          <p:nvPr/>
        </p:nvSpPr>
        <p:spPr>
          <a:xfrm>
            <a:off x="5463540" y="282787"/>
            <a:ext cx="632460" cy="733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3BBF93-B66E-4A1E-BCCD-069062313553}"/>
              </a:ext>
            </a:extLst>
          </p:cNvPr>
          <p:cNvSpPr/>
          <p:nvPr/>
        </p:nvSpPr>
        <p:spPr>
          <a:xfrm>
            <a:off x="7310846" y="84256"/>
            <a:ext cx="728504" cy="380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84C9CE-C4EF-4652-8CBB-0540B9C3371E}"/>
              </a:ext>
            </a:extLst>
          </p:cNvPr>
          <p:cNvSpPr/>
          <p:nvPr/>
        </p:nvSpPr>
        <p:spPr>
          <a:xfrm>
            <a:off x="7266373" y="701763"/>
            <a:ext cx="728504" cy="266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A5921A-8514-481D-830D-C49AC106155B}"/>
              </a:ext>
            </a:extLst>
          </p:cNvPr>
          <p:cNvGrpSpPr/>
          <p:nvPr/>
        </p:nvGrpSpPr>
        <p:grpSpPr>
          <a:xfrm>
            <a:off x="152131" y="81194"/>
            <a:ext cx="1636029" cy="6238324"/>
            <a:chOff x="152131" y="81194"/>
            <a:chExt cx="1636029" cy="6238324"/>
          </a:xfrm>
        </p:grpSpPr>
        <p:pic>
          <p:nvPicPr>
            <p:cNvPr id="15" name="Picture 1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1F8048E-4F5E-4113-B6C6-C1E51144D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790" r="78080"/>
            <a:stretch/>
          </p:blipFill>
          <p:spPr>
            <a:xfrm>
              <a:off x="152131" y="2377439"/>
              <a:ext cx="1562369" cy="3942079"/>
            </a:xfrm>
            <a:prstGeom prst="rect">
              <a:avLst/>
            </a:prstGeom>
          </p:spPr>
        </p:pic>
        <p:pic>
          <p:nvPicPr>
            <p:cNvPr id="49" name="Picture 4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71D70207-1932-4C8E-A1A7-DC050036E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701" t="-1056" r="77047" b="83867"/>
            <a:stretch/>
          </p:blipFill>
          <p:spPr>
            <a:xfrm>
              <a:off x="701040" y="81194"/>
              <a:ext cx="1087120" cy="855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816A73-8D11-4348-B149-621FF1B3E5CB}"/>
              </a:ext>
            </a:extLst>
          </p:cNvPr>
          <p:cNvGrpSpPr/>
          <p:nvPr/>
        </p:nvGrpSpPr>
        <p:grpSpPr>
          <a:xfrm>
            <a:off x="152131" y="81194"/>
            <a:ext cx="2806401" cy="6238324"/>
            <a:chOff x="152131" y="81194"/>
            <a:chExt cx="2806401" cy="6238324"/>
          </a:xfrm>
        </p:grpSpPr>
        <p:pic>
          <p:nvPicPr>
            <p:cNvPr id="52" name="Picture 5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1F88AC0-EB67-4156-B551-6EA63EC11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790" r="61910"/>
            <a:stretch/>
          </p:blipFill>
          <p:spPr>
            <a:xfrm>
              <a:off x="152131" y="2377439"/>
              <a:ext cx="2714894" cy="3942079"/>
            </a:xfrm>
            <a:prstGeom prst="rect">
              <a:avLst/>
            </a:prstGeom>
          </p:spPr>
        </p:pic>
        <p:pic>
          <p:nvPicPr>
            <p:cNvPr id="53" name="Picture 52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4000ABF-25FB-4FA6-86AA-E4EE474C7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699" t="-1056" r="60628" b="83867"/>
            <a:stretch/>
          </p:blipFill>
          <p:spPr>
            <a:xfrm>
              <a:off x="701039" y="81194"/>
              <a:ext cx="2257493" cy="85541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955B6CD-CF98-4DCC-8A75-21C6EF9C3866}"/>
              </a:ext>
            </a:extLst>
          </p:cNvPr>
          <p:cNvGrpSpPr/>
          <p:nvPr/>
        </p:nvGrpSpPr>
        <p:grpSpPr>
          <a:xfrm>
            <a:off x="152204" y="80942"/>
            <a:ext cx="7187802" cy="6238324"/>
            <a:chOff x="152131" y="81194"/>
            <a:chExt cx="7187802" cy="6238324"/>
          </a:xfrm>
        </p:grpSpPr>
        <p:pic>
          <p:nvPicPr>
            <p:cNvPr id="55" name="Picture 5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86496DB-BEDD-4BF9-8AF8-BAF9D20E6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" t="20790" r="-846"/>
            <a:stretch/>
          </p:blipFill>
          <p:spPr>
            <a:xfrm>
              <a:off x="152131" y="2377439"/>
              <a:ext cx="7187802" cy="3942079"/>
            </a:xfrm>
            <a:prstGeom prst="rect">
              <a:avLst/>
            </a:prstGeom>
          </p:spPr>
        </p:pic>
        <p:pic>
          <p:nvPicPr>
            <p:cNvPr id="56" name="Picture 55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0288132F-F4C7-4BA8-AD19-DDE3804D2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698" t="-1056" r="2712" b="83867"/>
            <a:stretch/>
          </p:blipFill>
          <p:spPr>
            <a:xfrm>
              <a:off x="701039" y="81194"/>
              <a:ext cx="6385488" cy="85541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12676-67B7-4040-BBCA-81439F115807}"/>
              </a:ext>
            </a:extLst>
          </p:cNvPr>
          <p:cNvGrpSpPr/>
          <p:nvPr/>
        </p:nvGrpSpPr>
        <p:grpSpPr>
          <a:xfrm>
            <a:off x="352504" y="151377"/>
            <a:ext cx="6955833" cy="6067089"/>
            <a:chOff x="352504" y="151377"/>
            <a:chExt cx="6955833" cy="6067089"/>
          </a:xfrm>
        </p:grpSpPr>
        <p:pic>
          <p:nvPicPr>
            <p:cNvPr id="17" name="Picture 16" descr="A picture containing light, colorful, night&#10;&#10;Description automatically generated">
              <a:extLst>
                <a:ext uri="{FF2B5EF4-FFF2-40B4-BE49-F238E27FC236}">
                  <a16:creationId xmlns:a16="http://schemas.microsoft.com/office/drawing/2014/main" id="{D71E675E-8F10-478E-9778-8675F7516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9348"/>
            <a:stretch/>
          </p:blipFill>
          <p:spPr>
            <a:xfrm>
              <a:off x="352504" y="2236668"/>
              <a:ext cx="6954278" cy="3981798"/>
            </a:xfrm>
            <a:prstGeom prst="rect">
              <a:avLst/>
            </a:prstGeom>
          </p:spPr>
        </p:pic>
        <p:pic>
          <p:nvPicPr>
            <p:cNvPr id="57" name="Picture 56" descr="A picture containing light, colorful, night&#10;&#10;Description automatically generated">
              <a:extLst>
                <a:ext uri="{FF2B5EF4-FFF2-40B4-BE49-F238E27FC236}">
                  <a16:creationId xmlns:a16="http://schemas.microsoft.com/office/drawing/2014/main" id="{EBAB09A9-7EF4-47C8-BED2-B4BF6435F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90" t="-1387" b="84129"/>
            <a:stretch/>
          </p:blipFill>
          <p:spPr>
            <a:xfrm>
              <a:off x="701039" y="151377"/>
              <a:ext cx="6607298" cy="85202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83EEA1B-37D3-4065-A124-B37004C21B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89" b="573"/>
          <a:stretch/>
        </p:blipFill>
        <p:spPr>
          <a:xfrm>
            <a:off x="8208814" y="31551"/>
            <a:ext cx="2063815" cy="1694081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3D1EBB53-8C03-4706-976F-674806A9B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6822" y="31550"/>
            <a:ext cx="1219427" cy="16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19685" y="2133606"/>
            <a:ext cx="3886480" cy="605729"/>
            <a:chOff x="2213113" y="3166761"/>
            <a:chExt cx="3886480" cy="636613"/>
          </a:xfrm>
        </p:grpSpPr>
        <p:sp>
          <p:nvSpPr>
            <p:cNvPr id="9" name="Rounded Rectangle 8"/>
            <p:cNvSpPr/>
            <p:nvPr/>
          </p:nvSpPr>
          <p:spPr>
            <a:xfrm>
              <a:off x="2213113" y="3166761"/>
              <a:ext cx="3052164" cy="636613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003" y="329958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Quarks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67815" y="2681906"/>
            <a:ext cx="4866953" cy="646331"/>
            <a:chOff x="5723065" y="3053919"/>
            <a:chExt cx="4866953" cy="646331"/>
          </a:xfrm>
        </p:grpSpPr>
        <p:sp>
          <p:nvSpPr>
            <p:cNvPr id="10" name="Rounded Rectangle 9"/>
            <p:cNvSpPr/>
            <p:nvPr/>
          </p:nvSpPr>
          <p:spPr>
            <a:xfrm>
              <a:off x="5723065" y="3106054"/>
              <a:ext cx="3372674" cy="5106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4659" y="3053919"/>
              <a:ext cx="1545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Sea Strange &amp;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Anti-Quarks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78978" y="4693908"/>
            <a:ext cx="5486400" cy="743666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Quark Polarization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032378"/>
            <a:ext cx="261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S Kumano, PRD </a:t>
            </a:r>
            <a:r>
              <a:rPr lang="en-US" sz="1400" b="1" dirty="0">
                <a:solidFill>
                  <a:srgbClr val="000000"/>
                </a:solidFill>
                <a:ea typeface="MS PGothic" panose="020B0600070205080204" pitchFamily="34" charset="-128"/>
              </a:rPr>
              <a:t>82</a:t>
            </a:r>
            <a:r>
              <a:rPr lang="en-US" sz="1400" dirty="0">
                <a:solidFill>
                  <a:srgbClr val="000000"/>
                </a:solidFill>
                <a:ea typeface="MS PGothic" panose="020B0600070205080204" pitchFamily="34" charset="-128"/>
              </a:rPr>
              <a:t> 017501 (2010)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9344" y="2073431"/>
                <a:ext cx="5977056" cy="3577160"/>
              </a:xfrm>
            </p:spPr>
            <p:txBody>
              <a:bodyPr>
                <a:normAutofit/>
              </a:bodyPr>
              <a:lstStyle/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en-US" sz="28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endParaRPr lang="en-US" sz="2800" dirty="0"/>
              </a:p>
              <a:p>
                <a:pPr lvl="1"/>
                <a:r>
                  <a:rPr lang="en-US" sz="3000" dirty="0"/>
                  <a:t>Looked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and floating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800" dirty="0"/>
                  <a:t>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400" dirty="0"/>
                  <a:t> Polarization of sea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3.20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±0.212</m:t>
                    </m:r>
                  </m:oMath>
                </a14:m>
                <a:r>
                  <a:rPr lang="en-US" sz="2800" dirty="0"/>
                  <a:t> improved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pPr lvl="1"/>
                <a:r>
                  <a:rPr lang="en-US" sz="2800" dirty="0"/>
                  <a:t>Indicates significant tensor </a:t>
                </a:r>
                <a:br>
                  <a:rPr lang="en-US" sz="2800" dirty="0"/>
                </a:br>
                <a:r>
                  <a:rPr lang="en-US" sz="2800" dirty="0"/>
                  <a:t>polarization in antiquark distributions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9344" y="2073431"/>
                <a:ext cx="5977056" cy="3577160"/>
              </a:xfrm>
              <a:blipFill>
                <a:blip r:embed="rId2"/>
                <a:stretch>
                  <a:fillRect l="-612" r="-2041" b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6240809" y="1998718"/>
            <a:ext cx="5890228" cy="4168943"/>
            <a:chOff x="6240809" y="1998718"/>
            <a:chExt cx="5890228" cy="416894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3"/>
            <a:stretch/>
          </p:blipFill>
          <p:spPr>
            <a:xfrm>
              <a:off x="6305012" y="1998718"/>
              <a:ext cx="5826025" cy="41689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2" r="94241" b="51722"/>
            <a:stretch/>
          </p:blipFill>
          <p:spPr>
            <a:xfrm>
              <a:off x="6240809" y="3398746"/>
              <a:ext cx="360291" cy="612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2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4730" y="4572000"/>
            <a:ext cx="5022574" cy="430783"/>
          </a:xfrm>
          <a:prstGeom prst="rect">
            <a:avLst/>
          </a:prstGeom>
          <a:solidFill>
            <a:srgbClr val="FFFF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lvl="1"/>
                <a:r>
                  <a:rPr lang="en-US" sz="2800" dirty="0"/>
                  <a:t>Deuteron wave function can be expressed as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𝑁𝑁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∆∆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rad>
                    <m:d>
                      <m:dPr>
                        <m:begChr m:val="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𝐶𝐶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201168" lvl="1" indent="0">
                  <a:buNone/>
                </a:pPr>
                <a:br>
                  <a:rPr lang="en-US" sz="2000" dirty="0"/>
                </a:br>
                <a:endParaRPr lang="en-US" sz="2000" dirty="0"/>
              </a:p>
              <a:p>
                <a:pPr lvl="1"/>
                <a:r>
                  <a:rPr lang="en-US" sz="2800" dirty="0"/>
                  <a:t>Early hidden color calculations gave small results, but author noted “as experimental techniques have improved dramatically, </a:t>
                </a:r>
                <a:br>
                  <a:rPr lang="en-US" sz="2800" dirty="0"/>
                </a:br>
                <a:r>
                  <a:rPr lang="en-US" sz="2800" dirty="0"/>
                  <a:t>the meaning of small has changed.”</a:t>
                </a:r>
              </a:p>
              <a:p>
                <a:pPr lvl="1"/>
                <a:r>
                  <a:rPr lang="en-US" sz="2800" dirty="0"/>
                  <a:t>Even though experimental upper limit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&lt;1.5%</m:t>
                    </m:r>
                  </m:oMath>
                </a14:m>
                <a:r>
                  <a:rPr lang="en-US" sz="2800" dirty="0"/>
                  <a:t>, a much smaller value (0.15%) can have a significant effect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 r="-2667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28081" y="2928730"/>
            <a:ext cx="939681" cy="948501"/>
            <a:chOff x="2344983" y="2849217"/>
            <a:chExt cx="939681" cy="948501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941980" y="2849217"/>
              <a:ext cx="107051" cy="35781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344983" y="3212943"/>
              <a:ext cx="939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Nucleon-</a:t>
              </a:r>
            </a:p>
            <a:p>
              <a:pPr algn="ctr"/>
              <a:r>
                <a:rPr lang="en-US" sz="1600" dirty="0"/>
                <a:t>Nucleon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37347" y="2928730"/>
            <a:ext cx="1127040" cy="748662"/>
            <a:chOff x="3730182" y="2849217"/>
            <a:chExt cx="1127040" cy="74866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4293700" y="2849217"/>
              <a:ext cx="47416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30182" y="3259325"/>
              <a:ext cx="1127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Delta-Delta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91859" y="2928730"/>
            <a:ext cx="1276311" cy="729579"/>
            <a:chOff x="5360624" y="2849217"/>
            <a:chExt cx="1276311" cy="729579"/>
          </a:xfrm>
        </p:grpSpPr>
        <p:cxnSp>
          <p:nvCxnSpPr>
            <p:cNvPr id="15" name="Straight Arrow Connector 14"/>
            <p:cNvCxnSpPr/>
            <p:nvPr/>
          </p:nvCxnSpPr>
          <p:spPr>
            <a:xfrm flipH="1" flipV="1">
              <a:off x="5540434" y="2849217"/>
              <a:ext cx="177872" cy="404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360624" y="3240242"/>
              <a:ext cx="12763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Hidden Color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07126" y="4731111"/>
            <a:ext cx="3051605" cy="503499"/>
            <a:chOff x="7607126" y="4731111"/>
            <a:chExt cx="3051605" cy="503499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7739266" y="5002783"/>
              <a:ext cx="265036" cy="23182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607126" y="4731111"/>
              <a:ext cx="3051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Probability of Hidden-Color Effects</a:t>
              </a: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3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err="1"/>
                  <a:t>Pionic</a:t>
                </a:r>
                <a:r>
                  <a:rPr lang="en-US" sz="2800" dirty="0"/>
                  <a:t> effects alone would violate Close-Kumano Sum Rule</a:t>
                </a:r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marL="201168" lvl="1" indent="0">
                  <a:buNone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>
                <a:blip r:embed="rId2"/>
                <a:stretch>
                  <a:fillRect l="-524" t="-2727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06" y="1772341"/>
            <a:ext cx="7241490" cy="4548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83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/>
                  <a:t>6-quark, hidden color states predict large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at large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br>
                  <a:rPr lang="en-US" sz="2800" dirty="0"/>
                </a:br>
                <a:endParaRPr lang="en-US" sz="2800" dirty="0"/>
              </a:p>
              <a:p>
                <a:pPr lvl="1"/>
                <a:r>
                  <a:rPr lang="en-US" sz="2800" dirty="0"/>
                  <a:t>Using central values  R=1.2 </a:t>
                </a:r>
                <a:r>
                  <a:rPr lang="en-US" sz="2800" dirty="0" err="1"/>
                  <a:t>fm</a:t>
                </a:r>
                <a:r>
                  <a:rPr lang="en-US" sz="2800" dirty="0"/>
                  <a:t>, </a:t>
                </a:r>
                <a:br>
                  <a:rPr lang="en-US" sz="2800" dirty="0"/>
                </a:br>
                <a:r>
                  <a:rPr lang="en-US" sz="2800" dirty="0"/>
                  <a:t>m=338 MeV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>
                <a:blip r:embed="rId2"/>
                <a:stretch>
                  <a:fillRect l="-524" t="-2727" r="-41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66780" y="1849164"/>
            <a:ext cx="7462009" cy="4387863"/>
            <a:chOff x="4434764" y="1808220"/>
            <a:chExt cx="7462009" cy="43878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342"/>
            <a:stretch/>
          </p:blipFill>
          <p:spPr>
            <a:xfrm>
              <a:off x="4434764" y="1808220"/>
              <a:ext cx="7462009" cy="43878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Blue = Central</a:t>
                  </a:r>
                </a:p>
                <a:p>
                  <a:r>
                    <a:rPr lang="en-US" dirty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3183" y="2325510"/>
                  <a:ext cx="1670201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85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579942" y="1746914"/>
            <a:ext cx="7498327" cy="4517408"/>
            <a:chOff x="4434764" y="1841337"/>
            <a:chExt cx="7422677" cy="365411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" t="738" b="17935"/>
            <a:stretch/>
          </p:blipFill>
          <p:spPr>
            <a:xfrm>
              <a:off x="4434764" y="1841337"/>
              <a:ext cx="7422677" cy="3654110"/>
            </a:xfrm>
            <a:prstGeom prst="rect">
              <a:avLst/>
            </a:prstGeom>
            <a:blipFill>
              <a:blip r:embed="rId6"/>
              <a:tile tx="0" ty="0" sx="100000" sy="100000" flip="none" algn="tl"/>
            </a:blip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Blue = Central</a:t>
                  </a:r>
                </a:p>
                <a:p>
                  <a:r>
                    <a:rPr lang="en-US" dirty="0"/>
                    <a:t>Others =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9152" y="2331716"/>
                  <a:ext cx="1718804" cy="64633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07" t="-3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6-Quark, Hidden Color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/>
                  <a:t>First complete theory to reproduce anomalous HERMES result</a:t>
                </a:r>
                <a:br>
                  <a:rPr lang="en-US" sz="2800" dirty="0"/>
                </a:br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predictions made for upcoming JLab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measurement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487972" cy="4023360"/>
              </a:xfrm>
              <a:blipFill>
                <a:blip r:embed="rId2"/>
                <a:stretch>
                  <a:fillRect l="-524" t="-2727" r="-8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023187"/>
            <a:ext cx="249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G Miller, PRC </a:t>
            </a:r>
            <a:r>
              <a:rPr lang="en-US" sz="1400" b="1" dirty="0"/>
              <a:t>89</a:t>
            </a:r>
            <a:r>
              <a:rPr lang="en-US" sz="1400" dirty="0"/>
              <a:t> 045203 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79474"/>
            <a:ext cx="7331520" cy="45514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4" y="1766464"/>
            <a:ext cx="7331520" cy="45437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Tensor Polarization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04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4483271" y="4585647"/>
            <a:ext cx="4642951" cy="15116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Tensor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Physics accessible with a tensor polarized target:</a:t>
                </a:r>
              </a:p>
              <a:p>
                <a:pPr lvl="2"/>
                <a:r>
                  <a:rPr lang="en-US" sz="1600" dirty="0"/>
                  <a:t>Orbital Angular Momentum &amp; Spin Crisis</a:t>
                </a:r>
              </a:p>
              <a:p>
                <a:pPr lvl="2"/>
                <a:r>
                  <a:rPr lang="en-US" sz="1600" dirty="0" err="1"/>
                  <a:t>Gravitomagnetic</a:t>
                </a:r>
                <a:r>
                  <a:rPr lang="en-US" sz="1600" dirty="0"/>
                  <a:t> Form Factors</a:t>
                </a:r>
              </a:p>
              <a:p>
                <a:pPr lvl="2"/>
                <a:r>
                  <a:rPr lang="en-US" sz="1600" dirty="0" err="1"/>
                  <a:t>Pionic</a:t>
                </a:r>
                <a:r>
                  <a:rPr lang="en-US" sz="1600" dirty="0"/>
                  <a:t> Effects</a:t>
                </a:r>
              </a:p>
              <a:p>
                <a:pPr lvl="2"/>
                <a:r>
                  <a:rPr lang="en-US" sz="1600" dirty="0"/>
                  <a:t>Polarized Sea Quarks</a:t>
                </a:r>
              </a:p>
              <a:p>
                <a:pPr lvl="2"/>
                <a:r>
                  <a:rPr lang="en-US" sz="1600" dirty="0"/>
                  <a:t>Tensor polarized antiquarks</a:t>
                </a:r>
              </a:p>
              <a:p>
                <a:pPr lvl="2"/>
                <a:r>
                  <a:rPr lang="en-US" sz="1600" dirty="0"/>
                  <a:t>Linking traditional nuclear physics and quark-gluon picture</a:t>
                </a:r>
              </a:p>
              <a:p>
                <a:pPr lvl="2"/>
                <a:r>
                  <a:rPr lang="en-US" sz="1600" dirty="0"/>
                  <a:t>Final State Interactions</a:t>
                </a:r>
              </a:p>
              <a:p>
                <a:pPr lvl="2"/>
                <a:r>
                  <a:rPr lang="en-US" sz="1600" dirty="0"/>
                  <a:t>Gluonic Effects</a:t>
                </a:r>
              </a:p>
              <a:p>
                <a:pPr lvl="2"/>
                <a:r>
                  <a:rPr lang="en-US" sz="1600" b="1" dirty="0"/>
                  <a:t>Tensor structure functions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1600" b="1" dirty="0"/>
              </a:p>
              <a:p>
                <a:pPr lvl="2"/>
                <a:r>
                  <a:rPr lang="en-US" sz="1600" b="1" dirty="0"/>
                  <a:t>Tensor DVCS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Test sum rules, new helicity term</a:t>
                </a:r>
                <a:endParaRPr lang="en-US" sz="1600" b="1" dirty="0"/>
              </a:p>
              <a:p>
                <a:pPr lvl="2"/>
                <a:r>
                  <a:rPr lang="en-US" sz="1600" b="1" dirty="0"/>
                  <a:t>Tensor </a:t>
                </a:r>
                <a:r>
                  <a:rPr lang="en-US" sz="1600" b="1" dirty="0" err="1"/>
                  <a:t>Drell</a:t>
                </a:r>
                <a:r>
                  <a:rPr lang="en-US" sz="1600" b="1" dirty="0"/>
                  <a:t>-Yan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60 new structure functions</a:t>
                </a:r>
              </a:p>
              <a:p>
                <a:pPr lvl="2"/>
                <a:r>
                  <a:rPr lang="en-US" sz="1600" b="1" dirty="0">
                    <a:sym typeface="Wingdings" panose="05000000000000000000" pitchFamily="2" charset="2"/>
                  </a:rPr>
                  <a:t>Tensor TMD  Directly measure a T-odd function</a:t>
                </a:r>
                <a:r>
                  <a:rPr lang="en-US" sz="1600" b="1" baseline="30000" dirty="0">
                    <a:sym typeface="Wingdings" panose="05000000000000000000" pitchFamily="2" charset="2"/>
                  </a:rPr>
                  <a:t>[1]</a:t>
                </a:r>
                <a:endParaRPr lang="en-US" sz="1600" b="1" baseline="30000" dirty="0"/>
              </a:p>
              <a:p>
                <a:pPr lvl="2"/>
                <a:r>
                  <a:rPr lang="en-US" sz="1600" b="1" dirty="0"/>
                  <a:t>Tensor EIC </a:t>
                </a:r>
                <a:r>
                  <a:rPr lang="en-US" sz="1600" b="1" dirty="0">
                    <a:sym typeface="Wingdings" panose="05000000000000000000" pitchFamily="2" charset="2"/>
                  </a:rPr>
                  <a:t> Many calculations simplified</a:t>
                </a:r>
                <a:endParaRPr lang="en-US" sz="1600" b="1" dirty="0"/>
              </a:p>
              <a:p>
                <a:pPr lvl="2"/>
                <a:r>
                  <a:rPr lang="en-US" sz="1600" dirty="0"/>
                  <a:t>…and more!</a:t>
                </a:r>
              </a:p>
              <a:p>
                <a:endParaRPr lang="en-US" sz="1400" dirty="0"/>
              </a:p>
              <a:p>
                <a:pPr lvl="1"/>
                <a:endParaRPr lang="en-US" sz="1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89863" y="1711978"/>
                <a:ext cx="4936359" cy="4426291"/>
              </a:xfrm>
              <a:blipFill>
                <a:blip r:embed="rId3"/>
                <a:stretch>
                  <a:fillRect l="-988" t="-1377" r="-494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" y="3175001"/>
            <a:ext cx="3857876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482" t="2219" r="33194" b="136"/>
          <a:stretch/>
        </p:blipFill>
        <p:spPr>
          <a:xfrm>
            <a:off x="9317294" y="1825507"/>
            <a:ext cx="2751312" cy="4400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900" dirty="0"/>
                  <a:t>Tensor program:</a:t>
                </a:r>
              </a:p>
              <a:p>
                <a:pPr lvl="1"/>
                <a:r>
                  <a:rPr lang="en-US" sz="1700" dirty="0"/>
                  <a:t>DIS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(C12-13-011)</a:t>
                </a:r>
              </a:p>
              <a:p>
                <a:pPr lvl="1"/>
                <a:r>
                  <a:rPr lang="en-US" sz="1700" dirty="0"/>
                  <a:t>QE and 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700" dirty="0"/>
                  <a:t>: </a:t>
                </a:r>
                <a:r>
                  <a:rPr lang="en-US" sz="1700" u="sng" dirty="0"/>
                  <a:t>Approved</a:t>
                </a:r>
                <a:r>
                  <a:rPr lang="en-US" sz="1700" dirty="0"/>
                  <a:t> (C12-15-005)</a:t>
                </a:r>
              </a:p>
              <a:p>
                <a:pPr lvl="1"/>
                <a:r>
                  <a:rPr lang="en-US" sz="1700" dirty="0"/>
                  <a:t>Exotic gluon states through 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700" dirty="0"/>
                  <a:t> (LOI12-16-006)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1" y="1821364"/>
                <a:ext cx="4558748" cy="1573327"/>
              </a:xfrm>
              <a:prstGeom prst="rect">
                <a:avLst/>
              </a:prstGeom>
              <a:blipFill>
                <a:blip r:embed="rId6"/>
                <a:stretch>
                  <a:fillRect l="-1337" t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7326108" y="2232"/>
            <a:ext cx="4882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[1]</a:t>
            </a:r>
            <a:r>
              <a:rPr lang="en-US" dirty="0"/>
              <a:t> A. </a:t>
            </a:r>
            <a:r>
              <a:rPr lang="en-US" dirty="0" err="1"/>
              <a:t>Bacchetta</a:t>
            </a:r>
            <a:r>
              <a:rPr lang="en-US" dirty="0"/>
              <a:t>, Ph.D. Thesis (2002) arXiv:0212025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82" y="4504"/>
            <a:ext cx="4429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J. Phys.: Conf. Ser. 543 011001-012015 (2014)</a:t>
            </a:r>
          </a:p>
          <a:p>
            <a:r>
              <a:rPr lang="en-US" dirty="0"/>
              <a:t>http://iopscience.iop.org/1742-6596/543/1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E4739-8F82-41AE-81F7-159CCC8A68B4}"/>
              </a:ext>
            </a:extLst>
          </p:cNvPr>
          <p:cNvSpPr txBox="1"/>
          <p:nvPr/>
        </p:nvSpPr>
        <p:spPr>
          <a:xfrm rot="20904626">
            <a:off x="9048883" y="478883"/>
            <a:ext cx="314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FF"/>
                </a:solidFill>
              </a:rPr>
              <a:t>How can tensor polarization help to provide insight on your theoretical work?</a:t>
            </a:r>
          </a:p>
        </p:txBody>
      </p:sp>
    </p:spTree>
    <p:extLst>
      <p:ext uri="{BB962C8B-B14F-4D97-AF65-F5344CB8AC3E}">
        <p14:creationId xmlns:p14="http://schemas.microsoft.com/office/powerpoint/2010/main" val="27419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SDR-based VNA NMR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SDR = Software Defined Radio</a:t>
            </a:r>
          </a:p>
          <a:p>
            <a:r>
              <a:rPr lang="en-US" dirty="0"/>
              <a:t>Simultaneous measurement of all parts (Real &amp; Imaginary) of NMR signal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0702C7A-B12F-45AC-BA16-E1D18005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" t="6883" r="4956" b="6587"/>
          <a:stretch/>
        </p:blipFill>
        <p:spPr>
          <a:xfrm>
            <a:off x="5274129" y="2188327"/>
            <a:ext cx="6705331" cy="3597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/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938C29-BC44-48CF-9836-5060E6813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129" y="2798058"/>
                <a:ext cx="120173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/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1DFCD6-1999-4028-8F83-7397EA053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24" y="2411089"/>
                <a:ext cx="117769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/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n-US" sz="2800" b="0" i="0" smtClean="0">
                          <a:solidFill>
                            <a:srgbClr val="F9A7D8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2800" dirty="0">
                  <a:solidFill>
                    <a:srgbClr val="F9A7D8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8178BDB-CFAA-43CD-8C09-8BEA715AA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989" y="3016125"/>
                <a:ext cx="68640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AC9D2-7DBD-4BAF-B391-2A029F86685A}"/>
              </a:ext>
            </a:extLst>
          </p:cNvPr>
          <p:cNvSpPr txBox="1"/>
          <p:nvPr/>
        </p:nvSpPr>
        <p:spPr>
          <a:xfrm>
            <a:off x="1565256" y="566097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~$450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243351-8466-4D75-ABA2-E29A3748AF18}"/>
              </a:ext>
            </a:extLst>
          </p:cNvPr>
          <p:cNvCxnSpPr>
            <a:cxnSpLocks/>
          </p:cNvCxnSpPr>
          <p:nvPr/>
        </p:nvCxnSpPr>
        <p:spPr>
          <a:xfrm>
            <a:off x="8628610" y="2072640"/>
            <a:ext cx="0" cy="310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A0FC921-A75C-496A-91ED-D051AE52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7E5E36-C1E9-4A83-A9C2-E3D005D85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40" y="3492545"/>
            <a:ext cx="3852619" cy="21684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A958F0-92B5-4FFE-94D6-35C4C64143DC}"/>
              </a:ext>
            </a:extLst>
          </p:cNvPr>
          <p:cNvSpPr txBox="1"/>
          <p:nvPr/>
        </p:nvSpPr>
        <p:spPr>
          <a:xfrm>
            <a:off x="2560397" y="289675"/>
            <a:ext cx="4149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Eq (1), Eq (3), &amp; Table I from </a:t>
            </a:r>
            <a:br>
              <a:rPr lang="en-US" dirty="0"/>
            </a:br>
            <a:r>
              <a:rPr lang="en-US" dirty="0" err="1"/>
              <a:t>Yu.F</a:t>
            </a:r>
            <a:r>
              <a:rPr lang="en-US" dirty="0"/>
              <a:t>. </a:t>
            </a:r>
            <a:r>
              <a:rPr lang="en-US" dirty="0" err="1"/>
              <a:t>Kisselev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354</a:t>
            </a:r>
            <a:r>
              <a:rPr lang="en-US" dirty="0"/>
              <a:t>, 249 (1995)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C87DD3-F084-40F9-AF64-F239907CCB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431" y="70882"/>
            <a:ext cx="3686185" cy="429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593F0-BFEF-4572-B617-230DE2C371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1331" y="612841"/>
            <a:ext cx="3338297" cy="93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B5F171-1C84-4022-A83D-BE23FBB744BA}"/>
              </a:ext>
            </a:extLst>
          </p:cNvPr>
          <p:cNvSpPr txBox="1"/>
          <p:nvPr/>
        </p:nvSpPr>
        <p:spPr>
          <a:xfrm>
            <a:off x="7185309" y="1720334"/>
            <a:ext cx="288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DNP-Enhanced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817669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79084" cy="1450757"/>
          </a:xfrm>
        </p:spPr>
        <p:txBody>
          <a:bodyPr/>
          <a:lstStyle/>
          <a:p>
            <a:r>
              <a:rPr lang="en-US" dirty="0"/>
              <a:t>VNA NMR – Multiple Signals @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3973484" cy="4023360"/>
          </a:xfrm>
        </p:spPr>
        <p:txBody>
          <a:bodyPr/>
          <a:lstStyle/>
          <a:p>
            <a:r>
              <a:rPr lang="en-US" dirty="0"/>
              <a:t>Does not require soldering new tank circuits to use with different nuclei (</a:t>
            </a:r>
            <a:r>
              <a:rPr lang="en-US" dirty="0" err="1"/>
              <a:t>ie</a:t>
            </a:r>
            <a:r>
              <a:rPr lang="en-US" dirty="0"/>
              <a:t>, 5T proton @ 213 MHz and 5T deuteron @ 32 MHz)</a:t>
            </a:r>
          </a:p>
          <a:p>
            <a:r>
              <a:rPr lang="en-US" dirty="0"/>
              <a:t>Can measure multiple nuclei simultaneously</a:t>
            </a:r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8B320384-7D82-44F3-AC26-1CD0D21A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6" t="7465" r="10714" b="6119"/>
          <a:stretch/>
        </p:blipFill>
        <p:spPr>
          <a:xfrm>
            <a:off x="5204095" y="1745674"/>
            <a:ext cx="6980259" cy="4786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1FDC2-2BC6-4E2A-B630-84311BCCBEDB}"/>
              </a:ext>
            </a:extLst>
          </p:cNvPr>
          <p:cNvSpPr txBox="1"/>
          <p:nvPr/>
        </p:nvSpPr>
        <p:spPr>
          <a:xfrm>
            <a:off x="8485415" y="2302678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Proton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58AE-B3D7-4156-8F10-02EED3472437}"/>
              </a:ext>
            </a:extLst>
          </p:cNvPr>
          <p:cNvSpPr txBox="1"/>
          <p:nvPr/>
        </p:nvSpPr>
        <p:spPr>
          <a:xfrm>
            <a:off x="9802487" y="5684428"/>
            <a:ext cx="171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19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 </a:t>
            </a:r>
          </a:p>
          <a:p>
            <a:pPr algn="ctr"/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(from </a:t>
            </a:r>
            <a:r>
              <a:rPr lang="en-US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Kel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-F Cup)</a:t>
            </a:r>
          </a:p>
        </p:txBody>
      </p:sp>
      <p:pic>
        <p:nvPicPr>
          <p:cNvPr id="7170" name="Picture 2" descr="Image slide">
            <a:extLst>
              <a:ext uri="{FF2B5EF4-FFF2-40B4-BE49-F238E27FC236}">
                <a16:creationId xmlns:a16="http://schemas.microsoft.com/office/drawing/2014/main" id="{5C03E730-5332-46C7-92FF-17018184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20" y="3804994"/>
            <a:ext cx="3247412" cy="25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5C1FF-53BD-4F44-8E28-0DCA7543676F}"/>
              </a:ext>
            </a:extLst>
          </p:cNvPr>
          <p:cNvSpPr txBox="1"/>
          <p:nvPr/>
        </p:nvSpPr>
        <p:spPr>
          <a:xfrm>
            <a:off x="2983588" y="562878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~$4k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4E47EF-968E-4657-A0DF-7A7D270B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83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VNA NMR – Q-curve BG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8FE-4E87-441B-B991-9A666DF8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176849" cy="4023360"/>
          </a:xfrm>
        </p:spPr>
        <p:txBody>
          <a:bodyPr/>
          <a:lstStyle/>
          <a:p>
            <a:r>
              <a:rPr lang="en-US" dirty="0"/>
              <a:t>Can measure extremely wide frequency ranges (~up to 50 MHz span w/ NMR signal, 0.001-6 GHz span for Q-curve background studies)</a:t>
            </a:r>
          </a:p>
          <a:p>
            <a:pPr lvl="1"/>
            <a:r>
              <a:rPr lang="en-US" dirty="0"/>
              <a:t>Normally only +/- 400kHz measured</a:t>
            </a:r>
          </a:p>
          <a:p>
            <a:endParaRPr lang="en-US" dirty="0"/>
          </a:p>
          <a:p>
            <a:r>
              <a:rPr lang="en-US" sz="2400" i="1" dirty="0"/>
              <a:t>Combining Real &amp; Imaginary information over a large frequency range may remove need for a baseline!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F4F72-9BDE-4608-ADF5-2C4018AA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757" y="1769866"/>
            <a:ext cx="6697675" cy="453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7220BF-9D6C-4FE0-BC6D-49085AE06A94}"/>
              </a:ext>
            </a:extLst>
          </p:cNvPr>
          <p:cNvSpPr txBox="1"/>
          <p:nvPr/>
        </p:nvSpPr>
        <p:spPr>
          <a:xfrm>
            <a:off x="8482085" y="3427508"/>
            <a:ext cx="110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9A7D8"/>
                </a:solidFill>
              </a:rPr>
              <a:t>4T Proton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308A33-697D-44D3-AD72-64CF7E9074A5}"/>
              </a:ext>
            </a:extLst>
          </p:cNvPr>
          <p:cNvCxnSpPr>
            <a:cxnSpLocks/>
          </p:cNvCxnSpPr>
          <p:nvPr/>
        </p:nvCxnSpPr>
        <p:spPr>
          <a:xfrm>
            <a:off x="5573486" y="5736771"/>
            <a:ext cx="6368143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C5E18A-850C-4455-B2C1-E8AF8D498606}"/>
              </a:ext>
            </a:extLst>
          </p:cNvPr>
          <p:cNvSpPr txBox="1"/>
          <p:nvPr/>
        </p:nvSpPr>
        <p:spPr>
          <a:xfrm>
            <a:off x="7854043" y="5756616"/>
            <a:ext cx="2160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100 MHz to 215 MHz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8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41B63-888D-407A-94F1-50C3AC5A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</p:spPr>
            <p:txBody>
              <a:bodyPr/>
              <a:lstStyle/>
              <a:p>
                <a:r>
                  <a:rPr lang="en-US" dirty="0"/>
                  <a:t>For vector polarization,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𝑁𝑀𝑅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1024AF-7D73-4C67-AAE0-FE5B0F3D3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3551632" cy="4023360"/>
              </a:xfrm>
              <a:blipFill>
                <a:blip r:embed="rId2"/>
                <a:stretch>
                  <a:fillRect l="-1715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55B4-5204-4C2A-AEBF-0EC924EB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03489-4CC0-4862-82EF-14FF1ECED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F49AA-BE41-419E-A65F-0682722EF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BB09E1-7E9D-4FD1-8942-41531CF88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0" r="52336"/>
          <a:stretch/>
        </p:blipFill>
        <p:spPr>
          <a:xfrm>
            <a:off x="605042" y="2786808"/>
            <a:ext cx="4536108" cy="31906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E3B76-CB92-424F-8D72-CD8F2C806408}"/>
              </a:ext>
            </a:extLst>
          </p:cNvPr>
          <p:cNvGrpSpPr/>
          <p:nvPr/>
        </p:nvGrpSpPr>
        <p:grpSpPr>
          <a:xfrm>
            <a:off x="6258623" y="1855894"/>
            <a:ext cx="4622737" cy="4172105"/>
            <a:chOff x="6258623" y="1845734"/>
            <a:chExt cx="4622737" cy="4172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For tensor polarization,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𝑐𝑐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394D7221-4612-4024-9611-FF71AD001A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955" y="1845734"/>
                  <a:ext cx="3551632" cy="4023360"/>
                </a:xfrm>
                <a:prstGeom prst="rect">
                  <a:avLst/>
                </a:prstGeom>
                <a:blipFill>
                  <a:blip r:embed="rId4"/>
                  <a:stretch>
                    <a:fillRect l="-1887" t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89B7DCE-5DEB-41AF-AA29-5DFA5A190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60" t="42334" r="41501"/>
            <a:stretch/>
          </p:blipFill>
          <p:spPr>
            <a:xfrm>
              <a:off x="6258623" y="2781146"/>
              <a:ext cx="4622737" cy="32366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B789A-3EE3-4A09-8554-3204EA59F642}"/>
              </a:ext>
            </a:extLst>
          </p:cNvPr>
          <p:cNvGrpSpPr/>
          <p:nvPr/>
        </p:nvGrpSpPr>
        <p:grpSpPr>
          <a:xfrm>
            <a:off x="9046443" y="2027197"/>
            <a:ext cx="2247273" cy="646331"/>
            <a:chOff x="9046443" y="2027197"/>
            <a:chExt cx="224727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/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  <a:p>
                  <a:r>
                    <a:rPr lang="en-US" dirty="0"/>
                    <a:t>Increases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D524B9F-DAD8-489A-B2B7-C075F59A9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961">
                  <a:off x="9726812" y="2027197"/>
                  <a:ext cx="1566904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39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2D65B43-D6BD-4461-8098-EE8010EE94ED}"/>
                </a:ext>
              </a:extLst>
            </p:cNvPr>
            <p:cNvSpPr/>
            <p:nvPr/>
          </p:nvSpPr>
          <p:spPr>
            <a:xfrm>
              <a:off x="9046443" y="2161117"/>
              <a:ext cx="650507" cy="453095"/>
            </a:xfrm>
            <a:prstGeom prst="righ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47CFC-45FE-47EF-AD86-E2C463B0E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36" t="1439" r="26009" b="66892"/>
          <a:stretch/>
        </p:blipFill>
        <p:spPr>
          <a:xfrm>
            <a:off x="8927466" y="0"/>
            <a:ext cx="2239242" cy="1707897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9AB3310-6648-4030-97E1-F32B7CAFCA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8" t="42394" r="41513"/>
          <a:stretch/>
        </p:blipFill>
        <p:spPr>
          <a:xfrm>
            <a:off x="562716" y="2770986"/>
            <a:ext cx="4756629" cy="324158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72912C8-157C-41D1-BF34-E4C348B59A4D}"/>
              </a:ext>
            </a:extLst>
          </p:cNvPr>
          <p:cNvCxnSpPr>
            <a:cxnSpLocks/>
          </p:cNvCxnSpPr>
          <p:nvPr/>
        </p:nvCxnSpPr>
        <p:spPr>
          <a:xfrm>
            <a:off x="10616678" y="579120"/>
            <a:ext cx="134666" cy="90011"/>
          </a:xfrm>
          <a:prstGeom prst="straightConnector1">
            <a:avLst/>
          </a:prstGeom>
          <a:ln w="381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/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Line shape fits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area difference</a:t>
                </a:r>
              </a:p>
              <a:p>
                <a:br>
                  <a:rPr lang="en-US" sz="1050" dirty="0"/>
                </a:br>
                <a:r>
                  <a:rPr lang="en-US" sz="1050" dirty="0"/>
                  <a:t>D. Keller, et al., NIM A </a:t>
                </a:r>
                <a:r>
                  <a:rPr lang="en-US" sz="1050" b="1" dirty="0"/>
                  <a:t>981</a:t>
                </a:r>
                <a:r>
                  <a:rPr lang="en-US" sz="1050" dirty="0"/>
                  <a:t>, 164504 (2020)</a:t>
                </a:r>
              </a:p>
              <a:p>
                <a:r>
                  <a:rPr lang="en-US" sz="1050" dirty="0"/>
                  <a:t>D. Keller, Eur. Phys. J. A </a:t>
                </a:r>
                <a:r>
                  <a:rPr lang="en-US" sz="1050" b="1" dirty="0"/>
                  <a:t>53</a:t>
                </a:r>
                <a:r>
                  <a:rPr lang="en-US" sz="1050" dirty="0"/>
                  <a:t>, 155 (2017)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290690-8B08-47B9-B53E-D3C60CD8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417" y="3735807"/>
                <a:ext cx="2763583" cy="1408078"/>
              </a:xfrm>
              <a:prstGeom prst="rect">
                <a:avLst/>
              </a:prstGeom>
              <a:blipFill>
                <a:blip r:embed="rId8"/>
                <a:stretch>
                  <a:fillRect l="-1987" t="-2597" b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5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57C531-3222-4588-8654-7A79EA8C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" y="2471331"/>
            <a:ext cx="6096000" cy="2998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2A7360-2F0C-4904-9578-055BAF3A2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1823567"/>
            <a:ext cx="4998720" cy="1450757"/>
          </a:xfrm>
        </p:spPr>
        <p:txBody>
          <a:bodyPr/>
          <a:lstStyle/>
          <a:p>
            <a:pPr algn="ctr"/>
            <a:r>
              <a:rPr lang="en-US" dirty="0"/>
              <a:t>Absorption (Real) vs. Dispersion (Imaginary) creates circles for Lorentzian signals</a:t>
            </a:r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04FB-07C5-464E-B4BD-5EE77419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62953" cy="1450757"/>
          </a:xfrm>
        </p:spPr>
        <p:txBody>
          <a:bodyPr/>
          <a:lstStyle/>
          <a:p>
            <a:r>
              <a:rPr lang="en-US" dirty="0"/>
              <a:t>VNA NMR – Re &amp; </a:t>
            </a:r>
            <a:r>
              <a:rPr lang="en-US" dirty="0" err="1"/>
              <a:t>Im</a:t>
            </a:r>
            <a:r>
              <a:rPr lang="en-US" dirty="0"/>
              <a:t> + Q-curve BG Studies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28F38-84B3-4D9D-A054-ABD0D9B34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AD945-9817-4589-9645-DEED9186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EFF9-ECEE-47F0-A798-943FF211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EEE4C-5085-4EA4-95A5-0797F05B2FA9}"/>
              </a:ext>
            </a:extLst>
          </p:cNvPr>
          <p:cNvSpPr txBox="1"/>
          <p:nvPr/>
        </p:nvSpPr>
        <p:spPr>
          <a:xfrm>
            <a:off x="72044" y="5683634"/>
            <a:ext cx="580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756 (1978)</a:t>
            </a:r>
          </a:p>
          <a:p>
            <a:r>
              <a:rPr lang="en-US" dirty="0"/>
              <a:t>D.C. Roe, A.G. Marshall, Analytical Chemistry, </a:t>
            </a:r>
            <a:r>
              <a:rPr lang="en-US" b="1" dirty="0"/>
              <a:t>50</a:t>
            </a:r>
            <a:r>
              <a:rPr lang="en-US" dirty="0"/>
              <a:t>, 764 (1978)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5A2600-E4E9-44AE-8A96-29DC1E93CAFD}"/>
              </a:ext>
            </a:extLst>
          </p:cNvPr>
          <p:cNvGrpSpPr/>
          <p:nvPr/>
        </p:nvGrpSpPr>
        <p:grpSpPr>
          <a:xfrm>
            <a:off x="6029492" y="1823567"/>
            <a:ext cx="5852172" cy="4503698"/>
            <a:chOff x="6029492" y="1823567"/>
            <a:chExt cx="5852172" cy="4503698"/>
          </a:xfrm>
        </p:grpSpPr>
        <p:pic>
          <p:nvPicPr>
            <p:cNvPr id="26" name="Picture 2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4BF382F-C28A-4637-B6C6-72079EC7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492" y="1938136"/>
              <a:ext cx="5852172" cy="4389129"/>
            </a:xfrm>
            <a:prstGeom prst="rect">
              <a:avLst/>
            </a:prstGeom>
          </p:spPr>
        </p:pic>
        <p:sp>
          <p:nvSpPr>
            <p:cNvPr id="22" name="Content Placeholder 9">
              <a:extLst>
                <a:ext uri="{FF2B5EF4-FFF2-40B4-BE49-F238E27FC236}">
                  <a16:creationId xmlns:a16="http://schemas.microsoft.com/office/drawing/2014/main" id="{C704F8B0-E6F1-4313-A0BE-4E1C0926DE28}"/>
                </a:ext>
              </a:extLst>
            </p:cNvPr>
            <p:cNvSpPr txBox="1">
              <a:spLocks/>
            </p:cNvSpPr>
            <p:nvPr/>
          </p:nvSpPr>
          <p:spPr>
            <a:xfrm>
              <a:off x="6213763" y="1823567"/>
              <a:ext cx="4998720" cy="1450757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Tuned NMR cables are Lorentzian with NMR signals on top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F350FC-0897-4A6E-AC3A-87A039254F8D}"/>
              </a:ext>
            </a:extLst>
          </p:cNvPr>
          <p:cNvGrpSpPr/>
          <p:nvPr/>
        </p:nvGrpSpPr>
        <p:grpSpPr>
          <a:xfrm>
            <a:off x="7220040" y="2971442"/>
            <a:ext cx="2367305" cy="2737522"/>
            <a:chOff x="7220040" y="2971442"/>
            <a:chExt cx="2367305" cy="27375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CBCE22C-DA26-4C7A-91F9-FB089A1614F2}"/>
                </a:ext>
              </a:extLst>
            </p:cNvPr>
            <p:cNvGrpSpPr/>
            <p:nvPr/>
          </p:nvGrpSpPr>
          <p:grpSpPr>
            <a:xfrm>
              <a:off x="7220040" y="2971442"/>
              <a:ext cx="1801011" cy="2737522"/>
              <a:chOff x="7220040" y="2971442"/>
              <a:chExt cx="1801011" cy="273752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9987A9-5B65-4B11-B493-67C58024DDA5}"/>
                  </a:ext>
                </a:extLst>
              </p:cNvPr>
              <p:cNvSpPr txBox="1"/>
              <p:nvPr/>
            </p:nvSpPr>
            <p:spPr>
              <a:xfrm rot="20671658">
                <a:off x="7220040" y="2971442"/>
                <a:ext cx="18010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Enhanced proton signal on VNA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741EAA9-4734-461F-8423-9ED516E14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1688" y="4877239"/>
                <a:ext cx="1477714" cy="831725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AE75702-43D8-4DAB-9817-D1EF055CE9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865" y="2987040"/>
              <a:ext cx="792480" cy="22721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19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D38A-637D-434A-8447-622A6F64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57658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7627C-5FEE-4E0D-99E8-D1FE2172E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56CB8-C651-4D5B-B732-5C762B636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72C49-3238-4BEE-81C5-0AE1CFBA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95BEE17-C33A-44FC-86DB-B38DB1008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2" b="3345"/>
          <a:stretch/>
        </p:blipFill>
        <p:spPr>
          <a:xfrm>
            <a:off x="5384445" y="1821426"/>
            <a:ext cx="6164704" cy="50359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ACDA574-EFCB-404D-A26A-35FCBC85A6FB}"/>
              </a:ext>
            </a:extLst>
          </p:cNvPr>
          <p:cNvGrpSpPr/>
          <p:nvPr/>
        </p:nvGrpSpPr>
        <p:grpSpPr>
          <a:xfrm>
            <a:off x="7862741" y="3125587"/>
            <a:ext cx="953193" cy="949744"/>
            <a:chOff x="7862741" y="3125587"/>
            <a:chExt cx="953193" cy="94974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D1152E-B54A-441C-8B78-72BE0BF9C4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1551" y="3125587"/>
              <a:ext cx="382384" cy="347748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EB3374-00C5-4C1B-A2C0-856AB64ED842}"/>
                </a:ext>
              </a:extLst>
            </p:cNvPr>
            <p:cNvSpPr txBox="1"/>
            <p:nvPr/>
          </p:nvSpPr>
          <p:spPr>
            <a:xfrm>
              <a:off x="7862741" y="3429000"/>
              <a:ext cx="953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Proton Signal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A3410B-CE73-4EA8-9EDF-0377C3F7E857}"/>
              </a:ext>
            </a:extLst>
          </p:cNvPr>
          <p:cNvGrpSpPr/>
          <p:nvPr/>
        </p:nvGrpSpPr>
        <p:grpSpPr>
          <a:xfrm>
            <a:off x="8527759" y="4494771"/>
            <a:ext cx="2039266" cy="646331"/>
            <a:chOff x="8466797" y="4494771"/>
            <a:chExt cx="2039266" cy="64633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A81B03B-FDC2-427C-A2F0-F0D35FDD8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6138" y="4494771"/>
              <a:ext cx="879925" cy="204691"/>
            </a:xfrm>
            <a:prstGeom prst="straightConnector1">
              <a:avLst/>
            </a:prstGeom>
            <a:ln w="38100">
              <a:solidFill>
                <a:srgbClr val="BF00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4BBAEA-44F4-4C42-980A-6B4F6394C1BB}"/>
                </a:ext>
              </a:extLst>
            </p:cNvPr>
            <p:cNvSpPr txBox="1"/>
            <p:nvPr/>
          </p:nvSpPr>
          <p:spPr>
            <a:xfrm>
              <a:off x="8466797" y="4494771"/>
              <a:ext cx="1364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BF00BF"/>
                  </a:solidFill>
                </a:rPr>
                <a:t>‘Q-Curve’ Background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6DD4E39-3780-4A9E-90E0-9B4A87B2E374}"/>
              </a:ext>
            </a:extLst>
          </p:cNvPr>
          <p:cNvSpPr txBox="1">
            <a:spLocks/>
          </p:cNvSpPr>
          <p:nvPr/>
        </p:nvSpPr>
        <p:spPr>
          <a:xfrm>
            <a:off x="1132772" y="2241664"/>
            <a:ext cx="3341716" cy="8143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Re(Z) vs. </a:t>
            </a:r>
            <a:r>
              <a:rPr lang="en-US" sz="2400" dirty="0" err="1"/>
              <a:t>Im</a:t>
            </a:r>
            <a:r>
              <a:rPr lang="en-US" sz="2400" dirty="0"/>
              <a:t>(Z) creates easy-to-fit circles!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BCFF5-B9FF-44D6-B907-9C9C66DB4B49}"/>
              </a:ext>
            </a:extLst>
          </p:cNvPr>
          <p:cNvSpPr txBox="1"/>
          <p:nvPr/>
        </p:nvSpPr>
        <p:spPr>
          <a:xfrm>
            <a:off x="387927" y="3629891"/>
            <a:ext cx="4472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on Top = Good Tune</a:t>
            </a:r>
          </a:p>
          <a:p>
            <a:endParaRPr lang="en-US" dirty="0"/>
          </a:p>
          <a:p>
            <a:r>
              <a:rPr lang="en-US" dirty="0"/>
              <a:t>Signal on Left/Right = Re(Z) signal hidden</a:t>
            </a:r>
          </a:p>
          <a:p>
            <a:r>
              <a:rPr lang="en-US" dirty="0"/>
              <a:t>	(Looks like </a:t>
            </a:r>
            <a:r>
              <a:rPr lang="en-US" dirty="0" err="1"/>
              <a:t>Im</a:t>
            </a:r>
            <a:r>
              <a:rPr lang="en-US" dirty="0"/>
              <a:t>(Z) when near sides, goes</a:t>
            </a:r>
            <a:br>
              <a:rPr lang="en-US" dirty="0"/>
            </a:br>
            <a:r>
              <a:rPr lang="en-US" dirty="0"/>
              <a:t>	 away when equal to sides)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Signal on Bottom ½ = ‘Flipped’ Proton Signal</a:t>
            </a:r>
          </a:p>
        </p:txBody>
      </p:sp>
    </p:spTree>
    <p:extLst>
      <p:ext uri="{BB962C8B-B14F-4D97-AF65-F5344CB8AC3E}">
        <p14:creationId xmlns:p14="http://schemas.microsoft.com/office/powerpoint/2010/main" val="3207584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45833" cy="1450757"/>
          </a:xfrm>
        </p:spPr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2653F3-B327-45F4-A6E5-DAD1C789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3846"/>
            <a:ext cx="4365111" cy="327383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CE11D0-4B4B-40AE-89CC-C3B97063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66" y="5263098"/>
            <a:ext cx="3341716" cy="970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Fit BG circle w/ radius &amp; center offset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04FFB-A99C-4D13-BA37-5F69D58F250D}"/>
              </a:ext>
            </a:extLst>
          </p:cNvPr>
          <p:cNvGrpSpPr/>
          <p:nvPr/>
        </p:nvGrpSpPr>
        <p:grpSpPr>
          <a:xfrm>
            <a:off x="3943924" y="1933845"/>
            <a:ext cx="4365111" cy="4455445"/>
            <a:chOff x="3943924" y="1933845"/>
            <a:chExt cx="4365111" cy="4455445"/>
          </a:xfrm>
        </p:grpSpPr>
        <p:pic>
          <p:nvPicPr>
            <p:cNvPr id="15" name="Picture 14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84A6C14E-577B-4AEF-B6E9-45E884CD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3924" y="1933845"/>
              <a:ext cx="4365111" cy="3273833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49361BFB-42EC-4900-A6F6-4654E81E48B6}"/>
                </a:ext>
              </a:extLst>
            </p:cNvPr>
            <p:cNvSpPr txBox="1">
              <a:spLocks/>
            </p:cNvSpPr>
            <p:nvPr/>
          </p:nvSpPr>
          <p:spPr>
            <a:xfrm>
              <a:off x="4425142" y="5419164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Subtract out BG circle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72B4EB-436A-4C65-BE75-13AAE003D180}"/>
              </a:ext>
            </a:extLst>
          </p:cNvPr>
          <p:cNvGrpSpPr/>
          <p:nvPr/>
        </p:nvGrpSpPr>
        <p:grpSpPr>
          <a:xfrm>
            <a:off x="7996833" y="2116394"/>
            <a:ext cx="4145292" cy="4202401"/>
            <a:chOff x="7996833" y="2116394"/>
            <a:chExt cx="4145292" cy="4202401"/>
          </a:xfrm>
        </p:grpSpPr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57384B56-3CF9-4B3C-9175-FD5EA387D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76" r="5035"/>
            <a:stretch/>
          </p:blipFill>
          <p:spPr>
            <a:xfrm>
              <a:off x="7996833" y="2116394"/>
              <a:ext cx="4145292" cy="3091286"/>
            </a:xfrm>
            <a:prstGeom prst="rect">
              <a:avLst/>
            </a:prstGeom>
          </p:spPr>
        </p:pic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B676055-60F6-4F78-96D7-1DC064E1C8C1}"/>
                </a:ext>
              </a:extLst>
            </p:cNvPr>
            <p:cNvSpPr txBox="1">
              <a:spLocks/>
            </p:cNvSpPr>
            <p:nvPr/>
          </p:nvSpPr>
          <p:spPr>
            <a:xfrm>
              <a:off x="8581501" y="5348669"/>
              <a:ext cx="3341716" cy="970126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/>
                <a:t>Plot remaining </a:t>
              </a:r>
              <a:br>
                <a:rPr lang="en-US" sz="2400" dirty="0"/>
              </a:br>
              <a:r>
                <a:rPr lang="en-US" sz="2400" dirty="0"/>
                <a:t>Re(Z) vs.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1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6D883-F0E5-47D8-935B-3F6D59328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BG Subtraction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0E31D-F3E0-4970-82C6-07D2D167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F4FAE-4EF6-4431-88B4-8EECB819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8F7F3-DA72-4BE7-8E63-8F5A106F7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3C3FF-379C-48BE-87E8-68CF76A2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 dirty="0"/>
              <a:t>Remaining background is extremely flat</a:t>
            </a:r>
          </a:p>
          <a:p>
            <a:r>
              <a:rPr lang="en-US" dirty="0"/>
              <a:t>Works from TE through enhanced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36A42CE-277B-4E6C-8113-B73C74FDB1C7}"/>
              </a:ext>
            </a:extLst>
          </p:cNvPr>
          <p:cNvGrpSpPr/>
          <p:nvPr/>
        </p:nvGrpSpPr>
        <p:grpSpPr>
          <a:xfrm>
            <a:off x="87601" y="2854526"/>
            <a:ext cx="12077758" cy="3264336"/>
            <a:chOff x="87601" y="2328051"/>
            <a:chExt cx="12077758" cy="326433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502A04-B202-482A-B77B-63A04D386406}"/>
                </a:ext>
              </a:extLst>
            </p:cNvPr>
            <p:cNvGrpSpPr/>
            <p:nvPr/>
          </p:nvGrpSpPr>
          <p:grpSpPr>
            <a:xfrm>
              <a:off x="87601" y="2328051"/>
              <a:ext cx="12077758" cy="3264336"/>
              <a:chOff x="87601" y="2328051"/>
              <a:chExt cx="12077758" cy="3264336"/>
            </a:xfrm>
          </p:grpSpPr>
          <p:pic>
            <p:nvPicPr>
              <p:cNvPr id="16" name="Picture 1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558FC8EE-B376-4BBF-823B-51D617A85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601" y="2328051"/>
                <a:ext cx="4352448" cy="32643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social media post&#10;&#10;Description automatically generated">
                <a:extLst>
                  <a:ext uri="{FF2B5EF4-FFF2-40B4-BE49-F238E27FC236}">
                    <a16:creationId xmlns:a16="http://schemas.microsoft.com/office/drawing/2014/main" id="{16B685DD-39D7-44A7-B95E-3FB6930C33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437"/>
              <a:stretch/>
            </p:blipFill>
            <p:spPr>
              <a:xfrm>
                <a:off x="4034973" y="2538153"/>
                <a:ext cx="4352448" cy="3054234"/>
              </a:xfrm>
              <a:prstGeom prst="rect">
                <a:avLst/>
              </a:prstGeom>
            </p:spPr>
          </p:pic>
          <p:pic>
            <p:nvPicPr>
              <p:cNvPr id="28" name="Picture 27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80824B6-FB18-4CD1-9B08-E8FDAF707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5757" r="4350"/>
              <a:stretch/>
            </p:blipFill>
            <p:spPr>
              <a:xfrm>
                <a:off x="8002259" y="2515985"/>
                <a:ext cx="4163100" cy="3076402"/>
              </a:xfrm>
              <a:prstGeom prst="rect">
                <a:avLst/>
              </a:prstGeom>
            </p:spPr>
          </p:pic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7784B1B-A625-489E-BD05-E94925BD84CF}"/>
                </a:ext>
              </a:extLst>
            </p:cNvPr>
            <p:cNvCxnSpPr>
              <a:cxnSpLocks/>
            </p:cNvCxnSpPr>
            <p:nvPr/>
          </p:nvCxnSpPr>
          <p:spPr>
            <a:xfrm>
              <a:off x="8565350" y="2969870"/>
              <a:ext cx="32420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46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Research Program (So far…)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1312" y="1862840"/>
            <a:ext cx="11406282" cy="4403847"/>
            <a:chOff x="372335" y="1862840"/>
            <a:chExt cx="11406282" cy="4403847"/>
          </a:xfrm>
        </p:grpSpPr>
        <p:grpSp>
          <p:nvGrpSpPr>
            <p:cNvPr id="13" name="Group 12"/>
            <p:cNvGrpSpPr/>
            <p:nvPr/>
          </p:nvGrpSpPr>
          <p:grpSpPr>
            <a:xfrm>
              <a:off x="372335" y="1862840"/>
              <a:ext cx="11406282" cy="4245637"/>
              <a:chOff x="571576" y="2069484"/>
              <a:chExt cx="8394642" cy="312464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6" t="3318" r="5043" b="14218"/>
              <a:stretch/>
            </p:blipFill>
            <p:spPr>
              <a:xfrm>
                <a:off x="1482436" y="2355273"/>
                <a:ext cx="1593274" cy="241069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r="1351" b="6031"/>
              <a:stretch/>
            </p:blipFill>
            <p:spPr>
              <a:xfrm>
                <a:off x="571576" y="2069484"/>
                <a:ext cx="4861036" cy="309237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2" t="2660" r="3813" b="15957"/>
              <a:stretch/>
            </p:blipFill>
            <p:spPr>
              <a:xfrm>
                <a:off x="2191871" y="2891118"/>
                <a:ext cx="6763870" cy="205740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411942" y="2084293"/>
                <a:ext cx="7543800" cy="285077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2612" y="4944967"/>
                <a:ext cx="3533606" cy="249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1.2    1.3    1.4     1.5    1.6     1.7    1.8    1.9     2.0    2.1</a:t>
                </a: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8482" t="94169" r="1351"/>
            <a:stretch/>
          </p:blipFill>
          <p:spPr>
            <a:xfrm>
              <a:off x="8536648" y="6005971"/>
              <a:ext cx="2019822" cy="260716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81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State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5910" y="2219677"/>
                <a:ext cx="4789101" cy="375838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FSI must be understood &amp; minimized to get </a:t>
                </a:r>
                <a:r>
                  <a:rPr lang="en-US" sz="2400" i="1" dirty="0"/>
                  <a:t>NN</a:t>
                </a:r>
                <a:r>
                  <a:rPr lang="en-US" sz="2400" dirty="0"/>
                  <a:t> potential information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rgbClr val="FF0000"/>
                    </a:solidFill>
                  </a:rPr>
                  <a:t>n</a:t>
                </a:r>
                <a:r>
                  <a:rPr lang="en-US" sz="2400" dirty="0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>
                    <a:solidFill>
                      <a:schemeClr val="tx1"/>
                    </a:solidFill>
                  </a:rPr>
                  <a:t>u</a:t>
                </a:r>
                <a:r>
                  <a:rPr lang="en-US" sz="2400" dirty="0">
                    <a:solidFill>
                      <a:srgbClr val="FF0000"/>
                    </a:solidFill>
                  </a:rPr>
                  <a:t>m</a:t>
                </a:r>
                <a:r>
                  <a:rPr lang="en-US" sz="2400" dirty="0"/>
                  <a:t>/</a:t>
                </a:r>
                <a:r>
                  <a:rPr lang="en-US" sz="2400" dirty="0">
                    <a:solidFill>
                      <a:srgbClr val="008300"/>
                    </a:solidFill>
                  </a:rPr>
                  <a:t>maximum</a:t>
                </a:r>
                <a:r>
                  <a:rPr lang="en-US" sz="2400" dirty="0"/>
                  <a:t> FSI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/>
                  <a:t> calculated by W. Cosyn</a:t>
                </a:r>
                <a:r>
                  <a:rPr lang="en-US" sz="2400" baseline="30000" dirty="0"/>
                  <a:t>[1]</a:t>
                </a:r>
              </a:p>
              <a:p>
                <a:r>
                  <a:rPr lang="en-US" sz="2400" dirty="0"/>
                  <a:t>FSIs minimized in kinematic choice (large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≥1.35</m:t>
                    </m:r>
                  </m:oMath>
                </a14:m>
                <a:r>
                  <a:rPr lang="en-US" sz="2400" dirty="0"/>
                  <a:t> and medium </a:t>
                </a:r>
                <a:r>
                  <a:rPr lang="en-US" sz="2400" i="1" dirty="0"/>
                  <a:t>p</a:t>
                </a:r>
                <a:r>
                  <a:rPr lang="en-US" sz="2400" i="1" baseline="-25000" dirty="0"/>
                  <a:t>m</a:t>
                </a:r>
                <a:r>
                  <a:rPr lang="en-US" sz="2400" dirty="0"/>
                  <a:t>)</a:t>
                </a:r>
              </a:p>
              <a:p>
                <a:pPr lvl="1"/>
                <a:r>
                  <a:rPr lang="en-US" sz="2200" dirty="0"/>
                  <a:t>Best suited for attempting to extract information on </a:t>
                </a:r>
                <a:r>
                  <a:rPr lang="en-US" sz="2200" i="1" dirty="0"/>
                  <a:t>D</a:t>
                </a:r>
                <a:r>
                  <a:rPr lang="en-US" sz="2200" dirty="0"/>
                  <a:t>-wave content</a:t>
                </a:r>
                <a:r>
                  <a:rPr lang="en-US" sz="2200" baseline="30000" dirty="0"/>
                  <a:t>[2]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910" y="2219677"/>
                <a:ext cx="4789101" cy="3758384"/>
              </a:xfrm>
              <a:blipFill>
                <a:blip r:embed="rId2"/>
                <a:stretch>
                  <a:fillRect l="-1908" t="-2269" r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11" y="1964738"/>
            <a:ext cx="7233981" cy="40127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56853" y="4969565"/>
            <a:ext cx="1300272" cy="584775"/>
            <a:chOff x="6301410" y="4810539"/>
            <a:chExt cx="1300272" cy="584775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301410" y="4969565"/>
              <a:ext cx="4373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08036" y="5227981"/>
              <a:ext cx="4373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45357" y="4810539"/>
              <a:ext cx="8563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AV18</a:t>
              </a:r>
            </a:p>
            <a:p>
              <a:r>
                <a:rPr lang="en-US" sz="1600" dirty="0" err="1"/>
                <a:t>CDBonn</a:t>
              </a:r>
              <a:endParaRPr lang="en-US" sz="16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956341" y="6026883"/>
            <a:ext cx="99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W Cosyn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597" y="6034854"/>
            <a:ext cx="4319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[2]</a:t>
            </a:r>
            <a:r>
              <a:rPr lang="en-US" sz="1400" dirty="0"/>
              <a:t> S </a:t>
            </a:r>
            <a:r>
              <a:rPr lang="en-US" sz="1400" dirty="0" err="1"/>
              <a:t>Jeschonnek</a:t>
            </a:r>
            <a:r>
              <a:rPr lang="en-US" sz="1400" dirty="0"/>
              <a:t>, JW Van </a:t>
            </a:r>
            <a:r>
              <a:rPr lang="en-US" sz="1400" dirty="0" err="1"/>
              <a:t>Orden</a:t>
            </a:r>
            <a:r>
              <a:rPr lang="en-US" sz="1400" dirty="0"/>
              <a:t>, arXiv:1606.04072 (2016)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54064" y="108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“There is a strong need for models of the deuteron wave function that are both realistic and </a:t>
            </a:r>
            <a:r>
              <a:rPr lang="en-US" b="1" dirty="0"/>
              <a:t>relativistic</a:t>
            </a:r>
            <a:r>
              <a:rPr lang="en-US" dirty="0"/>
              <a:t>.”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87122" y="458165"/>
            <a:ext cx="3356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- J. Terry, G. Miller, arXiv:1603.07032 (2016)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40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LOI12-16-006: Search for Exotic </a:t>
            </a:r>
            <a:r>
              <a:rPr lang="en-US" dirty="0" err="1"/>
              <a:t>Gluonic</a:t>
            </a:r>
            <a:r>
              <a:rPr lang="en-US" dirty="0"/>
              <a:t> States in the Nucleus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600622"/>
          </a:xfrm>
        </p:spPr>
        <p:txBody>
          <a:bodyPr>
            <a:normAutofit/>
          </a:bodyPr>
          <a:lstStyle/>
          <a:p>
            <a:r>
              <a:rPr lang="en-US" sz="2800" cap="none" dirty="0"/>
              <a:t>Authors:</a:t>
            </a:r>
          </a:p>
          <a:p>
            <a:r>
              <a:rPr lang="en-US" sz="2800" cap="none" dirty="0"/>
              <a:t>J. Maxwell*, W. Detmold, R. Jaffe, R. Milner, D. Crabb, D. Day, D. Keller, O.A. Rondon, M. Jones, C. Keith, J. Pierce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1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302" y="6099112"/>
            <a:ext cx="3668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 Jaffe, A Manohar, Phys. Lett. B</a:t>
            </a:r>
            <a:r>
              <a:rPr lang="en-US" sz="1400" b="1" dirty="0"/>
              <a:t> 223,</a:t>
            </a:r>
            <a:r>
              <a:rPr lang="en-US" sz="1400" dirty="0"/>
              <a:t>218 (1989)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14022" y="6031841"/>
            <a:ext cx="258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J. Maxwell, </a:t>
            </a:r>
            <a:r>
              <a:rPr lang="en-US" sz="1400" i="1" dirty="0"/>
              <a:t>et al</a:t>
            </a:r>
            <a:r>
              <a:rPr lang="en-US" sz="1400" dirty="0"/>
              <a:t>, JLab LOI-14-001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Hadronic double helicity flip structure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Unpolarized beam on transversely-aligned target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Insensitive to bound nucleons or </a:t>
                </a:r>
                <a:r>
                  <a:rPr lang="en-US" sz="2200" dirty="0" err="1"/>
                  <a:t>pions</a:t>
                </a: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Any non-zero value indicates exotic </a:t>
                </a:r>
                <a:r>
                  <a:rPr lang="en-US" sz="2200" dirty="0" err="1"/>
                  <a:t>gluonic</a:t>
                </a:r>
                <a:r>
                  <a:rPr lang="en-US" sz="2200" dirty="0"/>
                  <a:t> components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New lattice QCD result for first moment of ∆(x, Q2) in a φ meson is preliminary, but very promising (arXiv:1606.04505)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Encouraged for full proposal submission, updated LOI submitted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546" y="1893097"/>
                <a:ext cx="6277558" cy="3816429"/>
              </a:xfrm>
              <a:prstGeom prst="rect">
                <a:avLst/>
              </a:prstGeom>
              <a:blipFill>
                <a:blip r:embed="rId3"/>
                <a:stretch>
                  <a:fillRect l="-1166" t="-1118" b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65" y="1850345"/>
            <a:ext cx="4189813" cy="42005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002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65" t="18237" r="980" b="13666"/>
          <a:stretch/>
        </p:blipFill>
        <p:spPr>
          <a:xfrm>
            <a:off x="300834" y="1737360"/>
            <a:ext cx="11651291" cy="4567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More than 10x less sensitive to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760" y="286603"/>
                <a:ext cx="3117365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930" t="-4061" r="-390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" t="1872" r="4118" b="19599"/>
          <a:stretch/>
        </p:blipFill>
        <p:spPr>
          <a:xfrm>
            <a:off x="1151373" y="1764895"/>
            <a:ext cx="9758902" cy="45613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9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Semi-Selective RF Saturation (</a:t>
            </a:r>
            <a:r>
              <a:rPr lang="en-US" dirty="0" err="1"/>
              <a:t>ssRF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7486275" y="17360"/>
            <a:ext cx="4711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  <a:p>
            <a:r>
              <a:rPr lang="en-US" sz="1600" baseline="30000" dirty="0"/>
              <a:t>[3] </a:t>
            </a:r>
            <a:r>
              <a:rPr lang="en-US" sz="1600" dirty="0"/>
              <a:t>A. </a:t>
            </a:r>
            <a:r>
              <a:rPr lang="en-US" sz="1600" dirty="0" err="1"/>
              <a:t>Abragam</a:t>
            </a:r>
            <a:r>
              <a:rPr lang="en-US" sz="1600" dirty="0"/>
              <a:t>, Principles of Nuclear Magnetism (1961)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FA2211-6F92-43E6-9F3A-F8969C68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0" r="51172"/>
          <a:stretch/>
        </p:blipFill>
        <p:spPr>
          <a:xfrm>
            <a:off x="5577648" y="3046234"/>
            <a:ext cx="4505369" cy="30973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E9D8B4-125B-4C97-966C-310E02287DA1}"/>
              </a:ext>
            </a:extLst>
          </p:cNvPr>
          <p:cNvGrpSpPr/>
          <p:nvPr/>
        </p:nvGrpSpPr>
        <p:grpSpPr>
          <a:xfrm>
            <a:off x="7057205" y="1737360"/>
            <a:ext cx="1841024" cy="3799840"/>
            <a:chOff x="7057205" y="1737360"/>
            <a:chExt cx="1841024" cy="3799840"/>
          </a:xfrm>
        </p:grpSpPr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17FA8F36-CF81-4AC0-B394-DB5435C3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05" t="2261" r="51172" b="66981"/>
            <a:stretch/>
          </p:blipFill>
          <p:spPr>
            <a:xfrm>
              <a:off x="7057205" y="1737360"/>
              <a:ext cx="1841024" cy="13784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F6B3FB-A868-46CF-A213-02F742377BDA}"/>
                </a:ext>
              </a:extLst>
            </p:cNvPr>
            <p:cNvGrpSpPr/>
            <p:nvPr/>
          </p:nvGrpSpPr>
          <p:grpSpPr>
            <a:xfrm>
              <a:off x="7308850" y="2782181"/>
              <a:ext cx="1320800" cy="2755019"/>
              <a:chOff x="7308850" y="2782181"/>
              <a:chExt cx="1320800" cy="2755019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3664EA2-BAF3-419F-A608-8790252097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2782181"/>
                <a:ext cx="876300" cy="27550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BBA62E6-C1A5-44A9-A739-B4F0AC8871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8850" y="2782181"/>
                <a:ext cx="444500" cy="2399419"/>
              </a:xfrm>
              <a:prstGeom prst="straightConnector1">
                <a:avLst/>
              </a:prstGeom>
              <a:ln>
                <a:solidFill>
                  <a:srgbClr val="FF33CC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4C7C17-6DEE-4B37-9F99-38D618682D5A}"/>
              </a:ext>
            </a:extLst>
          </p:cNvPr>
          <p:cNvGrpSpPr/>
          <p:nvPr/>
        </p:nvGrpSpPr>
        <p:grpSpPr>
          <a:xfrm>
            <a:off x="6281600" y="4876132"/>
            <a:ext cx="3047845" cy="851568"/>
            <a:chOff x="6281600" y="4876132"/>
            <a:chExt cx="3047845" cy="85156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2507B-DB52-4869-AC0B-BFA23385E9BB}"/>
                </a:ext>
              </a:extLst>
            </p:cNvPr>
            <p:cNvGrpSpPr/>
            <p:nvPr/>
          </p:nvGrpSpPr>
          <p:grpSpPr>
            <a:xfrm>
              <a:off x="8629650" y="5287291"/>
              <a:ext cx="699795" cy="440409"/>
              <a:chOff x="8629650" y="5287291"/>
              <a:chExt cx="699795" cy="4404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8384D3AA-A498-401E-A317-31A830188E40}"/>
                  </a:ext>
                </a:extLst>
              </p:cNvPr>
              <p:cNvCxnSpPr/>
              <p:nvPr/>
            </p:nvCxnSpPr>
            <p:spPr>
              <a:xfrm>
                <a:off x="8650286" y="5537200"/>
                <a:ext cx="0" cy="190500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/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B112001-0103-479F-BDF7-7F39F4F6E6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9650" y="5287291"/>
                    <a:ext cx="699795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403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DD9DA5-AFCC-42E5-ABFF-4FB73BF86B81}"/>
                </a:ext>
              </a:extLst>
            </p:cNvPr>
            <p:cNvGrpSpPr/>
            <p:nvPr/>
          </p:nvGrpSpPr>
          <p:grpSpPr>
            <a:xfrm>
              <a:off x="6281600" y="4876132"/>
              <a:ext cx="1013234" cy="610936"/>
              <a:chOff x="6281600" y="4876132"/>
              <a:chExt cx="1013234" cy="610936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84C3D43-538D-4C9C-8FD1-3F0324BC8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94834" y="5237285"/>
                <a:ext cx="0" cy="112712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E397A97-3765-4579-80B0-D91AE097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1600" y="4876132"/>
                    <a:ext cx="901428" cy="61093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008770-9DEB-4F01-A5E9-D25E1881ADD7}"/>
              </a:ext>
            </a:extLst>
          </p:cNvPr>
          <p:cNvGrpSpPr/>
          <p:nvPr/>
        </p:nvGrpSpPr>
        <p:grpSpPr>
          <a:xfrm>
            <a:off x="5663820" y="1771650"/>
            <a:ext cx="6304029" cy="4413606"/>
            <a:chOff x="5663820" y="1771650"/>
            <a:chExt cx="6304029" cy="441360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50D6F43-D252-4F2B-9398-9851E317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3820" y="1771650"/>
              <a:ext cx="6304029" cy="44136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/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=28.8%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±5.7%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FE06EF7-D411-482E-9F15-EA49B8D604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3053" y="2453755"/>
                  <a:ext cx="2496389" cy="316946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14FD3416-6F8F-46A3-88AB-2A247FE811AB}"/>
                </a:ext>
              </a:extLst>
            </p:cNvPr>
            <p:cNvSpPr/>
            <p:nvPr/>
          </p:nvSpPr>
          <p:spPr>
            <a:xfrm>
              <a:off x="8621617" y="3978290"/>
              <a:ext cx="20041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6ABAB245-DF9D-4720-BDCA-860F0DA28318}"/>
                </a:ext>
              </a:extLst>
            </p:cNvPr>
            <p:cNvSpPr/>
            <p:nvPr/>
          </p:nvSpPr>
          <p:spPr>
            <a:xfrm>
              <a:off x="9682637" y="4927322"/>
              <a:ext cx="435642" cy="359969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82FF8-D7A9-4F80-BF94-A98C04AF8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488" y="1941287"/>
            <a:ext cx="2018512" cy="21812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Technique developed by D. Keller &amp; UVA Polarized Target Lab</a:t>
                </a:r>
                <a:r>
                  <a:rPr lang="en-US" baseline="30000" dirty="0"/>
                  <a:t>[1,2]</a:t>
                </a:r>
              </a:p>
              <a:p>
                <a:pPr lvl="2"/>
                <a:r>
                  <a:rPr lang="en-US" dirty="0"/>
                  <a:t>Builds upon work of W. Meyer &amp; E. Schilling, W. de Boer</a:t>
                </a:r>
              </a:p>
              <a:p>
                <a:pPr lvl="1"/>
                <a:r>
                  <a:rPr lang="en-US" dirty="0"/>
                  <a:t>Additional RF coils drive spin-flips within NMR frequencies 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while having a minimal or enlargement factor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Frequencies are ‘mirrored’, but quadrupole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not, so spin manipulation at one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shows up at two frequencies</a:t>
                </a:r>
              </a:p>
              <a:p>
                <a:pPr lvl="2"/>
                <a:r>
                  <a:rPr lang="en-US" dirty="0"/>
                  <a:t>Area reduction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causes a ½ area increase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, a line shape derived from </a:t>
                </a:r>
                <a:r>
                  <a:rPr lang="en-US" dirty="0" err="1"/>
                  <a:t>Abragam</a:t>
                </a:r>
                <a:r>
                  <a:rPr lang="en-US" dirty="0"/>
                  <a:t> was used that allows for manipulated spin states with different polarizations at different frequencies (and thus different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) </a:t>
                </a:r>
                <a:r>
                  <a:rPr lang="en-US" baseline="30000" dirty="0"/>
                  <a:t>[2,3]</a:t>
                </a:r>
                <a:endParaRPr lang="en-US" dirty="0"/>
              </a:p>
              <a:p>
                <a:pPr lvl="1"/>
                <a:r>
                  <a:rPr lang="en-US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=28.8%</m:t>
                    </m:r>
                  </m:oMath>
                </a14:m>
                <a:r>
                  <a:rPr lang="en-US" dirty="0"/>
                  <a:t> using </a:t>
                </a:r>
                <a:r>
                  <a:rPr lang="en-US" dirty="0" err="1"/>
                  <a:t>ssRF</a:t>
                </a:r>
                <a:r>
                  <a:rPr lang="en-US" baseline="30000" dirty="0"/>
                  <a:t>[1]</a:t>
                </a:r>
                <a:r>
                  <a:rPr lang="en-US" dirty="0"/>
                  <a:t> on peak and shoulder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measurement agrees with independent UNH extraction within experimental uncertainty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4"/>
                <a:ext cx="4888318" cy="4413606"/>
              </a:xfrm>
              <a:blipFill>
                <a:blip r:embed="rId8"/>
                <a:stretch>
                  <a:fillRect t="-1381" r="-2993" b="-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01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/>
                  <a:t>Tensor polarized target in development with dedication from multiple labs</a:t>
                </a:r>
              </a:p>
              <a:p>
                <a:pPr lvl="1"/>
                <a:r>
                  <a:rPr lang="en-US" sz="2800" dirty="0"/>
                  <a:t>Stray SHMS fields will have negligible effect on target</a:t>
                </a:r>
              </a:p>
              <a:p>
                <a:pPr lvl="1"/>
                <a:r>
                  <a:rPr lang="en-US" sz="2800" dirty="0"/>
                  <a:t>Data recoverable in rare event of target material shifting</a:t>
                </a:r>
              </a:p>
              <a:p>
                <a:pPr marL="201168" lvl="1" indent="0">
                  <a:buNone/>
                </a:pPr>
                <a:endParaRPr lang="en-US" sz="2800" dirty="0"/>
              </a:p>
              <a:p>
                <a:pPr lvl="1"/>
                <a:r>
                  <a:rPr lang="en-US" sz="2800" dirty="0"/>
                  <a:t>Very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800" dirty="0"/>
                  <a:t> asymmetry (10-120%) </a:t>
                </a:r>
              </a:p>
              <a:p>
                <a:pPr lvl="1"/>
                <a:r>
                  <a:rPr lang="en-US" sz="2800" dirty="0"/>
                  <a:t>Identical equipment and technique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b="0" dirty="0"/>
              </a:p>
              <a:p>
                <a:pPr lvl="1"/>
                <a:r>
                  <a:rPr lang="en-US" sz="2800" dirty="0"/>
                  <a:t>More than an order of magnitude 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2"/>
                <a:r>
                  <a:rPr lang="en-US" sz="2400" dirty="0"/>
                  <a:t>Perfect testing ground for fully understanding and controlling systematics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737360"/>
                <a:ext cx="10058401" cy="4587239"/>
              </a:xfrm>
              <a:blipFill>
                <a:blip r:embed="rId2"/>
                <a:stretch>
                  <a:fillRect l="-182" t="-399" b="-1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1187355" y="3821376"/>
            <a:ext cx="996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0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 et al., 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108</a:t>
            </a:r>
            <a:r>
              <a:rPr lang="en-US" dirty="0"/>
              <a:t> (2012) 092505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90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to</a:t>
            </a:r>
            <a:br>
              <a:rPr lang="en-US" dirty="0"/>
            </a:br>
            <a:r>
              <a:rPr lang="en-US" dirty="0"/>
              <a:t>Short 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/>
              <a:t>Short range correlations caused by tensor force – why not probe it through tensor polarization?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L.L. Frankfurt et al., Int. J. Mod. Phys. A23 (2008) 2991-3055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" y="1870481"/>
            <a:ext cx="6181085" cy="426527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85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/>
              <a:t>Vector optimize with microwaves</a:t>
            </a:r>
          </a:p>
          <a:p>
            <a:r>
              <a:rPr lang="en-US" dirty="0"/>
              <a:t>Fit peaks with convolution</a:t>
            </a:r>
          </a:p>
          <a:p>
            <a:r>
              <a:rPr lang="en-US" dirty="0"/>
              <a:t>Tensor optimize with RF</a:t>
            </a:r>
          </a:p>
          <a:p>
            <a:r>
              <a:rPr lang="en-US" dirty="0"/>
              <a:t>Measure change in peaks using Riemann Sum segments</a:t>
            </a: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hallcweb.jlab.org/wiki/images/f/f7/2013-10-04-e02019-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7"/>
          <a:stretch/>
        </p:blipFill>
        <p:spPr bwMode="auto">
          <a:xfrm>
            <a:off x="7212245" y="1921765"/>
            <a:ext cx="4840864" cy="410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for D(</a:t>
            </a:r>
            <a:r>
              <a:rPr lang="en-US" dirty="0" err="1"/>
              <a:t>e,e</a:t>
            </a:r>
            <a:r>
              <a:rPr lang="en-US" dirty="0"/>
              <a:t>’)X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sz="2200" dirty="0"/>
                  <a:t>Used combination of P. </a:t>
                </a:r>
                <a:r>
                  <a:rPr lang="en-US" sz="2200" dirty="0" err="1"/>
                  <a:t>Bosted</a:t>
                </a:r>
                <a:r>
                  <a:rPr lang="en-US" sz="2200" dirty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>
                <a:blip r:embed="rId3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Long, Technical Note, JLAB-TN-13-029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44565" y="509905"/>
                <a:ext cx="2138680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565" y="509905"/>
                <a:ext cx="2138680" cy="1525739"/>
              </a:xfrm>
              <a:prstGeom prst="rect">
                <a:avLst/>
              </a:prstGeom>
              <a:blipFill>
                <a:blip r:embed="rId4"/>
                <a:stretch>
                  <a:fillRect l="-2571" t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1400" lvl="7" indent="0">
                  <a:buNone/>
                </a:pPr>
                <a:r>
                  <a:rPr lang="en-US" sz="2000" dirty="0"/>
                  <a:t>Compared with data similar to Azz range</a:t>
                </a:r>
                <a:br>
                  <a:rPr lang="en-US" sz="2000" dirty="0"/>
                </a:br>
                <a:br>
                  <a:rPr lang="en-US" sz="2000" dirty="0"/>
                </a:b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39" y="2230947"/>
                <a:ext cx="3853770" cy="3006508"/>
              </a:xfrm>
              <a:prstGeom prst="rect">
                <a:avLst/>
              </a:prstGeom>
              <a:blipFill>
                <a:blip r:embed="rId5"/>
                <a:stretch>
                  <a:fillRect t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Dilution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increases. For example, for a D</a:t>
                </a:r>
                <a:r>
                  <a:rPr lang="en-US" baseline="30000" dirty="0"/>
                  <a:t>12</a:t>
                </a:r>
                <a:r>
                  <a:rPr lang="en-US" dirty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for A=</a:t>
                </a:r>
                <a:r>
                  <a:rPr lang="en-US" baseline="30000" dirty="0"/>
                  <a:t>12</a:t>
                </a:r>
                <a:r>
                  <a:rPr lang="en-US" dirty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.”</a:t>
                </a:r>
                <a:br>
                  <a:rPr lang="en-US" dirty="0"/>
                </a:br>
                <a:r>
                  <a:rPr lang="en-US" dirty="0"/>
                  <a:t>      - 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        Phys. Rept. </a:t>
                </a:r>
                <a:r>
                  <a:rPr lang="en-US" b="1" dirty="0"/>
                  <a:t>160</a:t>
                </a:r>
                <a:r>
                  <a:rPr lang="en-US" dirty="0"/>
                  <a:t> (1988) 235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/>
              </a:p>
              <a:p>
                <a:br>
                  <a:rPr lang="en-US" dirty="0"/>
                </a:br>
                <a:r>
                  <a:rPr lang="en-US" dirty="0"/>
                  <a:t>With the 12 </a:t>
                </a:r>
                <a:r>
                  <a:rPr lang="en-US" dirty="0" err="1"/>
                  <a:t>GeV</a:t>
                </a:r>
                <a:r>
                  <a:rPr lang="en-US" dirty="0"/>
                  <a:t> upgrade and the new SHMS, this measurement becomes possible even with the low dilution factor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>
                <a:blip r:embed="rId2"/>
                <a:stretch>
                  <a:fillRect l="-1136" t="-972" r="-3295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 Gilman, F Gross, J. Phys. G </a:t>
            </a:r>
            <a:r>
              <a:rPr lang="en-US" sz="1400" b="1" dirty="0"/>
              <a:t>28</a:t>
            </a:r>
            <a:r>
              <a:rPr lang="en-US" sz="1400" dirty="0"/>
              <a:t> R37 (2002)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33216" y="1774981"/>
            <a:ext cx="9353299" cy="3340359"/>
            <a:chOff x="1327958" y="2033397"/>
            <a:chExt cx="9353299" cy="33403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" r="38914" b="14376"/>
            <a:stretch/>
          </p:blipFill>
          <p:spPr>
            <a:xfrm>
              <a:off x="1327958" y="2269832"/>
              <a:ext cx="5236615" cy="31039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70"/>
            <a:stretch/>
          </p:blipFill>
          <p:spPr>
            <a:xfrm>
              <a:off x="2108757" y="2033397"/>
              <a:ext cx="8572500" cy="2321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6337" b="14712"/>
            <a:stretch/>
          </p:blipFill>
          <p:spPr>
            <a:xfrm>
              <a:off x="6564573" y="2269746"/>
              <a:ext cx="2560237" cy="309075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33216" y="5590757"/>
            <a:ext cx="7796852" cy="582589"/>
            <a:chOff x="1327958" y="5353877"/>
            <a:chExt cx="7796852" cy="5825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55" r="38914" b="12133"/>
            <a:stretch/>
          </p:blipFill>
          <p:spPr>
            <a:xfrm>
              <a:off x="1327958" y="5367129"/>
              <a:ext cx="5236615" cy="944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34" t="85118"/>
            <a:stretch/>
          </p:blipFill>
          <p:spPr>
            <a:xfrm>
              <a:off x="6564573" y="5353877"/>
              <a:ext cx="2560237" cy="5825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VEPP-3		        Internal gas		1.65-4.26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6			2003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Bates			        Internal gas		0.42-0.89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9			2011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216" y="5000844"/>
                <a:ext cx="705834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519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69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08" y="1773595"/>
            <a:ext cx="7316559" cy="4522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76" y="2021634"/>
                <a:ext cx="3443187" cy="6938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04" y="2868816"/>
                <a:ext cx="2435218" cy="6924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000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9" y="3773721"/>
                <a:ext cx="3675429" cy="1083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tan</m:t>
                                  </m:r>
                                  <m:r>
                                    <a:rPr lang="en-US" sz="2000" i="1" baseline="30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885" y="4917603"/>
                <a:ext cx="3370923" cy="13977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33" y="1403475"/>
                <a:ext cx="294619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70" t="-4348" r="-414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79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7" grpId="0"/>
      <p:bldP spid="12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Tensor Observables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5" y="6021623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RJ Holt, R Gilman, Rep.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75</a:t>
            </a:r>
            <a:r>
              <a:rPr lang="en-US" sz="1400" dirty="0"/>
              <a:t> 086301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6" y="1956790"/>
            <a:ext cx="6151352" cy="385864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84786" y="1655708"/>
            <a:ext cx="5707039" cy="4455229"/>
            <a:chOff x="6484786" y="1655708"/>
            <a:chExt cx="5707039" cy="4455229"/>
          </a:xfrm>
        </p:grpSpPr>
        <p:grpSp>
          <p:nvGrpSpPr>
            <p:cNvPr id="6" name="Group 5"/>
            <p:cNvGrpSpPr/>
            <p:nvPr/>
          </p:nvGrpSpPr>
          <p:grpSpPr>
            <a:xfrm>
              <a:off x="6484786" y="1655708"/>
              <a:ext cx="5707039" cy="3896953"/>
              <a:chOff x="6484786" y="1655708"/>
              <a:chExt cx="5707039" cy="3896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47"/>
              <a:stretch/>
            </p:blipFill>
            <p:spPr>
              <a:xfrm>
                <a:off x="6484786" y="2030924"/>
                <a:ext cx="5622189" cy="35217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0" t="87802" r="10273" b="6932"/>
              <a:stretch/>
            </p:blipFill>
            <p:spPr>
              <a:xfrm>
                <a:off x="7778852" y="1801483"/>
                <a:ext cx="3750365" cy="21203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8" t="93101" r="37946" b="645"/>
              <a:stretch/>
            </p:blipFill>
            <p:spPr>
              <a:xfrm>
                <a:off x="11529217" y="1655708"/>
                <a:ext cx="662608" cy="25179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7540314" y="5531297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0.20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89059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0.39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84798" y="553129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0.59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87162" y="55313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0.79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382901" y="5537928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0.99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66005" y="5537924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1.18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02707" y="5741605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 (GeV)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99432" y="6043119"/>
            <a:ext cx="4795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 Zhang, </a:t>
            </a:r>
            <a:r>
              <a:rPr lang="en-US" sz="1400" i="1" dirty="0"/>
              <a:t>et al</a:t>
            </a:r>
            <a:r>
              <a:rPr lang="en-US" sz="1400" dirty="0"/>
              <a:t>, PRL </a:t>
            </a:r>
            <a:r>
              <a:rPr lang="en-US" sz="1400" b="1" dirty="0"/>
              <a:t>107</a:t>
            </a:r>
            <a:r>
              <a:rPr lang="en-US" sz="1400" dirty="0"/>
              <a:t> 252501 (2011)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42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7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0AC6-F79A-41BD-BD4C-39477F18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ssRF</a:t>
            </a:r>
            <a:r>
              <a:rPr lang="en-US" dirty="0"/>
              <a:t> + Rotation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1271C-4BFE-4C5F-96F6-934B68BC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30539-F8AB-436B-93F0-CA53898F8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DE3BD-3DA3-40F3-8674-BBE628D14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4ED18-54F5-4443-B655-E05083F558A8}"/>
              </a:ext>
            </a:extLst>
          </p:cNvPr>
          <p:cNvSpPr txBox="1"/>
          <p:nvPr/>
        </p:nvSpPr>
        <p:spPr>
          <a:xfrm>
            <a:off x="8340807" y="82676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[1] </a:t>
            </a:r>
            <a:r>
              <a:rPr lang="en-US" sz="1600" dirty="0"/>
              <a:t>D. Keller, et al., NIM A </a:t>
            </a:r>
            <a:r>
              <a:rPr lang="en-US" sz="1600" b="1" dirty="0"/>
              <a:t>981</a:t>
            </a:r>
            <a:r>
              <a:rPr lang="en-US" sz="1600" dirty="0"/>
              <a:t>, 164504 (2020)</a:t>
            </a:r>
          </a:p>
          <a:p>
            <a:r>
              <a:rPr lang="en-US" sz="1600" baseline="30000" dirty="0"/>
              <a:t>[2] </a:t>
            </a:r>
            <a:r>
              <a:rPr lang="en-US" sz="1600" dirty="0"/>
              <a:t>D. Keller, Eur. Phys. J. A </a:t>
            </a:r>
            <a:r>
              <a:rPr lang="en-US" sz="1600" b="1" dirty="0"/>
              <a:t>53</a:t>
            </a:r>
            <a:r>
              <a:rPr lang="en-US" sz="1600" dirty="0"/>
              <a:t>, 155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845733"/>
                <a:ext cx="4888318" cy="4614051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/>
                  <a:t>Technique developed by D. Keller &amp; UVA Polarized Target Lab</a:t>
                </a:r>
                <a:r>
                  <a:rPr lang="en-US" sz="2000" baseline="30000" dirty="0"/>
                  <a:t>[1,2]</a:t>
                </a:r>
              </a:p>
              <a:p>
                <a:pPr lvl="1"/>
                <a:r>
                  <a:rPr lang="en-US" sz="2000" dirty="0"/>
                  <a:t>Rotating target material changes which nuclei are at which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, and thus which NMR frequency</a:t>
                </a:r>
              </a:p>
              <a:p>
                <a:pPr lvl="1"/>
                <a:r>
                  <a:rPr lang="en-US" sz="2000" dirty="0"/>
                  <a:t>Rotating during </a:t>
                </a:r>
                <a:r>
                  <a:rPr lang="en-US" sz="2000" dirty="0" err="1"/>
                  <a:t>ssRF</a:t>
                </a:r>
                <a:r>
                  <a:rPr lang="en-US" sz="2000" dirty="0"/>
                  <a:t> can better transport spin manipulation, further increasing tensor polarization</a:t>
                </a:r>
                <a:endParaRPr lang="en-US" sz="2000" baseline="30000" dirty="0"/>
              </a:p>
              <a:p>
                <a:pPr lvl="2"/>
                <a:r>
                  <a:rPr lang="en-US" sz="1600" dirty="0"/>
                  <a:t>Ideal rotation would be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𝑀𝐴𝑆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=54.7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2000" dirty="0"/>
                  <a:t>UVA achieved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&gt;36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sz="2000" dirty="0"/>
                  <a:t> using double </a:t>
                </a:r>
                <a:r>
                  <a:rPr lang="en-US" sz="2000" dirty="0" err="1"/>
                  <a:t>ssRF</a:t>
                </a:r>
                <a:r>
                  <a:rPr lang="en-US" sz="2000" dirty="0"/>
                  <a:t> + rotation</a:t>
                </a:r>
                <a:r>
                  <a:rPr lang="en-US" sz="2000" baseline="30000" dirty="0"/>
                  <a:t>[1]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C7964E-0DEE-4281-B8D5-7267040C8B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845733"/>
                <a:ext cx="4888318" cy="4614051"/>
              </a:xfrm>
              <a:blipFill>
                <a:blip r:embed="rId2"/>
                <a:stretch>
                  <a:fillRect t="-1585" r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3F61CFFF-866C-4C94-B9B5-5BD6CBBF0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67" y="33090"/>
            <a:ext cx="1218454" cy="167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A417D-86B1-45B3-B736-57D9C0799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7" t="4179" r="4902" b="19407"/>
          <a:stretch/>
        </p:blipFill>
        <p:spPr>
          <a:xfrm>
            <a:off x="6200305" y="2357119"/>
            <a:ext cx="5548876" cy="36412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9FB325-6755-4D60-AD66-F112664054B3}"/>
              </a:ext>
            </a:extLst>
          </p:cNvPr>
          <p:cNvGrpSpPr/>
          <p:nvPr/>
        </p:nvGrpSpPr>
        <p:grpSpPr>
          <a:xfrm>
            <a:off x="6096000" y="2168247"/>
            <a:ext cx="5857341" cy="3907433"/>
            <a:chOff x="6096000" y="2168247"/>
            <a:chExt cx="5857341" cy="39074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783880-3278-4E75-812C-7814A417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168247"/>
              <a:ext cx="5857341" cy="39074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D68152F-75DF-4EDA-B235-CDF6BD8FDCF5}"/>
                    </a:ext>
                  </a:extLst>
                </p:cNvPr>
                <p:cNvSpPr txBox="1"/>
                <p:nvPr/>
              </p:nvSpPr>
              <p:spPr>
                <a:xfrm>
                  <a:off x="7092612" y="2553244"/>
                  <a:ext cx="2496389" cy="3169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36.3</m:t>
                        </m:r>
                        <m:r>
                          <a:rPr lang="en-US" sz="1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%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en-US" sz="1400" b="0" i="0" dirty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9.3</m:t>
                        </m:r>
                        <m:r>
                          <a:rPr lang="en-US" sz="1400" dirty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% </m:t>
                        </m:r>
                        <m:sSup>
                          <m:sSupPr>
                            <m:ctrlP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rel</m:t>
                            </m:r>
                            <m:r>
                              <a:rPr lang="en-US" sz="1400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1400" i="1" dirty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[1]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D68152F-75DF-4EDA-B235-CDF6BD8FD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612" y="2553244"/>
                  <a:ext cx="2496389" cy="316946"/>
                </a:xfrm>
                <a:prstGeom prst="rect">
                  <a:avLst/>
                </a:prstGeom>
                <a:blipFill>
                  <a:blip r:embed="rId6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EBEC4167-F59D-450C-8F18-FB909FA3E55F}"/>
                </a:ext>
              </a:extLst>
            </p:cNvPr>
            <p:cNvSpPr/>
            <p:nvPr/>
          </p:nvSpPr>
          <p:spPr>
            <a:xfrm>
              <a:off x="8974743" y="3799840"/>
              <a:ext cx="138777" cy="599440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C4F91E92-731E-4FAC-B59D-56C235FDF605}"/>
                </a:ext>
              </a:extLst>
            </p:cNvPr>
            <p:cNvSpPr/>
            <p:nvPr/>
          </p:nvSpPr>
          <p:spPr>
            <a:xfrm>
              <a:off x="9968279" y="4704080"/>
              <a:ext cx="384761" cy="599440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4CD1C3-BDA9-4C4D-8C2C-3001F40EEBBD}"/>
                </a:ext>
              </a:extLst>
            </p:cNvPr>
            <p:cNvSpPr txBox="1"/>
            <p:nvPr/>
          </p:nvSpPr>
          <p:spPr>
            <a:xfrm>
              <a:off x="8791497" y="3516861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FF"/>
                  </a:solidFill>
                </a:rPr>
                <a:t>ssRF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545B1E-3417-431E-AD54-DEE21180FA5A}"/>
                </a:ext>
              </a:extLst>
            </p:cNvPr>
            <p:cNvSpPr txBox="1"/>
            <p:nvPr/>
          </p:nvSpPr>
          <p:spPr>
            <a:xfrm>
              <a:off x="9926083" y="4396303"/>
              <a:ext cx="505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FF"/>
                  </a:solidFill>
                </a:rPr>
                <a:t>ssRF</a:t>
              </a:r>
              <a:endParaRPr lang="en-US" sz="1400" dirty="0">
                <a:solidFill>
                  <a:srgbClr val="FF00FF"/>
                </a:solidFill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DA9F7D4D-F7B0-4507-BA55-0FF5931E6943}"/>
                </a:ext>
              </a:extLst>
            </p:cNvPr>
            <p:cNvSpPr/>
            <p:nvPr/>
          </p:nvSpPr>
          <p:spPr>
            <a:xfrm rot="576535">
              <a:off x="9118611" y="4448963"/>
              <a:ext cx="243583" cy="81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4F04A52D-9ADA-449E-9C51-608EB4A0F46E}"/>
                </a:ext>
              </a:extLst>
            </p:cNvPr>
            <p:cNvSpPr/>
            <p:nvPr/>
          </p:nvSpPr>
          <p:spPr>
            <a:xfrm rot="11527201">
              <a:off x="9906296" y="5386260"/>
              <a:ext cx="243583" cy="81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640101-7044-4932-850F-81E9AD27FF95}"/>
                </a:ext>
              </a:extLst>
            </p:cNvPr>
            <p:cNvSpPr txBox="1"/>
            <p:nvPr/>
          </p:nvSpPr>
          <p:spPr>
            <a:xfrm>
              <a:off x="9014968" y="4198053"/>
              <a:ext cx="479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Rot.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C419D2-17CE-4D13-B210-3033CCF4D1C7}"/>
                </a:ext>
              </a:extLst>
            </p:cNvPr>
            <p:cNvSpPr txBox="1"/>
            <p:nvPr/>
          </p:nvSpPr>
          <p:spPr>
            <a:xfrm>
              <a:off x="10077300" y="5274421"/>
              <a:ext cx="479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Rot.</a:t>
              </a:r>
            </a:p>
          </p:txBody>
        </p:sp>
      </p:grp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E2C64B39-5963-475A-A711-2CB2B8078E69}"/>
              </a:ext>
            </a:extLst>
          </p:cNvPr>
          <p:cNvSpPr/>
          <p:nvPr/>
        </p:nvSpPr>
        <p:spPr>
          <a:xfrm>
            <a:off x="7660640" y="695007"/>
            <a:ext cx="284480" cy="854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3839"/>
            <a:ext cx="5840083" cy="4023360"/>
          </a:xfrm>
        </p:spPr>
        <p:txBody>
          <a:bodyPr/>
          <a:lstStyle/>
          <a:p>
            <a:pPr lvl="1"/>
            <a:r>
              <a:rPr lang="en-US" dirty="0"/>
              <a:t>TOSCA results</a:t>
            </a:r>
            <a:r>
              <a:rPr lang="en-US" baseline="30000" dirty="0"/>
              <a:t>[1]</a:t>
            </a:r>
            <a:r>
              <a:rPr lang="en-US" dirty="0"/>
              <a:t> indicate &lt;5 G on target material from HB</a:t>
            </a:r>
          </a:p>
          <a:p>
            <a:pPr lvl="1"/>
            <a:r>
              <a:rPr lang="en-US" dirty="0"/>
              <a:t>~0.2 G/cm gradient on target</a:t>
            </a:r>
          </a:p>
          <a:p>
            <a:pPr lvl="1"/>
            <a:r>
              <a:rPr lang="en-US" dirty="0"/>
              <a:t>Maximum 12ppm effect on target material</a:t>
            </a:r>
          </a:p>
          <a:p>
            <a:pPr lvl="2"/>
            <a:r>
              <a:rPr lang="en-US" sz="1800" dirty="0"/>
              <a:t>Well within required 100ppm target field uniformity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" r="3611"/>
          <a:stretch/>
        </p:blipFill>
        <p:spPr>
          <a:xfrm>
            <a:off x="2354085" y="3155199"/>
            <a:ext cx="5330469" cy="31347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2275" y="5238979"/>
            <a:ext cx="1369749" cy="14160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346271" y="3014369"/>
            <a:ext cx="5383694" cy="3296965"/>
            <a:chOff x="0" y="2483127"/>
            <a:chExt cx="6277037" cy="3844047"/>
          </a:xfrm>
        </p:grpSpPr>
        <p:sp>
          <p:nvSpPr>
            <p:cNvPr id="12" name="Rectangle 11"/>
            <p:cNvSpPr/>
            <p:nvPr/>
          </p:nvSpPr>
          <p:spPr>
            <a:xfrm>
              <a:off x="0" y="2483127"/>
              <a:ext cx="6277037" cy="3823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7" r="3092"/>
            <a:stretch/>
          </p:blipFill>
          <p:spPr>
            <a:xfrm>
              <a:off x="62058" y="2514916"/>
              <a:ext cx="6214979" cy="3812258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0" y="6064462"/>
            <a:ext cx="29032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/>
              <a:t>[1]</a:t>
            </a:r>
            <a:r>
              <a:rPr lang="en-US" sz="1400" dirty="0"/>
              <a:t> MH Moore, </a:t>
            </a:r>
            <a:r>
              <a:rPr lang="en-US" sz="1400" i="1" dirty="0"/>
              <a:t>et al</a:t>
            </a:r>
            <a:r>
              <a:rPr lang="en-US" sz="1400" dirty="0"/>
              <a:t>, arXiv:1406.7856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056" y="5196957"/>
            <a:ext cx="2511614" cy="584775"/>
            <a:chOff x="46056" y="5196957"/>
            <a:chExt cx="2511614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46056" y="5196957"/>
              <a:ext cx="2095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Typical Strength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of Refrigerator Magnet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948070" y="5462840"/>
              <a:ext cx="609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624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Magnet and Horizontal Bender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457" y="1743839"/>
            <a:ext cx="7365854" cy="4023360"/>
          </a:xfrm>
        </p:spPr>
        <p:txBody>
          <a:bodyPr/>
          <a:lstStyle/>
          <a:p>
            <a:r>
              <a:rPr lang="en-US" dirty="0"/>
              <a:t>Hall A g2p had similar configuration</a:t>
            </a:r>
          </a:p>
          <a:p>
            <a:pPr lvl="1"/>
            <a:r>
              <a:rPr lang="en-US" dirty="0"/>
              <a:t>1.5T septa placed 1.58m from center of solid NH</a:t>
            </a:r>
            <a:r>
              <a:rPr lang="en-US" baseline="-25000" dirty="0"/>
              <a:t>3</a:t>
            </a:r>
            <a:r>
              <a:rPr lang="en-US" dirty="0"/>
              <a:t> target</a:t>
            </a:r>
          </a:p>
          <a:p>
            <a:r>
              <a:rPr lang="en-US" dirty="0"/>
              <a:t>TOSCA study agreed very well with field mapping</a:t>
            </a:r>
          </a:p>
          <a:p>
            <a:pPr lvl="1"/>
            <a:r>
              <a:rPr lang="en-US" dirty="0"/>
              <a:t>Septa was shown to have negligible coupling on the target magnet</a:t>
            </a:r>
          </a:p>
          <a:p>
            <a:r>
              <a:rPr lang="en-US" dirty="0"/>
              <a:t>Even during a catastrophic failure of the septa, the target field maintained a &lt;100ppm stability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0" r="71399" b="4168"/>
          <a:stretch/>
        </p:blipFill>
        <p:spPr>
          <a:xfrm>
            <a:off x="8362121" y="1845734"/>
            <a:ext cx="3798033" cy="446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5854" y="1942589"/>
            <a:ext cx="1992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1.75m from center </a:t>
            </a:r>
          </a:p>
          <a:p>
            <a:pPr algn="ctr"/>
            <a:r>
              <a:rPr lang="en-US" dirty="0"/>
              <a:t>of target to </a:t>
            </a:r>
          </a:p>
          <a:p>
            <a:pPr algn="ctr"/>
            <a:r>
              <a:rPr lang="en-US" dirty="0"/>
              <a:t>3T HB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2" y="4007308"/>
            <a:ext cx="8227478" cy="230400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486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1403" t="44480" r="73623" b="8494"/>
          <a:stretch/>
        </p:blipFill>
        <p:spPr>
          <a:xfrm>
            <a:off x="146067" y="3691885"/>
            <a:ext cx="3749537" cy="2320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Diluting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</p:spPr>
            <p:txBody>
              <a:bodyPr/>
              <a:lstStyle/>
              <a:p>
                <a:r>
                  <a:rPr lang="en-US" dirty="0"/>
                  <a:t>With an unpolarized beam and a longitudinally polarized target,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092" y="1845734"/>
                <a:ext cx="2873131" cy="4023360"/>
              </a:xfrm>
              <a:blipFill rotWithShape="0">
                <a:blip r:embed="rId3"/>
                <a:stretch>
                  <a:fillRect l="-2119" t="-1667" r="-5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1831641"/>
            <a:ext cx="7992208" cy="47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144" t="55747" r="65792" b="38638"/>
          <a:stretch/>
        </p:blipFill>
        <p:spPr>
          <a:xfrm>
            <a:off x="3211483" y="2453452"/>
            <a:ext cx="7992208" cy="4747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608997" y="2513447"/>
            <a:ext cx="560482" cy="697861"/>
            <a:chOff x="8617789" y="2803585"/>
            <a:chExt cx="560482" cy="69786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5924" y="2513447"/>
            <a:ext cx="560482" cy="697861"/>
            <a:chOff x="8617789" y="2803585"/>
            <a:chExt cx="560482" cy="69786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59267" y="2513447"/>
            <a:ext cx="560482" cy="697861"/>
            <a:chOff x="8617789" y="2803585"/>
            <a:chExt cx="560482" cy="697861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2854" t="39829" r="70122" b="42221"/>
          <a:stretch/>
        </p:blipFill>
        <p:spPr>
          <a:xfrm>
            <a:off x="4763033" y="3117168"/>
            <a:ext cx="5825468" cy="12716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75767" y="3886632"/>
            <a:ext cx="795205" cy="670402"/>
            <a:chOff x="8383066" y="2831044"/>
            <a:chExt cx="795205" cy="670402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63033" y="3188771"/>
            <a:ext cx="560482" cy="697861"/>
            <a:chOff x="8617789" y="2803585"/>
            <a:chExt cx="560482" cy="697861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1517" t="67692" r="60346" b="18034"/>
          <a:stretch/>
        </p:blipFill>
        <p:spPr>
          <a:xfrm>
            <a:off x="3988778" y="4491026"/>
            <a:ext cx="8194430" cy="100801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380933" y="5060708"/>
            <a:ext cx="795205" cy="670402"/>
            <a:chOff x="8383066" y="2831044"/>
            <a:chExt cx="795205" cy="670402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8383066" y="2831044"/>
              <a:ext cx="571153" cy="429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022067" y="4491026"/>
            <a:ext cx="560482" cy="697861"/>
            <a:chOff x="8617789" y="2803585"/>
            <a:chExt cx="560482" cy="697861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8617789" y="2803585"/>
              <a:ext cx="336430" cy="457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876585" y="31321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282" y="5672096"/>
                <a:ext cx="6305316" cy="5558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957" y="6053328"/>
            <a:ext cx="3157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 </a:t>
            </a:r>
            <a:r>
              <a:rPr lang="en-US" sz="1400" dirty="0" err="1"/>
              <a:t>Leidemann</a:t>
            </a:r>
            <a:r>
              <a:rPr lang="en-US" sz="1400" dirty="0"/>
              <a:t>, </a:t>
            </a:r>
            <a:r>
              <a:rPr lang="en-US" sz="1400" i="1" dirty="0"/>
              <a:t>et al</a:t>
            </a:r>
            <a:r>
              <a:rPr lang="en-US" sz="1400" dirty="0"/>
              <a:t>, PRC </a:t>
            </a:r>
            <a:r>
              <a:rPr lang="en-US" sz="1400" b="1" dirty="0"/>
              <a:t>43</a:t>
            </a:r>
            <a:r>
              <a:rPr lang="en-US" sz="1400" dirty="0"/>
              <a:t>, 1022 (1991)</a:t>
            </a:r>
            <a:endParaRPr lang="en-US" sz="1400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3010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Each polarization cycle is an independent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sz="2000" dirty="0"/>
                  <a:t>Annealing and target motion only at the start of a new cycle</a:t>
                </a:r>
              </a:p>
              <a:p>
                <a:pPr lvl="1"/>
                <a:r>
                  <a:rPr lang="en-US" sz="2000" dirty="0"/>
                  <a:t>Any issues from annealing or material shifts will be isolated to a single cycle</a:t>
                </a:r>
              </a:p>
              <a:p>
                <a:pPr lvl="2"/>
                <a:r>
                  <a:rPr lang="en-US" sz="2000" dirty="0"/>
                  <a:t>Dilution/packing fraction runs at the beginning and end of each cycle can recover data surrounding a material shift event</a:t>
                </a:r>
              </a:p>
              <a:p>
                <a:pPr lvl="1"/>
                <a:r>
                  <a:rPr lang="en-US" sz="2000" dirty="0"/>
                  <a:t>Doubled the number of cycles for the lowest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measurement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46" y="3949779"/>
            <a:ext cx="9798268" cy="233063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944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New Target Configuration – Extended or Multiple Cells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b1 PAC condition with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5.913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cm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1.77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0.159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071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3.54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0.1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41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5269" y="1845734"/>
                <a:ext cx="5420140" cy="4468926"/>
              </a:xfrm>
              <a:blipFill>
                <a:blip r:embed="rId2"/>
                <a:stretch>
                  <a:fillRect l="-2925" t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477"/>
            <a:ext cx="5897216" cy="4272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289" y="6018767"/>
            <a:ext cx="53589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Preliminary Study in O.A. Rondon, </a:t>
            </a:r>
            <a:r>
              <a:rPr lang="en-US" sz="1400" dirty="0" err="1"/>
              <a:t>J.Phys.Conf.Ser</a:t>
            </a:r>
            <a:r>
              <a:rPr lang="en-US" sz="1400" dirty="0"/>
              <a:t>. 543 (2014) 1, 012013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D130-4E79-9927-A930-61A6566E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UNH Polarized Target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7EE3-65A4-9A52-DC3D-48E0BD85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3230F-5808-2DE5-C45F-8554536F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0D17-7937-A57C-CB05-D399937A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AE76C2-9FE4-8018-7F6C-67C7E8677291}"/>
              </a:ext>
            </a:extLst>
          </p:cNvPr>
          <p:cNvGrpSpPr/>
          <p:nvPr/>
        </p:nvGrpSpPr>
        <p:grpSpPr>
          <a:xfrm>
            <a:off x="-37032" y="1698862"/>
            <a:ext cx="1928454" cy="2162553"/>
            <a:chOff x="8657472" y="3264382"/>
            <a:chExt cx="1928454" cy="21625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AE56FC-1A86-CF33-5EC5-9002CE968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6" r="13537"/>
            <a:stretch/>
          </p:blipFill>
          <p:spPr>
            <a:xfrm>
              <a:off x="8657472" y="3546287"/>
              <a:ext cx="1928454" cy="18806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A258C8-13D0-4301-431B-BD1DB65CE803}"/>
                </a:ext>
              </a:extLst>
            </p:cNvPr>
            <p:cNvSpPr txBox="1"/>
            <p:nvPr/>
          </p:nvSpPr>
          <p:spPr>
            <a:xfrm>
              <a:off x="8953984" y="3264382"/>
              <a:ext cx="1337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1-7T SC Magnet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8CCC4-B290-E590-B584-560E045D2C05}"/>
              </a:ext>
            </a:extLst>
          </p:cNvPr>
          <p:cNvGrpSpPr/>
          <p:nvPr/>
        </p:nvGrpSpPr>
        <p:grpSpPr>
          <a:xfrm>
            <a:off x="-20373" y="3893411"/>
            <a:ext cx="1649491" cy="2964589"/>
            <a:chOff x="10562410" y="2703123"/>
            <a:chExt cx="1649491" cy="29645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F9F563-497C-91F1-B532-A282B8864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0208" y="3010900"/>
              <a:ext cx="1503095" cy="26568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9B0A28-DEE4-4255-0A5A-0023D90E95CE}"/>
                </a:ext>
              </a:extLst>
            </p:cNvPr>
            <p:cNvSpPr txBox="1"/>
            <p:nvPr/>
          </p:nvSpPr>
          <p:spPr>
            <a:xfrm>
              <a:off x="10562410" y="2703123"/>
              <a:ext cx="16494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 K Evap. </a:t>
              </a:r>
              <a:r>
                <a:rPr lang="en-US" sz="1400" dirty="0" err="1"/>
                <a:t>LHe</a:t>
              </a:r>
              <a:r>
                <a:rPr lang="en-US" sz="1400" dirty="0"/>
                <a:t> Fridge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8D66EB-A119-2E94-6DFB-9F39D298AC78}"/>
              </a:ext>
            </a:extLst>
          </p:cNvPr>
          <p:cNvSpPr txBox="1"/>
          <p:nvPr/>
        </p:nvSpPr>
        <p:spPr>
          <a:xfrm>
            <a:off x="2002420" y="1698862"/>
            <a:ext cx="1918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Solid-State 140GHz </a:t>
            </a:r>
          </a:p>
          <a:p>
            <a:pPr algn="ctr"/>
            <a:r>
              <a:rPr lang="en-US" sz="1400" dirty="0" err="1"/>
              <a:t>mmWave</a:t>
            </a:r>
            <a:r>
              <a:rPr lang="en-US" sz="1400" dirty="0"/>
              <a:t> &amp; EPR 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868DA0-19F4-2087-293B-E6B8FC384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340" y="3746269"/>
            <a:ext cx="1807558" cy="25480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B53B65-F434-7B9B-915D-116B87CE03B7}"/>
              </a:ext>
            </a:extLst>
          </p:cNvPr>
          <p:cNvSpPr txBox="1"/>
          <p:nvPr/>
        </p:nvSpPr>
        <p:spPr>
          <a:xfrm>
            <a:off x="3640712" y="3169309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3D Printed Target Stick </a:t>
            </a:r>
          </a:p>
          <a:p>
            <a:pPr algn="ctr"/>
            <a:r>
              <a:rPr lang="en-US" sz="1400" dirty="0"/>
              <a:t>w/ NMR, EPR, &amp; </a:t>
            </a:r>
            <a:r>
              <a:rPr lang="en-US" sz="1400" dirty="0" err="1"/>
              <a:t>ssRF</a:t>
            </a:r>
            <a:r>
              <a:rPr lang="en-US" sz="1400" dirty="0"/>
              <a:t> Coils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BEC2AB-5968-62DB-FE7F-A40FC14498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73"/>
          <a:stretch/>
        </p:blipFill>
        <p:spPr>
          <a:xfrm>
            <a:off x="5755196" y="1933592"/>
            <a:ext cx="6436804" cy="3998701"/>
          </a:xfrm>
          <a:prstGeom prst="rect">
            <a:avLst/>
          </a:prstGeom>
        </p:spPr>
      </p:pic>
      <p:pic>
        <p:nvPicPr>
          <p:cNvPr id="18" name="Picture 17" descr="A circuit board&#10;&#10;Description automatically generated">
            <a:extLst>
              <a:ext uri="{FF2B5EF4-FFF2-40B4-BE49-F238E27FC236}">
                <a16:creationId xmlns:a16="http://schemas.microsoft.com/office/drawing/2014/main" id="{438B901D-C68F-384A-0FE9-4F08F959ED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29" r="16168"/>
          <a:stretch/>
        </p:blipFill>
        <p:spPr>
          <a:xfrm rot="5400000">
            <a:off x="1272998" y="3085444"/>
            <a:ext cx="3152760" cy="15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4C1E6BB-A54C-4A49-A421-DE1C3ADA2D3D}"/>
              </a:ext>
            </a:extLst>
          </p:cNvPr>
          <p:cNvGrpSpPr/>
          <p:nvPr/>
        </p:nvGrpSpPr>
        <p:grpSpPr>
          <a:xfrm>
            <a:off x="197576" y="2849992"/>
            <a:ext cx="8087105" cy="3146110"/>
            <a:chOff x="175804" y="3144632"/>
            <a:chExt cx="8087105" cy="31461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F14A17A-D22A-4B18-A63C-11F6383A775D}"/>
                </a:ext>
              </a:extLst>
            </p:cNvPr>
            <p:cNvGrpSpPr/>
            <p:nvPr/>
          </p:nvGrpSpPr>
          <p:grpSpPr>
            <a:xfrm>
              <a:off x="175804" y="3144632"/>
              <a:ext cx="3755195" cy="2433209"/>
              <a:chOff x="175804" y="2687432"/>
              <a:chExt cx="3755195" cy="243320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7C8056E-7650-4E0A-B607-9752F54E508C}"/>
                  </a:ext>
                </a:extLst>
              </p:cNvPr>
              <p:cNvGrpSpPr/>
              <p:nvPr/>
            </p:nvGrpSpPr>
            <p:grpSpPr>
              <a:xfrm>
                <a:off x="175804" y="2832718"/>
                <a:ext cx="3755195" cy="2287923"/>
                <a:chOff x="322218" y="2754490"/>
                <a:chExt cx="5596792" cy="340995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9E59E81B-4BAC-4C4F-89B8-76518FAD2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17124"/>
                <a:stretch/>
              </p:blipFill>
              <p:spPr>
                <a:xfrm>
                  <a:off x="322218" y="2754490"/>
                  <a:ext cx="5596792" cy="340995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43184EAE-6DF2-4C11-BEAE-9BD8CB45FD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84776" t="6820" r="211" b="60405"/>
                <a:stretch/>
              </p:blipFill>
              <p:spPr>
                <a:xfrm>
                  <a:off x="4714735" y="3019212"/>
                  <a:ext cx="1013826" cy="1117600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44A55B-53ED-4FE6-A6DE-B219E3472FA6}"/>
                  </a:ext>
                </a:extLst>
              </p:cNvPr>
              <p:cNvSpPr txBox="1"/>
              <p:nvPr/>
            </p:nvSpPr>
            <p:spPr>
              <a:xfrm rot="20889635">
                <a:off x="514402" y="3154431"/>
                <a:ext cx="17610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9A7D8"/>
                    </a:solidFill>
                  </a:rPr>
                  <a:t>Preliminary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E40DC-9C54-497B-A136-A8E48D893F4F}"/>
                  </a:ext>
                </a:extLst>
              </p:cNvPr>
              <p:cNvSpPr txBox="1"/>
              <p:nvPr/>
            </p:nvSpPr>
            <p:spPr>
              <a:xfrm>
                <a:off x="1036320" y="2687432"/>
                <a:ext cx="214533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Vector Enhancement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E1E0E8-6856-4111-81C5-2A73BF841A3B}"/>
                </a:ext>
              </a:extLst>
            </p:cNvPr>
            <p:cNvSpPr txBox="1"/>
            <p:nvPr/>
          </p:nvSpPr>
          <p:spPr>
            <a:xfrm>
              <a:off x="271358" y="5547715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811274-6DB1-42D0-8658-3C090C2E8E68}"/>
                </a:ext>
              </a:extLst>
            </p:cNvPr>
            <p:cNvSpPr txBox="1"/>
            <p:nvPr/>
          </p:nvSpPr>
          <p:spPr>
            <a:xfrm>
              <a:off x="6672024" y="6013743"/>
              <a:ext cx="15908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M. McClellan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6F8336-4631-42E7-8261-17993656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UNH Polarized Target 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F3F96-6748-4BFC-8DFF-B85215FBB9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We’re up and running with proton polarization &amp; deuteron polarization</a:t>
                </a:r>
              </a:p>
              <a:p>
                <a:pPr lvl="1"/>
                <a:r>
                  <a:rPr lang="en-US" dirty="0"/>
                  <a:t>+ recent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enhancement via RF manipulation</a:t>
                </a:r>
              </a:p>
              <a:p>
                <a:pPr lvl="2"/>
                <a:r>
                  <a:rPr lang="en-US" sz="1600" dirty="0"/>
                  <a:t>System optimization in progress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F3F96-6748-4BFC-8DFF-B85215FBB9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2D4AC-E179-460B-910F-399B3C87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9/21/2022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0DF8B-B2BB-428A-9836-7791EAD2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CryPTA 2022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3B3B7-1C5E-4890-9F8C-62CFEEDC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3" name="Picture 22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B796D973-D992-4A3D-8287-5649775F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909" y="2255909"/>
            <a:ext cx="3861901" cy="289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64CFA-5F1A-4F0E-AF11-453F3765C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167" y="46772"/>
            <a:ext cx="3698575" cy="1798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15A54-D9E2-4B3B-8BE2-487A46A47B8B}"/>
              </a:ext>
            </a:extLst>
          </p:cNvPr>
          <p:cNvSpPr txBox="1"/>
          <p:nvPr/>
        </p:nvSpPr>
        <p:spPr>
          <a:xfrm>
            <a:off x="10302240" y="1794244"/>
            <a:ext cx="1774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UNH EPR Measurement 10/1/21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A9890C-E738-460F-93AA-F1CE305B49BD}"/>
              </a:ext>
            </a:extLst>
          </p:cNvPr>
          <p:cNvSpPr/>
          <p:nvPr/>
        </p:nvSpPr>
        <p:spPr>
          <a:xfrm>
            <a:off x="2956440" y="4015087"/>
            <a:ext cx="3270701" cy="2184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F82A4F-BF38-4013-B057-94B87FAEA05E}"/>
              </a:ext>
            </a:extLst>
          </p:cNvPr>
          <p:cNvGrpSpPr/>
          <p:nvPr/>
        </p:nvGrpSpPr>
        <p:grpSpPr>
          <a:xfrm>
            <a:off x="2970904" y="3854524"/>
            <a:ext cx="3304711" cy="2529257"/>
            <a:chOff x="2998121" y="3854524"/>
            <a:chExt cx="3304711" cy="2529257"/>
          </a:xfrm>
        </p:grpSpPr>
        <p:pic>
          <p:nvPicPr>
            <p:cNvPr id="13" name="Picture 12" descr="Chart, histogram&#10;&#10;Description automatically generated">
              <a:extLst>
                <a:ext uri="{FF2B5EF4-FFF2-40B4-BE49-F238E27FC236}">
                  <a16:creationId xmlns:a16="http://schemas.microsoft.com/office/drawing/2014/main" id="{8C2DAC36-764E-4A0A-AB02-5AC92FA5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8121" y="3971986"/>
              <a:ext cx="3304711" cy="22031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106FDC-02FC-4AFD-85AB-0B62E0E97A45}"/>
                </a:ext>
              </a:extLst>
            </p:cNvPr>
            <p:cNvSpPr txBox="1"/>
            <p:nvPr/>
          </p:nvSpPr>
          <p:spPr>
            <a:xfrm rot="20889635">
              <a:off x="3432570" y="4457776"/>
              <a:ext cx="11646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9A7D8"/>
                  </a:solidFill>
                </a:rPr>
                <a:t>Very Preliminary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32ECFF-0BFB-4CE4-93CD-3707F678BE9F}"/>
                </a:ext>
              </a:extLst>
            </p:cNvPr>
            <p:cNvSpPr txBox="1"/>
            <p:nvPr/>
          </p:nvSpPr>
          <p:spPr>
            <a:xfrm>
              <a:off x="3671340" y="3854524"/>
              <a:ext cx="2156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Tensor Enhancement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D46DF0-15DF-4ABD-8E99-77024B53BC80}"/>
                </a:ext>
              </a:extLst>
            </p:cNvPr>
            <p:cNvSpPr txBox="1"/>
            <p:nvPr/>
          </p:nvSpPr>
          <p:spPr>
            <a:xfrm>
              <a:off x="4606126" y="6106782"/>
              <a:ext cx="1429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Courtesy E. Mustafa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C0C386-5D59-48DE-A706-04DDAFD48BBB}"/>
              </a:ext>
            </a:extLst>
          </p:cNvPr>
          <p:cNvSpPr txBox="1"/>
          <p:nvPr/>
        </p:nvSpPr>
        <p:spPr>
          <a:xfrm>
            <a:off x="10478707" y="5110760"/>
            <a:ext cx="1774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First UNH deuteron DNP Measurement 9/10/20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06D13B-5A10-44E2-A255-CEFD525E6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7993" y="2749381"/>
            <a:ext cx="2117454" cy="303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2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22659</TotalTime>
  <Words>6248</Words>
  <Application>Microsoft Office PowerPoint</Application>
  <PresentationFormat>Widescreen</PresentationFormat>
  <Paragraphs>994</Paragraphs>
  <Slides>74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Chalkboard</vt:lpstr>
      <vt:lpstr>CMU Serif</vt:lpstr>
      <vt:lpstr>Corbel</vt:lpstr>
      <vt:lpstr>Times New Roman</vt:lpstr>
      <vt:lpstr>Retrospect</vt:lpstr>
      <vt:lpstr>Tensor  Polarized Target</vt:lpstr>
      <vt:lpstr>Tensor Polarization Basics</vt:lpstr>
      <vt:lpstr>DNP Target Basics - Proton</vt:lpstr>
      <vt:lpstr>DNP Target Basics - Deuteron</vt:lpstr>
      <vt:lpstr>Measuring Polarization</vt:lpstr>
      <vt:lpstr>Semi-Selective RF Saturation (ssRF)</vt:lpstr>
      <vt:lpstr>ssRF + Rotation</vt:lpstr>
      <vt:lpstr>UNH Polarized Target Lab</vt:lpstr>
      <vt:lpstr>UNH Polarized Target Lab</vt:lpstr>
      <vt:lpstr>Solid-State mm-Wave System</vt:lpstr>
      <vt:lpstr>Material Production @ UNH</vt:lpstr>
      <vt:lpstr>UNH NMR Simulation</vt:lpstr>
      <vt:lpstr>Real &amp; Imaginary NMR Signals</vt:lpstr>
      <vt:lpstr>Real &amp; Imaginary NMR Signals</vt:lpstr>
      <vt:lpstr>Real &amp; Imaginary NMR Signals</vt:lpstr>
      <vt:lpstr>Material Characterization</vt:lpstr>
      <vt:lpstr>Tensor Asymmetry A_zz</vt:lpstr>
      <vt:lpstr>A_zz and T_20    E12-15-005: Quasi-Elastic and Elastic Deuteron Tensor Asymmetries</vt:lpstr>
      <vt:lpstr>Deuteron Wavefunction</vt:lpstr>
      <vt:lpstr>Relativistic NN Bound System</vt:lpstr>
      <vt:lpstr>Kinematics</vt:lpstr>
      <vt:lpstr>First Measurement of Quasi-Elastic A_zz</vt:lpstr>
      <vt:lpstr>b_1  E12-13-011: The Deuteron Tensor Structure Function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Tensor Structure Function, b_1</vt:lpstr>
      <vt:lpstr>b_1 Kinematics</vt:lpstr>
      <vt:lpstr>Thank you!</vt:lpstr>
      <vt:lpstr>PowerPoint Presentation</vt:lpstr>
      <vt:lpstr>Backup Slides</vt:lpstr>
      <vt:lpstr>Tensor Structure Function, b_1</vt:lpstr>
      <vt:lpstr>Current Landscape of Tensor Observables</vt:lpstr>
      <vt:lpstr>PowerPoint Presentation</vt:lpstr>
      <vt:lpstr>Elastic T_20</vt:lpstr>
      <vt:lpstr>Deuteron Wavefunction</vt:lpstr>
      <vt:lpstr>Deuteron Wavefunction</vt:lpstr>
      <vt:lpstr>Sea Quark Polarization</vt:lpstr>
      <vt:lpstr>6-Quark, Hidden Color</vt:lpstr>
      <vt:lpstr>6-Quark, Hidden Color</vt:lpstr>
      <vt:lpstr>6-Quark, Hidden Color</vt:lpstr>
      <vt:lpstr>6-Quark, Hidden Color</vt:lpstr>
      <vt:lpstr>The Future of Tensor Polarization</vt:lpstr>
      <vt:lpstr>The Future of Tensor Polarization</vt:lpstr>
      <vt:lpstr>SDR-based VNA NMR</vt:lpstr>
      <vt:lpstr>VNA NMR – Multiple Signals @ Same Time</vt:lpstr>
      <vt:lpstr>VNA NMR – Q-curve BG Studies</vt:lpstr>
      <vt:lpstr>VNA NMR – Re &amp; Im + Q-curve BG Studies</vt:lpstr>
      <vt:lpstr>New BG Subtraction Method</vt:lpstr>
      <vt:lpstr>New BG Subtraction Method</vt:lpstr>
      <vt:lpstr>New BG Subtraction Method</vt:lpstr>
      <vt:lpstr>Tensor Research Program (So far…)</vt:lpstr>
      <vt:lpstr>Final State Interactions</vt:lpstr>
      <vt:lpstr>LOI12-16-006: Search for Exotic Gluonic States in the Nucleus</vt:lpstr>
      <vt:lpstr>Tensor Structure Function, b_4 (or ∆)</vt:lpstr>
      <vt:lpstr>Systematics</vt:lpstr>
      <vt:lpstr>Overhead</vt:lpstr>
      <vt:lpstr>Challenges and Opportunities</vt:lpstr>
      <vt:lpstr>Connection to Short Range Correlations</vt:lpstr>
      <vt:lpstr>Connection to Short Range Correlations</vt:lpstr>
      <vt:lpstr>Tensor Polarization Measurement</vt:lpstr>
      <vt:lpstr>Rates for D(e,e’)X</vt:lpstr>
      <vt:lpstr>Dilution Factor</vt:lpstr>
      <vt:lpstr>Elastic Tensor Observables</vt:lpstr>
      <vt:lpstr>Elastic Tensor Observables</vt:lpstr>
      <vt:lpstr>Elastic Tensor Observables</vt:lpstr>
      <vt:lpstr>Target Magnet and Horizontal Bender</vt:lpstr>
      <vt:lpstr>Target Magnet and Horizontal Bender</vt:lpstr>
      <vt:lpstr>Target Magnet and Horizontal Bender</vt:lpstr>
      <vt:lpstr>Diluting Asymmetries</vt:lpstr>
      <vt:lpstr>Polarization Cycle</vt:lpstr>
      <vt:lpstr>Possible New Target Configuration – Extended or Multiple Cells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1110</cp:revision>
  <dcterms:created xsi:type="dcterms:W3CDTF">2013-12-10T16:21:31Z</dcterms:created>
  <dcterms:modified xsi:type="dcterms:W3CDTF">2022-09-20T15:24:57Z</dcterms:modified>
</cp:coreProperties>
</file>