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83" r:id="rId2"/>
    <p:sldId id="287" r:id="rId3"/>
    <p:sldId id="324" r:id="rId4"/>
    <p:sldId id="327" r:id="rId5"/>
    <p:sldId id="328" r:id="rId6"/>
    <p:sldId id="289" r:id="rId7"/>
    <p:sldId id="292" r:id="rId8"/>
    <p:sldId id="333" r:id="rId9"/>
    <p:sldId id="297" r:id="rId10"/>
    <p:sldId id="315" r:id="rId11"/>
    <p:sldId id="316" r:id="rId12"/>
    <p:sldId id="296" r:id="rId13"/>
    <p:sldId id="300" r:id="rId14"/>
    <p:sldId id="302" r:id="rId15"/>
    <p:sldId id="322" r:id="rId16"/>
    <p:sldId id="309" r:id="rId17"/>
    <p:sldId id="341" r:id="rId18"/>
    <p:sldId id="342" r:id="rId19"/>
    <p:sldId id="299" r:id="rId20"/>
    <p:sldId id="350" r:id="rId21"/>
    <p:sldId id="351" r:id="rId22"/>
    <p:sldId id="307" r:id="rId23"/>
    <p:sldId id="308" r:id="rId24"/>
    <p:sldId id="301" r:id="rId25"/>
    <p:sldId id="321" r:id="rId26"/>
    <p:sldId id="311" r:id="rId27"/>
    <p:sldId id="312" r:id="rId28"/>
    <p:sldId id="313" r:id="rId29"/>
    <p:sldId id="317" r:id="rId30"/>
    <p:sldId id="318" r:id="rId31"/>
    <p:sldId id="343" r:id="rId32"/>
    <p:sldId id="323" r:id="rId33"/>
    <p:sldId id="305" r:id="rId34"/>
    <p:sldId id="306" r:id="rId35"/>
    <p:sldId id="345" r:id="rId36"/>
    <p:sldId id="346" r:id="rId37"/>
    <p:sldId id="347" r:id="rId38"/>
    <p:sldId id="344" r:id="rId39"/>
    <p:sldId id="348" r:id="rId40"/>
    <p:sldId id="349" r:id="rId41"/>
    <p:sldId id="304" r:id="rId42"/>
    <p:sldId id="336" r:id="rId43"/>
    <p:sldId id="332" r:id="rId44"/>
    <p:sldId id="334" r:id="rId45"/>
    <p:sldId id="293" r:id="rId46"/>
    <p:sldId id="291" r:id="rId47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1F18C-DD2A-477A-BA6C-A92523BFC9A8}" type="datetimeFigureOut">
              <a:rPr lang="en-DE" smtClean="0"/>
              <a:t>31/03/2025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9A469-4B4B-4A79-AF79-BBDA3F0B9D5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116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524000" y="1720279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524000" y="448132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FF6C7C7-B054-4767-AF03-6E0A99AF90C7}" type="datetime1">
              <a:rPr lang="de-DE" smtClean="0"/>
              <a:t>31.03.2025</a:t>
            </a:fld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66674" y="1017781"/>
            <a:ext cx="6029325" cy="5392544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 bwMode="auto">
          <a:xfrm>
            <a:off x="6095998" y="1017780"/>
            <a:ext cx="6096002" cy="5392544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243036" y="15498"/>
            <a:ext cx="9186333" cy="8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AE9DD29-6056-49E5-BCEF-0E2FF412F0D9}" type="datetime1">
              <a:rPr lang="de-DE" smtClean="0"/>
              <a:t>31.03.2025</a:t>
            </a:fld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 bwMode="auto">
          <a:xfrm>
            <a:off x="6096000" y="1017781"/>
            <a:ext cx="5953125" cy="5392544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2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-2" y="1017781"/>
            <a:ext cx="6096002" cy="5392544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Titelplatzhalter 1"/>
          <p:cNvSpPr>
            <a:spLocks noGrp="1"/>
          </p:cNvSpPr>
          <p:nvPr>
            <p:ph type="title"/>
          </p:nvPr>
        </p:nvSpPr>
        <p:spPr bwMode="auto">
          <a:xfrm>
            <a:off x="243036" y="15498"/>
            <a:ext cx="9186333" cy="8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6675" y="1017781"/>
            <a:ext cx="5943601" cy="1182494"/>
          </a:xfrm>
        </p:spPr>
        <p:txBody>
          <a:bodyPr/>
          <a:lstStyle>
            <a:lvl3pPr>
              <a:defRPr/>
            </a:lvl3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0D07FA-C9E7-4504-ABF7-D30407E0F36F}" type="datetime1">
              <a:rPr lang="de-DE" smtClean="0"/>
              <a:t>31.03.2025</a:t>
            </a:fld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  <p:sp>
        <p:nvSpPr>
          <p:cNvPr id="10" name="Inhaltsplatzhalter 2"/>
          <p:cNvSpPr>
            <a:spLocks noGrp="1"/>
          </p:cNvSpPr>
          <p:nvPr>
            <p:ph sz="half" idx="13" hasCustomPrompt="1"/>
          </p:nvPr>
        </p:nvSpPr>
        <p:spPr bwMode="auto">
          <a:xfrm>
            <a:off x="6181725" y="1017781"/>
            <a:ext cx="5943601" cy="1182494"/>
          </a:xfrm>
        </p:spPr>
        <p:txBody>
          <a:bodyPr/>
          <a:lstStyle>
            <a:lvl3pPr>
              <a:defRPr/>
            </a:lvl3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66675" y="2294958"/>
            <a:ext cx="5943601" cy="4115367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5"/>
          </p:nvPr>
        </p:nvSpPr>
        <p:spPr bwMode="auto">
          <a:xfrm>
            <a:off x="6181727" y="2294957"/>
            <a:ext cx="5943601" cy="4115367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243036" y="15498"/>
            <a:ext cx="9186333" cy="8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6675" y="5257293"/>
            <a:ext cx="5943601" cy="1192019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41BB877-3065-49B1-A2AB-374F1A092952}" type="datetime1">
              <a:rPr lang="de-DE" smtClean="0"/>
              <a:t>31.03.2025</a:t>
            </a:fld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  <p:sp>
        <p:nvSpPr>
          <p:cNvPr id="10" name="Inhaltsplatzhalter 2"/>
          <p:cNvSpPr>
            <a:spLocks noGrp="1"/>
          </p:cNvSpPr>
          <p:nvPr>
            <p:ph sz="half" idx="13" hasCustomPrompt="1"/>
          </p:nvPr>
        </p:nvSpPr>
        <p:spPr bwMode="auto">
          <a:xfrm>
            <a:off x="6181725" y="5257293"/>
            <a:ext cx="5943601" cy="1192019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2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66675" y="1032512"/>
            <a:ext cx="5943601" cy="4115367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 bwMode="auto">
          <a:xfrm>
            <a:off x="6181723" y="1032511"/>
            <a:ext cx="5943601" cy="4115367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auto">
          <a:xfrm>
            <a:off x="243036" y="15498"/>
            <a:ext cx="9186333" cy="8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6675" y="1017781"/>
            <a:ext cx="12058652" cy="1182494"/>
          </a:xfrm>
        </p:spPr>
        <p:txBody>
          <a:bodyPr/>
          <a:lstStyle>
            <a:lvl3pPr>
              <a:defRPr/>
            </a:lvl3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9D73576-6344-47C8-95E6-D636551FC77C}" type="datetime1">
              <a:rPr lang="de-DE" smtClean="0"/>
              <a:t>31.03.2025</a:t>
            </a:fld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  <p:sp>
        <p:nvSpPr>
          <p:cNvPr id="2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66675" y="2294958"/>
            <a:ext cx="5943601" cy="4115367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 bwMode="auto">
          <a:xfrm>
            <a:off x="6181723" y="2294958"/>
            <a:ext cx="5943601" cy="4115367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auto">
          <a:xfrm>
            <a:off x="243036" y="15498"/>
            <a:ext cx="9186333" cy="8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1448245" y="990601"/>
            <a:ext cx="9295510" cy="5452423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243036" y="15498"/>
            <a:ext cx="9186333" cy="8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 rot="10800000" flipH="1">
            <a:off x="0" y="-2"/>
            <a:ext cx="12192000" cy="9144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 rot="10800000">
            <a:off x="0" y="6547473"/>
            <a:ext cx="12192000" cy="347472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154545"/>
            <a:ext cx="10515600" cy="510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838200" y="6549273"/>
            <a:ext cx="2743200" cy="347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0BB6D1-2371-4AB2-B175-DD87607FA365}" type="datetime1">
              <a:rPr lang="de-DE" smtClean="0"/>
              <a:t>31.03.2025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549274"/>
            <a:ext cx="4114800" cy="338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549274"/>
            <a:ext cx="2743200" cy="338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64D6C6-7712-41AB-8B38-29E25A0D10C7}" type="slidenum">
              <a:rPr lang="en-US"/>
              <a:t>‹#›</a:t>
            </a:fld>
            <a:endParaRPr lang="en-US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243036" y="15498"/>
            <a:ext cx="9186333" cy="887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11358372" y="103091"/>
            <a:ext cx="719328" cy="719328"/>
          </a:xfrm>
          <a:prstGeom prst="rect">
            <a:avLst/>
          </a:prstGeom>
          <a:ln>
            <a:noFill/>
          </a:ln>
          <a:effectLst>
            <a:outerShdw blurRad="63500" sx="110000" sy="110000" algn="ctr" rotWithShape="0">
              <a:schemeClr val="bg1">
                <a:alpha val="20000"/>
              </a:schemeClr>
            </a:outerShdw>
          </a:effectLst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10377297" y="98519"/>
            <a:ext cx="866775" cy="723900"/>
          </a:xfrm>
          <a:prstGeom prst="rect">
            <a:avLst/>
          </a:prstGeom>
          <a:effectLst>
            <a:outerShdw blurRad="63500" sx="110000" sy="110000" algn="ctr" rotWithShape="0">
              <a:schemeClr val="tx1">
                <a:alpha val="20000"/>
              </a:scheme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30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4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tracker_demo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doi.org/10.3390/s2217646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tracker_demo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doi.org/10.3390/s2217646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tracker_demo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t-probe+screenholder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polyworks_build-inspect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12BE0EB-8C52-FA4D-01E3-A0FE8B1C4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0279"/>
            <a:ext cx="9144000" cy="2387600"/>
          </a:xfrm>
        </p:spPr>
        <p:txBody>
          <a:bodyPr/>
          <a:lstStyle/>
          <a:p>
            <a:r>
              <a:rPr lang="en-US" dirty="0"/>
              <a:t>Status of the </a:t>
            </a:r>
            <a:br>
              <a:rPr lang="en-US" dirty="0"/>
            </a:br>
            <a:r>
              <a:rPr lang="en-US" dirty="0"/>
              <a:t>Neutron Beam Axis </a:t>
            </a:r>
            <a:br>
              <a:rPr lang="en-US" dirty="0"/>
            </a:br>
            <a:r>
              <a:rPr lang="en-US" dirty="0"/>
              <a:t>Survey</a:t>
            </a:r>
            <a:endParaRPr lang="en-DE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0FBB96C-AC9B-F1E5-358F-978A14A59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1322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Laser Tracker Application at the Bonn Cyclotron</a:t>
            </a:r>
          </a:p>
          <a:p>
            <a:endParaRPr lang="en-GB" dirty="0"/>
          </a:p>
          <a:p>
            <a:r>
              <a:rPr lang="en-GB" dirty="0"/>
              <a:t>FTD Electronics &amp; Applications Seminar</a:t>
            </a:r>
          </a:p>
          <a:p>
            <a:r>
              <a:rPr lang="en-GB" dirty="0"/>
              <a:t>Dmitri Schaab</a:t>
            </a:r>
          </a:p>
          <a:p>
            <a:r>
              <a:rPr lang="en-GB" dirty="0"/>
              <a:t>FTD</a:t>
            </a:r>
            <a:endParaRPr lang="en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52B9B0-5914-DDEF-E6EE-7FD72DBD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49273"/>
            <a:ext cx="2743200" cy="347472"/>
          </a:xfrm>
        </p:spPr>
        <p:txBody>
          <a:bodyPr/>
          <a:lstStyle/>
          <a:p>
            <a:fld id="{9B2D0B95-1D7E-40DF-BD9D-8B240A23C6BA}" type="datetime1">
              <a:rPr lang="de-DE" smtClean="0"/>
              <a:pPr/>
              <a:t>31.03.2025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5A1EB-0109-F1E7-6D8E-00AD81EE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9274"/>
            <a:ext cx="4114800" cy="338773"/>
          </a:xfrm>
        </p:spPr>
        <p:txBody>
          <a:bodyPr/>
          <a:lstStyle/>
          <a:p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7192B-64B4-364C-C4F4-A86DC740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9274"/>
            <a:ext cx="2743200" cy="338773"/>
          </a:xfrm>
        </p:spPr>
        <p:txBody>
          <a:bodyPr/>
          <a:lstStyle/>
          <a:p>
            <a:fld id="{5F64D6C6-7712-41AB-8B38-29E25A0D10C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30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AAB53-7A47-9DB8-3907-924384EB3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FE6E7-3C95-F62E-56B4-7CA2C8BC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39049-1365-663E-C4F7-B1D8FE3F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866B1-5678-0959-2031-532AB2EE1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9482A1-6A32-BFE2-8BD6-BEB522CA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Measurement Site – Problem Outline</a:t>
            </a:r>
            <a:endParaRPr lang="en-DE" dirty="0"/>
          </a:p>
        </p:txBody>
      </p:sp>
      <p:pic>
        <p:nvPicPr>
          <p:cNvPr id="9" name="Picture Placeholder 8" descr="A screen shot of a game&#10;&#10;AI-generated content may be incorrect.">
            <a:extLst>
              <a:ext uri="{FF2B5EF4-FFF2-40B4-BE49-F238E27FC236}">
                <a16:creationId xmlns:a16="http://schemas.microsoft.com/office/drawing/2014/main" id="{6C84CD8B-E51C-E20E-83E8-13F435897C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76335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5E3AC-B694-1E6E-D3A1-97CD35AA7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D7432-5786-4D3C-883E-5BD2EC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3224-B21A-0EC2-A416-20267409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5C6D6-E708-596F-04BF-F443C1DB5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C5D468-2243-D5B9-74B5-22A3F5C4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Measurement Site – Problem Outline</a:t>
            </a:r>
            <a:endParaRPr lang="en-DE" dirty="0"/>
          </a:p>
        </p:txBody>
      </p:sp>
      <p:pic>
        <p:nvPicPr>
          <p:cNvPr id="10" name="Picture Placeholder 9" descr="A black background with a red circle and a white object&#10;&#10;AI-generated content may be incorrect.">
            <a:extLst>
              <a:ext uri="{FF2B5EF4-FFF2-40B4-BE49-F238E27FC236}">
                <a16:creationId xmlns:a16="http://schemas.microsoft.com/office/drawing/2014/main" id="{9511974F-7D72-993A-5ACD-706FC4DF8A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160727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1F567-636D-1DFB-C9DE-99D89A449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6F089-F109-BBAA-54B6-CED5C532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42B87-3385-83EE-7450-77571F65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AC469-C4BA-0B99-6E9C-417613C2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5424C7-F0F3-A1F1-278B-296AF625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2070C05-EE20-1C04-AB67-50DF5FCEF1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711" r="6711"/>
          <a:stretch/>
        </p:blipFill>
        <p:spPr>
          <a:xfrm>
            <a:off x="5989638" y="1017588"/>
            <a:ext cx="6135687" cy="5334000"/>
          </a:xfr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1">
                <a:extLst>
                  <a:ext uri="{FF2B5EF4-FFF2-40B4-BE49-F238E27FC236}">
                    <a16:creationId xmlns:a16="http://schemas.microsoft.com/office/drawing/2014/main" id="{07F8978A-1619-0D56-4D39-F57955E51BE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3" name="Content Placeholder 1">
                <a:extLst>
                  <a:ext uri="{FF2B5EF4-FFF2-40B4-BE49-F238E27FC236}">
                    <a16:creationId xmlns:a16="http://schemas.microsoft.com/office/drawing/2014/main" id="{07F8978A-1619-0D56-4D39-F57955E51B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3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21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A33F-10FA-6F30-F613-C3CFC3A37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99E44-2576-7E91-EEC5-24760AA21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60712-59DB-0857-B416-42094EC0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DBCF9-8C5E-F55F-11A5-6A4C4571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37314A-5380-92D7-8B10-FB860D6A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7438BF-63FB-F456-7C72-84565BCEE3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510" b="13510"/>
          <a:stretch/>
        </p:blipFill>
        <p:spPr>
          <a:xfrm>
            <a:off x="5989739" y="1017780"/>
            <a:ext cx="6096002" cy="5392544"/>
          </a:xfr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EC2049-9DEA-9C0C-23AE-04F6839FF326}"/>
              </a:ext>
            </a:extLst>
          </p:cNvPr>
          <p:cNvSpPr txBox="1"/>
          <p:nvPr/>
        </p:nvSpPr>
        <p:spPr>
          <a:xfrm>
            <a:off x="10736160" y="604099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[M.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Loepke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]</a:t>
            </a:r>
            <a:endParaRPr lang="en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98BC9-2EE9-0920-5AE6-FB6815FDC293}"/>
              </a:ext>
            </a:extLst>
          </p:cNvPr>
          <p:cNvSpPr txBox="1"/>
          <p:nvPr/>
        </p:nvSpPr>
        <p:spPr>
          <a:xfrm>
            <a:off x="5989739" y="104186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Chromox</a:t>
            </a:r>
            <a:r>
              <a:rPr lang="en-US" dirty="0"/>
              <a:t> screen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BC34E3EC-D67E-0086-5B9A-8CB69C4BCDE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BC34E3EC-D67E-0086-5B9A-8CB69C4BCD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3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538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E490D-212C-C572-25F0-0383260F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A6952-71DB-8EF6-AE2F-2E42BDA6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72F38-D356-B7E8-D06F-BF29F507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15AD3-F9A7-BE85-08CF-9612C137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5E8C9C-7429-8DD3-A45B-5FC77B2D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DE53C-02B5-0173-2B8A-6C6B482608F3}"/>
              </a:ext>
            </a:extLst>
          </p:cNvPr>
          <p:cNvSpPr txBox="1"/>
          <p:nvPr/>
        </p:nvSpPr>
        <p:spPr>
          <a:xfrm>
            <a:off x="5637757" y="5625943"/>
            <a:ext cx="6554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[https://en.daheng-imaging.com/uploadfile/ed/upload/image/20211116/1637043889904116.png]</a:t>
            </a:r>
            <a:endParaRPr lang="en-DE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09BA0B34-DE48-A1D5-151D-108FD6CF865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09BA0B34-DE48-A1D5-151D-108FD6CF86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2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-up of a couple of black and blue objects&#10;&#10;AI-generated content may be incorrect.">
            <a:extLst>
              <a:ext uri="{FF2B5EF4-FFF2-40B4-BE49-F238E27FC236}">
                <a16:creationId xmlns:a16="http://schemas.microsoft.com/office/drawing/2014/main" id="{2D7F1FD5-ABCD-9EEF-44DF-FA6D6E526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2590800"/>
            <a:ext cx="49244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2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3E07E-52EE-FFE7-44F5-D2F03915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96418-B40B-1ED7-9DAC-2EE191F2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FB813-DEA9-64CD-77F2-430F54D6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A60F7-4304-10CC-7A55-0DEC5F21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35C51D-C1EF-D4FC-724D-77E84415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B8F41-13CA-5A98-CDD8-2A51F176F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416" y="1017780"/>
            <a:ext cx="6408909" cy="497101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A9A976-29F2-EB80-8A57-1F65B2D3318F}"/>
              </a:ext>
            </a:extLst>
          </p:cNvPr>
          <p:cNvSpPr txBox="1"/>
          <p:nvPr/>
        </p:nvSpPr>
        <p:spPr>
          <a:xfrm>
            <a:off x="5716416" y="6107763"/>
            <a:ext cx="655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Switka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Proft et al.,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10.18429/JACoW-IBIC2023-WEP046]</a:t>
            </a:r>
            <a:endParaRPr lang="en-DE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CAF3B200-4FF3-F0D4-AADF-E4519CBB0A3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CAF3B200-4FF3-F0D4-AADF-E4519CBB0A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3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433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3119B-618F-F2D4-888D-7399C8B50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15D08-0126-F924-054B-DAD06E17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1E446-703F-2AAE-81A3-407BBB8B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97126-1F04-30C5-D67C-474BE3E2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226BC1-0B3E-B68F-6B90-0CC9EDCB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BF9ED-0170-2506-E2E5-C6F327AA53C3}"/>
              </a:ext>
            </a:extLst>
          </p:cNvPr>
          <p:cNvSpPr txBox="1"/>
          <p:nvPr/>
        </p:nvSpPr>
        <p:spPr>
          <a:xfrm>
            <a:off x="5716416" y="6107763"/>
            <a:ext cx="655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Switka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Proft et al.,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10.18429/JACoW-IBIC2023-WEP046]</a:t>
            </a:r>
            <a:endParaRPr lang="en-DE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80FEF-A7F4-235F-B6EE-F8A033900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416" y="1187392"/>
            <a:ext cx="6408909" cy="458133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">
                <a:extLst>
                  <a:ext uri="{FF2B5EF4-FFF2-40B4-BE49-F238E27FC236}">
                    <a16:creationId xmlns:a16="http://schemas.microsoft.com/office/drawing/2014/main" id="{BD784E92-D4E8-A0FE-4474-6908C5045AE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13" name="Content Placeholder 1">
                <a:extLst>
                  <a:ext uri="{FF2B5EF4-FFF2-40B4-BE49-F238E27FC236}">
                    <a16:creationId xmlns:a16="http://schemas.microsoft.com/office/drawing/2014/main" id="{BD784E92-D4E8-A0FE-4474-6908C5045A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3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90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6EF18-2AC5-9D23-5029-1F97F0EE9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6E3C2-8D65-BE99-C3BB-F2076B1E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26B2F-E244-5E5F-D586-750B1B7AC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4EC8F-369C-C903-6A69-BFE5E92D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7908A1-17CF-3E17-47E5-AF89772C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9" name="Picture Placeholder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64D530F-7B1E-2B62-B6FD-A4C3779C82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3185670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3F014-2A4E-7AE3-37B2-DDA3327A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BA809-1B01-5644-8730-0CD9421A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32C81-D0A9-5326-8348-AD3AE411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F0F50-108B-2D4D-1C05-F8E94EBB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92C5DB-548E-3B84-77CF-378A7545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0" name="Picture Placeholder 9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82BBD33E-460E-A981-16FB-DD5F28FA17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182068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5132-CF7F-545D-EB79-47C55B690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3358C-F130-6090-13AF-7AD569EE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71118-29B1-7BD9-581C-FA18F770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C9E3-C31A-1AB0-81AB-EB6CDDE7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0DECE46-F2F1-3F77-E873-C78DC195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6" name="Picture Placeholder 15" descr="A close-up of a measuring device&#10;&#10;AI-generated content may be incorrect.">
            <a:hlinkClick r:id="rId2" action="ppaction://hlinkfile"/>
            <a:extLst>
              <a:ext uri="{FF2B5EF4-FFF2-40B4-BE49-F238E27FC236}">
                <a16:creationId xmlns:a16="http://schemas.microsoft.com/office/drawing/2014/main" id="{6AA8EBC8-E736-2EE2-2EA4-C7D8FCC571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66" b="-8966"/>
          <a:stretch/>
        </p:blipFill>
        <p:spPr>
          <a:xfrm>
            <a:off x="6096000" y="1156729"/>
            <a:ext cx="6096002" cy="5392544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F3DC2A-F036-1D15-4CB3-A9B37F7365C8}"/>
              </a:ext>
            </a:extLst>
          </p:cNvPr>
          <p:cNvSpPr txBox="1"/>
          <p:nvPr/>
        </p:nvSpPr>
        <p:spPr>
          <a:xfrm>
            <a:off x="6381371" y="6120960"/>
            <a:ext cx="5613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[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Szybicki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et al.,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https://doi.org/10.3390/s22176464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]</a:t>
            </a:r>
            <a:endParaRPr lang="en-D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C9AF4-546F-9544-469B-8E6B740FA5EE}"/>
              </a:ext>
            </a:extLst>
          </p:cNvPr>
          <p:cNvSpPr txBox="1"/>
          <p:nvPr/>
        </p:nvSpPr>
        <p:spPr>
          <a:xfrm>
            <a:off x="5989738" y="1100842"/>
            <a:ext cx="59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Laser tracker head	     (b) measurement principle</a:t>
            </a:r>
            <a:endParaRPr lang="en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F3CEBB82-B129-19C2-9BF7-B09F4B2C57A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r>
                  <a:rPr lang="en-US" dirty="0"/>
                  <a:t>Surveying tools</a:t>
                </a:r>
              </a:p>
              <a:p>
                <a:pPr lvl="1"/>
                <a:r>
                  <a:rPr lang="en-US" dirty="0"/>
                  <a:t>Laser tracker (incl. different probes)</a:t>
                </a:r>
              </a:p>
              <a:p>
                <a:pPr lvl="1"/>
                <a:r>
                  <a:rPr lang="en-US" dirty="0"/>
                  <a:t>Screen holder</a:t>
                </a:r>
              </a:p>
              <a:p>
                <a:pPr lvl="1"/>
                <a:r>
                  <a:rPr lang="en-US" dirty="0"/>
                  <a:t>Calibration screen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F3CEBB82-B129-19C2-9BF7-B09F4B2C57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5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4072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91BF8-D79B-3A82-0E5B-B8738314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FED04-5888-AE7A-2E72-B744D34F5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634C0-CEA7-A18E-6E54-6D0ED829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8CFFDF-3182-4C85-AD63-FB8BB2B2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 – Cyclotron Irradiation Sites</a:t>
            </a:r>
            <a:endParaRPr lang="en-DE" dirty="0"/>
          </a:p>
        </p:txBody>
      </p:sp>
      <p:pic>
        <p:nvPicPr>
          <p:cNvPr id="15" name="Picture Placeholder 14" descr="A diagram of a factory&#10;&#10;AI-generated content may be incorrect.">
            <a:extLst>
              <a:ext uri="{FF2B5EF4-FFF2-40B4-BE49-F238E27FC236}">
                <a16:creationId xmlns:a16="http://schemas.microsoft.com/office/drawing/2014/main" id="{302C8BDF-BD08-36C1-032D-30646FC689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D045EE-8A40-53D7-8CF0-5A94B57FD321}"/>
              </a:ext>
            </a:extLst>
          </p:cNvPr>
          <p:cNvSpPr txBox="1"/>
          <p:nvPr/>
        </p:nvSpPr>
        <p:spPr>
          <a:xfrm>
            <a:off x="5989739" y="6351343"/>
            <a:ext cx="63744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[D. Sauerland et al., Status of the Bonn isochronous Cyclotron, https://jacow.org/ibic2023/papers/wep046.pdf]</a:t>
            </a:r>
            <a:endParaRPr lang="en-D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05373EAC-0574-BE26-D415-4BE56A8FC9F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588"/>
                <a:ext cx="6029325" cy="5392737"/>
              </a:xfrm>
            </p:spPr>
            <p:txBody>
              <a:bodyPr/>
              <a:lstStyle/>
              <a:p>
                <a:r>
                  <a:rPr lang="en-GB" dirty="0"/>
                  <a:t>Bonn isochronous cyclotron</a:t>
                </a:r>
              </a:p>
              <a:p>
                <a:pPr lvl="1"/>
                <a:r>
                  <a:rPr lang="en-GB" dirty="0"/>
                  <a:t>Typical projectiles: p, 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</a:t>
                </a:r>
                <a:r>
                  <a:rPr lang="en-GB" baseline="-25000" dirty="0"/>
                  <a:t>kin</a:t>
                </a:r>
                <a:r>
                  <a:rPr lang="en-GB" dirty="0"/>
                  <a:t> = 7..14 MeV/A</a:t>
                </a:r>
              </a:p>
            </p:txBody>
          </p:sp>
        </mc:Choice>
        <mc:Fallback xmlns="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05373EAC-0574-BE26-D415-4BE56A8FC9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588"/>
                <a:ext cx="6029325" cy="5392737"/>
              </a:xfrm>
              <a:blipFill>
                <a:blip r:embed="rId3"/>
                <a:stretch>
                  <a:fillRect l="-910" t="-11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400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65219-BE04-0D3D-718B-271D22764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8CC62-7F56-8AC1-45BF-2EBD2EC9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C76C6-ABE4-2897-EDED-2AC9EA1C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DB677-2550-19A1-0F9C-5EE9A707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2859F21-77A6-F590-0A4A-E648D17BB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6" name="Picture Placeholder 15" descr="A close-up of a measuring device&#10;&#10;AI-generated content may be incorrect.">
            <a:hlinkClick r:id="rId2" action="ppaction://hlinkfile"/>
            <a:extLst>
              <a:ext uri="{FF2B5EF4-FFF2-40B4-BE49-F238E27FC236}">
                <a16:creationId xmlns:a16="http://schemas.microsoft.com/office/drawing/2014/main" id="{49342608-8A37-4A28-0349-CA89A4227E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66" b="-8966"/>
          <a:stretch/>
        </p:blipFill>
        <p:spPr>
          <a:xfrm>
            <a:off x="6096000" y="1156729"/>
            <a:ext cx="6096002" cy="5392544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06C153-A76B-EDBD-914D-D6233E19CD2F}"/>
              </a:ext>
            </a:extLst>
          </p:cNvPr>
          <p:cNvSpPr txBox="1"/>
          <p:nvPr/>
        </p:nvSpPr>
        <p:spPr>
          <a:xfrm>
            <a:off x="6381371" y="6120960"/>
            <a:ext cx="5613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[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Szybicki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et al.,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https://doi.org/10.3390/s22176464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]</a:t>
            </a:r>
            <a:endParaRPr lang="en-D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471F2F-7A7E-CEC0-C7AA-55AAAC3CC4DF}"/>
              </a:ext>
            </a:extLst>
          </p:cNvPr>
          <p:cNvSpPr txBox="1"/>
          <p:nvPr/>
        </p:nvSpPr>
        <p:spPr>
          <a:xfrm>
            <a:off x="5989738" y="1100842"/>
            <a:ext cx="59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Laser tracker head	     (b) measurement principle</a:t>
            </a:r>
            <a:endParaRPr lang="en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E2E2E5C3-D0BE-6EEE-352B-200E5BDC1D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r>
                  <a:rPr lang="en-US" dirty="0"/>
                  <a:t>Surveying tools</a:t>
                </a:r>
              </a:p>
              <a:p>
                <a:pPr lvl="1"/>
                <a:r>
                  <a:rPr lang="en-US" dirty="0"/>
                  <a:t>Laser tracker (incl. different probes)</a:t>
                </a:r>
              </a:p>
              <a:p>
                <a:pPr lvl="1"/>
                <a:r>
                  <a:rPr lang="en-US" dirty="0"/>
                  <a:t>Screen holder</a:t>
                </a:r>
              </a:p>
              <a:p>
                <a:pPr lvl="1"/>
                <a:r>
                  <a:rPr lang="en-US" dirty="0"/>
                  <a:t>Calibration screen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DE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ⓘ</a:t>
                </a:r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klick on image for video demonstration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E2E2E5C3-D0BE-6EEE-352B-200E5BDC1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5"/>
                <a:stretch>
                  <a:fillRect l="-1132" t="-1143" b="-6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7BE8786-FB5B-2EA9-D0CE-AEB55783A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155" y="2729294"/>
            <a:ext cx="827969" cy="1519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EDEB7-6D3D-CC83-4E58-E1F0673BD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185928" y="1605094"/>
            <a:ext cx="360080" cy="370105"/>
          </a:xfrm>
          <a:prstGeom prst="rect">
            <a:avLst/>
          </a:prstGeom>
          <a:effectLst>
            <a:glow>
              <a:srgbClr val="00B050">
                <a:alpha val="60000"/>
              </a:srgb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60758D-33FA-402E-1EFA-883E5C126EC5}"/>
              </a:ext>
            </a:extLst>
          </p:cNvPr>
          <p:cNvSpPr txBox="1"/>
          <p:nvPr/>
        </p:nvSpPr>
        <p:spPr>
          <a:xfrm>
            <a:off x="8260155" y="4307842"/>
            <a:ext cx="13822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T-Probe</a:t>
            </a:r>
            <a:br>
              <a:rPr lang="de-DE" sz="1000" dirty="0"/>
            </a:br>
            <a:r>
              <a:rPr lang="de-DE" sz="1000" dirty="0"/>
              <a:t>(max. </a:t>
            </a:r>
            <a:r>
              <a:rPr lang="de-DE" sz="1000" dirty="0" err="1"/>
              <a:t>distance</a:t>
            </a:r>
            <a:r>
              <a:rPr lang="de-DE" sz="1000" dirty="0"/>
              <a:t> 20m</a:t>
            </a:r>
          </a:p>
          <a:p>
            <a:r>
              <a:rPr lang="de-DE" sz="1000" dirty="0"/>
              <a:t> min. </a:t>
            </a:r>
            <a:r>
              <a:rPr lang="de-DE" sz="1000" dirty="0" err="1"/>
              <a:t>distance</a:t>
            </a:r>
            <a:r>
              <a:rPr lang="de-DE" sz="1000" dirty="0"/>
              <a:t> 1.3m)</a:t>
            </a:r>
            <a:endParaRPr lang="en-DE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3E48C-F391-82F5-783A-72A1C3BC989C}"/>
              </a:ext>
            </a:extLst>
          </p:cNvPr>
          <p:cNvSpPr txBox="1"/>
          <p:nvPr/>
        </p:nvSpPr>
        <p:spPr>
          <a:xfrm>
            <a:off x="7704108" y="1938891"/>
            <a:ext cx="1382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1.5“ </a:t>
            </a:r>
            <a:r>
              <a:rPr lang="de-DE" sz="1000" dirty="0" err="1"/>
              <a:t>reflector</a:t>
            </a:r>
            <a:br>
              <a:rPr lang="de-DE" sz="1000" dirty="0"/>
            </a:br>
            <a:r>
              <a:rPr lang="de-DE" sz="1000" dirty="0"/>
              <a:t>(max. </a:t>
            </a:r>
            <a:r>
              <a:rPr lang="de-DE" sz="1000" dirty="0" err="1"/>
              <a:t>distance</a:t>
            </a:r>
            <a:r>
              <a:rPr lang="de-DE" sz="1000" dirty="0"/>
              <a:t> 80m)</a:t>
            </a:r>
            <a:endParaRPr lang="en-DE" sz="1000" dirty="0"/>
          </a:p>
        </p:txBody>
      </p:sp>
    </p:spTree>
    <p:extLst>
      <p:ext uri="{BB962C8B-B14F-4D97-AF65-F5344CB8AC3E}">
        <p14:creationId xmlns:p14="http://schemas.microsoft.com/office/powerpoint/2010/main" val="3269647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3D24C-7AD5-D219-57A2-C8F95156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60F10-8B66-F0C2-FF66-69B7BF8B0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17745-4FC1-94B9-F17F-13BD8BB5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81960-5372-BEAD-4C05-5D422EE5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D300E7-4A6C-C68C-EBE5-3B54354B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6" name="Picture Placeholder 15" descr="A close-up of a measuring device&#10;&#10;AI-generated content may be incorrect.">
            <a:hlinkClick r:id="rId2" action="ppaction://hlinkfile"/>
            <a:extLst>
              <a:ext uri="{FF2B5EF4-FFF2-40B4-BE49-F238E27FC236}">
                <a16:creationId xmlns:a16="http://schemas.microsoft.com/office/drawing/2014/main" id="{CF2A2F2A-6F35-D5E2-847E-9EE70ED710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1" t="-8966" b="-8966"/>
          <a:stretch/>
        </p:blipFill>
        <p:spPr>
          <a:xfrm>
            <a:off x="9429368" y="1156729"/>
            <a:ext cx="2762633" cy="5392544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8FE7BD28-6FB7-070E-0DAD-B43C6346B31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r>
                  <a:rPr lang="en-US" dirty="0"/>
                  <a:t>Surveying tools</a:t>
                </a:r>
              </a:p>
              <a:p>
                <a:pPr lvl="1"/>
                <a:r>
                  <a:rPr lang="en-US" dirty="0"/>
                  <a:t>Laser tracker (incl. different probes)</a:t>
                </a:r>
              </a:p>
              <a:p>
                <a:pPr lvl="1"/>
                <a:r>
                  <a:rPr lang="en-US" dirty="0"/>
                  <a:t>Screen holder</a:t>
                </a:r>
              </a:p>
              <a:p>
                <a:pPr lvl="1"/>
                <a:r>
                  <a:rPr lang="en-US" dirty="0"/>
                  <a:t>Calibration screen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DE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ⓘ</a:t>
                </a:r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klick on image for video demonstration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8FE7BD28-6FB7-070E-0DAD-B43C6346B3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4"/>
                <a:stretch>
                  <a:fillRect l="-1132" t="-1143" b="-6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D91CA8-EE18-6BBE-3382-634F19353B91}"/>
                  </a:ext>
                </a:extLst>
              </p:cNvPr>
              <p:cNvSpPr txBox="1"/>
              <p:nvPr/>
            </p:nvSpPr>
            <p:spPr>
              <a:xfrm>
                <a:off x="6167552" y="2650704"/>
                <a:ext cx="3471399" cy="30162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000" b="1" dirty="0"/>
                  <a:t>Angular precision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DE" sz="1000" dirty="0"/>
                  <a:t>Resolution 0.07 arc sec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DE" sz="1000" dirty="0"/>
                  <a:t>Angular repeatability</a:t>
                </a:r>
                <a:r>
                  <a:rPr lang="en-US" sz="1000" dirty="0"/>
                  <a:t> </a:t>
                </a:r>
                <a:r>
                  <a:rPr lang="en-DE" sz="1000" dirty="0"/>
                  <a:t>± 7.5 </a:t>
                </a:r>
                <a:r>
                  <a:rPr lang="en-DE" sz="1000" dirty="0" err="1"/>
                  <a:t>μm</a:t>
                </a:r>
                <a:r>
                  <a:rPr lang="en-DE" sz="1000" dirty="0"/>
                  <a:t> + 3 </a:t>
                </a:r>
                <a:r>
                  <a:rPr lang="en-DE" sz="1000" dirty="0" err="1"/>
                  <a:t>μm</a:t>
                </a:r>
                <a:r>
                  <a:rPr lang="en-DE" sz="1000" dirty="0"/>
                  <a:t>/m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DE" sz="1000" dirty="0"/>
                  <a:t>Angular accuracy</a:t>
                </a:r>
                <a:r>
                  <a:rPr lang="en-US" sz="1000" dirty="0"/>
                  <a:t> </a:t>
                </a:r>
                <a:r>
                  <a:rPr lang="en-DE" sz="1000" dirty="0"/>
                  <a:t>± 15 </a:t>
                </a:r>
                <a:r>
                  <a:rPr lang="en-DE" sz="1000" dirty="0" err="1"/>
                  <a:t>μm</a:t>
                </a:r>
                <a:r>
                  <a:rPr lang="en-DE" sz="1000" dirty="0"/>
                  <a:t> + 6 </a:t>
                </a:r>
                <a:r>
                  <a:rPr lang="en-DE" sz="1000" dirty="0" err="1"/>
                  <a:t>μm</a:t>
                </a:r>
                <a:r>
                  <a:rPr lang="en-DE" sz="1000" dirty="0"/>
                  <a:t>/m</a:t>
                </a:r>
                <a:endParaRPr lang="en-US" sz="1000" dirty="0"/>
              </a:p>
              <a:p>
                <a:endParaRPr lang="en-US" sz="1000" dirty="0"/>
              </a:p>
              <a:p>
                <a:r>
                  <a:rPr lang="en-US" sz="1000" b="1" dirty="0"/>
                  <a:t>Distance precision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Absolute Distance Meter (ADM)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Resolution 0.1 </a:t>
                </a:r>
                <a:r>
                  <a:rPr lang="en-US" sz="1000" dirty="0" err="1"/>
                  <a:t>μm</a:t>
                </a:r>
                <a:endParaRPr lang="en-US" sz="1000" dirty="0"/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Accuracy (MPE) ± 10 </a:t>
                </a:r>
                <a:r>
                  <a:rPr lang="en-US" sz="1000" dirty="0" err="1"/>
                  <a:t>μm</a:t>
                </a: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Laser interferometer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Accuracy (Wavelength </a:t>
                </a:r>
                <a:r>
                  <a:rPr lang="en-US" sz="1000" dirty="0" err="1"/>
                  <a:t>Stabilisation</a:t>
                </a:r>
                <a:r>
                  <a:rPr lang="en-US" sz="1000" dirty="0"/>
                  <a:t>) ± 0.2 ppm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Resolution 0.3 </a:t>
                </a:r>
                <a:r>
                  <a:rPr lang="en-US" sz="1000" dirty="0" err="1"/>
                  <a:t>μm</a:t>
                </a: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Atmospheric influence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± 1°C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000" dirty="0"/>
                  <a:t>	~1ppm in distance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± 4 </a:t>
                </a:r>
                <a:r>
                  <a:rPr lang="en-US" sz="1000" dirty="0" err="1"/>
                  <a:t>hPa</a:t>
                </a:r>
                <a:r>
                  <a:rPr lang="en-US" sz="1000" dirty="0"/>
                  <a:t>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000" dirty="0"/>
                  <a:t>	~1ppm in distance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r>
                  <a:rPr lang="en-US" sz="1000" b="1" dirty="0"/>
                  <a:t>Measurement uncertainty</a:t>
                </a:r>
                <a:r>
                  <a:rPr lang="en-US" sz="1000" dirty="0"/>
                  <a:t> (stated)</a:t>
                </a:r>
              </a:p>
              <a:p>
                <a:r>
                  <a:rPr lang="pl-PL" sz="1000" dirty="0"/>
                  <a:t>U</a:t>
                </a:r>
                <a:r>
                  <a:rPr lang="pl-PL" sz="1000" baseline="-25000" dirty="0"/>
                  <a:t>xyz</a:t>
                </a:r>
                <a:r>
                  <a:rPr lang="pl-PL" sz="1000" dirty="0"/>
                  <a:t> (MPE)</a:t>
                </a:r>
                <a:r>
                  <a:rPr lang="en-US" sz="1000" dirty="0"/>
                  <a:t> =</a:t>
                </a:r>
                <a:r>
                  <a:rPr lang="pl-PL" sz="1000" dirty="0"/>
                  <a:t> ± 15 μm + 6 μm/m</a:t>
                </a:r>
                <a:r>
                  <a:rPr lang="en-US" sz="1000" dirty="0"/>
                  <a:t> </a:t>
                </a:r>
                <a:br>
                  <a:rPr lang="en-US" sz="1000" dirty="0"/>
                </a:br>
                <a:r>
                  <a:rPr lang="en-US" sz="1000" dirty="0"/>
                  <a:t>(Maximum Permissible Error)</a:t>
                </a:r>
                <a:endParaRPr lang="en-DE" sz="1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D91CA8-EE18-6BBE-3382-634F1935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552" y="2650704"/>
                <a:ext cx="3471399" cy="30162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223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81E90-D682-FB75-8D7E-6C71E2E57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52695-EB65-647A-4A5B-57156773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45FE6-1D5D-4896-4438-6C95BB81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64EDC-CEFD-C0CB-AE14-4E166F7D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6695FC-CF22-3FC0-4C52-90BD1630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2FB956C-EA0C-E86B-37BF-8C8A6FE42B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9008" r="-9008"/>
          <a:stretch/>
        </p:blipFill>
        <p:spPr/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96775484-9881-4E19-6C47-FD4E0884CAB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r>
                  <a:rPr lang="en-US" dirty="0"/>
                  <a:t>Surveying tools</a:t>
                </a:r>
              </a:p>
              <a:p>
                <a:pPr lvl="1"/>
                <a:r>
                  <a:rPr lang="en-US" dirty="0"/>
                  <a:t>Laser tracker (incl. different probes)</a:t>
                </a:r>
              </a:p>
              <a:p>
                <a:pPr lvl="1"/>
                <a:r>
                  <a:rPr lang="en-US" dirty="0"/>
                  <a:t>Screen holder</a:t>
                </a:r>
              </a:p>
              <a:p>
                <a:pPr lvl="1"/>
                <a:r>
                  <a:rPr lang="en-US" dirty="0"/>
                  <a:t>Calibration screen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96775484-9881-4E19-6C47-FD4E0884C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3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477B6A-2921-3DC6-890E-14E0A27D6C54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0466262" y="3626628"/>
            <a:ext cx="486803" cy="142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67D2CF-3266-82AB-D6F2-182DCE96C175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10486837" y="3572081"/>
            <a:ext cx="466228" cy="54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1F3190-812E-8524-5AB0-99611D92A23B}"/>
              </a:ext>
            </a:extLst>
          </p:cNvPr>
          <p:cNvCxnSpPr>
            <a:cxnSpLocks/>
          </p:cNvCxnSpPr>
          <p:nvPr/>
        </p:nvCxnSpPr>
        <p:spPr>
          <a:xfrm flipH="1">
            <a:off x="9830074" y="1874849"/>
            <a:ext cx="152126" cy="526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DA5C52-5D6F-04A8-22A3-1C031A1A996F}"/>
              </a:ext>
            </a:extLst>
          </p:cNvPr>
          <p:cNvSpPr txBox="1"/>
          <p:nvPr/>
        </p:nvSpPr>
        <p:spPr>
          <a:xfrm>
            <a:off x="6683679" y="2855033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Chromox</a:t>
            </a:r>
            <a:br>
              <a:rPr lang="en-US" dirty="0"/>
            </a:br>
            <a:r>
              <a:rPr lang="en-US" dirty="0"/>
              <a:t>screen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FA6E55-9CBE-3A69-79F8-26A1AD10CE22}"/>
              </a:ext>
            </a:extLst>
          </p:cNvPr>
          <p:cNvSpPr txBox="1"/>
          <p:nvPr/>
        </p:nvSpPr>
        <p:spPr>
          <a:xfrm>
            <a:off x="10953065" y="3303462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probe</a:t>
            </a:r>
          </a:p>
          <a:p>
            <a:r>
              <a:rPr lang="en-US" dirty="0"/>
              <a:t>drills</a:t>
            </a:r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D82BEC-FA7E-03BE-53C8-B32E88B623D1}"/>
              </a:ext>
            </a:extLst>
          </p:cNvPr>
          <p:cNvSpPr txBox="1"/>
          <p:nvPr/>
        </p:nvSpPr>
        <p:spPr>
          <a:xfrm>
            <a:off x="10669096" y="2518181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probe adaptor </a:t>
            </a:r>
            <a:br>
              <a:rPr lang="en-US" dirty="0"/>
            </a:br>
            <a:r>
              <a:rPr lang="en-US" dirty="0"/>
              <a:t>and probe</a:t>
            </a:r>
            <a:endParaRPr lang="en-DE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E235D1-C9A5-3FDF-E4FA-605614BA995F}"/>
              </a:ext>
            </a:extLst>
          </p:cNvPr>
          <p:cNvCxnSpPr>
            <a:cxnSpLocks/>
          </p:cNvCxnSpPr>
          <p:nvPr/>
        </p:nvCxnSpPr>
        <p:spPr>
          <a:xfrm flipV="1">
            <a:off x="7804499" y="3012915"/>
            <a:ext cx="1024437" cy="16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728504-352E-7621-8962-1997478F339F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0466262" y="3626628"/>
            <a:ext cx="486803" cy="379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1E7FD8-A494-30BF-3DF0-F4165FAD0F07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0486837" y="3626628"/>
            <a:ext cx="466228" cy="1417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8ADF1C8-B889-C83F-9B5A-71ABCE6620D5}"/>
              </a:ext>
            </a:extLst>
          </p:cNvPr>
          <p:cNvSpPr txBox="1"/>
          <p:nvPr/>
        </p:nvSpPr>
        <p:spPr>
          <a:xfrm>
            <a:off x="6934755" y="565555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plate</a:t>
            </a:r>
            <a:endParaRPr lang="en-D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945007-E3AC-91D1-3095-5F16CE4CA783}"/>
              </a:ext>
            </a:extLst>
          </p:cNvPr>
          <p:cNvSpPr txBox="1"/>
          <p:nvPr/>
        </p:nvSpPr>
        <p:spPr>
          <a:xfrm>
            <a:off x="9818500" y="1298161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screen holder</a:t>
            </a:r>
          </a:p>
          <a:p>
            <a:r>
              <a:rPr lang="en-US" dirty="0"/>
              <a:t>unit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18534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2AF76-836D-999B-75E6-1148D3BA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BB970-BBFA-2BCE-5D01-5493CE41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4941C-C8FC-D17C-C53B-B55B212B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0FCBE-3DC9-65A9-A37A-C5E6F1B3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0AD80F5-180E-7DF6-B504-7D2E5F33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E9BA2B-9296-1954-1CB1-ABFBFDAC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788" y="2692382"/>
            <a:ext cx="3139847" cy="35110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62CE4C-35BD-E4E7-8CF0-7268882A2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384" y="1171020"/>
            <a:ext cx="2624404" cy="3042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2CEBA5C1-9880-400A-AEC8-3016A27EB88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Particle beam</a:t>
                </a:r>
              </a:p>
              <a:p>
                <a:pPr lvl="1"/>
                <a:r>
                  <a:rPr lang="en-US" dirty="0"/>
                  <a:t>n neutral</a:t>
                </a:r>
              </a:p>
              <a:p>
                <a:pPr lvl="1"/>
                <a:r>
                  <a:rPr lang="en-US" dirty="0"/>
                  <a:t>p or d charged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exploit scintillation effect</a:t>
                </a:r>
              </a:p>
              <a:p>
                <a:r>
                  <a:rPr lang="en-US" dirty="0"/>
                  <a:t>Beam diagnostics tools</a:t>
                </a:r>
              </a:p>
              <a:p>
                <a:pPr lvl="1"/>
                <a:r>
                  <a:rPr lang="en-US" dirty="0" err="1"/>
                  <a:t>Chromox</a:t>
                </a:r>
                <a:r>
                  <a:rPr lang="en-US" dirty="0"/>
                  <a:t> screen</a:t>
                </a:r>
              </a:p>
              <a:p>
                <a:pPr lvl="1"/>
                <a:r>
                  <a:rPr lang="en-US" dirty="0"/>
                  <a:t>Monitoring camera</a:t>
                </a:r>
              </a:p>
              <a:p>
                <a:pPr lvl="1"/>
                <a:r>
                  <a:rPr lang="en-US" dirty="0"/>
                  <a:t>beam diagnostics software (ELSA)</a:t>
                </a:r>
              </a:p>
              <a:p>
                <a:r>
                  <a:rPr lang="en-US" dirty="0"/>
                  <a:t>Surveying tools</a:t>
                </a:r>
              </a:p>
              <a:p>
                <a:pPr lvl="1"/>
                <a:r>
                  <a:rPr lang="en-US" dirty="0"/>
                  <a:t>Laser tracker (incl. different probes)</a:t>
                </a:r>
              </a:p>
              <a:p>
                <a:pPr lvl="1"/>
                <a:r>
                  <a:rPr lang="en-US" dirty="0"/>
                  <a:t>Screen holder</a:t>
                </a:r>
              </a:p>
              <a:p>
                <a:pPr lvl="1"/>
                <a:r>
                  <a:rPr lang="en-US" dirty="0"/>
                  <a:t>Calibration screen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2CEBA5C1-9880-400A-AEC8-3016A27EB8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4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2F1F5B9-9A0E-E29D-BAED-DE2824287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835" y="4328613"/>
            <a:ext cx="3058953" cy="19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3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C636-53E2-39C0-455B-9E15BA62C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8DFE5-0B9E-41DA-FE97-4DE32D20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CB48A-D071-C94C-D52B-724415C0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4107E-94E2-C270-CE6E-353422FD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B55BFA-0D7F-2166-801C-93B8ED57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8" name="Picture Placeholder 17" descr="A red circle with a white line on it&#10;&#10;AI-generated content may be incorrect.">
            <a:extLst>
              <a:ext uri="{FF2B5EF4-FFF2-40B4-BE49-F238E27FC236}">
                <a16:creationId xmlns:a16="http://schemas.microsoft.com/office/drawing/2014/main" id="{5BB4BBAF-77A5-F750-DAF4-B8421A703C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2546566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AC582-0341-5BC1-E2A1-54C6C5BED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1F8AB-1F62-A37B-62C3-3FE6E72F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67AAB-A0BC-8B29-45D5-86E7D5A4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9FEBE-BB03-1861-A3B0-16607427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83BA4E-E468-6DF6-E5D5-8217CBE9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4" name="Picture Placeholder 13" descr="A screen shot of a video game&#10;&#10;AI-generated content may be incorrect.">
            <a:extLst>
              <a:ext uri="{FF2B5EF4-FFF2-40B4-BE49-F238E27FC236}">
                <a16:creationId xmlns:a16="http://schemas.microsoft.com/office/drawing/2014/main" id="{EFE3FD8D-DB7F-E009-9C26-4D33C6CE06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459941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8A730-27E1-AAE4-5988-D67481F27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BFD7C-AA4B-4972-9519-436C7A65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452B8-5320-C9CB-47CF-89E9243B1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742E2-35C0-B8BD-6077-351CD097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B489D1A-D9F9-C6F7-A332-530E2A7C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9" name="Picture Placeholder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952143F-4355-CC8C-27C5-94D9E14D9F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2735286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1F1D-12E9-EBA2-473B-4F366E50D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A1867-4951-5B2A-7AD2-C1158049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E61B5-4076-F353-F6BD-C8452DDCC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F4E3D-76DD-CF38-0211-B901AB8D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602AD0-58EF-2DFC-684F-1210B321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0" name="Picture Placeholder 9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FAEA88CF-A2EE-69D0-1A6C-F36FD91774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603645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A1919-AF6D-B736-4392-739D6B55B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FAC65-A6A8-C2EB-680F-149FB15A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5683E-E65D-D9D7-6BB1-B3BAD3A0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D05BB-61E3-4A29-407A-A832D5875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F95D52-F257-04E3-9430-3CE46A44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9" name="Picture Placeholder 8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5F25316A-6269-76B0-4DA4-81BD47F0C8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4100849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E183-DE03-14DB-40ED-3BFCED59F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600A5-13AE-BA73-6B56-EDDDE8B1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EC33A-95AD-62E5-79B6-0B365780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E2FAF-B479-02CC-F0CB-A9357561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7EA004-842C-259E-9137-5E48DED9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10" name="Picture Placeholder 9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AF72B9C5-C1D9-8D85-143F-18D13EF149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3336511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E2086-E1B2-0D1D-E98C-20F698CD6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E7BB8-B29E-D4C6-74C3-D3D18276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59697-F150-540F-05D5-C90DAD17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20105-E401-EE96-77E1-B967FCEE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9B97A9-375F-C5CE-4991-46EC36C0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 – Cyclotron Irradiation Sites</a:t>
            </a:r>
            <a:endParaRPr lang="en-DE" dirty="0"/>
          </a:p>
        </p:txBody>
      </p:sp>
      <p:pic>
        <p:nvPicPr>
          <p:cNvPr id="10" name="Picture Placeholder 9" descr="A diagram of a factory&#10;&#10;AI-generated content may be incorrect.">
            <a:extLst>
              <a:ext uri="{FF2B5EF4-FFF2-40B4-BE49-F238E27FC236}">
                <a16:creationId xmlns:a16="http://schemas.microsoft.com/office/drawing/2014/main" id="{52BFFB25-FA73-EEE6-04D4-5BACB9774B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-25"/>
          <a:stretch/>
        </p:blipFill>
        <p:spPr/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499418F8-977A-71C8-4043-6408BBC56F7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588"/>
                <a:ext cx="6029325" cy="5392737"/>
              </a:xfrm>
            </p:spPr>
            <p:txBody>
              <a:bodyPr/>
              <a:lstStyle/>
              <a:p>
                <a:r>
                  <a:rPr lang="en-GB" dirty="0"/>
                  <a:t>Bonn isochronous cyclotron</a:t>
                </a:r>
              </a:p>
              <a:p>
                <a:pPr lvl="1"/>
                <a:r>
                  <a:rPr lang="en-GB" dirty="0"/>
                  <a:t>Typical projectiles: p, 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</a:t>
                </a:r>
                <a:r>
                  <a:rPr lang="en-GB" baseline="-25000" dirty="0"/>
                  <a:t>kin</a:t>
                </a:r>
                <a:r>
                  <a:rPr lang="en-GB" dirty="0"/>
                  <a:t> = 7..14 MeV/A</a:t>
                </a:r>
              </a:p>
              <a:p>
                <a:r>
                  <a:rPr lang="en-GB" dirty="0"/>
                  <a:t>Proton irradiation site (C-way)</a:t>
                </a:r>
              </a:p>
              <a:p>
                <a:pPr lvl="1"/>
                <a:r>
                  <a:rPr lang="en-US" dirty="0"/>
                  <a:t>High homogeneity</a:t>
                </a:r>
              </a:p>
              <a:p>
                <a:pPr lvl="1"/>
                <a:r>
                  <a:rPr lang="en-US" dirty="0"/>
                  <a:t>Si detector radiation hardness</a:t>
                </a:r>
              </a:p>
              <a:p>
                <a:pPr lvl="1"/>
                <a:r>
                  <a:rPr lang="en-US" dirty="0"/>
                  <a:t>12.3 MeV at DUT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dirty="0"/>
                  <a:t> penetration depth (Si)</a:t>
                </a:r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499418F8-977A-71C8-4043-6408BBC56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588"/>
                <a:ext cx="6029325" cy="5392737"/>
              </a:xfrm>
              <a:blipFill>
                <a:blip r:embed="rId3"/>
                <a:stretch>
                  <a:fillRect l="-910" t="-11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819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292D0-65E0-0452-FEC1-1607E548A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E9FB1-D55C-0B1A-4498-FAC970C4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6D62B2-26D5-E69D-E788-3F04EE7B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8848E-14CC-D263-5C2F-02C8B0AB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35BD9B-C116-D001-3498-EF4779B6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Tools and Approach</a:t>
            </a:r>
            <a:endParaRPr lang="en-DE" dirty="0"/>
          </a:p>
        </p:txBody>
      </p:sp>
      <p:pic>
        <p:nvPicPr>
          <p:cNvPr id="9" name="Picture Placeholder 8" descr="A drawing of a triangle with a red line&#10;&#10;AI-generated content may be incorrect.">
            <a:extLst>
              <a:ext uri="{FF2B5EF4-FFF2-40B4-BE49-F238E27FC236}">
                <a16:creationId xmlns:a16="http://schemas.microsoft.com/office/drawing/2014/main" id="{5AE809EF-ECC0-5F1D-F6AD-D1DA8DA431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421868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A84A-4D15-6304-6364-460749856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0D395-02D3-893D-366D-2544830FF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229FB-867E-F8A7-AE1C-9D1CD74F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1B1-124E-2F31-06A4-C40058D7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868EB9-F02B-D5B8-FC4F-57B6B681D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10" name="Picture Placeholder 9" descr="A shelf with metal objects and green laser&#10;&#10;AI-generated content may be incorrect.">
            <a:hlinkClick r:id="rId2" action="ppaction://hlinkfile"/>
            <a:extLst>
              <a:ext uri="{FF2B5EF4-FFF2-40B4-BE49-F238E27FC236}">
                <a16:creationId xmlns:a16="http://schemas.microsoft.com/office/drawing/2014/main" id="{B83563AB-5713-B240-89CF-B1B3560DEA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5" r="1174" b="10895"/>
          <a:stretch/>
        </p:blipFill>
        <p:spPr>
          <a:xfrm>
            <a:off x="1448245" y="990601"/>
            <a:ext cx="9186333" cy="5452423"/>
          </a:xfr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8B1B48-7FA9-CE84-BC9F-F6BB93B5B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79" y="2874751"/>
            <a:ext cx="2744460" cy="227946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44509A-9DA9-6587-49B9-4A7DD9FAADDA}"/>
              </a:ext>
            </a:extLst>
          </p:cNvPr>
          <p:cNvCxnSpPr>
            <a:cxnSpLocks/>
          </p:cNvCxnSpPr>
          <p:nvPr/>
        </p:nvCxnSpPr>
        <p:spPr>
          <a:xfrm flipV="1">
            <a:off x="3414711" y="3787140"/>
            <a:ext cx="1401129" cy="127000"/>
          </a:xfrm>
          <a:prstGeom prst="line">
            <a:avLst/>
          </a:prstGeom>
          <a:ln w="38100">
            <a:solidFill>
              <a:srgbClr val="4C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781A257-C90B-C244-C195-20646021CE0D}"/>
              </a:ext>
            </a:extLst>
          </p:cNvPr>
          <p:cNvSpPr txBox="1"/>
          <p:nvPr/>
        </p:nvSpPr>
        <p:spPr>
          <a:xfrm>
            <a:off x="2087959" y="3396369"/>
            <a:ext cx="1915909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laser (test beam)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F97174-057C-8DD6-DA1B-ED8161B026B8}"/>
              </a:ext>
            </a:extLst>
          </p:cNvPr>
          <p:cNvSpPr txBox="1"/>
          <p:nvPr/>
        </p:nvSpPr>
        <p:spPr>
          <a:xfrm>
            <a:off x="6640543" y="2374428"/>
            <a:ext cx="2069797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err="1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practise</a:t>
            </a:r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 collimator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880B79-10D5-C522-AB58-23DC200D896A}"/>
              </a:ext>
            </a:extLst>
          </p:cNvPr>
          <p:cNvSpPr txBox="1"/>
          <p:nvPr/>
        </p:nvSpPr>
        <p:spPr>
          <a:xfrm>
            <a:off x="3896241" y="2583835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1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FD41C-6653-1C8C-4E31-E7EA195CF80F}"/>
              </a:ext>
            </a:extLst>
          </p:cNvPr>
          <p:cNvSpPr txBox="1"/>
          <p:nvPr/>
        </p:nvSpPr>
        <p:spPr>
          <a:xfrm>
            <a:off x="9049775" y="2439973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2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75860-E904-380B-8EEC-AF647A28933A}"/>
              </a:ext>
            </a:extLst>
          </p:cNvPr>
          <p:cNvSpPr txBox="1"/>
          <p:nvPr/>
        </p:nvSpPr>
        <p:spPr>
          <a:xfrm>
            <a:off x="6257139" y="6025042"/>
            <a:ext cx="444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DE" dirty="0">
                <a:solidFill>
                  <a:srgbClr val="FFFF00"/>
                </a:solidFill>
              </a:rPr>
              <a:t>ⓘ</a:t>
            </a:r>
            <a:r>
              <a:rPr lang="en-US" dirty="0">
                <a:solidFill>
                  <a:srgbClr val="FFFF00"/>
                </a:solidFill>
              </a:rPr>
              <a:t> klick on image for video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97649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A7A2-462F-9FA9-FFC8-714F58AF1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40067-769E-30D7-4C46-A47341A4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4AEB-D922-5FB2-D693-1C0BD531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B7880-7BF1-BD7D-0219-04445110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5D1B68-F336-78AE-E444-CDA3FD93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B583921-5CE6-68C3-7CB9-048E8B61B208}"/>
              </a:ext>
            </a:extLst>
          </p:cNvPr>
          <p:cNvSpPr txBox="1">
            <a:spLocks/>
          </p:cNvSpPr>
          <p:nvPr/>
        </p:nvSpPr>
        <p:spPr>
          <a:xfrm>
            <a:off x="66675" y="1017780"/>
            <a:ext cx="4579706" cy="533356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Polyworks</a:t>
            </a:r>
            <a:r>
              <a:rPr lang="en-US" dirty="0"/>
              <a:t> Inspector</a:t>
            </a:r>
          </a:p>
          <a:p>
            <a:pPr lvl="1"/>
            <a:r>
              <a:rPr lang="en-US" dirty="0"/>
              <a:t>Metrology software</a:t>
            </a:r>
          </a:p>
          <a:p>
            <a:pPr lvl="1"/>
            <a:r>
              <a:rPr lang="en-US" dirty="0"/>
              <a:t>Fit basic geometry to measured data </a:t>
            </a:r>
          </a:p>
          <a:p>
            <a:pPr lvl="1"/>
            <a:r>
              <a:rPr lang="en-US" dirty="0"/>
              <a:t>Derive geometry from existing objects</a:t>
            </a:r>
          </a:p>
          <a:p>
            <a:pPr lvl="1"/>
            <a:r>
              <a:rPr lang="en-US" dirty="0"/>
              <a:t>Switch between defined coordinate systems</a:t>
            </a:r>
          </a:p>
          <a:p>
            <a:pPr lvl="1"/>
            <a:r>
              <a:rPr lang="en-US" dirty="0"/>
              <a:t>Live displacement view to probe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32483-C6EB-746D-75C4-68046AB5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25" t="8546" r="12106" b="11708"/>
          <a:stretch/>
        </p:blipFill>
        <p:spPr>
          <a:xfrm>
            <a:off x="6184681" y="1017780"/>
            <a:ext cx="5882634" cy="5415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808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01248-8507-31EB-11D3-7B77477E2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452A5-CC01-6B89-997E-D59208E1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BB205-FD3F-D4B1-6811-4F9338F2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CFA8-CB47-8DBE-2339-259CB327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5868D0-3675-8512-8E45-08E2110B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9" name="Picture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B8EA93-7227-D109-FA64-F4514AE31A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8" r="-3818"/>
          <a:stretch/>
        </p:blipFill>
        <p:spPr/>
      </p:pic>
    </p:spTree>
    <p:extLst>
      <p:ext uri="{BB962C8B-B14F-4D97-AF65-F5344CB8AC3E}">
        <p14:creationId xmlns:p14="http://schemas.microsoft.com/office/powerpoint/2010/main" val="3049516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9AA28-6A4E-23A9-F5B6-6274BF2E4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FA5977-15D7-5184-EA0D-97352647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244DC-3D25-9B52-83AE-09D6580F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81549-D492-38FF-FE9E-EE2A783B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052C69-3D0B-1501-16CF-B0224063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10" name="Picture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4B0C6C-F0C3-1085-1B44-F30EFF08C6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52" r="-8952"/>
          <a:stretch/>
        </p:blipFill>
        <p:spPr/>
      </p:pic>
    </p:spTree>
    <p:extLst>
      <p:ext uri="{BB962C8B-B14F-4D97-AF65-F5344CB8AC3E}">
        <p14:creationId xmlns:p14="http://schemas.microsoft.com/office/powerpoint/2010/main" val="4076215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DCB3C-D248-FDD4-BC96-FA5754BA1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1364F-BA74-CFC9-797B-72753277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3BBAF-34DC-E5D0-1F55-24125415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C6EAA-6BED-AC98-473B-FBC50DB3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50532D-6F74-6A53-13E6-192B269A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E01CDFE-6549-A678-521F-3BE27D2911D4}"/>
              </a:ext>
            </a:extLst>
          </p:cNvPr>
          <p:cNvSpPr txBox="1">
            <a:spLocks/>
          </p:cNvSpPr>
          <p:nvPr/>
        </p:nvSpPr>
        <p:spPr>
          <a:xfrm>
            <a:off x="66675" y="1017780"/>
            <a:ext cx="4579706" cy="533356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Polyworks</a:t>
            </a:r>
            <a:r>
              <a:rPr lang="en-US" dirty="0"/>
              <a:t> Inspector</a:t>
            </a:r>
          </a:p>
          <a:p>
            <a:pPr lvl="1"/>
            <a:r>
              <a:rPr lang="en-US" dirty="0"/>
              <a:t>Metrology software</a:t>
            </a:r>
          </a:p>
          <a:p>
            <a:pPr lvl="1"/>
            <a:r>
              <a:rPr lang="en-US" dirty="0"/>
              <a:t>Fit basic geometry to measured data </a:t>
            </a:r>
          </a:p>
          <a:p>
            <a:pPr lvl="1"/>
            <a:r>
              <a:rPr lang="en-US" dirty="0"/>
              <a:t>Derive geometry from existing objects</a:t>
            </a:r>
          </a:p>
          <a:p>
            <a:pPr lvl="1"/>
            <a:r>
              <a:rPr lang="en-US" dirty="0"/>
              <a:t>Switch between defined coordinate systems</a:t>
            </a:r>
          </a:p>
          <a:p>
            <a:pPr lvl="1"/>
            <a:r>
              <a:rPr lang="en-US" dirty="0"/>
              <a:t>Live displacement view to probe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BDE1D4-1557-4C12-40F9-A49134E07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4" t="7558" r="9852" b="12355"/>
          <a:stretch/>
        </p:blipFill>
        <p:spPr>
          <a:xfrm>
            <a:off x="6242691" y="1017780"/>
            <a:ext cx="5882634" cy="5415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823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DCA61-FC1D-04FF-620B-CF1EA88A0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36A4BF-6A4A-1353-2257-5A46F0E3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714F9-6EA9-53CD-523D-FB988FFF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7C1C-53B6-69A0-7A13-97638320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FD41FA-2982-90DB-B195-605B136E4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7FE2E91-470E-2D67-00C6-B854D19D8602}"/>
              </a:ext>
            </a:extLst>
          </p:cNvPr>
          <p:cNvSpPr txBox="1">
            <a:spLocks/>
          </p:cNvSpPr>
          <p:nvPr/>
        </p:nvSpPr>
        <p:spPr>
          <a:xfrm>
            <a:off x="66675" y="1017780"/>
            <a:ext cx="4579706" cy="533356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Polyworks</a:t>
            </a:r>
            <a:r>
              <a:rPr lang="en-US" dirty="0"/>
              <a:t> Inspector</a:t>
            </a:r>
          </a:p>
          <a:p>
            <a:pPr lvl="1"/>
            <a:r>
              <a:rPr lang="en-US" dirty="0"/>
              <a:t>Metrology software</a:t>
            </a:r>
          </a:p>
          <a:p>
            <a:pPr lvl="1"/>
            <a:r>
              <a:rPr lang="en-US" dirty="0"/>
              <a:t>Fit basic geometry to measured data </a:t>
            </a:r>
          </a:p>
          <a:p>
            <a:pPr lvl="1"/>
            <a:r>
              <a:rPr lang="en-US" dirty="0"/>
              <a:t>Derive geometry from existing objects</a:t>
            </a:r>
          </a:p>
          <a:p>
            <a:pPr lvl="1"/>
            <a:r>
              <a:rPr lang="en-US" dirty="0"/>
              <a:t>Switch between defined coordinate systems</a:t>
            </a:r>
          </a:p>
          <a:p>
            <a:pPr lvl="1"/>
            <a:r>
              <a:rPr lang="en-US" dirty="0"/>
              <a:t>Live displacement view to probe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4CE561-5A52-AE1D-5F0B-A2BDEE522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8108" r="10866" b="13280"/>
          <a:stretch/>
        </p:blipFill>
        <p:spPr>
          <a:xfrm>
            <a:off x="6184681" y="1017780"/>
            <a:ext cx="5882634" cy="5415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852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55758-B26E-2443-685D-DD1910D5C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042DA-A108-C4D6-BE7F-C3817C097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49D24-1DC2-FAC9-1B83-194CFBAB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22146-8F68-7864-1B64-3FF4C07E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1C8347-2040-0B1A-24DF-7DBC5E9B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69CA2B8-FD0F-814C-6BEB-03BBA3837B7A}"/>
              </a:ext>
            </a:extLst>
          </p:cNvPr>
          <p:cNvSpPr txBox="1">
            <a:spLocks/>
          </p:cNvSpPr>
          <p:nvPr/>
        </p:nvSpPr>
        <p:spPr>
          <a:xfrm>
            <a:off x="66675" y="1017780"/>
            <a:ext cx="4579706" cy="533356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Polyworks</a:t>
            </a:r>
            <a:r>
              <a:rPr lang="en-US" dirty="0"/>
              <a:t> Inspector</a:t>
            </a:r>
          </a:p>
          <a:p>
            <a:pPr lvl="1"/>
            <a:r>
              <a:rPr lang="en-US" dirty="0"/>
              <a:t>Metrology software</a:t>
            </a:r>
          </a:p>
          <a:p>
            <a:pPr lvl="1"/>
            <a:r>
              <a:rPr lang="en-US" dirty="0"/>
              <a:t>Fit basic geometry to measured data </a:t>
            </a:r>
          </a:p>
          <a:p>
            <a:pPr lvl="1"/>
            <a:r>
              <a:rPr lang="en-US" dirty="0"/>
              <a:t>Derive geometry from existing objects</a:t>
            </a:r>
          </a:p>
          <a:p>
            <a:pPr lvl="1"/>
            <a:r>
              <a:rPr lang="en-US" dirty="0"/>
              <a:t>Switch between defined coordinate systems</a:t>
            </a:r>
          </a:p>
          <a:p>
            <a:pPr lvl="1"/>
            <a:r>
              <a:rPr lang="en-US" dirty="0"/>
              <a:t>Live displacement view to probe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50FE04-E06C-086D-B80F-1C9513B1E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8108" r="10866" b="13280"/>
          <a:stretch/>
        </p:blipFill>
        <p:spPr>
          <a:xfrm>
            <a:off x="6184681" y="1017780"/>
            <a:ext cx="5882634" cy="5415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9D188-5FAD-4BDC-955C-1FD2FE6CDD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21373339">
            <a:off x="7480082" y="2486242"/>
            <a:ext cx="3108334" cy="3101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7CD42-D355-CC47-2DB6-A806A5F33CB2}"/>
              </a:ext>
            </a:extLst>
          </p:cNvPr>
          <p:cNvSpPr txBox="1"/>
          <p:nvPr/>
        </p:nvSpPr>
        <p:spPr>
          <a:xfrm>
            <a:off x="10230286" y="5354832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nominal probe </a:t>
            </a:r>
          </a:p>
          <a:p>
            <a:r>
              <a:rPr lang="en-US" dirty="0"/>
              <a:t>positions rel. to</a:t>
            </a:r>
            <a:br>
              <a:rPr lang="en-US" dirty="0"/>
            </a:br>
            <a:r>
              <a:rPr lang="en-US" dirty="0"/>
              <a:t>axis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35B751-173E-7F37-E201-AE2F86E0191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0550672" y="3249738"/>
            <a:ext cx="547801" cy="2105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4A2548-9674-9458-1F09-B701CC357A51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9063038" y="5354832"/>
            <a:ext cx="2035435" cy="31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150E810-32FB-CBFB-E419-22CAE29BB7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0800000">
            <a:off x="8766015" y="4389138"/>
            <a:ext cx="445422" cy="457823"/>
          </a:xfrm>
          <a:prstGeom prst="rect">
            <a:avLst/>
          </a:prstGeom>
          <a:effectLst>
            <a:glow>
              <a:srgbClr val="00B050">
                <a:alpha val="60000"/>
              </a:srgbClr>
            </a:glow>
          </a:effec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2A7B78-EE6B-A0AA-0D0C-9AFB574498FA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0541417" y="3998495"/>
            <a:ext cx="557056" cy="135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A71573-3F3C-3D05-31B2-C1C3396B6C39}"/>
              </a:ext>
            </a:extLst>
          </p:cNvPr>
          <p:cNvCxnSpPr>
            <a:cxnSpLocks/>
          </p:cNvCxnSpPr>
          <p:nvPr/>
        </p:nvCxnSpPr>
        <p:spPr>
          <a:xfrm flipH="1" flipV="1">
            <a:off x="9220692" y="4676663"/>
            <a:ext cx="1864956" cy="678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496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F5A5-8F9D-8B0B-AF25-09D154E09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DEF97-DCA1-E0F0-E551-A36ADCD7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3EC08-365B-DDB3-8665-157C5958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E876D-6D94-4280-2735-DAD96160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004F7D-29E4-1667-555F-146F3F2BC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10" name="Picture Placeholder 9" descr="A shelf with metal objects and green laser&#10;&#10;AI-generated content may be incorrect.">
            <a:extLst>
              <a:ext uri="{FF2B5EF4-FFF2-40B4-BE49-F238E27FC236}">
                <a16:creationId xmlns:a16="http://schemas.microsoft.com/office/drawing/2014/main" id="{3D024D47-DB03-68B6-B401-982BA0F2D8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5" r="1174" b="10895"/>
          <a:stretch/>
        </p:blipFill>
        <p:spPr>
          <a:xfrm>
            <a:off x="1448245" y="990601"/>
            <a:ext cx="9186333" cy="5452423"/>
          </a:xfr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60C0A-AB22-BC51-ABFF-7CA28182D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01934" y="4132580"/>
            <a:ext cx="445422" cy="457823"/>
          </a:xfrm>
          <a:prstGeom prst="rect">
            <a:avLst/>
          </a:prstGeom>
          <a:effectLst>
            <a:glow rad="38100">
              <a:srgbClr val="00B050">
                <a:alpha val="60000"/>
              </a:srgb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281BA7-F323-6910-65FD-43C3C6480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79" y="2874751"/>
            <a:ext cx="2744460" cy="227946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B04BE4-C530-C19D-3B9B-49E8CE8281C7}"/>
              </a:ext>
            </a:extLst>
          </p:cNvPr>
          <p:cNvCxnSpPr>
            <a:cxnSpLocks/>
          </p:cNvCxnSpPr>
          <p:nvPr/>
        </p:nvCxnSpPr>
        <p:spPr>
          <a:xfrm flipV="1">
            <a:off x="3414711" y="3787140"/>
            <a:ext cx="1401129" cy="127000"/>
          </a:xfrm>
          <a:prstGeom prst="line">
            <a:avLst/>
          </a:prstGeom>
          <a:ln w="38100">
            <a:solidFill>
              <a:srgbClr val="4C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1F389E-CBC9-E163-43CC-A3B213B8A130}"/>
              </a:ext>
            </a:extLst>
          </p:cNvPr>
          <p:cNvCxnSpPr>
            <a:cxnSpLocks/>
          </p:cNvCxnSpPr>
          <p:nvPr/>
        </p:nvCxnSpPr>
        <p:spPr>
          <a:xfrm rot="10800000" flipH="1">
            <a:off x="5344160" y="4389120"/>
            <a:ext cx="1661160" cy="2053904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547DC71-D942-0FC7-D64E-AE6DC3E30777}"/>
              </a:ext>
            </a:extLst>
          </p:cNvPr>
          <p:cNvSpPr txBox="1"/>
          <p:nvPr/>
        </p:nvSpPr>
        <p:spPr>
          <a:xfrm>
            <a:off x="2087959" y="3396369"/>
            <a:ext cx="1915909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laser (test beam)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0C1593-51F9-A4E1-2D29-51B3E1D3D552}"/>
              </a:ext>
            </a:extLst>
          </p:cNvPr>
          <p:cNvSpPr txBox="1"/>
          <p:nvPr/>
        </p:nvSpPr>
        <p:spPr>
          <a:xfrm>
            <a:off x="6640543" y="2374428"/>
            <a:ext cx="2069797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err="1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practise</a:t>
            </a:r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 collimator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D691E-2FB5-3855-7400-B7381C59BF92}"/>
              </a:ext>
            </a:extLst>
          </p:cNvPr>
          <p:cNvSpPr txBox="1"/>
          <p:nvPr/>
        </p:nvSpPr>
        <p:spPr>
          <a:xfrm>
            <a:off x="3896241" y="2583835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1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C9B450-ED94-FF4E-3E99-F61F4EC1439C}"/>
              </a:ext>
            </a:extLst>
          </p:cNvPr>
          <p:cNvSpPr txBox="1"/>
          <p:nvPr/>
        </p:nvSpPr>
        <p:spPr>
          <a:xfrm>
            <a:off x="9049775" y="2439973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2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9CE0A3-4C8C-2591-33C8-06DA3D59B64C}"/>
              </a:ext>
            </a:extLst>
          </p:cNvPr>
          <p:cNvSpPr txBox="1"/>
          <p:nvPr/>
        </p:nvSpPr>
        <p:spPr>
          <a:xfrm rot="18564597">
            <a:off x="5164905" y="541931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11200">
                    <a:schemeClr val="bg1">
                      <a:alpha val="40000"/>
                    </a:schemeClr>
                  </a:glow>
                </a:effectLst>
              </a:rPr>
              <a:t>laser tracker beam</a:t>
            </a:r>
            <a:endParaRPr lang="en-DE" dirty="0">
              <a:effectLst>
                <a:glow rad="7112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813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F5222-1384-4D38-4C27-F61E0F05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B5F529-70CF-5703-0AEE-7B38FB1D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E8799-053D-844F-2768-E03B9FF3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73C7F-CD79-4201-5052-046AE416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E0C1A-48F8-CB7D-31E5-803F63C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10" name="Picture Placeholder 9" descr="A shelf with metal objects and green laser&#10;&#10;AI-generated content may be incorrect.">
            <a:extLst>
              <a:ext uri="{FF2B5EF4-FFF2-40B4-BE49-F238E27FC236}">
                <a16:creationId xmlns:a16="http://schemas.microsoft.com/office/drawing/2014/main" id="{7783C926-FEC5-ABCD-AC07-D1FAED2E7F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5" r="1174" b="10895"/>
          <a:stretch/>
        </p:blipFill>
        <p:spPr>
          <a:xfrm>
            <a:off x="1448245" y="990601"/>
            <a:ext cx="9186333" cy="5452423"/>
          </a:xfr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CB6607-B199-132C-F951-FEE9EDF1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01934" y="4132580"/>
            <a:ext cx="445422" cy="457823"/>
          </a:xfrm>
          <a:prstGeom prst="rect">
            <a:avLst/>
          </a:prstGeom>
          <a:effectLst>
            <a:glow rad="38100">
              <a:srgbClr val="00B050">
                <a:alpha val="60000"/>
              </a:srgb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3B3151-8DB1-8ED8-F7BE-BC6104421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79" y="2874751"/>
            <a:ext cx="2744460" cy="227946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E019DD-52F2-8C82-8DF7-54FB2B71954E}"/>
              </a:ext>
            </a:extLst>
          </p:cNvPr>
          <p:cNvCxnSpPr>
            <a:cxnSpLocks/>
          </p:cNvCxnSpPr>
          <p:nvPr/>
        </p:nvCxnSpPr>
        <p:spPr>
          <a:xfrm flipV="1">
            <a:off x="3414711" y="3787140"/>
            <a:ext cx="1401129" cy="127000"/>
          </a:xfrm>
          <a:prstGeom prst="line">
            <a:avLst/>
          </a:prstGeom>
          <a:ln w="38100">
            <a:solidFill>
              <a:srgbClr val="4C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70BD41-CD92-81FE-0800-A6053047D0C1}"/>
              </a:ext>
            </a:extLst>
          </p:cNvPr>
          <p:cNvCxnSpPr>
            <a:cxnSpLocks/>
          </p:cNvCxnSpPr>
          <p:nvPr/>
        </p:nvCxnSpPr>
        <p:spPr>
          <a:xfrm rot="10800000" flipH="1">
            <a:off x="5344160" y="4389120"/>
            <a:ext cx="1661160" cy="2053904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4D0339-4669-1D5E-24FE-993C32CB3937}"/>
              </a:ext>
            </a:extLst>
          </p:cNvPr>
          <p:cNvGrpSpPr/>
          <p:nvPr/>
        </p:nvGrpSpPr>
        <p:grpSpPr>
          <a:xfrm>
            <a:off x="4632960" y="2920290"/>
            <a:ext cx="2700188" cy="3522734"/>
            <a:chOff x="4699568" y="4284980"/>
            <a:chExt cx="2700188" cy="35227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726D32-BF20-B4FC-A91F-CF8D95B72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954334" y="4284980"/>
              <a:ext cx="445422" cy="457823"/>
            </a:xfrm>
            <a:prstGeom prst="rect">
              <a:avLst/>
            </a:prstGeom>
            <a:effectLst>
              <a:glow rad="38100">
                <a:srgbClr val="00B050">
                  <a:alpha val="60000"/>
                </a:srgbClr>
              </a:glow>
            </a:effec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F44D89-7FB9-9DCE-EE68-F276DAD6D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9568" y="4541520"/>
              <a:ext cx="2458152" cy="3266194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CF9917-E052-F1EB-2743-306FF7124D67}"/>
              </a:ext>
            </a:extLst>
          </p:cNvPr>
          <p:cNvGrpSpPr/>
          <p:nvPr/>
        </p:nvGrpSpPr>
        <p:grpSpPr>
          <a:xfrm>
            <a:off x="6142993" y="2862430"/>
            <a:ext cx="3131076" cy="3580594"/>
            <a:chOff x="3960510" y="4284980"/>
            <a:chExt cx="3439246" cy="39330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08DDC5-031C-A9C6-4CA1-7EAFE22C6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954334" y="4284980"/>
              <a:ext cx="445422" cy="457823"/>
            </a:xfrm>
            <a:prstGeom prst="rect">
              <a:avLst/>
            </a:prstGeom>
            <a:effectLst>
              <a:glow rad="38100">
                <a:srgbClr val="00B050">
                  <a:alpha val="60000"/>
                </a:srgbClr>
              </a:glow>
            </a:effec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FE8A71-F178-D774-7BD0-8984F57A58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0510" y="4541520"/>
              <a:ext cx="3197209" cy="367646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BE1B1F-FCFB-E350-7AEC-EB26741B57B0}"/>
              </a:ext>
            </a:extLst>
          </p:cNvPr>
          <p:cNvGrpSpPr/>
          <p:nvPr/>
        </p:nvGrpSpPr>
        <p:grpSpPr>
          <a:xfrm>
            <a:off x="6702193" y="3809417"/>
            <a:ext cx="2567932" cy="2633607"/>
            <a:chOff x="4579080" y="4284980"/>
            <a:chExt cx="2820676" cy="28928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9F6A9C-D024-485A-94A6-15D307BEB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954334" y="4284980"/>
              <a:ext cx="445422" cy="457823"/>
            </a:xfrm>
            <a:prstGeom prst="rect">
              <a:avLst/>
            </a:prstGeom>
            <a:effectLst>
              <a:glow rad="38100">
                <a:srgbClr val="00B050">
                  <a:alpha val="60000"/>
                </a:srgbClr>
              </a:glo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975238A-ED02-5015-BC7F-63243F564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9080" y="4541520"/>
              <a:ext cx="2578638" cy="2636275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2AF5479-0927-DE50-AB32-269A3F08B033}"/>
              </a:ext>
            </a:extLst>
          </p:cNvPr>
          <p:cNvSpPr txBox="1"/>
          <p:nvPr/>
        </p:nvSpPr>
        <p:spPr>
          <a:xfrm>
            <a:off x="2087959" y="3396369"/>
            <a:ext cx="1915909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laser (test beam)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86D8EA-EE50-B868-3D22-993D42B67DD9}"/>
              </a:ext>
            </a:extLst>
          </p:cNvPr>
          <p:cNvSpPr txBox="1"/>
          <p:nvPr/>
        </p:nvSpPr>
        <p:spPr>
          <a:xfrm>
            <a:off x="6640543" y="2374428"/>
            <a:ext cx="2069797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err="1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practise</a:t>
            </a:r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 collimator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FE4B6F-8CB2-B5F6-1DF1-6981465DA6AC}"/>
              </a:ext>
            </a:extLst>
          </p:cNvPr>
          <p:cNvSpPr txBox="1"/>
          <p:nvPr/>
        </p:nvSpPr>
        <p:spPr>
          <a:xfrm>
            <a:off x="3896241" y="2583835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1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1FE6F4-ACE3-DC7C-06EF-3E405A5A87A2}"/>
              </a:ext>
            </a:extLst>
          </p:cNvPr>
          <p:cNvSpPr txBox="1"/>
          <p:nvPr/>
        </p:nvSpPr>
        <p:spPr>
          <a:xfrm>
            <a:off x="9049775" y="2439973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2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5955E1-41BA-AFD2-5761-B0DDF10018CE}"/>
              </a:ext>
            </a:extLst>
          </p:cNvPr>
          <p:cNvSpPr txBox="1"/>
          <p:nvPr/>
        </p:nvSpPr>
        <p:spPr>
          <a:xfrm rot="18564597">
            <a:off x="5164905" y="541931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11200">
                    <a:schemeClr val="bg1">
                      <a:alpha val="40000"/>
                    </a:schemeClr>
                  </a:glow>
                </a:effectLst>
              </a:rPr>
              <a:t>laser tracker beam</a:t>
            </a:r>
            <a:endParaRPr lang="en-DE" dirty="0">
              <a:effectLst>
                <a:glow rad="7112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45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837B5-47D2-6F95-7CF4-41ABCE9E8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DC92-40EB-1260-D163-561C6C37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F8149-C6C0-94B8-B15F-DBFF4EA4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8911F-EA12-60A2-F72B-64D66869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4A038C-AD9D-B4D9-D4EA-176363148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 – Cyclotron Irradiation Sites</a:t>
            </a:r>
            <a:endParaRPr lang="en-DE" dirty="0"/>
          </a:p>
        </p:txBody>
      </p:sp>
      <p:pic>
        <p:nvPicPr>
          <p:cNvPr id="11" name="Picture Placeholder 10" descr="A diagram of a factory&#10;&#10;AI-generated content may be incorrect.">
            <a:extLst>
              <a:ext uri="{FF2B5EF4-FFF2-40B4-BE49-F238E27FC236}">
                <a16:creationId xmlns:a16="http://schemas.microsoft.com/office/drawing/2014/main" id="{E8EE4D1A-B2EF-3C02-B35E-96C7FB91F0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/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8F7D9BCD-A46C-9652-2776-609A3AFA37E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GB" dirty="0"/>
                  <a:t>Bonn isochronous cyclotron</a:t>
                </a:r>
              </a:p>
              <a:p>
                <a:pPr lvl="1"/>
                <a:r>
                  <a:rPr lang="en-GB" dirty="0"/>
                  <a:t>Typical projectiles: p, 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</a:t>
                </a:r>
                <a:r>
                  <a:rPr lang="en-GB" baseline="-25000" dirty="0"/>
                  <a:t>kin</a:t>
                </a:r>
                <a:r>
                  <a:rPr lang="en-GB" dirty="0"/>
                  <a:t> = 7..14 MeV/A</a:t>
                </a:r>
              </a:p>
              <a:p>
                <a:r>
                  <a:rPr lang="en-GB" dirty="0"/>
                  <a:t>Proton irradiation site (C-way)</a:t>
                </a:r>
              </a:p>
              <a:p>
                <a:pPr lvl="1"/>
                <a:r>
                  <a:rPr lang="en-US" dirty="0"/>
                  <a:t>High homogeneity</a:t>
                </a:r>
              </a:p>
              <a:p>
                <a:pPr lvl="1"/>
                <a:r>
                  <a:rPr lang="en-US" dirty="0"/>
                  <a:t>Si detector radiation hardness</a:t>
                </a:r>
              </a:p>
              <a:p>
                <a:pPr lvl="1"/>
                <a:r>
                  <a:rPr lang="en-US" dirty="0"/>
                  <a:t>12.3 MeV at DUT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dirty="0"/>
                  <a:t> penetration depth (Si)</a:t>
                </a:r>
              </a:p>
              <a:p>
                <a:r>
                  <a:rPr lang="en-US" dirty="0"/>
                  <a:t>Neutron irradiation site (F-way)</a:t>
                </a:r>
              </a:p>
              <a:p>
                <a:pPr lvl="1"/>
                <a:r>
                  <a:rPr lang="en-US" dirty="0"/>
                  <a:t>Stripping reaction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deuteron on C-target</a:t>
                </a:r>
              </a:p>
              <a:p>
                <a:pPr lvl="1"/>
                <a:r>
                  <a:rPr lang="en-US" dirty="0"/>
                  <a:t>Broad energy spectrum, ~8 MeV average</a:t>
                </a:r>
              </a:p>
              <a:p>
                <a:pPr lvl="1"/>
                <a:r>
                  <a:rPr lang="en-US" dirty="0"/>
                  <a:t>High penetration depth</a:t>
                </a:r>
              </a:p>
              <a:p>
                <a:pPr lvl="1"/>
                <a:r>
                  <a:rPr lang="en-US" dirty="0"/>
                  <a:t>Large beam spot ⌀ 3cm (aim)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collimator </a:t>
                </a:r>
              </a:p>
            </p:txBody>
          </p:sp>
        </mc:Choice>
        <mc:Fallback xmlns="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8F7D9BCD-A46C-9652-2776-609A3AFA37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3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358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62956-BF15-49C9-8647-607F12102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8526C-484E-689A-67BB-861ED7C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9C340-F79E-8A9A-E6D4-96C8A022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A08F1-8B18-4993-C4B2-F89332AB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868B23-AE22-44FA-239D-096EE0C7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10" name="Picture Placeholder 9" descr="A shelf with metal objects and green laser&#10;&#10;AI-generated content may be incorrect.">
            <a:extLst>
              <a:ext uri="{FF2B5EF4-FFF2-40B4-BE49-F238E27FC236}">
                <a16:creationId xmlns:a16="http://schemas.microsoft.com/office/drawing/2014/main" id="{41C79927-A50B-DB27-C693-2B1CE1A5D7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5" r="1174" b="10895"/>
          <a:stretch/>
        </p:blipFill>
        <p:spPr>
          <a:xfrm>
            <a:off x="1448245" y="990601"/>
            <a:ext cx="9186333" cy="5452423"/>
          </a:xfr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A529DA-B99E-6766-59CE-5A13878DBD29}"/>
              </a:ext>
            </a:extLst>
          </p:cNvPr>
          <p:cNvCxnSpPr/>
          <p:nvPr/>
        </p:nvCxnSpPr>
        <p:spPr>
          <a:xfrm>
            <a:off x="5984240" y="4450080"/>
            <a:ext cx="665480" cy="16764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1FD2CA-1E0F-D747-70C5-69635147F37A}"/>
              </a:ext>
            </a:extLst>
          </p:cNvPr>
          <p:cNvCxnSpPr>
            <a:cxnSpLocks/>
          </p:cNvCxnSpPr>
          <p:nvPr/>
        </p:nvCxnSpPr>
        <p:spPr>
          <a:xfrm>
            <a:off x="7945120" y="4079240"/>
            <a:ext cx="726440" cy="10668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F588613-E870-7CA9-C0F8-1D94B53D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01934" y="4132580"/>
            <a:ext cx="445422" cy="457823"/>
          </a:xfrm>
          <a:prstGeom prst="rect">
            <a:avLst/>
          </a:prstGeom>
          <a:effectLst>
            <a:glow rad="38100">
              <a:srgbClr val="00B050">
                <a:alpha val="60000"/>
              </a:srgb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F062123-914C-AEB4-D890-3B0FA1A63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79" y="2874751"/>
            <a:ext cx="2744460" cy="227946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B72362-666B-F49F-F29D-3E62DEF2838D}"/>
              </a:ext>
            </a:extLst>
          </p:cNvPr>
          <p:cNvCxnSpPr>
            <a:cxnSpLocks/>
          </p:cNvCxnSpPr>
          <p:nvPr/>
        </p:nvCxnSpPr>
        <p:spPr>
          <a:xfrm flipV="1">
            <a:off x="3414711" y="3787140"/>
            <a:ext cx="1401129" cy="127000"/>
          </a:xfrm>
          <a:prstGeom prst="line">
            <a:avLst/>
          </a:prstGeom>
          <a:ln w="38100">
            <a:solidFill>
              <a:srgbClr val="4C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6B4FC0-3614-BAB3-F3CC-FD89972927A1}"/>
              </a:ext>
            </a:extLst>
          </p:cNvPr>
          <p:cNvCxnSpPr>
            <a:cxnSpLocks/>
          </p:cNvCxnSpPr>
          <p:nvPr/>
        </p:nvCxnSpPr>
        <p:spPr>
          <a:xfrm rot="10800000" flipH="1">
            <a:off x="5344160" y="4389120"/>
            <a:ext cx="1661160" cy="2053904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565236-052C-DEC3-A32C-B5460E2344E9}"/>
              </a:ext>
            </a:extLst>
          </p:cNvPr>
          <p:cNvGrpSpPr/>
          <p:nvPr/>
        </p:nvGrpSpPr>
        <p:grpSpPr>
          <a:xfrm>
            <a:off x="4632960" y="2920290"/>
            <a:ext cx="2700188" cy="3522734"/>
            <a:chOff x="4699568" y="4284980"/>
            <a:chExt cx="2700188" cy="35227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2C1A23-7E11-A2BE-1206-39BDFF605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954334" y="4284980"/>
              <a:ext cx="445422" cy="457823"/>
            </a:xfrm>
            <a:prstGeom prst="rect">
              <a:avLst/>
            </a:prstGeom>
            <a:effectLst>
              <a:glow rad="38100">
                <a:srgbClr val="00B050">
                  <a:alpha val="60000"/>
                </a:srgbClr>
              </a:glow>
            </a:effec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9CDEF4-D7D0-A967-B4CE-8E65F5103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9568" y="4541520"/>
              <a:ext cx="2458152" cy="3266194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F3ABC2C-B8AB-A88D-3BAB-B85DAA8FE5D8}"/>
              </a:ext>
            </a:extLst>
          </p:cNvPr>
          <p:cNvSpPr txBox="1"/>
          <p:nvPr/>
        </p:nvSpPr>
        <p:spPr>
          <a:xfrm rot="20851298">
            <a:off x="7135182" y="4349235"/>
            <a:ext cx="1492716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linear stages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BDB726-9191-53D0-9C54-31FC5E2904C1}"/>
              </a:ext>
            </a:extLst>
          </p:cNvPr>
          <p:cNvGrpSpPr/>
          <p:nvPr/>
        </p:nvGrpSpPr>
        <p:grpSpPr>
          <a:xfrm>
            <a:off x="6142993" y="2862430"/>
            <a:ext cx="3131076" cy="3580594"/>
            <a:chOff x="3960510" y="4284980"/>
            <a:chExt cx="3439246" cy="39330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1C4250-21F2-19CE-B074-BB7673E3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954334" y="4284980"/>
              <a:ext cx="445422" cy="457823"/>
            </a:xfrm>
            <a:prstGeom prst="rect">
              <a:avLst/>
            </a:prstGeom>
            <a:effectLst>
              <a:glow rad="38100">
                <a:srgbClr val="00B050">
                  <a:alpha val="60000"/>
                </a:srgbClr>
              </a:glow>
            </a:effec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DF182-B7BF-72C9-EB36-B23E8251CD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0510" y="4541520"/>
              <a:ext cx="3197209" cy="367646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525D25-9C73-F8AF-BC26-A172D269535F}"/>
              </a:ext>
            </a:extLst>
          </p:cNvPr>
          <p:cNvGrpSpPr/>
          <p:nvPr/>
        </p:nvGrpSpPr>
        <p:grpSpPr>
          <a:xfrm>
            <a:off x="6702193" y="3809417"/>
            <a:ext cx="2567932" cy="2633607"/>
            <a:chOff x="4579080" y="4284980"/>
            <a:chExt cx="2820676" cy="28928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3D618B-5C6E-740E-F4E6-D79F33D5F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954334" y="4284980"/>
              <a:ext cx="445422" cy="457823"/>
            </a:xfrm>
            <a:prstGeom prst="rect">
              <a:avLst/>
            </a:prstGeom>
            <a:effectLst>
              <a:glow rad="38100">
                <a:srgbClr val="00B050">
                  <a:alpha val="60000"/>
                </a:srgbClr>
              </a:glo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6A4935-3266-2BCB-9AEC-D3CD4861A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9080" y="4541520"/>
              <a:ext cx="2578638" cy="2636275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BF4D65F-042F-66F9-FBCD-40789E429FDD}"/>
              </a:ext>
            </a:extLst>
          </p:cNvPr>
          <p:cNvSpPr txBox="1"/>
          <p:nvPr/>
        </p:nvSpPr>
        <p:spPr>
          <a:xfrm>
            <a:off x="2087959" y="3396369"/>
            <a:ext cx="1915909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laser (test beam)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51703-F417-1B2A-26C0-BB24C3E2DAF5}"/>
              </a:ext>
            </a:extLst>
          </p:cNvPr>
          <p:cNvSpPr txBox="1"/>
          <p:nvPr/>
        </p:nvSpPr>
        <p:spPr>
          <a:xfrm>
            <a:off x="6640543" y="2374428"/>
            <a:ext cx="2069797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err="1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practise</a:t>
            </a:r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 collimator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5D951B-1AEC-C464-5A69-8E4BD9123BCC}"/>
              </a:ext>
            </a:extLst>
          </p:cNvPr>
          <p:cNvSpPr txBox="1"/>
          <p:nvPr/>
        </p:nvSpPr>
        <p:spPr>
          <a:xfrm>
            <a:off x="3896241" y="2583835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1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F4FFFC-89D8-022E-A247-7BE50D5972DD}"/>
              </a:ext>
            </a:extLst>
          </p:cNvPr>
          <p:cNvSpPr txBox="1"/>
          <p:nvPr/>
        </p:nvSpPr>
        <p:spPr>
          <a:xfrm>
            <a:off x="9049775" y="2439973"/>
            <a:ext cx="1608133" cy="36933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74700">
                    <a:schemeClr val="bg1">
                      <a:alpha val="40000"/>
                    </a:schemeClr>
                  </a:glow>
                </a:effectLst>
              </a:rPr>
              <a:t>screen pos. 2</a:t>
            </a:r>
            <a:endParaRPr lang="en-DE" dirty="0">
              <a:effectLst>
                <a:glow rad="774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AD43DF-D928-048F-AB6E-0575940B9B34}"/>
              </a:ext>
            </a:extLst>
          </p:cNvPr>
          <p:cNvSpPr txBox="1"/>
          <p:nvPr/>
        </p:nvSpPr>
        <p:spPr>
          <a:xfrm rot="18564597">
            <a:off x="5164905" y="541931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711200">
                    <a:schemeClr val="bg1">
                      <a:alpha val="40000"/>
                    </a:schemeClr>
                  </a:glow>
                </a:effectLst>
              </a:rPr>
              <a:t>laser tracker beam</a:t>
            </a:r>
            <a:endParaRPr lang="en-DE" dirty="0">
              <a:effectLst>
                <a:glow rad="7112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4417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FDC72-EE43-BF36-EECE-3691AFEE4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C39CB-9707-5549-357E-7F8B40C5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191C-A96E-1CC5-4E60-E3CC94878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13627-0C06-E72C-5388-A4E5D61F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646ED8-FDC6-F49F-5AE1-9D2918FB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0AE3612B-755F-E94D-042E-74D195A6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77" r="274"/>
          <a:stretch/>
        </p:blipFill>
        <p:spPr>
          <a:xfrm>
            <a:off x="4809284" y="1055555"/>
            <a:ext cx="6688232" cy="414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hand holding a red lens&#10;&#10;AI-generated content may be incorrect.">
            <a:extLst>
              <a:ext uri="{FF2B5EF4-FFF2-40B4-BE49-F238E27FC236}">
                <a16:creationId xmlns:a16="http://schemas.microsoft.com/office/drawing/2014/main" id="{FC7D298E-9CD0-F7E0-85A0-0E1B248E0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88085"/>
            <a:ext cx="3301999" cy="3161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FEB926-85D1-BA7D-6E7C-DC805CFB31B4}"/>
              </a:ext>
            </a:extLst>
          </p:cNvPr>
          <p:cNvCxnSpPr>
            <a:cxnSpLocks/>
          </p:cNvCxnSpPr>
          <p:nvPr/>
        </p:nvCxnSpPr>
        <p:spPr>
          <a:xfrm>
            <a:off x="10058400" y="3736541"/>
            <a:ext cx="1276213" cy="710469"/>
          </a:xfrm>
          <a:prstGeom prst="straightConnector1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9B6DFC2F-0D37-B05E-E0B0-B4ED729D2017}"/>
              </a:ext>
            </a:extLst>
          </p:cNvPr>
          <p:cNvSpPr txBox="1">
            <a:spLocks/>
          </p:cNvSpPr>
          <p:nvPr/>
        </p:nvSpPr>
        <p:spPr>
          <a:xfrm>
            <a:off x="66675" y="1017780"/>
            <a:ext cx="4579706" cy="533356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Polyworks</a:t>
            </a:r>
            <a:r>
              <a:rPr lang="en-US" dirty="0"/>
              <a:t> Inspector</a:t>
            </a:r>
          </a:p>
          <a:p>
            <a:pPr lvl="1"/>
            <a:r>
              <a:rPr lang="en-US" dirty="0"/>
              <a:t>Build/Inspect mode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Real time displacement 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automatic snapping to objects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Objects can be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Points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Lines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Planes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…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95A52-B791-FA08-CE69-0D6F5E3B67D5}"/>
              </a:ext>
            </a:extLst>
          </p:cNvPr>
          <p:cNvSpPr txBox="1"/>
          <p:nvPr/>
        </p:nvSpPr>
        <p:spPr>
          <a:xfrm>
            <a:off x="45414" y="6065147"/>
            <a:ext cx="444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DE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ⓘ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klick on image for video demonstration</a:t>
            </a:r>
          </a:p>
        </p:txBody>
      </p:sp>
    </p:spTree>
    <p:extLst>
      <p:ext uri="{BB962C8B-B14F-4D97-AF65-F5344CB8AC3E}">
        <p14:creationId xmlns:p14="http://schemas.microsoft.com/office/powerpoint/2010/main" val="838363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BC429-602D-2B44-E46C-D996EC09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45919C-C3C5-C874-9C45-22E2F036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1E5D6-CB5D-D316-4D3A-96C0EF36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F1A75-3D0A-4103-17E0-8B81D615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7C23FD-C3DB-9D6C-B260-A4BD7AF52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Practice Setup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302AF-573A-320E-9C4C-A99EEC45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77" r="274"/>
          <a:stretch/>
        </p:blipFill>
        <p:spPr>
          <a:xfrm>
            <a:off x="4809284" y="1055555"/>
            <a:ext cx="6688232" cy="414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Placeholder 11" descr="A hand holding a green light&#10;&#10;AI-generated content may be incorrect.">
            <a:extLst>
              <a:ext uri="{FF2B5EF4-FFF2-40B4-BE49-F238E27FC236}">
                <a16:creationId xmlns:a16="http://schemas.microsoft.com/office/drawing/2014/main" id="{C9F19D16-3DAE-9068-E1CA-756E6D3D0C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10762" b="11028"/>
          <a:stretch/>
        </p:blipFill>
        <p:spPr>
          <a:xfrm>
            <a:off x="8107350" y="3203689"/>
            <a:ext cx="3947259" cy="2927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4F9121-44D7-C246-128E-375B90447AD5}"/>
              </a:ext>
            </a:extLst>
          </p:cNvPr>
          <p:cNvSpPr txBox="1">
            <a:spLocks/>
          </p:cNvSpPr>
          <p:nvPr/>
        </p:nvSpPr>
        <p:spPr>
          <a:xfrm>
            <a:off x="66675" y="1017780"/>
            <a:ext cx="4579706" cy="533356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Polyworks</a:t>
            </a:r>
            <a:r>
              <a:rPr lang="en-US" dirty="0"/>
              <a:t> Inspector</a:t>
            </a:r>
          </a:p>
          <a:p>
            <a:pPr lvl="1"/>
            <a:r>
              <a:rPr lang="en-US" dirty="0"/>
              <a:t>Build/Inspect mode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Real time displacement 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automatic snapping to objects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Objects can be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Points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Lines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Planes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…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44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5BEB1-6BE2-8960-8987-0EA01C27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3C45F-9697-1E39-F0E7-1D96AD89E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8588B-9064-A57E-997E-E74D92A7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19F55-DB89-2B67-D594-0BFB178D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B666561-77EB-3E6D-5F57-3FD77A96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Collimator Capture</a:t>
            </a:r>
            <a:endParaRPr lang="en-DE" dirty="0"/>
          </a:p>
        </p:txBody>
      </p:sp>
      <p:pic>
        <p:nvPicPr>
          <p:cNvPr id="14" name="Picture 13" descr="A machine in a factory&#10;&#10;AI-generated content may be incorrect.">
            <a:extLst>
              <a:ext uri="{FF2B5EF4-FFF2-40B4-BE49-F238E27FC236}">
                <a16:creationId xmlns:a16="http://schemas.microsoft.com/office/drawing/2014/main" id="{5839A7B9-651B-9653-88A5-E7D557C1B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982892"/>
            <a:ext cx="41148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large rectangular object with red knobs&#10;&#10;AI-generated content may be incorrect.">
            <a:extLst>
              <a:ext uri="{FF2B5EF4-FFF2-40B4-BE49-F238E27FC236}">
                <a16:creationId xmlns:a16="http://schemas.microsoft.com/office/drawing/2014/main" id="{6D71A432-0F1E-8CAB-1931-B7A164170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82892"/>
            <a:ext cx="7315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C50968-B355-6C77-2B08-8415363E9030}"/>
              </a:ext>
            </a:extLst>
          </p:cNvPr>
          <p:cNvSpPr txBox="1"/>
          <p:nvPr/>
        </p:nvSpPr>
        <p:spPr>
          <a:xfrm>
            <a:off x="3581400" y="107228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14300">
                    <a:schemeClr val="bg1"/>
                  </a:glow>
                </a:effectLst>
              </a:rPr>
              <a:t>Corset (P. </a:t>
            </a:r>
            <a:r>
              <a:rPr lang="en-US" dirty="0" err="1">
                <a:effectLst>
                  <a:glow rad="114300">
                    <a:schemeClr val="bg1"/>
                  </a:glow>
                </a:effectLst>
              </a:rPr>
              <a:t>Hänisch</a:t>
            </a:r>
            <a:r>
              <a:rPr lang="en-US" dirty="0">
                <a:effectLst>
                  <a:glow rad="114300">
                    <a:schemeClr val="bg1"/>
                  </a:glow>
                </a:effectLst>
              </a:rPr>
              <a:t>)</a:t>
            </a:r>
            <a:endParaRPr lang="en-DE" dirty="0">
              <a:effectLst>
                <a:glow rad="114300">
                  <a:schemeClr val="bg1"/>
                </a:glow>
              </a:effectLst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C6C708-3732-0820-4E25-E80AA046A153}"/>
              </a:ext>
            </a:extLst>
          </p:cNvPr>
          <p:cNvCxnSpPr>
            <a:cxnSpLocks/>
          </p:cNvCxnSpPr>
          <p:nvPr/>
        </p:nvCxnSpPr>
        <p:spPr>
          <a:xfrm flipH="1">
            <a:off x="3581400" y="1382564"/>
            <a:ext cx="670986" cy="840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EEC5B9B-EF30-E5AC-62C6-9CFB323C388E}"/>
              </a:ext>
            </a:extLst>
          </p:cNvPr>
          <p:cNvCxnSpPr>
            <a:cxnSpLocks/>
          </p:cNvCxnSpPr>
          <p:nvPr/>
        </p:nvCxnSpPr>
        <p:spPr>
          <a:xfrm>
            <a:off x="4252386" y="1382564"/>
            <a:ext cx="885358" cy="591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504366-AAAA-BD40-89E4-CBC548E406A4}"/>
              </a:ext>
            </a:extLst>
          </p:cNvPr>
          <p:cNvSpPr txBox="1"/>
          <p:nvPr/>
        </p:nvSpPr>
        <p:spPr>
          <a:xfrm>
            <a:off x="5189701" y="3845851"/>
            <a:ext cx="1954381" cy="92333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63500">
                    <a:schemeClr val="bg1"/>
                  </a:glow>
                </a:effectLst>
              </a:rPr>
              <a:t>Movable support </a:t>
            </a:r>
            <a:br>
              <a:rPr lang="en-US" dirty="0">
                <a:effectLst>
                  <a:glow rad="63500">
                    <a:schemeClr val="bg1"/>
                  </a:glow>
                </a:effectLst>
              </a:rPr>
            </a:br>
            <a:r>
              <a:rPr lang="en-US" dirty="0">
                <a:effectLst>
                  <a:glow rad="63500">
                    <a:schemeClr val="bg1"/>
                  </a:glow>
                </a:effectLst>
              </a:rPr>
              <a:t>structure + table </a:t>
            </a:r>
          </a:p>
          <a:p>
            <a:r>
              <a:rPr lang="en-US" dirty="0">
                <a:effectLst>
                  <a:glow rad="63500">
                    <a:schemeClr val="bg1"/>
                  </a:glow>
                </a:effectLst>
              </a:rPr>
              <a:t>(P. </a:t>
            </a:r>
            <a:r>
              <a:rPr lang="en-US" dirty="0" err="1">
                <a:effectLst>
                  <a:glow rad="63500">
                    <a:schemeClr val="bg1"/>
                  </a:glow>
                </a:effectLst>
              </a:rPr>
              <a:t>Hänisch</a:t>
            </a:r>
            <a:r>
              <a:rPr lang="en-US" dirty="0">
                <a:effectLst>
                  <a:glow rad="63500">
                    <a:schemeClr val="bg1"/>
                  </a:glow>
                </a:effectLst>
              </a:rPr>
              <a:t>)</a:t>
            </a:r>
            <a:endParaRPr lang="en-DE" dirty="0">
              <a:effectLst>
                <a:glow rad="635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786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AA59E-2FA7-56FC-29F2-54266469D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081F4-E086-D27B-EDA3-7ACECAD6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15678-612C-6A6C-EE7C-F6BEE42FC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98752A-D17B-F128-A7AB-DD0F41A0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– Collimator Capture</a:t>
            </a:r>
            <a:endParaRPr lang="en-DE" dirty="0"/>
          </a:p>
        </p:txBody>
      </p:sp>
      <p:pic>
        <p:nvPicPr>
          <p:cNvPr id="12" name="Picture 11" descr="A blue and white drawing of a structure&#10;&#10;AI-generated content may be incorrect.">
            <a:extLst>
              <a:ext uri="{FF2B5EF4-FFF2-40B4-BE49-F238E27FC236}">
                <a16:creationId xmlns:a16="http://schemas.microsoft.com/office/drawing/2014/main" id="{68DFED31-8F76-B035-8E7B-1AF741F90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023496"/>
            <a:ext cx="6294120" cy="4010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blueprint of a rectangular object&#10;&#10;AI-generated content may be incorrect.">
            <a:extLst>
              <a:ext uri="{FF2B5EF4-FFF2-40B4-BE49-F238E27FC236}">
                <a16:creationId xmlns:a16="http://schemas.microsoft.com/office/drawing/2014/main" id="{6538FD37-1E92-A2D8-7C3E-938576074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6" y="1025158"/>
            <a:ext cx="4986824" cy="5083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7E4242-E45C-DEC6-075F-439EF016095E}"/>
              </a:ext>
            </a:extLst>
          </p:cNvPr>
          <p:cNvCxnSpPr>
            <a:cxnSpLocks/>
          </p:cNvCxnSpPr>
          <p:nvPr/>
        </p:nvCxnSpPr>
        <p:spPr>
          <a:xfrm>
            <a:off x="7416800" y="2298192"/>
            <a:ext cx="0" cy="609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2471E2-0434-140A-D8A4-FE1F082D45E3}"/>
              </a:ext>
            </a:extLst>
          </p:cNvPr>
          <p:cNvCxnSpPr>
            <a:cxnSpLocks/>
          </p:cNvCxnSpPr>
          <p:nvPr/>
        </p:nvCxnSpPr>
        <p:spPr>
          <a:xfrm>
            <a:off x="6797040" y="2708657"/>
            <a:ext cx="22352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8F98DE-A936-5F59-BF5A-476E60AE18A7}"/>
              </a:ext>
            </a:extLst>
          </p:cNvPr>
          <p:cNvCxnSpPr>
            <a:cxnSpLocks/>
          </p:cNvCxnSpPr>
          <p:nvPr/>
        </p:nvCxnSpPr>
        <p:spPr>
          <a:xfrm>
            <a:off x="7995920" y="2450594"/>
            <a:ext cx="0" cy="5902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7FE040-B40B-9161-CE2D-24445FE77DD0}"/>
              </a:ext>
            </a:extLst>
          </p:cNvPr>
          <p:cNvCxnSpPr>
            <a:cxnSpLocks/>
          </p:cNvCxnSpPr>
          <p:nvPr/>
        </p:nvCxnSpPr>
        <p:spPr>
          <a:xfrm flipH="1">
            <a:off x="8387080" y="3160777"/>
            <a:ext cx="22352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7F3BCD-EDCA-0173-51C7-518A2B6CD44F}"/>
              </a:ext>
            </a:extLst>
          </p:cNvPr>
          <p:cNvCxnSpPr>
            <a:cxnSpLocks/>
          </p:cNvCxnSpPr>
          <p:nvPr/>
        </p:nvCxnSpPr>
        <p:spPr>
          <a:xfrm flipH="1">
            <a:off x="8407400" y="3953257"/>
            <a:ext cx="22352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57DD3B-6B75-8651-FE42-C822DEFD92A3}"/>
              </a:ext>
            </a:extLst>
          </p:cNvPr>
          <p:cNvCxnSpPr>
            <a:cxnSpLocks/>
          </p:cNvCxnSpPr>
          <p:nvPr/>
        </p:nvCxnSpPr>
        <p:spPr>
          <a:xfrm>
            <a:off x="9372600" y="1264920"/>
            <a:ext cx="370840" cy="295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9ED056A-C883-5814-E30F-3834B822A064}"/>
              </a:ext>
            </a:extLst>
          </p:cNvPr>
          <p:cNvCxnSpPr>
            <a:cxnSpLocks/>
          </p:cNvCxnSpPr>
          <p:nvPr/>
        </p:nvCxnSpPr>
        <p:spPr>
          <a:xfrm>
            <a:off x="10187940" y="946404"/>
            <a:ext cx="0" cy="295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F2EB04-BF69-DFAD-51E9-AEBB8536A414}"/>
              </a:ext>
            </a:extLst>
          </p:cNvPr>
          <p:cNvCxnSpPr>
            <a:cxnSpLocks/>
          </p:cNvCxnSpPr>
          <p:nvPr/>
        </p:nvCxnSpPr>
        <p:spPr>
          <a:xfrm>
            <a:off x="10980421" y="946404"/>
            <a:ext cx="0" cy="4663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B9BF53-C3EF-3918-EF70-91215266819C}"/>
              </a:ext>
            </a:extLst>
          </p:cNvPr>
          <p:cNvCxnSpPr>
            <a:cxnSpLocks/>
          </p:cNvCxnSpPr>
          <p:nvPr/>
        </p:nvCxnSpPr>
        <p:spPr>
          <a:xfrm flipH="1">
            <a:off x="11389360" y="1694182"/>
            <a:ext cx="368300" cy="3175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BC7336-5C9C-8146-C497-BE2D70AD77D2}"/>
              </a:ext>
            </a:extLst>
          </p:cNvPr>
          <p:cNvCxnSpPr>
            <a:cxnSpLocks/>
          </p:cNvCxnSpPr>
          <p:nvPr/>
        </p:nvCxnSpPr>
        <p:spPr>
          <a:xfrm flipH="1">
            <a:off x="11374120" y="2532382"/>
            <a:ext cx="368300" cy="3175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34B3AA-D889-B800-8351-0F277A8295F8}"/>
              </a:ext>
            </a:extLst>
          </p:cNvPr>
          <p:cNvSpPr txBox="1"/>
          <p:nvPr/>
        </p:nvSpPr>
        <p:spPr>
          <a:xfrm>
            <a:off x="5626100" y="5154707"/>
            <a:ext cx="6347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collinearity of drills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Capture reflector nest positions </a:t>
            </a:r>
            <a:r>
              <a:rPr lang="en-US" dirty="0" err="1"/>
              <a:t>wrt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Drill axis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End faces</a:t>
            </a:r>
          </a:p>
        </p:txBody>
      </p:sp>
    </p:spTree>
    <p:extLst>
      <p:ext uri="{BB962C8B-B14F-4D97-AF65-F5344CB8AC3E}">
        <p14:creationId xmlns:p14="http://schemas.microsoft.com/office/powerpoint/2010/main" val="1358822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B373B-1F92-B3A6-A5D2-EA7E70C6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52A548-6104-8D2E-02E1-987576BFCA4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Neutron measurement site</a:t>
                </a:r>
              </a:p>
              <a:p>
                <a:pPr lvl="1"/>
                <a:r>
                  <a:rPr lang="en-US" dirty="0"/>
                  <a:t>In preparation at Bonn cyclotron</a:t>
                </a:r>
              </a:p>
              <a:p>
                <a:pPr lvl="1"/>
                <a:r>
                  <a:rPr lang="en-US" dirty="0"/>
                  <a:t>NIEL </a:t>
                </a:r>
                <a:r>
                  <a:rPr lang="en-US" dirty="0" err="1"/>
                  <a:t>irradiaton</a:t>
                </a:r>
                <a:r>
                  <a:rPr lang="en-US" dirty="0"/>
                  <a:t> of detector components</a:t>
                </a:r>
              </a:p>
              <a:p>
                <a:pPr lvl="1"/>
                <a:r>
                  <a:rPr lang="en-US" dirty="0"/>
                  <a:t>Other applications – neutron radiography etc.)</a:t>
                </a:r>
              </a:p>
              <a:p>
                <a:r>
                  <a:rPr lang="en-US" dirty="0"/>
                  <a:t>Survey</a:t>
                </a:r>
              </a:p>
              <a:p>
                <a:pPr lvl="1"/>
                <a:r>
                  <a:rPr lang="en-US" dirty="0"/>
                  <a:t>Goals </a:t>
                </a:r>
              </a:p>
              <a:p>
                <a:pPr lvl="2"/>
                <a:r>
                  <a:rPr lang="en-US" dirty="0"/>
                  <a:t>Beamline </a:t>
                </a:r>
              </a:p>
              <a:p>
                <a:pPr lvl="2"/>
                <a:r>
                  <a:rPr lang="en-US" dirty="0"/>
                  <a:t>Alignment of collimator</a:t>
                </a:r>
              </a:p>
              <a:p>
                <a:pPr lvl="1"/>
                <a:r>
                  <a:rPr lang="en-US" dirty="0"/>
                  <a:t>Approach</a:t>
                </a:r>
              </a:p>
              <a:p>
                <a:pPr lvl="2"/>
                <a:r>
                  <a:rPr lang="en-US" dirty="0"/>
                  <a:t>2 scintillating screen positions</a:t>
                </a:r>
              </a:p>
              <a:p>
                <a:pPr lvl="2"/>
                <a:r>
                  <a:rPr lang="en-US" dirty="0"/>
                  <a:t>Beam diagnostics tool</a:t>
                </a:r>
              </a:p>
              <a:p>
                <a:pPr lvl="2"/>
                <a:r>
                  <a:rPr lang="en-US" dirty="0"/>
                  <a:t>Laser tracker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screen holder</a:t>
                </a:r>
              </a:p>
              <a:p>
                <a:pPr lvl="2"/>
                <a:r>
                  <a:rPr lang="en-US" dirty="0"/>
                  <a:t>Capture collimator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alignment</a:t>
                </a:r>
              </a:p>
              <a:p>
                <a:pPr lvl="1"/>
                <a:r>
                  <a:rPr lang="en-US" dirty="0"/>
                  <a:t>Status</a:t>
                </a:r>
              </a:p>
              <a:p>
                <a:pPr lvl="2"/>
                <a:r>
                  <a:rPr lang="en-US" dirty="0"/>
                  <a:t>All tools ready and working</a:t>
                </a:r>
              </a:p>
              <a:p>
                <a:pPr lvl="2"/>
                <a:r>
                  <a:rPr lang="en-US" dirty="0"/>
                  <a:t>Collimator captured/surveyed</a:t>
                </a:r>
              </a:p>
              <a:p>
                <a:pPr lvl="2"/>
                <a:r>
                  <a:rPr lang="en-US" dirty="0"/>
                  <a:t>Next: 2 screen measurement + alignment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52A548-6104-8D2E-02E1-987576BFCA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2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46819-D59C-3FAC-EFC0-631C4C9B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ECF67-9730-6581-C8C9-91759703D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2FDF6-589F-F979-746A-469067C7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C842A1-A456-AB6D-4ACC-1D9C850C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Summary</a:t>
            </a:r>
            <a:endParaRPr lang="en-D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9E4F31-77A9-FFBE-6C05-508E15A587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017780"/>
            <a:ext cx="6029325" cy="5333563"/>
          </a:xfr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976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14F0E-7EBA-1969-757F-807C8E38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8FB9501-B9D7-38DC-FF7F-A1EDB7578F7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Opportunity to practice device usage</a:t>
                </a:r>
              </a:p>
              <a:p>
                <a:pPr lvl="1"/>
                <a:r>
                  <a:rPr lang="en-US" dirty="0"/>
                  <a:t>Local application</a:t>
                </a:r>
              </a:p>
              <a:p>
                <a:pPr lvl="1"/>
                <a:r>
                  <a:rPr lang="en-US" dirty="0"/>
                  <a:t>Reasonable complexity</a:t>
                </a:r>
              </a:p>
              <a:p>
                <a:pPr lvl="1"/>
                <a:r>
                  <a:rPr lang="en-US" dirty="0"/>
                  <a:t>Includes different measurement approaches</a:t>
                </a:r>
              </a:p>
              <a:p>
                <a:r>
                  <a:rPr lang="en-US" dirty="0"/>
                  <a:t>Inter-collaboration of groups</a:t>
                </a:r>
              </a:p>
              <a:p>
                <a:pPr lvl="1"/>
                <a:r>
                  <a:rPr lang="en-US" dirty="0" err="1"/>
                  <a:t>Zyklotron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client role </a:t>
                </a:r>
              </a:p>
              <a:p>
                <a:pPr lvl="2"/>
                <a:r>
                  <a:rPr lang="en-US" dirty="0"/>
                  <a:t>M. </a:t>
                </a:r>
                <a:r>
                  <a:rPr lang="en-US" dirty="0" err="1"/>
                  <a:t>Loepke</a:t>
                </a:r>
                <a:r>
                  <a:rPr lang="en-US" dirty="0"/>
                  <a:t> / D. Sauerland</a:t>
                </a:r>
              </a:p>
              <a:p>
                <a:pPr lvl="1"/>
                <a:r>
                  <a:rPr lang="en-US" dirty="0"/>
                  <a:t>FTD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common infrastructure</a:t>
                </a:r>
              </a:p>
              <a:p>
                <a:pPr lvl="2"/>
                <a:r>
                  <a:rPr lang="en-US" dirty="0"/>
                  <a:t>Laser tracker</a:t>
                </a:r>
              </a:p>
              <a:p>
                <a:pPr lvl="2"/>
                <a:r>
                  <a:rPr lang="en-US" dirty="0"/>
                  <a:t>Myself</a:t>
                </a:r>
              </a:p>
              <a:p>
                <a:pPr lvl="3"/>
                <a:r>
                  <a:rPr lang="en-US" dirty="0"/>
                  <a:t>Development of measurement tools</a:t>
                </a:r>
              </a:p>
              <a:p>
                <a:pPr lvl="3"/>
                <a:r>
                  <a:rPr lang="en-US" dirty="0"/>
                  <a:t>Development and implementation of survey approach</a:t>
                </a:r>
              </a:p>
              <a:p>
                <a:pPr lvl="1"/>
                <a:r>
                  <a:rPr lang="en-US" dirty="0"/>
                  <a:t>ELSA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supporter role</a:t>
                </a:r>
              </a:p>
              <a:p>
                <a:pPr lvl="2"/>
                <a:r>
                  <a:rPr lang="en-US" dirty="0"/>
                  <a:t>D. Proft / M. </a:t>
                </a:r>
                <a:r>
                  <a:rPr lang="en-US" dirty="0" err="1"/>
                  <a:t>Switka</a:t>
                </a:r>
                <a:endParaRPr lang="en-US" dirty="0"/>
              </a:p>
              <a:p>
                <a:pPr lvl="3"/>
                <a:r>
                  <a:rPr lang="en-US" dirty="0"/>
                  <a:t>Beam diagnostics software</a:t>
                </a:r>
              </a:p>
              <a:p>
                <a:pPr lvl="2"/>
                <a:r>
                  <a:rPr lang="en-US" dirty="0"/>
                  <a:t>P. </a:t>
                </a:r>
                <a:r>
                  <a:rPr lang="en-US" dirty="0" err="1"/>
                  <a:t>Hänisch</a:t>
                </a:r>
                <a:endParaRPr lang="en-US" dirty="0"/>
              </a:p>
              <a:p>
                <a:pPr lvl="3"/>
                <a:r>
                  <a:rPr lang="en-US" dirty="0"/>
                  <a:t>Collimator support structures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8FB9501-B9D7-38DC-FF7F-A1EDB7578F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2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2568E-7B48-7449-1856-CA99A856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9FC17-6E06-9D05-1FE5-86E14DF6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98909-B3E0-10B3-DB7D-877B03AC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46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E58C5E-ACDA-37B1-8041-D9B446B9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Remarks – Common Infrastructure &amp; </a:t>
            </a:r>
            <a:br>
              <a:rPr lang="en-GB" dirty="0"/>
            </a:br>
            <a:r>
              <a:rPr lang="en-GB" dirty="0"/>
              <a:t>Collaboration of local groups</a:t>
            </a:r>
            <a:endParaRPr lang="en-D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877E73-B28E-0240-AAFE-DACDE3F3F9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017780"/>
            <a:ext cx="6029325" cy="5333563"/>
          </a:xfr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1035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251FC-B5AE-0062-C06F-5D9AF2B6D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7779AB1-97A7-F6B4-031D-5FFD8579B43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GB" dirty="0"/>
                  <a:t>Bonn isochronous cyclotron</a:t>
                </a:r>
              </a:p>
              <a:p>
                <a:pPr lvl="1"/>
                <a:r>
                  <a:rPr lang="en-GB" dirty="0"/>
                  <a:t>Typical projectiles: p, 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</a:t>
                </a:r>
                <a:r>
                  <a:rPr lang="en-GB" baseline="-25000" dirty="0"/>
                  <a:t>kin</a:t>
                </a:r>
                <a:r>
                  <a:rPr lang="en-GB" dirty="0"/>
                  <a:t> = 7..14 MeV/A</a:t>
                </a:r>
              </a:p>
              <a:p>
                <a:r>
                  <a:rPr lang="en-GB" dirty="0"/>
                  <a:t>Proton irradiation site (C-way)</a:t>
                </a:r>
              </a:p>
              <a:p>
                <a:pPr lvl="1"/>
                <a:r>
                  <a:rPr lang="en-US" dirty="0"/>
                  <a:t>High homogeneity</a:t>
                </a:r>
              </a:p>
              <a:p>
                <a:pPr lvl="1"/>
                <a:r>
                  <a:rPr lang="en-US" dirty="0"/>
                  <a:t>Si detector radiation hardness</a:t>
                </a:r>
              </a:p>
              <a:p>
                <a:pPr lvl="1"/>
                <a:r>
                  <a:rPr lang="en-US" dirty="0"/>
                  <a:t>12.3 MeV at DUT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dirty="0"/>
                  <a:t> penetration depth (Si)</a:t>
                </a:r>
              </a:p>
              <a:p>
                <a:r>
                  <a:rPr lang="en-US" dirty="0"/>
                  <a:t>Neutron irradiation site (F-way)</a:t>
                </a:r>
              </a:p>
              <a:p>
                <a:pPr lvl="1"/>
                <a:r>
                  <a:rPr lang="en-US" dirty="0"/>
                  <a:t>Stripping reaction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deuteron on C-target</a:t>
                </a:r>
              </a:p>
              <a:p>
                <a:pPr lvl="1"/>
                <a:r>
                  <a:rPr lang="en-US" dirty="0"/>
                  <a:t>Broad energy spectrum, ~8 MeV average</a:t>
                </a:r>
              </a:p>
              <a:p>
                <a:pPr lvl="1"/>
                <a:r>
                  <a:rPr lang="en-US" dirty="0"/>
                  <a:t>High penetration depth</a:t>
                </a:r>
              </a:p>
              <a:p>
                <a:pPr lvl="1"/>
                <a:r>
                  <a:rPr lang="en-US" dirty="0"/>
                  <a:t>Large beam spot ⌀ 3cm (aim)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collimator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7779AB1-97A7-F6B4-031D-5FFD8579B4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2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D2925-2144-36A2-AD31-22E74F06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0881A-3781-F4D2-F3F8-C1BAB148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5A1D1-E41A-2829-5566-96CE0DD9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E7A43E-0995-29FC-C2C2-8ED8A17C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 – Cyclotron Irradiation Sites</a:t>
            </a:r>
            <a:endParaRPr lang="en-DE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FF54AFC-7EB0-3293-84B8-B543F69B84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-41841" b="-41841"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06F5AF-D663-B1D3-2562-1E204D366EB2}"/>
              </a:ext>
            </a:extLst>
          </p:cNvPr>
          <p:cNvSpPr txBox="1"/>
          <p:nvPr/>
        </p:nvSpPr>
        <p:spPr>
          <a:xfrm>
            <a:off x="6049860" y="5979437"/>
            <a:ext cx="411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[D. Sauerland et al., Status of the Bonn isochronous Cyclotron https://jacow.org/ibic2023/papers/wep046.pdf]</a:t>
            </a:r>
            <a:endParaRPr lang="en-DE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858830-5F27-2515-D88B-7A722D9C0C3D}"/>
              </a:ext>
            </a:extLst>
          </p:cNvPr>
          <p:cNvCxnSpPr/>
          <p:nvPr/>
        </p:nvCxnSpPr>
        <p:spPr>
          <a:xfrm flipV="1">
            <a:off x="6539219" y="3577904"/>
            <a:ext cx="3888297" cy="43203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1F2DBD-410D-EB48-3485-5AAC62A53B28}"/>
              </a:ext>
            </a:extLst>
          </p:cNvPr>
          <p:cNvSpPr txBox="1"/>
          <p:nvPr/>
        </p:nvSpPr>
        <p:spPr>
          <a:xfrm rot="21200366">
            <a:off x="8197667" y="376070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1.24m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7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2F76-4C0D-5606-7BF5-4864C0D7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BA65D18-AC32-8C95-D7A1-9D997ECC35C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Radiation hardness</a:t>
                </a:r>
              </a:p>
              <a:p>
                <a:pPr lvl="1"/>
                <a:r>
                  <a:rPr lang="en-US" dirty="0"/>
                  <a:t>Separation of …</a:t>
                </a:r>
              </a:p>
              <a:p>
                <a:pPr lvl="2"/>
                <a:r>
                  <a:rPr lang="en-US" dirty="0"/>
                  <a:t>Total Ionizing Dose (TID)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curable defects</a:t>
                </a:r>
              </a:p>
              <a:p>
                <a:pPr lvl="2"/>
                <a:r>
                  <a:rPr lang="en-US" dirty="0"/>
                  <a:t>Non-Ionizing Energy Loss (NIEL)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irreversible defects</a:t>
                </a:r>
              </a:p>
              <a:p>
                <a:pPr lvl="1"/>
                <a:r>
                  <a:rPr lang="en-US" dirty="0"/>
                  <a:t>Large-area irradiation</a:t>
                </a:r>
              </a:p>
              <a:p>
                <a:pPr lvl="2"/>
                <a:r>
                  <a:rPr lang="en-US" dirty="0"/>
                  <a:t>Full detector assemblies (instead chip-only)</a:t>
                </a:r>
              </a:p>
              <a:p>
                <a:r>
                  <a:rPr lang="en-US" dirty="0"/>
                  <a:t>Medicine and material physics</a:t>
                </a:r>
              </a:p>
              <a:p>
                <a:pPr lvl="1"/>
                <a:r>
                  <a:rPr lang="en-US" dirty="0"/>
                  <a:t>Neutron radiography</a:t>
                </a:r>
              </a:p>
              <a:p>
                <a:pPr lvl="1"/>
                <a:r>
                  <a:rPr lang="en-US" dirty="0"/>
                  <a:t>Test of new scintillating materials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BA65D18-AC32-8C95-D7A1-9D997ECC3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2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E9C6F-AAAC-60D7-6825-572A1E9E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D6166-AD9E-287B-189B-EEAEE742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879A6-3652-2F06-A9DB-82365E5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8FFFA8-8565-C511-4A86-B84DD262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 – Neutron Irradiation</a:t>
            </a:r>
            <a:endParaRPr lang="en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BAE0D-03BC-79B4-6943-20BD5B3CA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52" y="1637266"/>
            <a:ext cx="4057199" cy="2807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6E41AF-7F6D-3DA5-752A-39274A0BD671}"/>
              </a:ext>
            </a:extLst>
          </p:cNvPr>
          <p:cNvSpPr txBox="1"/>
          <p:nvPr/>
        </p:nvSpPr>
        <p:spPr>
          <a:xfrm>
            <a:off x="7027598" y="4870980"/>
            <a:ext cx="405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NIEL dislocation of a Si nucleus which </a:t>
            </a:r>
          </a:p>
          <a:p>
            <a:r>
              <a:rPr lang="en-US" dirty="0"/>
              <a:t>itself causes further (cluster) damage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AA95BD-468E-D3BF-BF85-710704389E56}"/>
              </a:ext>
            </a:extLst>
          </p:cNvPr>
          <p:cNvSpPr txBox="1"/>
          <p:nvPr/>
        </p:nvSpPr>
        <p:spPr>
          <a:xfrm>
            <a:off x="7027455" y="4470870"/>
            <a:ext cx="3706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[N. Wermes, Radiation Damage in Silicon, Lecture at RADHARD School (Mini Workshop), presentation, Bonn, 2024]</a:t>
            </a:r>
            <a:endParaRPr lang="en-DE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ABAEF-EC9C-0CEE-F6A2-F8BBE1924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1DEA25-6A96-50FB-988B-03090A8A3FC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Initial situation</a:t>
                </a:r>
              </a:p>
              <a:p>
                <a:pPr lvl="1"/>
                <a:r>
                  <a:rPr lang="en-US" dirty="0"/>
                  <a:t>Extraction point behind bending magnet</a:t>
                </a:r>
              </a:p>
              <a:p>
                <a:pPr lvl="1"/>
                <a:r>
                  <a:rPr lang="en-US" dirty="0"/>
                  <a:t>Hole in wall at approx. beam direction</a:t>
                </a:r>
              </a:p>
              <a:p>
                <a:pPr lvl="1"/>
                <a:r>
                  <a:rPr lang="en-US" dirty="0"/>
                  <a:t>Beam diagnostics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p and d projectiles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Goals</a:t>
                </a:r>
              </a:p>
              <a:p>
                <a:pPr lvl="1"/>
                <a:r>
                  <a:rPr lang="en-US" dirty="0"/>
                  <a:t>Determine beam axis</a:t>
                </a:r>
              </a:p>
              <a:p>
                <a:pPr lvl="1"/>
                <a:r>
                  <a:rPr lang="en-US" dirty="0"/>
                  <a:t>Capture collimator</a:t>
                </a:r>
              </a:p>
              <a:p>
                <a:pPr lvl="1"/>
                <a:r>
                  <a:rPr lang="en-US" dirty="0"/>
                  <a:t>Align collimator</a:t>
                </a:r>
              </a:p>
              <a:p>
                <a:pPr lvl="1"/>
                <a:r>
                  <a:rPr lang="en-US" dirty="0"/>
                  <a:t>General documentation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1DEA25-6A96-50FB-988B-03090A8A3F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2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36C62-3F1C-9942-7A44-85E3D5BB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2C3C7-9489-3B98-19BE-9BE9DF2E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4B3CB-7A90-0130-8CEA-844760E80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33399B-2E7C-36E0-6A02-B87805AB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Neutron Measurement Site Survey – Questions and Goals</a:t>
            </a:r>
            <a:endParaRPr lang="en-DE" dirty="0"/>
          </a:p>
        </p:txBody>
      </p:sp>
      <p:pic>
        <p:nvPicPr>
          <p:cNvPr id="9" name="Picture Placeholder 8" descr="A large room with white boxes&#10;&#10;AI-generated content may be incorrect.">
            <a:extLst>
              <a:ext uri="{FF2B5EF4-FFF2-40B4-BE49-F238E27FC236}">
                <a16:creationId xmlns:a16="http://schemas.microsoft.com/office/drawing/2014/main" id="{BC390287-737A-DFB8-5BFF-9856E501E4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7612"/>
          <a:stretch>
            <a:fillRect/>
          </a:stretch>
        </p:blipFill>
        <p:spPr>
          <a:xfrm>
            <a:off x="6096000" y="1017588"/>
            <a:ext cx="6029325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DD4644-AB4A-7E57-C02E-97D6BE586849}"/>
              </a:ext>
            </a:extLst>
          </p:cNvPr>
          <p:cNvCxnSpPr>
            <a:cxnSpLocks/>
          </p:cNvCxnSpPr>
          <p:nvPr/>
        </p:nvCxnSpPr>
        <p:spPr>
          <a:xfrm>
            <a:off x="7254240" y="3572256"/>
            <a:ext cx="4754880" cy="17678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171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59994-D8EE-77F0-196F-32B5BAD10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883665F-B6E7-F88F-6357-D871CE0756D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</p:spPr>
            <p:txBody>
              <a:bodyPr/>
              <a:lstStyle/>
              <a:p>
                <a:r>
                  <a:rPr lang="en-US" dirty="0"/>
                  <a:t>Initial situation</a:t>
                </a:r>
              </a:p>
              <a:p>
                <a:pPr lvl="1"/>
                <a:r>
                  <a:rPr lang="en-US" dirty="0"/>
                  <a:t>Extraction point behind bending magnet</a:t>
                </a:r>
              </a:p>
              <a:p>
                <a:pPr lvl="1"/>
                <a:r>
                  <a:rPr lang="en-US" dirty="0"/>
                  <a:t>Hole in wall at approx. beam direction</a:t>
                </a:r>
              </a:p>
              <a:p>
                <a:pPr lvl="1"/>
                <a:r>
                  <a:rPr lang="en-US" dirty="0"/>
                  <a:t>Beam diagnostics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p and d projectiles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Goals</a:t>
                </a:r>
              </a:p>
              <a:p>
                <a:pPr lvl="1"/>
                <a:r>
                  <a:rPr lang="en-US" dirty="0"/>
                  <a:t>Determine beam axis</a:t>
                </a:r>
              </a:p>
              <a:p>
                <a:pPr lvl="1"/>
                <a:r>
                  <a:rPr lang="en-US" dirty="0"/>
                  <a:t>Capture collimator</a:t>
                </a:r>
              </a:p>
              <a:p>
                <a:pPr lvl="1"/>
                <a:r>
                  <a:rPr lang="en-US" dirty="0"/>
                  <a:t>Align collimator</a:t>
                </a:r>
              </a:p>
              <a:p>
                <a:pPr lvl="1"/>
                <a:r>
                  <a:rPr lang="en-US" dirty="0"/>
                  <a:t>General documentation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883665F-B6E7-F88F-6357-D871CE075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6675" y="1017780"/>
                <a:ext cx="5923064" cy="5333563"/>
              </a:xfrm>
              <a:blipFill>
                <a:blip r:embed="rId2"/>
                <a:stretch>
                  <a:fillRect l="-92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8227D-5E1C-4BD5-FFE2-E5899359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7EA63-5841-405A-8527-ADCCD9DDB04E}" type="datetime1">
              <a:rPr lang="de-DE" smtClean="0"/>
              <a:t>31.03.2025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A37B5-B7DC-7083-5767-B98A570F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3CD5B-4E99-2ECF-B011-B9AE8E90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A09403-5B22-3B06-9526-2A22ED63D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Neutron Measurement Site Survey – Questions and Goals</a:t>
            </a:r>
            <a:endParaRPr lang="en-DE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589647-A31F-FDD6-EE63-50CD355BEE84}"/>
              </a:ext>
            </a:extLst>
          </p:cNvPr>
          <p:cNvCxnSpPr>
            <a:cxnSpLocks/>
          </p:cNvCxnSpPr>
          <p:nvPr/>
        </p:nvCxnSpPr>
        <p:spPr>
          <a:xfrm>
            <a:off x="7254240" y="3572256"/>
            <a:ext cx="4754880" cy="17678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5AB03BE-339E-88F8-1A06-1196465BCC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25" r="3331"/>
          <a:stretch/>
        </p:blipFill>
        <p:spPr>
          <a:xfrm>
            <a:off x="5194959" y="1100842"/>
            <a:ext cx="6831281" cy="4189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FA6497-0E8F-3CF7-F280-977F4B8657F2}"/>
              </a:ext>
            </a:extLst>
          </p:cNvPr>
          <p:cNvSpPr txBox="1"/>
          <p:nvPr/>
        </p:nvSpPr>
        <p:spPr>
          <a:xfrm>
            <a:off x="5067023" y="5372962"/>
            <a:ext cx="7124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Photogrammetrically generated mesh imported in Autodesk Inventor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[photogrammetry program: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Meshroom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mesh generated by: C. Wendel, import to Inventor and CAD models: M.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Loepke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tracker model: Hexagon] 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2953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29520-0E5D-146B-3AE9-CE3B8D7E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37992-13E7-4970-BFEA-A057E0FB8600}" type="datetime1">
              <a:rPr lang="de-DE" smtClean="0"/>
              <a:t>31.03.2025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E9FC40-585F-56B4-3A5E-CF6DE7A6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Forschungs- und Technologiezentrum Detektorphysik Bonn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D9A8E-A569-D624-1E71-A4D0F17D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4D6C6-7712-41AB-8B38-29E25A0D10C7}" type="slidenum">
              <a:rPr lang="en-US" smtClean="0"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D32D6E-3083-2A22-E14F-1FF98BC4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Measurement Site – Problem Outline</a:t>
            </a:r>
            <a:endParaRPr lang="en-DE" dirty="0"/>
          </a:p>
        </p:txBody>
      </p:sp>
      <p:pic>
        <p:nvPicPr>
          <p:cNvPr id="18" name="Picture Placeholder 17" descr="A red circle with a white line on it&#10;&#10;AI-generated content may be incorrect.">
            <a:extLst>
              <a:ext uri="{FF2B5EF4-FFF2-40B4-BE49-F238E27FC236}">
                <a16:creationId xmlns:a16="http://schemas.microsoft.com/office/drawing/2014/main" id="{9C122C9F-563B-CF4C-0A3F-3365EB902F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9" r="-10269"/>
          <a:stretch/>
        </p:blipFill>
        <p:spPr/>
      </p:pic>
    </p:spTree>
    <p:extLst>
      <p:ext uri="{BB962C8B-B14F-4D97-AF65-F5344CB8AC3E}">
        <p14:creationId xmlns:p14="http://schemas.microsoft.com/office/powerpoint/2010/main" val="1490062074"/>
      </p:ext>
    </p:extLst>
  </p:cSld>
  <p:clrMapOvr>
    <a:masterClrMapping/>
  </p:clrMapOvr>
</p:sld>
</file>

<file path=ppt/theme/theme1.xml><?xml version="1.0" encoding="utf-8"?>
<a:theme xmlns:a="http://schemas.openxmlformats.org/drawingml/2006/main" name="Uni Bonn Scha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1981</Words>
  <Application>Microsoft Office PowerPoint</Application>
  <DocSecurity>0</DocSecurity>
  <PresentationFormat>Widescreen</PresentationFormat>
  <Paragraphs>531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Cambria Math</vt:lpstr>
      <vt:lpstr>Wingdings</vt:lpstr>
      <vt:lpstr>Uni Bonn Schaab</vt:lpstr>
      <vt:lpstr>Status of the  Neutron Beam Axis  Survey</vt:lpstr>
      <vt:lpstr>Motivation – Cyclotron Irradiation Sites</vt:lpstr>
      <vt:lpstr>Motivation – Cyclotron Irradiation Sites</vt:lpstr>
      <vt:lpstr>Motivation – Cyclotron Irradiation Sites</vt:lpstr>
      <vt:lpstr>Motivation – Cyclotron Irradiation Sites</vt:lpstr>
      <vt:lpstr>Motivation – Neutron Irradiation</vt:lpstr>
      <vt:lpstr>Neutron Measurement Site Survey – Questions and Goals</vt:lpstr>
      <vt:lpstr>Neutron Measurement Site Survey – Questions and Goals</vt:lpstr>
      <vt:lpstr>Neutron Measurement Site – Problem Outline</vt:lpstr>
      <vt:lpstr>Neutron Measurement Site – Problem Outline</vt:lpstr>
      <vt:lpstr>Neutron Measurement Site – Problem Outline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Tools and Approach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Practice Setup</vt:lpstr>
      <vt:lpstr>Survey – Collimator Capture</vt:lpstr>
      <vt:lpstr>Survey – Collimator Capture</vt:lpstr>
      <vt:lpstr>Summary</vt:lpstr>
      <vt:lpstr>Remarks – Common Infrastructure &amp;  Collaboration of local groups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ketzer</dc:creator>
  <cp:keywords/>
  <dc:description/>
  <cp:lastModifiedBy>Dmitri Schaab</cp:lastModifiedBy>
  <cp:revision>563</cp:revision>
  <dcterms:modified xsi:type="dcterms:W3CDTF">2025-03-31T12:59:16Z</dcterms:modified>
  <cp:category/>
  <dc:identifier/>
  <cp:contentStatus/>
  <dc:language>de-CH</dc:language>
  <cp:version/>
</cp:coreProperties>
</file>