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E4EA-12F2-D543-A249-D0B520F14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CF12D-B634-D3F6-6CCC-E6F0B8A02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62CB-67B2-79B4-6440-19B993F9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7183-2630-BB63-9C1A-BC8871D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88B9-E87A-5232-1E2E-DC55D8A8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767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AFE2-1A98-838B-283B-04FADBC0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A46B0-96F5-8BB2-C364-5857797E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645C-C239-F51F-0298-DC3E92D2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C54B5-BFC0-35FF-B915-5E297693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D6B0-BBBE-64E3-68EE-81D5E72F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806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A2491-7C5E-06AA-E11A-4661BFDFD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E5A35-D498-7D28-14FC-1BEADE2E6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40E8-311A-5DB9-8F39-B1B1FE67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256EC-F9F7-72A0-4F13-B4265FE3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2B00-3B45-7682-FE80-D5694F37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87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5254-C5EB-F548-BB28-E92B2330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C5E-88DD-723F-20D2-6433B022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8AA32-8EAB-EBE2-428D-D3E19F77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0141-025E-8955-A0ED-1B4FCC19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AA2E-0FF8-339A-8D68-2DA8A3F7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50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EB28-1D86-3F17-1FF5-BF0E8864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68F96-E3F0-936F-98CA-73F6C0599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5B15C-153D-8BF8-361C-50CF44F3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9913A-3194-0FB7-730C-5D7C3457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F5B5-E159-02A8-F03B-248081C9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832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F5EA-B5BD-9187-977C-876DB8BB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D1E7-15A1-5A37-EFD1-EB887E280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5C2F8-3351-1FEB-D333-EBC2B97F8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C1CDF-7FD7-7EBA-B721-CB1A349E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54E30-443B-347D-B566-E114882C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58354-8A20-F441-DDFC-AA8409E4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7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4A5B-38F2-04D1-1D9F-8017D992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7FFBA-BE99-0BDE-A9CF-4E592AA1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A9A64-C7D5-7BB5-8949-4A69E4DF7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0DFCF-5FE0-97BF-52C3-F8B4F23E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15687-77BA-F388-3529-B37E85EF1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E483F-CD73-6B1A-3496-C0B1DB30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16323-CF25-9A02-8341-80955CEB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1FD42-BE1B-D7B1-3A54-754EE1D4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940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DC65-E8B5-28CF-89BB-368C06E8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5FBD4-5165-9876-B222-82EBE08D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8369-15D1-B1BB-6F39-E99F7087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918D7-A68F-C51C-2F96-4F14B036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327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22DF5-9B49-9102-E706-F9336CB9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5BBF3-2CE4-FB0E-9018-54B3D471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D602C-15F0-F041-5875-84762B3E2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72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7074-C4A5-EABD-0953-A17087F8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ADDF-38B3-918F-0FF0-157D067E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4A670-0346-9EB1-271E-8EDB1707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C444E-1D96-E6D0-C89E-28601953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86ED-05B7-EFDE-75AF-8E3B52FE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E41D4-92AB-D74D-62EA-6BF2A329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0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C68-05C0-066C-B324-FED1D517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E27E42-AFF9-9FDA-0FA4-1F2EF2753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6D781-ED06-24A1-6DAC-B6E86E150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97C3-7F02-E2C6-E924-6040866C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1BDCB-C8E3-3135-1176-77D60647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A358-123D-0303-888A-7C91CCC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607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06A5A-3992-9E8B-D939-65616E67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F1304-D8DE-EF6E-FB22-6B7064A92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35D8C-FB20-8B75-D04D-5FFF4DCD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88BA-ABA6-44F1-B566-854AFF371FC2}" type="datetimeFigureOut">
              <a:rPr lang="LID4096" smtClean="0"/>
              <a:t>03/07/2025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D36F-D63B-03A2-C6AD-A4D889BC6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06010-38E3-5ED7-3BC9-49987FDF3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DE32-6E7B-4EBF-A47B-002844276C6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87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94FE70E-C0E7-EEC9-DC51-1F56FBAB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5735637"/>
            <a:ext cx="2421466" cy="9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3FEBBF-9D92-9BD2-E3F8-99115105C4C1}"/>
              </a:ext>
            </a:extLst>
          </p:cNvPr>
          <p:cNvSpPr/>
          <p:nvPr/>
        </p:nvSpPr>
        <p:spPr>
          <a:xfrm>
            <a:off x="872066" y="3625934"/>
            <a:ext cx="10718800" cy="13477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4400" b="1" dirty="0"/>
          </a:p>
          <a:p>
            <a:pPr algn="ctr"/>
            <a:r>
              <a:rPr lang="en-US" sz="4400" b="1" i="0" dirty="0">
                <a:effectLst/>
              </a:rPr>
              <a:t>UNIVERSITY OF BONN</a:t>
            </a:r>
          </a:p>
          <a:p>
            <a:pPr algn="ctr"/>
            <a:r>
              <a:rPr lang="en-US" sz="2400" b="1" dirty="0"/>
              <a:t>March 11, 2025</a:t>
            </a:r>
            <a:endParaRPr lang="en-US" sz="2400" b="1" i="0" dirty="0">
              <a:effectLst/>
            </a:endParaRPr>
          </a:p>
          <a:p>
            <a:endParaRPr lang="LID4096" dirty="0"/>
          </a:p>
          <a:p>
            <a:pPr algn="ctr"/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56D2F-3C49-D98F-DBEA-67AC2D3A1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51" y="776010"/>
            <a:ext cx="7056383" cy="26529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7CE8F6-E63C-B849-9977-32C551C2E7CB}"/>
              </a:ext>
            </a:extLst>
          </p:cNvPr>
          <p:cNvSpPr/>
          <p:nvPr/>
        </p:nvSpPr>
        <p:spPr>
          <a:xfrm>
            <a:off x="347135" y="6087534"/>
            <a:ext cx="1701122" cy="48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b="1" dirty="0"/>
              <a:t>Rajeshwari Roy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9385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D8017-7D7E-65ED-09FA-0A7D642B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56C6A8-D4D8-2FB5-900C-18E6E295CED4}"/>
              </a:ext>
            </a:extLst>
          </p:cNvPr>
          <p:cNvSpPr/>
          <p:nvPr/>
        </p:nvSpPr>
        <p:spPr>
          <a:xfrm>
            <a:off x="1185333" y="1811867"/>
            <a:ext cx="3987800" cy="16171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INTERNATIONAL</a:t>
            </a:r>
            <a:endParaRPr lang="en-IN" b="1" dirty="0"/>
          </a:p>
          <a:p>
            <a:pPr algn="ctr"/>
            <a:r>
              <a:rPr lang="en-IN" dirty="0"/>
              <a:t>5000 students from over 130 countries</a:t>
            </a:r>
            <a:endParaRPr lang="LID4096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521C22-DF68-86BF-7E9D-3FA6F633CC5B}"/>
              </a:ext>
            </a:extLst>
          </p:cNvPr>
          <p:cNvSpPr/>
          <p:nvPr/>
        </p:nvSpPr>
        <p:spPr>
          <a:xfrm>
            <a:off x="863600" y="4334933"/>
            <a:ext cx="3987800" cy="16171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TRANSDISCIPLINARY</a:t>
            </a:r>
          </a:p>
          <a:p>
            <a:pPr algn="ctr"/>
            <a:r>
              <a:rPr lang="en-IN" dirty="0"/>
              <a:t>Broad spectrum of subjects</a:t>
            </a:r>
            <a:endParaRPr lang="LID4096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A07ED-818A-FFDE-B35B-9B5697AE032E}"/>
              </a:ext>
            </a:extLst>
          </p:cNvPr>
          <p:cNvSpPr/>
          <p:nvPr/>
        </p:nvSpPr>
        <p:spPr>
          <a:xfrm>
            <a:off x="5945717" y="4334933"/>
            <a:ext cx="5865283" cy="16171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NEYWORK AND CONNECTIONS</a:t>
            </a:r>
          </a:p>
          <a:p>
            <a:pPr algn="ctr"/>
            <a:r>
              <a:rPr lang="en-IN" dirty="0"/>
              <a:t>Project collaborations with five continents</a:t>
            </a:r>
            <a:endParaRPr lang="LID4096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E82E49-02EE-80F6-7168-3ED8553B1757}"/>
              </a:ext>
            </a:extLst>
          </p:cNvPr>
          <p:cNvSpPr/>
          <p:nvPr/>
        </p:nvSpPr>
        <p:spPr>
          <a:xfrm>
            <a:off x="7086599" y="1774849"/>
            <a:ext cx="3987800" cy="16171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EXCELLENT</a:t>
            </a:r>
          </a:p>
          <a:p>
            <a:pPr algn="ctr"/>
            <a:r>
              <a:rPr lang="en-IN" dirty="0"/>
              <a:t>Only university with six clusters of excellence</a:t>
            </a:r>
            <a:endParaRPr lang="LID4096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E29A64-807A-CAF2-5B76-0BE6168DF348}"/>
              </a:ext>
            </a:extLst>
          </p:cNvPr>
          <p:cNvSpPr txBox="1">
            <a:spLocks/>
          </p:cNvSpPr>
          <p:nvPr/>
        </p:nvSpPr>
        <p:spPr>
          <a:xfrm>
            <a:off x="461434" y="127552"/>
            <a:ext cx="11730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rgbClr val="1A181B"/>
                </a:solidFill>
                <a:effectLst/>
                <a:latin typeface="Exo-2-Bold"/>
              </a:rPr>
              <a:t>Studying, researching and working at the University of Bonn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37884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E17AC1-CB34-77E0-CA1A-9C09D3AE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72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B26135-F027-9A3E-752E-18CCEDEF5193}"/>
              </a:ext>
            </a:extLst>
          </p:cNvPr>
          <p:cNvSpPr txBox="1">
            <a:spLocks/>
          </p:cNvSpPr>
          <p:nvPr/>
        </p:nvSpPr>
        <p:spPr>
          <a:xfrm>
            <a:off x="334434" y="-371982"/>
            <a:ext cx="11730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dirty="0"/>
            </a:br>
            <a:endParaRPr lang="en-US" b="0" i="0" dirty="0">
              <a:solidFill>
                <a:srgbClr val="1A181B"/>
              </a:solidFill>
              <a:effectLst/>
              <a:latin typeface="Roboto-Regular"/>
            </a:endParaRPr>
          </a:p>
          <a:p>
            <a:pPr algn="l">
              <a:lnSpc>
                <a:spcPts val="4800"/>
              </a:lnSpc>
              <a:spcBef>
                <a:spcPts val="750"/>
              </a:spcBef>
              <a:spcAft>
                <a:spcPts val="1500"/>
              </a:spcAft>
            </a:pPr>
            <a:r>
              <a:rPr lang="en-US" sz="8000" b="1" i="0" dirty="0">
                <a:solidFill>
                  <a:srgbClr val="1A181B"/>
                </a:solidFill>
                <a:effectLst/>
                <a:latin typeface="Exo-2-Bold"/>
              </a:rPr>
              <a:t>Studying Physics and Astronomy in Bonn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5472F2D-8419-9224-55C8-C9E0FEEB042C}"/>
              </a:ext>
            </a:extLst>
          </p:cNvPr>
          <p:cNvSpPr/>
          <p:nvPr/>
        </p:nvSpPr>
        <p:spPr>
          <a:xfrm>
            <a:off x="1117600" y="998241"/>
            <a:ext cx="4495799" cy="164674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b="1" dirty="0"/>
          </a:p>
          <a:p>
            <a:pPr algn="ctr"/>
            <a:r>
              <a:rPr lang="en-IN" sz="2000" b="1" dirty="0"/>
              <a:t>HISKP: </a:t>
            </a:r>
            <a:r>
              <a:rPr lang="en-US" sz="2000" b="1" i="0" dirty="0">
                <a:solidFill>
                  <a:srgbClr val="1A181B"/>
                </a:solidFill>
                <a:effectLst/>
              </a:rPr>
              <a:t>Helmholtz Institute for Radiation and Nuclear Physics</a:t>
            </a:r>
            <a:endParaRPr lang="en-US" sz="800" b="1" i="0" dirty="0">
              <a:solidFill>
                <a:srgbClr val="1A181B"/>
              </a:solidFill>
              <a:effectLst/>
            </a:endParaRPr>
          </a:p>
          <a:p>
            <a:pPr algn="ctr"/>
            <a:r>
              <a:rPr lang="en-US" sz="1600" b="0" i="0" dirty="0">
                <a:solidFill>
                  <a:srgbClr val="1A181B"/>
                </a:solidFill>
                <a:effectLst/>
              </a:rPr>
              <a:t>experimental and theoretical hadron and nuclear physics</a:t>
            </a:r>
            <a:endParaRPr lang="en-IN" sz="1600" dirty="0"/>
          </a:p>
          <a:p>
            <a:pPr algn="ctr"/>
            <a:endParaRPr lang="LID4096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343D025-41B9-B930-79FC-455CE85FB59A}"/>
              </a:ext>
            </a:extLst>
          </p:cNvPr>
          <p:cNvSpPr/>
          <p:nvPr/>
        </p:nvSpPr>
        <p:spPr>
          <a:xfrm>
            <a:off x="1117599" y="4806389"/>
            <a:ext cx="4495799" cy="187483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1A181B"/>
                </a:solidFill>
                <a:effectLst/>
              </a:rPr>
              <a:t>IAP: Institute of Applied Physics</a:t>
            </a:r>
          </a:p>
          <a:p>
            <a:pPr algn="ctr"/>
            <a:r>
              <a:rPr lang="en-US" sz="1600" b="0" i="0" dirty="0">
                <a:solidFill>
                  <a:srgbClr val="1A181B"/>
                </a:solidFill>
                <a:effectLst/>
              </a:rPr>
              <a:t>quantum optics, non-linear quantum optics and quantum technology</a:t>
            </a:r>
            <a:endParaRPr lang="LID4096" sz="1600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1CD7616-F863-4374-42EB-A7CFDD2119CE}"/>
              </a:ext>
            </a:extLst>
          </p:cNvPr>
          <p:cNvSpPr/>
          <p:nvPr/>
        </p:nvSpPr>
        <p:spPr>
          <a:xfrm>
            <a:off x="7459133" y="4806389"/>
            <a:ext cx="4334934" cy="187483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0" dirty="0" err="1">
                <a:solidFill>
                  <a:srgbClr val="1A181B"/>
                </a:solidFill>
                <a:effectLst/>
              </a:rPr>
              <a:t>AIfA</a:t>
            </a:r>
            <a:r>
              <a:rPr lang="en-US" sz="2000" b="1" i="0" dirty="0">
                <a:solidFill>
                  <a:srgbClr val="1A181B"/>
                </a:solidFill>
                <a:effectLst/>
              </a:rPr>
              <a:t>: </a:t>
            </a:r>
            <a:r>
              <a:rPr lang="en-US" sz="2000" b="1" i="0" dirty="0" err="1">
                <a:solidFill>
                  <a:srgbClr val="1A181B"/>
                </a:solidFill>
                <a:effectLst/>
              </a:rPr>
              <a:t>Argelander</a:t>
            </a:r>
            <a:r>
              <a:rPr lang="en-US" sz="2000" b="1" i="0" dirty="0">
                <a:solidFill>
                  <a:srgbClr val="1A181B"/>
                </a:solidFill>
                <a:effectLst/>
              </a:rPr>
              <a:t> Institute for Astronomy</a:t>
            </a:r>
          </a:p>
          <a:p>
            <a:pPr algn="ctr"/>
            <a:r>
              <a:rPr lang="en-US" sz="1600" b="0" i="0" dirty="0">
                <a:solidFill>
                  <a:srgbClr val="1A181B"/>
                </a:solidFill>
                <a:effectLst/>
              </a:rPr>
              <a:t>theoretical and observational astronomy</a:t>
            </a:r>
            <a:endParaRPr lang="LID4096" sz="1600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2A0B56D-B809-99C4-347F-2FA4C46B858F}"/>
              </a:ext>
            </a:extLst>
          </p:cNvPr>
          <p:cNvSpPr/>
          <p:nvPr/>
        </p:nvSpPr>
        <p:spPr>
          <a:xfrm>
            <a:off x="7281333" y="953581"/>
            <a:ext cx="4334934" cy="165123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ts val="2250"/>
              </a:lnSpc>
            </a:pPr>
            <a:endParaRPr lang="en-US" sz="2000" b="1" i="0" dirty="0">
              <a:solidFill>
                <a:srgbClr val="1A181B"/>
              </a:solidFill>
              <a:effectLst/>
              <a:latin typeface="Exo-2-Bold"/>
            </a:endParaRPr>
          </a:p>
          <a:p>
            <a:pPr algn="ctr">
              <a:lnSpc>
                <a:spcPts val="2250"/>
              </a:lnSpc>
            </a:pPr>
            <a:r>
              <a:rPr lang="en-US" sz="2000" b="1" i="0" dirty="0">
                <a:solidFill>
                  <a:srgbClr val="1A181B"/>
                </a:solidFill>
                <a:effectLst/>
                <a:latin typeface="Exo-2-Bold"/>
              </a:rPr>
              <a:t>PI: </a:t>
            </a:r>
            <a:r>
              <a:rPr lang="en-US" sz="2000" b="1" i="0" dirty="0" err="1">
                <a:solidFill>
                  <a:srgbClr val="1A181B"/>
                </a:solidFill>
                <a:effectLst/>
                <a:latin typeface="Exo-2-Bold"/>
              </a:rPr>
              <a:t>Physikalisches</a:t>
            </a:r>
            <a:r>
              <a:rPr lang="en-US" sz="2000" b="1" i="0" dirty="0">
                <a:solidFill>
                  <a:srgbClr val="1A181B"/>
                </a:solidFill>
                <a:effectLst/>
                <a:latin typeface="Exo-2-Bold"/>
              </a:rPr>
              <a:t> </a:t>
            </a:r>
            <a:r>
              <a:rPr lang="en-US" sz="2000" b="1" i="0" dirty="0" err="1">
                <a:solidFill>
                  <a:srgbClr val="1A181B"/>
                </a:solidFill>
                <a:effectLst/>
                <a:latin typeface="Exo-2-Bold"/>
              </a:rPr>
              <a:t>Institut</a:t>
            </a:r>
            <a:br>
              <a:rPr lang="en-US" dirty="0"/>
            </a:br>
            <a:r>
              <a:rPr lang="en-US" sz="1600" b="0" i="0" dirty="0">
                <a:solidFill>
                  <a:srgbClr val="1A181B"/>
                </a:solidFill>
                <a:effectLst/>
              </a:rPr>
              <a:t>particle physics, condensed matter, photonics and accelerator physics</a:t>
            </a:r>
          </a:p>
          <a:p>
            <a:br>
              <a:rPr lang="en-US" dirty="0"/>
            </a:br>
            <a:endParaRPr lang="LID4096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63E07B-F293-2689-6905-AC8B2495C849}"/>
              </a:ext>
            </a:extLst>
          </p:cNvPr>
          <p:cNvSpPr/>
          <p:nvPr/>
        </p:nvSpPr>
        <p:spPr>
          <a:xfrm>
            <a:off x="4229103" y="2798212"/>
            <a:ext cx="4495799" cy="187483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solidFill>
                  <a:srgbClr val="1A181B"/>
                </a:solidFill>
                <a:effectLst/>
              </a:rPr>
              <a:t>FTD: Research and Technology Center for Detector Physics</a:t>
            </a:r>
          </a:p>
        </p:txBody>
      </p:sp>
    </p:spTree>
    <p:extLst>
      <p:ext uri="{BB962C8B-B14F-4D97-AF65-F5344CB8AC3E}">
        <p14:creationId xmlns:p14="http://schemas.microsoft.com/office/powerpoint/2010/main" val="42419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4D20B-5E58-332B-D121-0FC1FD4B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1"/>
            <a:ext cx="12192000" cy="686968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59F175-9EB5-8214-553D-7C7366D42DA5}"/>
              </a:ext>
            </a:extLst>
          </p:cNvPr>
          <p:cNvSpPr txBox="1">
            <a:spLocks/>
          </p:cNvSpPr>
          <p:nvPr/>
        </p:nvSpPr>
        <p:spPr>
          <a:xfrm>
            <a:off x="0" y="-37198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800" dirty="0"/>
            </a:br>
            <a:endParaRPr lang="en-US" sz="3800" b="1" i="0" dirty="0">
              <a:solidFill>
                <a:srgbClr val="1A181B"/>
              </a:solidFill>
              <a:effectLst/>
              <a:latin typeface="Exo-2-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8F3070-DE29-477B-8013-C9BF879EDAAA}"/>
              </a:ext>
            </a:extLst>
          </p:cNvPr>
          <p:cNvSpPr/>
          <p:nvPr/>
        </p:nvSpPr>
        <p:spPr>
          <a:xfrm>
            <a:off x="855133" y="629150"/>
            <a:ext cx="4064000" cy="1148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BCGS</a:t>
            </a:r>
            <a:r>
              <a:rPr lang="en-IN" sz="2000" dirty="0"/>
              <a:t>: </a:t>
            </a:r>
            <a:r>
              <a:rPr lang="en-IN" sz="2000" b="1" dirty="0"/>
              <a:t>Bonn Cologne Graduate School for Physics and Astronomy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7524B-F054-6937-F8B1-D00EAC5CD0F3}"/>
              </a:ext>
            </a:extLst>
          </p:cNvPr>
          <p:cNvSpPr/>
          <p:nvPr/>
        </p:nvSpPr>
        <p:spPr>
          <a:xfrm>
            <a:off x="6523566" y="629150"/>
            <a:ext cx="4064000" cy="1148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Impressive range of experimental and theoretical research topics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50CBF-1804-3CFA-D247-0079F8328C15}"/>
              </a:ext>
            </a:extLst>
          </p:cNvPr>
          <p:cNvSpPr/>
          <p:nvPr/>
        </p:nvSpPr>
        <p:spPr>
          <a:xfrm>
            <a:off x="3674533" y="2280150"/>
            <a:ext cx="4064000" cy="1148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Collaborations</a:t>
            </a:r>
          </a:p>
          <a:p>
            <a:pPr algn="ctr"/>
            <a:r>
              <a:rPr lang="en-IN" sz="2000" dirty="0"/>
              <a:t>BELLE, CERN, etc. </a:t>
            </a:r>
            <a:r>
              <a:rPr lang="en-IN" sz="2000" b="1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35F28-6E22-4B6A-F791-48027EBDBDD3}"/>
              </a:ext>
            </a:extLst>
          </p:cNvPr>
          <p:cNvSpPr/>
          <p:nvPr/>
        </p:nvSpPr>
        <p:spPr>
          <a:xfrm>
            <a:off x="1579035" y="4260166"/>
            <a:ext cx="4064000" cy="1148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Mentoring and research internships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58DB6-4530-0B22-EBB5-B7AAEBC007CA}"/>
              </a:ext>
            </a:extLst>
          </p:cNvPr>
          <p:cNvSpPr/>
          <p:nvPr/>
        </p:nvSpPr>
        <p:spPr>
          <a:xfrm>
            <a:off x="7975600" y="3914481"/>
            <a:ext cx="2705099" cy="9258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scholarships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0C81D-06DD-198D-778F-A454BC4F668D}"/>
              </a:ext>
            </a:extLst>
          </p:cNvPr>
          <p:cNvSpPr/>
          <p:nvPr/>
        </p:nvSpPr>
        <p:spPr>
          <a:xfrm>
            <a:off x="7975600" y="5245521"/>
            <a:ext cx="2705099" cy="9258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Travel fundings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27AF34-6650-D00D-90C7-D984AD3CAFA9}"/>
              </a:ext>
            </a:extLst>
          </p:cNvPr>
          <p:cNvCxnSpPr/>
          <p:nvPr/>
        </p:nvCxnSpPr>
        <p:spPr>
          <a:xfrm flipV="1">
            <a:off x="5545667" y="4421102"/>
            <a:ext cx="2633133" cy="131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4201D7-D643-FBD8-1559-6F9ECBBF222B}"/>
              </a:ext>
            </a:extLst>
          </p:cNvPr>
          <p:cNvCxnSpPr>
            <a:cxnSpLocks/>
          </p:cNvCxnSpPr>
          <p:nvPr/>
        </p:nvCxnSpPr>
        <p:spPr>
          <a:xfrm>
            <a:off x="5433485" y="5185575"/>
            <a:ext cx="2650066" cy="540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DA86D9-C5AE-FC61-E5BB-B1381DE9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6034" cy="6841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9186C3-B77B-8BAF-56AF-8DE60F53C64C}"/>
              </a:ext>
            </a:extLst>
          </p:cNvPr>
          <p:cNvSpPr txBox="1">
            <a:spLocks/>
          </p:cNvSpPr>
          <p:nvPr/>
        </p:nvSpPr>
        <p:spPr>
          <a:xfrm>
            <a:off x="334434" y="-371982"/>
            <a:ext cx="11730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dirty="0"/>
            </a:br>
            <a:endParaRPr lang="en-US" b="0" i="0" dirty="0">
              <a:solidFill>
                <a:srgbClr val="1A181B"/>
              </a:solidFill>
              <a:effectLst/>
              <a:latin typeface="Roboto-Regular"/>
            </a:endParaRPr>
          </a:p>
          <a:p>
            <a:pPr algn="l">
              <a:lnSpc>
                <a:spcPts val="4800"/>
              </a:lnSpc>
              <a:spcBef>
                <a:spcPts val="750"/>
              </a:spcBef>
              <a:spcAft>
                <a:spcPts val="1500"/>
              </a:spcAft>
            </a:pPr>
            <a:r>
              <a:rPr lang="en-US" sz="8000" b="1" i="0" dirty="0">
                <a:solidFill>
                  <a:srgbClr val="1A181B"/>
                </a:solidFill>
                <a:effectLst/>
                <a:latin typeface="Exo-2-Bold"/>
              </a:rPr>
              <a:t>BLUB: Belle Group, University of Bonn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98E7CFE-87ED-33DE-39DD-6861DD128973}"/>
              </a:ext>
            </a:extLst>
          </p:cNvPr>
          <p:cNvSpPr/>
          <p:nvPr/>
        </p:nvSpPr>
        <p:spPr>
          <a:xfrm>
            <a:off x="1359168" y="5509249"/>
            <a:ext cx="5780934" cy="753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Precision measurements of CKM matrix elements</a:t>
            </a:r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AD8533-E26A-D1A7-1E2C-A4F5FD8210B9}"/>
              </a:ext>
            </a:extLst>
          </p:cNvPr>
          <p:cNvSpPr/>
          <p:nvPr/>
        </p:nvSpPr>
        <p:spPr>
          <a:xfrm>
            <a:off x="826851" y="971984"/>
            <a:ext cx="9408472" cy="7535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Participates in the Belle and Belle II Experiment at KEK in Japan</a:t>
            </a:r>
            <a:endParaRPr lang="LID4096" sz="2400" b="1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B7D46DC-38CD-C1F4-E3C3-2DF6E598896B}"/>
              </a:ext>
            </a:extLst>
          </p:cNvPr>
          <p:cNvSpPr/>
          <p:nvPr/>
        </p:nvSpPr>
        <p:spPr>
          <a:xfrm>
            <a:off x="1359168" y="2385963"/>
            <a:ext cx="8394432" cy="753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Studies b-flavoured meson decays- precision measurements of Standard Model parameters, analyses semi-leptonic and photonic decays</a:t>
            </a:r>
            <a:endParaRPr lang="LID4096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254C24E-94C9-9056-3B0E-A6EC2C1786D7}"/>
              </a:ext>
            </a:extLst>
          </p:cNvPr>
          <p:cNvSpPr/>
          <p:nvPr/>
        </p:nvSpPr>
        <p:spPr>
          <a:xfrm>
            <a:off x="1359168" y="3457601"/>
            <a:ext cx="8397675" cy="753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Lepton Flavour Universality- </a:t>
            </a:r>
            <a:r>
              <a:rPr lang="en-US" b="0" i="0" dirty="0">
                <a:solidFill>
                  <a:srgbClr val="1A181B"/>
                </a:solidFill>
                <a:effectLst/>
              </a:rPr>
              <a:t>Our group is leading the efforts of measuring R(X) for the first time in history at a B-factory</a:t>
            </a:r>
            <a:endParaRPr lang="LID4096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F792EFC-3132-D079-27BF-5481FAE9FA32}"/>
              </a:ext>
            </a:extLst>
          </p:cNvPr>
          <p:cNvSpPr/>
          <p:nvPr/>
        </p:nvSpPr>
        <p:spPr>
          <a:xfrm>
            <a:off x="1359168" y="4553477"/>
            <a:ext cx="4039683" cy="753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B- meson tagging</a:t>
            </a:r>
            <a:endParaRPr lang="LID4096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FCBBEFB-4EB6-DC5A-AE98-90F2023D9F04}"/>
              </a:ext>
            </a:extLst>
          </p:cNvPr>
          <p:cNvSpPr/>
          <p:nvPr/>
        </p:nvSpPr>
        <p:spPr>
          <a:xfrm>
            <a:off x="5554762" y="4515677"/>
            <a:ext cx="4198838" cy="753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Particle Identification</a:t>
            </a:r>
            <a:endParaRPr lang="LID4096" dirty="0"/>
          </a:p>
        </p:txBody>
      </p:sp>
      <p:pic>
        <p:nvPicPr>
          <p:cNvPr id="6146" name="Picture 2" descr="bbam-reminder-bot profile image">
            <a:extLst>
              <a:ext uri="{FF2B5EF4-FFF2-40B4-BE49-F238E27FC236}">
                <a16:creationId xmlns:a16="http://schemas.microsoft.com/office/drawing/2014/main" id="{207C1F5B-C89E-39DE-FF92-F3C8AC99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39" y="185535"/>
            <a:ext cx="1719161" cy="17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225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Exo-2-Bold</vt:lpstr>
      <vt:lpstr>Roboto-Regular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Rajeshwari Roy</dc:creator>
  <cp:lastModifiedBy>Rajeshwari Roy</cp:lastModifiedBy>
  <cp:revision>14</cp:revision>
  <dcterms:created xsi:type="dcterms:W3CDTF">2025-03-07T22:12:38Z</dcterms:created>
  <dcterms:modified xsi:type="dcterms:W3CDTF">2025-03-07T23:05:53Z</dcterms:modified>
</cp:coreProperties>
</file>