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83" r:id="rId12"/>
    <p:sldId id="265" r:id="rId13"/>
    <p:sldId id="268" r:id="rId14"/>
    <p:sldId id="269" r:id="rId15"/>
    <p:sldId id="266" r:id="rId16"/>
    <p:sldId id="267" r:id="rId17"/>
    <p:sldId id="270" r:id="rId18"/>
    <p:sldId id="271" r:id="rId19"/>
    <p:sldId id="272" r:id="rId20"/>
    <p:sldId id="273" r:id="rId21"/>
    <p:sldId id="277" r:id="rId22"/>
    <p:sldId id="274" r:id="rId23"/>
    <p:sldId id="278" r:id="rId24"/>
    <p:sldId id="279" r:id="rId25"/>
    <p:sldId id="282" r:id="rId26"/>
    <p:sldId id="281" r:id="rId27"/>
    <p:sldId id="280" r:id="rId28"/>
    <p:sldId id="275" r:id="rId29"/>
    <p:sldId id="284" r:id="rId30"/>
    <p:sldId id="285" r:id="rId3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169B"/>
    <a:srgbClr val="FF3300"/>
    <a:srgbClr val="DE6148"/>
    <a:srgbClr val="88E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F2D3B-A608-4726-8E9E-91D019E11A6E}" type="datetimeFigureOut">
              <a:rPr lang="LID4096" smtClean="0"/>
              <a:t>03/07/2025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B3432-757D-47A2-81AC-366E0FC6A5D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2039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BF89-9A68-15FD-DBC4-25597A5FE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CC49D-9801-3E9D-29C9-DD8A0E354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D6C7B-91A2-797D-9419-3242D8724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B645-B372-4836-A6DA-2F429AED6BE1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B0A8-589C-145F-4E65-A79E3F87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15A9-BAB3-B620-9F2C-06FF60D0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430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ED34-2C48-EBBE-92DF-24E244E4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3FF29-7F9D-3D70-1388-F00129864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CF006-98E7-D2E5-80B1-4FCC8ECD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A8D5-BA03-4337-A730-3468AEAFDFF8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49836-0326-0825-126A-F880D4D7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7D05E-BE4F-2604-B41C-F0D46115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730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897E6-2C14-F53C-549A-D9F2D5B3C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B0AF5-F997-2D18-83B9-385D87E1D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25E5F-22C4-B023-0B02-65D2BCB8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DD4C3-BCCB-4EE9-92B6-86B7DFFA2173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2C9AA-0E0C-B7C6-3269-218A4CA6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106B-F8F7-E423-6D6B-233C6D5A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482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9241-CB8D-9FA6-E58C-6E021F28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47432-3A34-839B-2AD0-266AB77D8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FF5C-62AA-4F4C-5ED6-A4D71D81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217E-C384-4E60-BE1C-AD9FEE92229B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9F154-E877-2AA1-FF2B-F41C08CB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37395-4C10-10D3-4C03-8AB5B291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9013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4E46-B60A-0524-BD69-C72A7133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75A10-DBC0-A4F6-7807-3613D90F2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F85F-0BB2-D1D6-42B4-507E8B7C8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3C69-EE1C-4082-BD8A-B8FAC0623881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57E0A-69D2-5957-C2B4-B433AF5A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A66F1-75A3-D4C9-E4A7-70D271A9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352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998F-CFBC-73C7-B25C-7B57D0D5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8711-C841-4E4C-1FD7-7DD9EAC00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E37E2-F4CC-173D-400B-5D3D65C1F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2750A-B127-E580-A9CB-3CAE7B8F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FF41-089F-4E28-B9B3-3AD860832737}" type="datetime1">
              <a:rPr lang="LID4096" smtClean="0"/>
              <a:t>03/07/2025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ADA0E-9C1F-81F0-8858-9C10EA46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0A312-FABF-593E-685A-48B06E30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404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6CAA-5765-4B80-AC0D-A6FEBF99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751E-9728-7998-9A58-9D7ED6DCA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0A65E-4E4D-C944-262D-0E3F6C916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633BC-69AA-8A04-3097-A4410A6BA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EFD633-3211-EB09-21B9-E15AA45CC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FD1C0-5F8E-CF58-0774-CD4C38E5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2488-EA92-40A2-9FB7-13F94E784908}" type="datetime1">
              <a:rPr lang="LID4096" smtClean="0"/>
              <a:t>03/07/2025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BA0F8-E124-5BC7-0517-B5A63FD2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56CE9-1766-FA23-DAFD-FA1A1BCA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673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A815-3BCE-D4B8-8A06-508A9E7D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51E6E-CC95-0FB6-9BBD-E2ED95D6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2271-0A6B-4434-9ED6-60192632888D}" type="datetime1">
              <a:rPr lang="LID4096" smtClean="0"/>
              <a:t>03/07/2025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F490E-EFD0-4FF6-7A95-0C46904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9BD4B-2B90-2AA6-D884-14C82D8F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169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22E39-0842-DC45-876B-D2386BAA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090A-A5EF-41EE-8E4B-AB2523574228}" type="datetime1">
              <a:rPr lang="LID4096" smtClean="0"/>
              <a:t>03/07/2025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3E145-8ADE-B1D9-4506-9510A749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5B9E4-4F4D-90D7-3F8D-53C258AA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713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9B8F-0737-A26A-66CE-3CCF0CBB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009A0-A57E-3F70-E894-DBFB6AAE4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75D2F-82C2-C1B9-3DB6-F8DA36D38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CDAAE-44EC-ABDD-FBDC-A42C3201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10D0-06F2-4238-907D-CE434217DFC0}" type="datetime1">
              <a:rPr lang="LID4096" smtClean="0"/>
              <a:t>03/07/2025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E965A-4C7D-33B2-FC0A-AA0C9871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8DEDA-7C83-C35C-7627-E6DEE4A0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132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DE43-6638-67D0-6083-14F554E0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597F4-EE45-912A-DF71-9245D494A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ABC0C-6A67-79EB-D394-139B69A9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CEB7D-E26E-3F80-EDBA-154D886F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639B-F3F7-4127-A548-31A3D865A71C}" type="datetime1">
              <a:rPr lang="LID4096" smtClean="0"/>
              <a:t>03/07/2025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6449D-B3EB-4C3A-A7EF-E971F31D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91F4D-1107-6BB1-D73F-DB89CB94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3504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DA9A5B-34E2-60D9-776C-2C4CB012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F3358-E117-28AF-40CA-E23FAC629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DA6D-CCD1-6C14-510C-33A6A5641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CB28C-3845-4CCE-AE27-B07C7D56D8D2}" type="datetime1">
              <a:rPr lang="LID4096" smtClean="0"/>
              <a:t>03/07/2025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DAA98-9933-5CE1-C86D-AB544500D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65B5B-6F78-0E52-AF23-43C3D4C67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1C5F6-3079-443A-B66D-1E120714FD9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825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t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8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2EA13-80DE-27FD-9AEE-DB6279F2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F119B-7020-4C8B-1C97-F497F023B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 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C8B18B-CFD4-69EE-B42D-ED40814A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67" y="5735637"/>
            <a:ext cx="2421466" cy="93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33B94B-7215-2745-9E36-6141B2F1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58" y="5746292"/>
            <a:ext cx="1151806" cy="93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CC10A-3A1A-0DAB-EF65-88E33E53B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40" y="161413"/>
            <a:ext cx="4112918" cy="392535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457C07-372C-0A36-8A19-1AFEA11D1C34}"/>
              </a:ext>
            </a:extLst>
          </p:cNvPr>
          <p:cNvSpPr/>
          <p:nvPr/>
        </p:nvSpPr>
        <p:spPr>
          <a:xfrm>
            <a:off x="736599" y="4144561"/>
            <a:ext cx="10718800" cy="13477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4400" b="1" dirty="0"/>
          </a:p>
          <a:p>
            <a:pPr algn="ctr"/>
            <a:r>
              <a:rPr lang="en-US" sz="4400" b="1" i="0" dirty="0">
                <a:effectLst/>
              </a:rPr>
              <a:t>BELLE II INTERNATIONAL MASTERCLASS</a:t>
            </a:r>
          </a:p>
          <a:p>
            <a:pPr algn="ctr"/>
            <a:r>
              <a:rPr lang="en-US" sz="2400" b="1" dirty="0"/>
              <a:t>March 11, 2025</a:t>
            </a:r>
            <a:endParaRPr lang="en-US" sz="2400" b="1" i="0" dirty="0">
              <a:effectLst/>
            </a:endParaRPr>
          </a:p>
          <a:p>
            <a:endParaRPr lang="LID4096" dirty="0"/>
          </a:p>
          <a:p>
            <a:pPr algn="ctr"/>
            <a:endParaRPr lang="LID4096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195764-5784-A54B-3BED-6923CD93AB31}"/>
              </a:ext>
            </a:extLst>
          </p:cNvPr>
          <p:cNvSpPr/>
          <p:nvPr/>
        </p:nvSpPr>
        <p:spPr>
          <a:xfrm>
            <a:off x="347135" y="6087534"/>
            <a:ext cx="1701122" cy="482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b="1" dirty="0"/>
              <a:t>Rajeshwari Roy</a:t>
            </a:r>
            <a:endParaRPr lang="LID4096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CEB88-815A-5E1A-5D01-363EECE28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33" y="5550054"/>
            <a:ext cx="3181922" cy="11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87C5-D322-0866-9471-B5AEACD6D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2C6996E-A683-9817-71CC-142417FB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6522E65-2474-3EA9-7F5F-E465D45B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89061D-E46E-5DB7-FC77-F8D7773C6563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Elementary Particles</a:t>
            </a:r>
            <a:endParaRPr lang="LID4096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4AB89-5486-EF96-D66F-9CA5E48346D0}"/>
              </a:ext>
            </a:extLst>
          </p:cNvPr>
          <p:cNvSpPr txBox="1"/>
          <p:nvPr/>
        </p:nvSpPr>
        <p:spPr>
          <a:xfrm>
            <a:off x="4894884" y="1142296"/>
            <a:ext cx="60987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Spin 1/2 particles called fermions:</a:t>
            </a:r>
          </a:p>
          <a:p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BA169B"/>
                </a:solidFill>
              </a:rPr>
              <a:t> Quarks</a:t>
            </a:r>
            <a:endParaRPr lang="en-US" sz="2400" dirty="0">
              <a:solidFill>
                <a:srgbClr val="BA169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BA169B"/>
                </a:solidFill>
              </a:rPr>
              <a:t>electric charge 2/3 or -1/3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BA169B"/>
                </a:solidFill>
              </a:rPr>
              <a:t>three colors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BA169B"/>
                </a:solidFill>
              </a:rPr>
              <a:t>cannot be found isolated in nature, </a:t>
            </a:r>
            <a:r>
              <a:rPr lang="en-US" sz="2400" dirty="0">
                <a:solidFill>
                  <a:srgbClr val="BA169B"/>
                </a:solidFill>
                <a:highlight>
                  <a:srgbClr val="FFFF00"/>
                </a:highlight>
              </a:rPr>
              <a:t>must exist as </a:t>
            </a:r>
            <a:r>
              <a:rPr lang="en-US" sz="2400" b="1" dirty="0">
                <a:solidFill>
                  <a:srgbClr val="BA169B"/>
                </a:solidFill>
                <a:highlight>
                  <a:srgbClr val="FFFF00"/>
                </a:highlight>
              </a:rPr>
              <a:t>Hadrons</a:t>
            </a:r>
            <a:r>
              <a:rPr lang="en-US" sz="2400" dirty="0">
                <a:solidFill>
                  <a:srgbClr val="BA169B"/>
                </a:solidFill>
                <a:highlight>
                  <a:srgbClr val="FFFF00"/>
                </a:highlight>
              </a:rPr>
              <a:t> in groups of </a:t>
            </a:r>
            <a:r>
              <a:rPr lang="en-US" sz="2400" b="1" dirty="0">
                <a:solidFill>
                  <a:srgbClr val="BA169B"/>
                </a:solidFill>
                <a:highlight>
                  <a:srgbClr val="FFFF00"/>
                </a:highlight>
              </a:rPr>
              <a:t>TWO (Mesons)</a:t>
            </a:r>
            <a:r>
              <a:rPr lang="en-US" sz="2400" dirty="0">
                <a:solidFill>
                  <a:srgbClr val="BA169B"/>
                </a:solidFill>
                <a:highlight>
                  <a:srgbClr val="FFFF00"/>
                </a:highlight>
              </a:rPr>
              <a:t> or </a:t>
            </a:r>
            <a:r>
              <a:rPr lang="en-US" sz="2400" b="1" dirty="0">
                <a:solidFill>
                  <a:srgbClr val="BA169B"/>
                </a:solidFill>
                <a:highlight>
                  <a:srgbClr val="FFFF00"/>
                </a:highlight>
              </a:rPr>
              <a:t>THREE (Baryons)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030A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 Leptons:</a:t>
            </a:r>
            <a:endParaRPr lang="en-US" sz="2400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neutrinos, </a:t>
            </a:r>
            <a:r>
              <a:rPr lang="en-US" sz="2400" b="1" dirty="0">
                <a:solidFill>
                  <a:srgbClr val="00B050"/>
                </a:solidFill>
              </a:rPr>
              <a:t>electrically neutral</a:t>
            </a:r>
            <a:endParaRPr lang="en-US" sz="2400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charged leptons</a:t>
            </a:r>
            <a:r>
              <a:rPr lang="en-US" sz="2400" dirty="0">
                <a:solidFill>
                  <a:srgbClr val="00B050"/>
                </a:solidFill>
              </a:rPr>
              <a:t>, -1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F85509-303A-CBCD-AA17-9D5D6D12C320}"/>
              </a:ext>
            </a:extLst>
          </p:cNvPr>
          <p:cNvCxnSpPr/>
          <p:nvPr/>
        </p:nvCxnSpPr>
        <p:spPr>
          <a:xfrm>
            <a:off x="431073" y="6536809"/>
            <a:ext cx="40168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026B46-26D2-3645-2756-872C8506131C}"/>
              </a:ext>
            </a:extLst>
          </p:cNvPr>
          <p:cNvSpPr txBox="1"/>
          <p:nvPr/>
        </p:nvSpPr>
        <p:spPr>
          <a:xfrm>
            <a:off x="4482736" y="6361116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mass</a:t>
            </a:r>
            <a:endParaRPr lang="LID4096" b="1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4C39814-15CE-6BA8-771E-FF8284DA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9</a:t>
            </a:r>
            <a:endParaRPr lang="LID4096" dirty="0"/>
          </a:p>
        </p:txBody>
      </p:sp>
      <p:sp>
        <p:nvSpPr>
          <p:cNvPr id="7" name="stabile Materie">
            <a:extLst>
              <a:ext uri="{FF2B5EF4-FFF2-40B4-BE49-F238E27FC236}">
                <a16:creationId xmlns:a16="http://schemas.microsoft.com/office/drawing/2014/main" id="{EDD087C2-7CBB-C6D5-73DC-814AF00DF9C7}"/>
              </a:ext>
            </a:extLst>
          </p:cNvPr>
          <p:cNvSpPr txBox="1"/>
          <p:nvPr/>
        </p:nvSpPr>
        <p:spPr>
          <a:xfrm>
            <a:off x="714053" y="6471564"/>
            <a:ext cx="175250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FFFB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de-DE" sz="2000" dirty="0" err="1"/>
              <a:t>stable</a:t>
            </a:r>
            <a:r>
              <a:rPr lang="de-DE" sz="2000" dirty="0"/>
              <a:t> matter</a:t>
            </a:r>
            <a:endParaRPr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2B783-247F-6848-1EDD-7E02E6C6C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3" y="1142296"/>
            <a:ext cx="4114801" cy="4920253"/>
          </a:xfrm>
          <a:prstGeom prst="rect">
            <a:avLst/>
          </a:prstGeom>
        </p:spPr>
      </p:pic>
      <p:pic>
        <p:nvPicPr>
          <p:cNvPr id="2" name="image1.tif">
            <a:extLst>
              <a:ext uri="{FF2B5EF4-FFF2-40B4-BE49-F238E27FC236}">
                <a16:creationId xmlns:a16="http://schemas.microsoft.com/office/drawing/2014/main" id="{FFABF197-0A38-59FB-758B-A249FCB07B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5" r="27712" b="204"/>
          <a:stretch>
            <a:fillRect/>
          </a:stretch>
        </p:blipFill>
        <p:spPr>
          <a:xfrm>
            <a:off x="543708" y="1129422"/>
            <a:ext cx="3904193" cy="53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Rechteck Rechteck" descr="Rechteck Rechteck">
            <a:extLst>
              <a:ext uri="{FF2B5EF4-FFF2-40B4-BE49-F238E27FC236}">
                <a16:creationId xmlns:a16="http://schemas.microsoft.com/office/drawing/2014/main" id="{EBA58D32-1541-9933-0B49-D1BD7F1C4A3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52583" y="1129422"/>
            <a:ext cx="1168383" cy="53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45A0-38BB-50FC-4FD8-3814A8F7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1108DF8E-EE21-3D77-DBFF-FD3D37E8AEE8}"/>
              </a:ext>
            </a:extLst>
          </p:cNvPr>
          <p:cNvSpPr/>
          <p:nvPr/>
        </p:nvSpPr>
        <p:spPr>
          <a:xfrm>
            <a:off x="856179" y="5300070"/>
            <a:ext cx="7442200" cy="12815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87FD64-0623-79FB-6EE6-627EB7E2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927" y="3258448"/>
            <a:ext cx="4607028" cy="1901781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0561E13-6409-19D7-8003-198E20E4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D49034-F45B-D6CC-708E-6C07A975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BAC396-50B7-D57B-7B07-CF32477822D3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Quark Colour</a:t>
            </a:r>
            <a:endParaRPr lang="LID4096" b="1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163AB55D-24EF-A019-2D8F-07FEFC5B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1" y="3140810"/>
            <a:ext cx="777491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Solution: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Three colour charge- red, blue, green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Three anti-colour charge- magenta, cyan, blue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A particle should be </a:t>
            </a:r>
            <a:r>
              <a:rPr lang="en-IN" altLang="LID4096" sz="2400" b="1" dirty="0"/>
              <a:t>colour neutral- </a:t>
            </a:r>
            <a:r>
              <a:rPr lang="en-US" sz="2400" b="0" i="0" dirty="0">
                <a:effectLst/>
              </a:rPr>
              <a:t>combinations of quark colors would </a:t>
            </a:r>
            <a:r>
              <a:rPr lang="en-IN" sz="2400" b="0" i="0" dirty="0">
                <a:effectLst/>
              </a:rPr>
              <a:t>yield “white”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Gluons have two colours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IN" altLang="LID4096" sz="2400" dirty="0"/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D0D35D-E4D9-195D-ADA0-72C81EAE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10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D6E33-1D36-44E8-5D70-440D6A58C8A3}"/>
              </a:ext>
            </a:extLst>
          </p:cNvPr>
          <p:cNvSpPr txBox="1"/>
          <p:nvPr/>
        </p:nvSpPr>
        <p:spPr>
          <a:xfrm>
            <a:off x="5240867" y="251995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_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AD0FFC1-2521-1930-31FE-AF2CD58AC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602E173-7A15-B74F-299C-8804A6854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36" y="1201988"/>
            <a:ext cx="109172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IN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Problems with introducing quarks: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Fractional charge- never seen before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N" altLang="LID4096" sz="2400" dirty="0"/>
              <a:t>Free quarks are not observable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why we only see those combinations of quarks and antiquarks that have integer charge, and why never q, </a:t>
            </a:r>
            <a:r>
              <a:rPr lang="en-US" sz="2400" b="0" i="0" dirty="0" err="1">
                <a:effectLst/>
              </a:rPr>
              <a:t>qq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qqq</a:t>
            </a:r>
            <a:r>
              <a:rPr lang="en-US" sz="2400" b="0" i="0" dirty="0">
                <a:effectLst/>
              </a:rPr>
              <a:t>, or countless other combinations</a:t>
            </a:r>
            <a:endParaRPr lang="LID4096" sz="2400" dirty="0"/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921CC2-48CB-92E6-37A6-B763F71EE98B}"/>
              </a:ext>
            </a:extLst>
          </p:cNvPr>
          <p:cNvSpPr txBox="1"/>
          <p:nvPr/>
        </p:nvSpPr>
        <p:spPr>
          <a:xfrm>
            <a:off x="1511272" y="5525353"/>
            <a:ext cx="67871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accent1"/>
                </a:solidFill>
                <a:effectLst/>
              </a:rPr>
              <a:t>Only particles that are color neutral exist which is why only </a:t>
            </a:r>
            <a:r>
              <a:rPr lang="en-US" sz="2400" b="0" i="0" dirty="0" err="1">
                <a:solidFill>
                  <a:schemeClr val="accent1"/>
                </a:solidFill>
                <a:effectLst/>
              </a:rPr>
              <a:t>qqq</a:t>
            </a:r>
            <a:r>
              <a:rPr lang="en-US" sz="2400" b="0" i="0" dirty="0">
                <a:solidFill>
                  <a:schemeClr val="accent1"/>
                </a:solidFill>
                <a:effectLst/>
              </a:rPr>
              <a:t> (Baryon) and </a:t>
            </a:r>
            <a:r>
              <a:rPr lang="en-US" sz="2400" b="0" i="0" dirty="0" err="1">
                <a:solidFill>
                  <a:schemeClr val="accent1"/>
                </a:solidFill>
                <a:effectLst/>
              </a:rPr>
              <a:t>qq</a:t>
            </a:r>
            <a:r>
              <a:rPr lang="en-US" sz="2400" b="0" i="0" dirty="0">
                <a:solidFill>
                  <a:schemeClr val="accent1"/>
                </a:solidFill>
                <a:effectLst/>
              </a:rPr>
              <a:t> (Meson) are seen</a:t>
            </a:r>
            <a:endParaRPr lang="LID4096" sz="2400" dirty="0">
              <a:solidFill>
                <a:schemeClr val="accent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4E739E-718A-6094-59EF-0A64B860E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043" y="1137331"/>
            <a:ext cx="5782652" cy="11724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C1628A-758F-79C7-AB52-E16D7B069400}"/>
              </a:ext>
            </a:extLst>
          </p:cNvPr>
          <p:cNvSpPr txBox="1"/>
          <p:nvPr/>
        </p:nvSpPr>
        <p:spPr>
          <a:xfrm>
            <a:off x="5120627" y="5467584"/>
            <a:ext cx="56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>
              <a:solidFill>
                <a:schemeClr val="accent1"/>
              </a:solidFill>
            </a:endParaRPr>
          </a:p>
          <a:p>
            <a:r>
              <a:rPr lang="en-IN" dirty="0">
                <a:solidFill>
                  <a:schemeClr val="accent1"/>
                </a:solidFill>
              </a:rPr>
              <a:t>_</a:t>
            </a:r>
            <a:endParaRPr lang="LID4096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641C0-667A-9F81-9ADC-6D23B07CB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1D225E2-223A-B3B0-5387-9BC267F6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55838EC-9CB5-5D9A-E2CD-639352F1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834ADC-3F08-C845-BEB0-E54291BA65A5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Leptons</a:t>
            </a:r>
            <a:endParaRPr lang="LID4096" b="1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A684DB1-9C8B-C127-9BBF-BE34555E7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945" y="1582808"/>
            <a:ext cx="602280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Neutrinos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electrically neutral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almost massless 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Charged leptons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-1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IN" altLang="LID4096" sz="2400" dirty="0">
                <a:latin typeface="Arial" panose="020B0604020202020204" pitchFamily="34" charset="0"/>
              </a:rPr>
              <a:t>	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 electrons are stable</a:t>
            </a:r>
            <a:b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IN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muons and tau-leptons are unstable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altLang="LID4096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N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kumimoji="0" lang="LID4096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Muon (μ) lifetime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= 2 × 10⁻⁶ s</a:t>
            </a:r>
            <a:b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IN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kumimoji="0" lang="LID4096" altLang="LID4096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Tau (τ) lifetime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= 3 × 10⁻¹³ s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</a:t>
            </a: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much heavier than electrons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FE0FED45-AC8B-C870-5AD4-97F08A50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11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F1DA2-235C-4092-A293-050F7A76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731" y="1582808"/>
            <a:ext cx="4793332" cy="30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B4766-88EB-F171-1F43-921E85B15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C8D176-245E-229C-F5DC-E888CFB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917BC2-2665-0B9E-A458-81BD1F4F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408751-45C2-1FE0-2156-B48DEFD3C83B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Antiparticles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90534-525B-C359-F66A-23A2114C6A2B}"/>
              </a:ext>
            </a:extLst>
          </p:cNvPr>
          <p:cNvSpPr txBox="1"/>
          <p:nvPr/>
        </p:nvSpPr>
        <p:spPr>
          <a:xfrm>
            <a:off x="514350" y="4786232"/>
            <a:ext cx="11330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• For every elementary particle there is an anti-particle</a:t>
            </a:r>
          </a:p>
          <a:p>
            <a:r>
              <a:rPr lang="en-US" sz="2400" dirty="0"/>
              <a:t>• Anti-particles are exactly the same as particles except for the charge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1DEA842-5A95-5DF2-E47D-A51D37E5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12</a:t>
            </a:r>
            <a:endParaRPr lang="LID4096" dirty="0"/>
          </a:p>
        </p:txBody>
      </p:sp>
      <p:pic>
        <p:nvPicPr>
          <p:cNvPr id="2" name="image19.png">
            <a:extLst>
              <a:ext uri="{FF2B5EF4-FFF2-40B4-BE49-F238E27FC236}">
                <a16:creationId xmlns:a16="http://schemas.microsoft.com/office/drawing/2014/main" id="{AE415FF9-B41C-2E45-D725-E54B14AAE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947" y="735077"/>
            <a:ext cx="5611407" cy="4051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5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898C-E808-61AC-EF8A-35FD03C5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31839BE-47A8-4A99-EFE9-40B1CCB3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FA31BF4-5EAE-1627-D27B-A5C2E41DE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0989D5-7B14-9C84-C25F-E89A22916D39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Fundamental Forces</a:t>
            </a:r>
            <a:endParaRPr lang="LID4096" b="1" dirty="0"/>
          </a:p>
        </p:txBody>
      </p:sp>
      <p:pic>
        <p:nvPicPr>
          <p:cNvPr id="7170" name="Picture 2" descr="The Standard Model Part 3: Enter the Forces | by Simone Lilavois | Medium">
            <a:extLst>
              <a:ext uri="{FF2B5EF4-FFF2-40B4-BE49-F238E27FC236}">
                <a16:creationId xmlns:a16="http://schemas.microsoft.com/office/drawing/2014/main" id="{D047080A-116E-E705-220D-4484764B8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9" b="3227"/>
          <a:stretch/>
        </p:blipFill>
        <p:spPr bwMode="auto">
          <a:xfrm>
            <a:off x="2017776" y="1153312"/>
            <a:ext cx="8156448" cy="24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069EB-DF51-41CD-1ACC-B98352F76AEB}"/>
              </a:ext>
            </a:extLst>
          </p:cNvPr>
          <p:cNvSpPr txBox="1"/>
          <p:nvPr/>
        </p:nvSpPr>
        <p:spPr>
          <a:xfrm>
            <a:off x="5877666" y="3796474"/>
            <a:ext cx="30849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Strong force:</a:t>
            </a:r>
            <a:br>
              <a:rPr lang="en-US" sz="2000" dirty="0"/>
            </a:br>
            <a:r>
              <a:rPr lang="en-US" sz="2000" dirty="0"/>
              <a:t>• between all objects that carry colors </a:t>
            </a:r>
            <a:r>
              <a:rPr lang="en-US" sz="2000" b="1" dirty="0"/>
              <a:t>(only quarks)</a:t>
            </a:r>
            <a:br>
              <a:rPr lang="en-US" sz="2000" dirty="0"/>
            </a:br>
            <a:r>
              <a:rPr lang="en-US" sz="2000" dirty="0"/>
              <a:t>• short range force ~ 1 </a:t>
            </a:r>
            <a:r>
              <a:rPr lang="en-US" sz="2000" dirty="0" err="1"/>
              <a:t>fm</a:t>
            </a:r>
            <a:br>
              <a:rPr lang="en-US" sz="2000" dirty="0"/>
            </a:br>
            <a:r>
              <a:rPr lang="en-US" sz="2000" dirty="0"/>
              <a:t>• holds quarks together inside hadrons</a:t>
            </a:r>
            <a:br>
              <a:rPr lang="en-US" sz="2000" dirty="0"/>
            </a:br>
            <a:r>
              <a:rPr lang="en-US" sz="2000" dirty="0"/>
              <a:t>• the stability of the nuclei (glues protons together)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CF0D-B6E8-5E11-C2D8-5AFD38C71B3B}"/>
              </a:ext>
            </a:extLst>
          </p:cNvPr>
          <p:cNvSpPr txBox="1"/>
          <p:nvPr/>
        </p:nvSpPr>
        <p:spPr>
          <a:xfrm>
            <a:off x="8938774" y="3796474"/>
            <a:ext cx="32532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Weak Force:</a:t>
            </a:r>
            <a:br>
              <a:rPr lang="en-US" sz="2000" dirty="0"/>
            </a:br>
            <a:r>
              <a:rPr lang="en-US" sz="2000" dirty="0"/>
              <a:t>• between quarks and leptons, including neutrinos</a:t>
            </a:r>
            <a:br>
              <a:rPr lang="en-US" sz="2000" dirty="0"/>
            </a:br>
            <a:r>
              <a:rPr lang="en-US" sz="2000" dirty="0"/>
              <a:t>• short range force ~ .001 </a:t>
            </a:r>
            <a:r>
              <a:rPr lang="en-US" sz="2000" dirty="0" err="1"/>
              <a:t>fm</a:t>
            </a:r>
            <a:br>
              <a:rPr lang="en-US" sz="2000" dirty="0"/>
            </a:br>
            <a:r>
              <a:rPr lang="en-US" sz="2000" dirty="0"/>
              <a:t>• for radioactive decay</a:t>
            </a:r>
            <a:endParaRPr lang="LID4096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C7BFC-B20B-7B35-9849-319F4494C9A3}"/>
              </a:ext>
            </a:extLst>
          </p:cNvPr>
          <p:cNvSpPr txBox="1"/>
          <p:nvPr/>
        </p:nvSpPr>
        <p:spPr>
          <a:xfrm>
            <a:off x="224411" y="3796474"/>
            <a:ext cx="28296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Gravity:</a:t>
            </a:r>
            <a:br>
              <a:rPr lang="en-US" sz="2000" dirty="0"/>
            </a:br>
            <a:r>
              <a:rPr lang="en-US" sz="2000" dirty="0"/>
              <a:t>• between all objects that carry energy</a:t>
            </a:r>
            <a:br>
              <a:rPr lang="en-US" sz="2000" dirty="0"/>
            </a:br>
            <a:r>
              <a:rPr lang="en-US" sz="2000" dirty="0"/>
              <a:t>• long-range force related to space and time</a:t>
            </a:r>
            <a:br>
              <a:rPr lang="en-US" sz="2000" dirty="0"/>
            </a:br>
            <a:r>
              <a:rPr lang="en-US" sz="2000" dirty="0"/>
              <a:t>• responsible for the movements of the planets, stars, and galaxies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43ADC-BFCB-CF5F-35E6-232D1B386039}"/>
              </a:ext>
            </a:extLst>
          </p:cNvPr>
          <p:cNvSpPr txBox="1"/>
          <p:nvPr/>
        </p:nvSpPr>
        <p:spPr>
          <a:xfrm>
            <a:off x="3128979" y="3796474"/>
            <a:ext cx="27975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Electromagnetic:</a:t>
            </a:r>
            <a:br>
              <a:rPr lang="en-US" sz="2000" dirty="0"/>
            </a:br>
            <a:r>
              <a:rPr lang="en-US" sz="2000" dirty="0"/>
              <a:t>• between all objects that carry electric charge</a:t>
            </a:r>
            <a:br>
              <a:rPr lang="en-US" sz="2000" dirty="0"/>
            </a:br>
            <a:r>
              <a:rPr lang="en-US" sz="2000" dirty="0"/>
              <a:t>• long-range force and well described by Maxwell’s equations</a:t>
            </a:r>
          </a:p>
          <a:p>
            <a:endParaRPr lang="LID4096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501E829-F9D4-CACE-4BDB-16D29CBD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13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00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208B4-7A59-80DF-2195-4EFA3FE7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913A7F6-EDCE-ED08-D8AE-C66E0FC86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ADCF4F-FCF5-6683-6095-49564BDE6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662B4F-0F55-7AB7-D68C-2DF002990E88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Interactions</a:t>
            </a:r>
            <a:endParaRPr lang="LID4096" b="1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D23B546B-6160-7247-8B7A-1DE11B89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15" y="1357370"/>
            <a:ext cx="568542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noProof="0" dirty="0"/>
              <a:t>Interactions mediated by messenger particles known as </a:t>
            </a:r>
            <a:r>
              <a:rPr lang="en-US" sz="2400" b="1" noProof="0" dirty="0"/>
              <a:t>Bosons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Bosons </a:t>
            </a:r>
            <a:r>
              <a:rPr lang="en-US" sz="2400" dirty="0"/>
              <a:t>have integer spin</a:t>
            </a:r>
            <a:endParaRPr lang="en-US" sz="2400" noProof="0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8E7F131-A5BB-8890-D457-8DB3A26B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14</a:t>
            </a:r>
            <a:endParaRPr lang="LID4096" dirty="0"/>
          </a:p>
        </p:txBody>
      </p:sp>
      <p:pic>
        <p:nvPicPr>
          <p:cNvPr id="2" name="image1.tif">
            <a:extLst>
              <a:ext uri="{FF2B5EF4-FFF2-40B4-BE49-F238E27FC236}">
                <a16:creationId xmlns:a16="http://schemas.microsoft.com/office/drawing/2014/main" id="{DDFF8A97-23F5-A079-5564-2A09F89CBD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5" r="4355"/>
          <a:stretch>
            <a:fillRect/>
          </a:stretch>
        </p:blipFill>
        <p:spPr>
          <a:xfrm>
            <a:off x="6736167" y="570253"/>
            <a:ext cx="4902705" cy="5049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Rechteck Rechteck" descr="Rechteck Rechteck">
            <a:extLst>
              <a:ext uri="{FF2B5EF4-FFF2-40B4-BE49-F238E27FC236}">
                <a16:creationId xmlns:a16="http://schemas.microsoft.com/office/drawing/2014/main" id="{66C4CF3D-B30D-F693-F351-33EB9979A49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134" y="570253"/>
            <a:ext cx="1199738" cy="5049626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49EA77-AB3E-C036-B448-2D119548E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197430"/>
              </p:ext>
            </p:extLst>
          </p:nvPr>
        </p:nvGraphicFramePr>
        <p:xfrm>
          <a:off x="553128" y="3369731"/>
          <a:ext cx="5339672" cy="56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5072">
                  <a:extLst>
                    <a:ext uri="{9D8B030D-6E8A-4147-A177-3AD203B41FA5}">
                      <a16:colId xmlns:a16="http://schemas.microsoft.com/office/drawing/2014/main" val="174065312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594801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dirty="0"/>
                        <a:t>Force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dirty="0"/>
                        <a:t>Carrier (Bosons)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4209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3B03C6D-CFC5-9296-A4D9-C9FF5AC3A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336545"/>
              </p:ext>
            </p:extLst>
          </p:nvPr>
        </p:nvGraphicFramePr>
        <p:xfrm>
          <a:off x="553128" y="3936085"/>
          <a:ext cx="2825072" cy="16897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25072">
                  <a:extLst>
                    <a:ext uri="{9D8B030D-6E8A-4147-A177-3AD203B41FA5}">
                      <a16:colId xmlns:a16="http://schemas.microsoft.com/office/drawing/2014/main" val="490199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b="0" dirty="0"/>
                        <a:t>Electromagnetic</a:t>
                      </a:r>
                      <a:endParaRPr lang="LID4096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382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dirty="0"/>
                        <a:t>Strong</a:t>
                      </a:r>
                      <a:endParaRPr lang="LID4096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91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dirty="0"/>
                        <a:t>Weak</a:t>
                      </a:r>
                      <a:endParaRPr lang="LID4096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12405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DAE9E3F-2504-04D7-4B22-213A706C8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571420"/>
              </p:ext>
            </p:extLst>
          </p:nvPr>
        </p:nvGraphicFramePr>
        <p:xfrm>
          <a:off x="3387916" y="3932976"/>
          <a:ext cx="2514600" cy="5632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115727812"/>
                    </a:ext>
                  </a:extLst>
                </a:gridCol>
              </a:tblGrid>
              <a:tr h="563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Photon</a:t>
                      </a:r>
                      <a:endParaRPr lang="LID4096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86899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A921039-1515-3000-D815-1EA143837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14828"/>
              </p:ext>
            </p:extLst>
          </p:nvPr>
        </p:nvGraphicFramePr>
        <p:xfrm>
          <a:off x="3378200" y="4510444"/>
          <a:ext cx="2514600" cy="5632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115727812"/>
                    </a:ext>
                  </a:extLst>
                </a:gridCol>
              </a:tblGrid>
              <a:tr h="56324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IN" b="0" dirty="0"/>
                        <a:t>Gluon</a:t>
                      </a:r>
                      <a:endParaRPr lang="LID4096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86899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1CE86CA-A1CA-EF40-2A1D-E1C161EBC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493903"/>
              </p:ext>
            </p:extLst>
          </p:nvPr>
        </p:nvGraphicFramePr>
        <p:xfrm>
          <a:off x="3378200" y="5077460"/>
          <a:ext cx="2514600" cy="5424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115727812"/>
                    </a:ext>
                  </a:extLst>
                </a:gridCol>
              </a:tblGrid>
              <a:tr h="542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0" dirty="0"/>
                        <a:t>W</a:t>
                      </a:r>
                      <a:r>
                        <a:rPr lang="en-IN" b="0" baseline="30000" dirty="0"/>
                        <a:t>+</a:t>
                      </a:r>
                      <a:r>
                        <a:rPr lang="en-IN" b="0" baseline="0" dirty="0"/>
                        <a:t>, W</a:t>
                      </a:r>
                      <a:r>
                        <a:rPr lang="en-IN" b="0" baseline="30000" dirty="0"/>
                        <a:t>-</a:t>
                      </a:r>
                      <a:r>
                        <a:rPr lang="en-IN" b="0" baseline="0" dirty="0"/>
                        <a:t>, Z</a:t>
                      </a:r>
                      <a:endParaRPr lang="LID4096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868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7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12665-4EA9-0133-8D80-D6A67EDC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73328BE-6AC8-CD92-57B7-B57127DE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F8E7761-3332-1C61-9628-6E066893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72D04A-155A-3562-9325-8E7FC376117D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Feynman Diagrams</a:t>
            </a:r>
            <a:endParaRPr lang="LID4096" b="1" dirty="0"/>
          </a:p>
        </p:txBody>
      </p:sp>
      <p:sp>
        <p:nvSpPr>
          <p:cNvPr id="2" name="Darstellung von Wechselwirkungen">
            <a:extLst>
              <a:ext uri="{FF2B5EF4-FFF2-40B4-BE49-F238E27FC236}">
                <a16:creationId xmlns:a16="http://schemas.microsoft.com/office/drawing/2014/main" id="{06978823-5E53-D87D-44F7-29626EBA6518}"/>
              </a:ext>
            </a:extLst>
          </p:cNvPr>
          <p:cNvSpPr/>
          <p:nvPr/>
        </p:nvSpPr>
        <p:spPr>
          <a:xfrm>
            <a:off x="-497264" y="744438"/>
            <a:ext cx="7956160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Calibri"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de-DE" sz="2800" dirty="0"/>
              <a:t>representation of interactions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7B276-4A61-088F-96D6-C882223BB8C6}"/>
              </a:ext>
            </a:extLst>
          </p:cNvPr>
          <p:cNvSpPr txBox="1"/>
          <p:nvPr/>
        </p:nvSpPr>
        <p:spPr>
          <a:xfrm>
            <a:off x="579882" y="1963688"/>
            <a:ext cx="542772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543305">
              <a:spcBef>
                <a:spcPts val="1600"/>
              </a:spcBef>
              <a:buSzPct val="75000"/>
              <a:buFont typeface="Arial" panose="020B0604020202020204" pitchFamily="34" charset="0"/>
              <a:buChar char="•"/>
              <a:defRPr sz="2976" b="0" spc="0"/>
            </a:pPr>
            <a:r>
              <a:rPr lang="en-US" sz="2400" dirty="0"/>
              <a:t>Analogy: Exchange of a messenger particle</a:t>
            </a:r>
          </a:p>
          <a:p>
            <a:pPr marL="342900" indent="-342900" defTabSz="543305">
              <a:spcBef>
                <a:spcPts val="1600"/>
              </a:spcBef>
              <a:buSzPct val="75000"/>
              <a:buFont typeface="Arial" panose="020B0604020202020204" pitchFamily="34" charset="0"/>
              <a:buChar char="•"/>
              <a:defRPr sz="2976" b="0" spc="0"/>
            </a:pPr>
            <a:r>
              <a:rPr lang="en-US" sz="2400" dirty="0"/>
              <a:t>Instead of field line: Messenger particle</a:t>
            </a:r>
          </a:p>
          <a:p>
            <a:pPr marL="342900" indent="-342900" defTabSz="543305">
              <a:spcBef>
                <a:spcPts val="1600"/>
              </a:spcBef>
              <a:buSzPct val="75000"/>
              <a:buFont typeface="Arial" panose="020B0604020202020204" pitchFamily="34" charset="0"/>
              <a:buChar char="•"/>
              <a:defRPr sz="2976" b="0" spc="0"/>
            </a:pPr>
            <a:r>
              <a:rPr lang="en-US" sz="2400" dirty="0"/>
              <a:t>Precursor: x-y diagram</a:t>
            </a:r>
          </a:p>
          <a:p>
            <a:pPr marL="342900" indent="-342900" defTabSz="543305">
              <a:spcBef>
                <a:spcPts val="1600"/>
              </a:spcBef>
              <a:buSzPct val="75000"/>
              <a:buFont typeface="Arial" panose="020B0604020202020204" pitchFamily="34" charset="0"/>
              <a:buChar char="•"/>
              <a:defRPr sz="2976" b="0" spc="0"/>
            </a:pPr>
            <a:r>
              <a:rPr lang="en-US" sz="2400" dirty="0"/>
              <a:t>Feynman diagram: x-t diagram (time from left to right)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Grafik 10" descr="Grafik 10">
            <a:extLst>
              <a:ext uri="{FF2B5EF4-FFF2-40B4-BE49-F238E27FC236}">
                <a16:creationId xmlns:a16="http://schemas.microsoft.com/office/drawing/2014/main" id="{5250805D-333F-C942-5B1A-EEEB68DAE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101" y="479385"/>
            <a:ext cx="4753789" cy="24695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Grafik 11" descr="Grafik 11">
            <a:extLst>
              <a:ext uri="{FF2B5EF4-FFF2-40B4-BE49-F238E27FC236}">
                <a16:creationId xmlns:a16="http://schemas.microsoft.com/office/drawing/2014/main" id="{AA0BFB06-3A35-9E8B-256E-0ECA744C0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101" y="3110701"/>
            <a:ext cx="4753789" cy="237985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1D60521-D8CB-4A14-C0C7-399C3A40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32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C12E-22CF-27AD-FC74-A62734AAE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3825175-3297-BB9F-3B0F-8956AC68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3D3C39-D17C-7334-4FB6-0FFEF23E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DEE852-E385-9B4B-E6B0-D136DFCF4051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Feynman Diagram- Rules</a:t>
            </a:r>
            <a:endParaRPr lang="LID4096" b="1" dirty="0"/>
          </a:p>
        </p:txBody>
      </p:sp>
      <p:pic>
        <p:nvPicPr>
          <p:cNvPr id="2" name="page68image48050784.png">
            <a:extLst>
              <a:ext uri="{FF2B5EF4-FFF2-40B4-BE49-F238E27FC236}">
                <a16:creationId xmlns:a16="http://schemas.microsoft.com/office/drawing/2014/main" id="{B6C30986-716D-520A-AD2E-8D70A92D36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1898" y="4078104"/>
            <a:ext cx="3805424" cy="2779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ge68image48048288.png">
            <a:extLst>
              <a:ext uri="{FF2B5EF4-FFF2-40B4-BE49-F238E27FC236}">
                <a16:creationId xmlns:a16="http://schemas.microsoft.com/office/drawing/2014/main" id="{51CC48D6-AA27-1EB4-A76D-B8E02740E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08" y="1230954"/>
            <a:ext cx="4492286" cy="2658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 descr="Bild">
            <a:extLst>
              <a:ext uri="{FF2B5EF4-FFF2-40B4-BE49-F238E27FC236}">
                <a16:creationId xmlns:a16="http://schemas.microsoft.com/office/drawing/2014/main" id="{E1A4C32D-2351-179F-1D5F-A415177A7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175" y="1776639"/>
            <a:ext cx="6085368" cy="354516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7CC60-57E3-597C-7B2E-AEDD1D711051}"/>
              </a:ext>
            </a:extLst>
          </p:cNvPr>
          <p:cNvSpPr txBox="1"/>
          <p:nvPr/>
        </p:nvSpPr>
        <p:spPr>
          <a:xfrm>
            <a:off x="2043266" y="4262770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diagram</a:t>
            </a:r>
            <a:endParaRPr lang="LID4096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07E08-56C4-1D8A-09EF-70BB995A5C80}"/>
              </a:ext>
            </a:extLst>
          </p:cNvPr>
          <p:cNvSpPr txBox="1"/>
          <p:nvPr/>
        </p:nvSpPr>
        <p:spPr>
          <a:xfrm>
            <a:off x="8166777" y="1268449"/>
            <a:ext cx="273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interaction</a:t>
            </a:r>
            <a:endParaRPr lang="LID4096" b="1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DA9602E-A4A1-90BF-BF53-549C785D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16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626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295B-8D26-954F-2CA1-FC9B938D9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9260E12-E9D6-85A1-0AB0-3E9E8859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E4C90C-4277-C31F-1428-4814E56F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EC9C37EF-7C3F-CABB-4E76-C1CFA18C6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101" y="127552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IN" b="1" dirty="0"/>
                  <a:t>Feynman Diagram-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I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N" b="1" dirty="0"/>
                  <a:t> decay</a:t>
                </a:r>
                <a:endParaRPr lang="LID4096" b="1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EC9C37EF-7C3F-CABB-4E76-C1CFA18C6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1" y="127552"/>
                <a:ext cx="10515600" cy="1325563"/>
              </a:xfrm>
              <a:prstGeom prst="rect">
                <a:avLst/>
              </a:prstGeom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6" descr="Grafik 6">
            <a:extLst>
              <a:ext uri="{FF2B5EF4-FFF2-40B4-BE49-F238E27FC236}">
                <a16:creationId xmlns:a16="http://schemas.microsoft.com/office/drawing/2014/main" id="{EA4E6601-D078-EA88-025B-2B2F5547C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58" y="2444607"/>
            <a:ext cx="7417089" cy="428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 descr="Neutrinos from beta decay | All Things Neutrino">
            <a:extLst>
              <a:ext uri="{FF2B5EF4-FFF2-40B4-BE49-F238E27FC236}">
                <a16:creationId xmlns:a16="http://schemas.microsoft.com/office/drawing/2014/main" id="{31D7B0C9-7B05-2D2C-507F-3B665CAD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72" y="1344804"/>
            <a:ext cx="3877056" cy="11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6F760-ABE4-65DC-72D1-3EFE1BE0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17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886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3A303-4391-4F19-A109-407D7A5AF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01A04A3-31C8-1A27-4496-37B0AEB1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9CB79A1-6792-FFD2-16B3-64D54DF0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A3EEDA5-4274-3E74-9826-28B7283A5A11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Beta Decay and W Boson</a:t>
            </a:r>
            <a:endParaRPr lang="LID4096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leichung">
                <a:extLst>
                  <a:ext uri="{FF2B5EF4-FFF2-40B4-BE49-F238E27FC236}">
                    <a16:creationId xmlns:a16="http://schemas.microsoft.com/office/drawing/2014/main" id="{3C9D0696-5AB2-FA35-C3A1-1A38E319C339}"/>
                  </a:ext>
                </a:extLst>
              </p:cNvPr>
              <p:cNvSpPr txBox="1"/>
              <p:nvPr/>
            </p:nvSpPr>
            <p:spPr>
              <a:xfrm>
                <a:off x="2082694" y="5084318"/>
                <a:ext cx="2040214" cy="3582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sz="35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2" name="Gleichung">
                <a:extLst>
                  <a:ext uri="{FF2B5EF4-FFF2-40B4-BE49-F238E27FC236}">
                    <a16:creationId xmlns:a16="http://schemas.microsoft.com/office/drawing/2014/main" id="{3C9D0696-5AB2-FA35-C3A1-1A38E319C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694" y="5084318"/>
                <a:ext cx="2040214" cy="358268"/>
              </a:xfrm>
              <a:prstGeom prst="rect">
                <a:avLst/>
              </a:prstGeom>
              <a:blipFill>
                <a:blip r:embed="rId4"/>
                <a:stretch>
                  <a:fillRect b="-4237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leichung">
                <a:extLst>
                  <a:ext uri="{FF2B5EF4-FFF2-40B4-BE49-F238E27FC236}">
                    <a16:creationId xmlns:a16="http://schemas.microsoft.com/office/drawing/2014/main" id="{CB6C850B-EEFC-892F-599B-3A2F7758493D}"/>
                  </a:ext>
                </a:extLst>
              </p:cNvPr>
              <p:cNvSpPr txBox="1"/>
              <p:nvPr/>
            </p:nvSpPr>
            <p:spPr>
              <a:xfrm>
                <a:off x="7789911" y="5051115"/>
                <a:ext cx="2074885" cy="4282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35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3" name="Gleichung">
                <a:extLst>
                  <a:ext uri="{FF2B5EF4-FFF2-40B4-BE49-F238E27FC236}">
                    <a16:creationId xmlns:a16="http://schemas.microsoft.com/office/drawing/2014/main" id="{CB6C850B-EEFC-892F-599B-3A2F77584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911" y="5051115"/>
                <a:ext cx="2074885" cy="428219"/>
              </a:xfrm>
              <a:prstGeom prst="rect">
                <a:avLst/>
              </a:prstGeom>
              <a:blipFill>
                <a:blip r:embed="rId5"/>
                <a:stretch>
                  <a:fillRect b="-185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35.png">
            <a:extLst>
              <a:ext uri="{FF2B5EF4-FFF2-40B4-BE49-F238E27FC236}">
                <a16:creationId xmlns:a16="http://schemas.microsoft.com/office/drawing/2014/main" id="{B10ADA71-FD5F-514F-BA58-8748A1391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634" y="2142540"/>
            <a:ext cx="3867783" cy="2908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36.png">
            <a:extLst>
              <a:ext uri="{FF2B5EF4-FFF2-40B4-BE49-F238E27FC236}">
                <a16:creationId xmlns:a16="http://schemas.microsoft.com/office/drawing/2014/main" id="{84726808-4D66-FF46-AE3D-829F72C20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919" y="2142540"/>
            <a:ext cx="3867782" cy="290857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725">
                <a:extLst>
                  <a:ext uri="{FF2B5EF4-FFF2-40B4-BE49-F238E27FC236}">
                    <a16:creationId xmlns:a16="http://schemas.microsoft.com/office/drawing/2014/main" id="{A3F0FAC1-F735-36F9-9A5C-1B4B01B54F42}"/>
                  </a:ext>
                </a:extLst>
              </p:cNvPr>
              <p:cNvSpPr txBox="1"/>
              <p:nvPr/>
            </p:nvSpPr>
            <p:spPr>
              <a:xfrm>
                <a:off x="7716451" y="1450973"/>
                <a:ext cx="2475742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ar-AE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Decay </a:t>
                </a:r>
                <a:r>
                  <a:rPr lang="en-IN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3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ar-AE"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IN" dirty="0"/>
                  <a:t>)</a:t>
                </a:r>
                <a:endParaRPr dirty="0"/>
              </a:p>
            </p:txBody>
          </p:sp>
        </mc:Choice>
        <mc:Fallback xmlns="">
          <p:sp>
            <p:nvSpPr>
              <p:cNvPr id="11" name="Shape 725">
                <a:extLst>
                  <a:ext uri="{FF2B5EF4-FFF2-40B4-BE49-F238E27FC236}">
                    <a16:creationId xmlns:a16="http://schemas.microsoft.com/office/drawing/2014/main" id="{A3F0FAC1-F735-36F9-9A5C-1B4B01B5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451" y="1450973"/>
                <a:ext cx="2475742" cy="598754"/>
              </a:xfrm>
              <a:prstGeom prst="rect">
                <a:avLst/>
              </a:prstGeom>
              <a:blipFill>
                <a:blip r:embed="rId8"/>
                <a:stretch>
                  <a:fillRect r="-5665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xmlns:lc="http://schemas.openxmlformats.org/drawingml/2006/lockedCanvas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hape 725">
                <a:extLst>
                  <a:ext uri="{FF2B5EF4-FFF2-40B4-BE49-F238E27FC236}">
                    <a16:creationId xmlns:a16="http://schemas.microsoft.com/office/drawing/2014/main" id="{150F2FDD-B62E-CB82-CD18-508D478AE878}"/>
                  </a:ext>
                </a:extLst>
              </p:cNvPr>
              <p:cNvSpPr txBox="1"/>
              <p:nvPr/>
            </p:nvSpPr>
            <p:spPr>
              <a:xfrm>
                <a:off x="2004189" y="1454479"/>
                <a:ext cx="2475742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lc="http://schemas.openxmlformats.org/drawingml/2006/lockedCanvas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ar-A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en-I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DE" dirty="0"/>
                  <a:t>Decay </a:t>
                </a:r>
                <a:r>
                  <a:rPr lang="en-IN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3300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IN" sz="3300" b="1" i="1" smtClean="0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N" dirty="0"/>
                  <a:t>)</a:t>
                </a:r>
                <a:endParaRPr dirty="0"/>
              </a:p>
            </p:txBody>
          </p:sp>
        </mc:Choice>
        <mc:Fallback xmlns="">
          <p:sp>
            <p:nvSpPr>
              <p:cNvPr id="12" name="Shape 725">
                <a:extLst>
                  <a:ext uri="{FF2B5EF4-FFF2-40B4-BE49-F238E27FC236}">
                    <a16:creationId xmlns:a16="http://schemas.microsoft.com/office/drawing/2014/main" id="{150F2FDD-B62E-CB82-CD18-508D478AE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89" y="1454479"/>
                <a:ext cx="2475742" cy="598754"/>
              </a:xfrm>
              <a:prstGeom prst="rect">
                <a:avLst/>
              </a:prstGeom>
              <a:blipFill>
                <a:blip r:embed="rId9"/>
                <a:stretch>
                  <a:fillRect r="-5665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xmlns:lc="http://schemas.openxmlformats.org/drawingml/2006/lockedCanvas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BB8E7B6-C103-CDF6-7034-16CE338C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18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931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A6ED887-DCDD-DDAC-7C53-D7636E52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3C42B84-A335-14FD-CBF9-60988BF5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s Standard Modell der TeilchenPhysik">
            <a:extLst>
              <a:ext uri="{FF2B5EF4-FFF2-40B4-BE49-F238E27FC236}">
                <a16:creationId xmlns:a16="http://schemas.microsoft.com/office/drawing/2014/main" id="{33FC0BEB-DDD9-C0F6-7028-F07162CC5714}"/>
              </a:ext>
            </a:extLst>
          </p:cNvPr>
          <p:cNvSpPr txBox="1">
            <a:spLocks noGrp="1"/>
          </p:cNvSpPr>
          <p:nvPr/>
        </p:nvSpPr>
        <p:spPr>
          <a:xfrm>
            <a:off x="256116" y="1100667"/>
            <a:ext cx="11679767" cy="433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100" b="1" i="0" u="none" strike="noStrike" cap="all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0100" noProof="0" dirty="0"/>
              <a:t>The standard model of particle physics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BE67C2-DE05-A8B7-1E46-4E83122D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3878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B1D1-75B1-3C3B-622C-2703AC69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23F946E-2B33-6940-7FE4-3D94A435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AE392A0-F362-0DDD-C736-766D9D83E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98F5A7-241C-5CE3-4DB9-F29B39CC1F84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Higgs Particle</a:t>
            </a:r>
            <a:endParaRPr lang="LID4096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C704D-C937-80A3-4D84-E1EF8F2CDAC9}"/>
              </a:ext>
            </a:extLst>
          </p:cNvPr>
          <p:cNvSpPr txBox="1"/>
          <p:nvPr/>
        </p:nvSpPr>
        <p:spPr>
          <a:xfrm>
            <a:off x="644618" y="1218367"/>
            <a:ext cx="1039444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• </a:t>
            </a:r>
            <a:r>
              <a:rPr lang="en-US" sz="2400" b="1" dirty="0"/>
              <a:t>Peter Higgs</a:t>
            </a:r>
            <a:r>
              <a:rPr lang="en-US" sz="2400" dirty="0"/>
              <a:t> predicted in 1964 the existence of a particle with spin 0</a:t>
            </a:r>
            <a:br>
              <a:rPr lang="en-US" sz="2400" dirty="0"/>
            </a:br>
            <a:r>
              <a:rPr lang="en-US" sz="2400" dirty="0"/>
              <a:t>• This particle plays an important </a:t>
            </a:r>
            <a:r>
              <a:rPr lang="en-US" sz="2400" b="1" dirty="0"/>
              <a:t>role</a:t>
            </a:r>
            <a:r>
              <a:rPr lang="en-US" sz="2400" dirty="0"/>
              <a:t> in SM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• In 2012 this particle was discovered by </a:t>
            </a:r>
            <a:r>
              <a:rPr lang="en-US" sz="2400" b="1" dirty="0"/>
              <a:t>ATLAS and CMS Collaborations </a:t>
            </a:r>
            <a:r>
              <a:rPr lang="en-US" sz="2400" dirty="0"/>
              <a:t>with a mass of </a:t>
            </a:r>
            <a:r>
              <a:rPr lang="en-US" sz="2400" b="1" dirty="0"/>
              <a:t>125 GeV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FFCD2-F6C6-B8DE-461B-90BB1AC2D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051" y="2085647"/>
            <a:ext cx="8563898" cy="2928153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D95C6B-9900-A0E3-FFEF-980CB6F0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19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575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F25D-38B5-C4F4-F36A-4C07B191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5B701C3-0319-6E5D-C634-CE965950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5EF110-D60C-74A3-1712-C037C4FC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A8E1E4-603F-BBCA-5293-AE1AFF4817AB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Higgs Boson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75AAE-6091-FE07-0246-DA2CBCCD3C98}"/>
              </a:ext>
            </a:extLst>
          </p:cNvPr>
          <p:cNvSpPr txBox="1"/>
          <p:nvPr/>
        </p:nvSpPr>
        <p:spPr>
          <a:xfrm>
            <a:off x="5462414" y="827910"/>
            <a:ext cx="55766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Universe is permeated by </a:t>
            </a:r>
            <a:r>
              <a:rPr lang="en-US" sz="2400" b="1" dirty="0"/>
              <a:t>Higgs field</a:t>
            </a:r>
            <a:r>
              <a:rPr lang="en-US" sz="2400" dirty="0"/>
              <a:t>, an invisible field that exists everywhere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Initially, all particles in the SM are massless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Particles interact with Higgs field, and the strength of this interaction determines their mass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Gauge bosons: </a:t>
            </a:r>
            <a:r>
              <a:rPr lang="en-US" sz="2400" dirty="0"/>
              <a:t>The weak force carriers gain mass by interacting with the Higgs field, explaining why the weak force is short-range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Fermions:</a:t>
            </a:r>
            <a:r>
              <a:rPr lang="en-US" sz="2400" dirty="0"/>
              <a:t> Through </a:t>
            </a:r>
            <a:r>
              <a:rPr lang="en-US" sz="2400" b="1" dirty="0"/>
              <a:t>Yukawa interactions</a:t>
            </a:r>
            <a:r>
              <a:rPr lang="en-US" sz="2400" dirty="0"/>
              <a:t>, fundamental particles like quarks and leptons acquire mass</a:t>
            </a:r>
          </a:p>
          <a:p>
            <a:endParaRPr lang="LID4096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623A8F8-C1EB-7ECE-7256-819E6B20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20</a:t>
            </a:r>
            <a:endParaRPr lang="LID4096" dirty="0"/>
          </a:p>
        </p:txBody>
      </p:sp>
      <p:pic>
        <p:nvPicPr>
          <p:cNvPr id="2" name="image1.tif">
            <a:extLst>
              <a:ext uri="{FF2B5EF4-FFF2-40B4-BE49-F238E27FC236}">
                <a16:creationId xmlns:a16="http://schemas.microsoft.com/office/drawing/2014/main" id="{AA7D1627-BC47-AA71-C883-2D5ED0FD7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1" y="1138262"/>
            <a:ext cx="4364507" cy="430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lideshow_bosons_a20f94a1-1b9b-4f03-a025-384115cd9861_1000x.jpg">
            <a:extLst>
              <a:ext uri="{FF2B5EF4-FFF2-40B4-BE49-F238E27FC236}">
                <a16:creationId xmlns:a16="http://schemas.microsoft.com/office/drawing/2014/main" id="{6CFF8C12-0E9E-9D20-B629-8AB75A63E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241" y="5514700"/>
            <a:ext cx="1107907" cy="11848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615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89C5D-5496-8665-0A90-65A95F69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3642C09-92CC-EB11-A53B-6CC4C7D0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4120E7E-F03A-C9C5-FD89-93415CD6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935A2E-58CF-64A0-E120-54C03F7010AE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Beyond the Standard Model</a:t>
            </a:r>
            <a:endParaRPr lang="LID4096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086C0-81EF-397C-6636-0558D3B91D0C}"/>
              </a:ext>
            </a:extLst>
          </p:cNvPr>
          <p:cNvSpPr txBox="1"/>
          <p:nvPr/>
        </p:nvSpPr>
        <p:spPr>
          <a:xfrm>
            <a:off x="732815" y="1663258"/>
            <a:ext cx="60944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Our </a:t>
            </a:r>
            <a:r>
              <a:rPr lang="en-US" sz="2400" dirty="0"/>
              <a:t>universe consists of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Matter can only be created together with anti-matter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There should be as much matter as anti-matter (exact symmetry)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C00000"/>
                </a:solidFill>
              </a:rPr>
              <a:t>Where did the anti-matter go?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rgbClr val="C00000"/>
                </a:solidFill>
              </a:rPr>
              <a:t>Is the symmetry broken?</a:t>
            </a:r>
            <a:endParaRPr lang="LID4096" sz="2400" dirty="0">
              <a:solidFill>
                <a:srgbClr val="C00000"/>
              </a:solidFill>
            </a:endParaRPr>
          </a:p>
        </p:txBody>
      </p:sp>
      <p:pic>
        <p:nvPicPr>
          <p:cNvPr id="7" name="image31.png">
            <a:extLst>
              <a:ext uri="{FF2B5EF4-FFF2-40B4-BE49-F238E27FC236}">
                <a16:creationId xmlns:a16="http://schemas.microsoft.com/office/drawing/2014/main" id="{2C3F2E47-9CAC-3290-B11C-459051BF3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10" y="1452334"/>
            <a:ext cx="4081160" cy="368792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llipse 3">
            <a:extLst>
              <a:ext uri="{FF2B5EF4-FFF2-40B4-BE49-F238E27FC236}">
                <a16:creationId xmlns:a16="http://schemas.microsoft.com/office/drawing/2014/main" id="{01CACE09-8E3C-2ED9-F6CC-B9776710C5B4}"/>
              </a:ext>
            </a:extLst>
          </p:cNvPr>
          <p:cNvSpPr/>
          <p:nvPr/>
        </p:nvSpPr>
        <p:spPr>
          <a:xfrm>
            <a:off x="9716576" y="1240628"/>
            <a:ext cx="2128290" cy="682569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Ellipse 3">
            <a:extLst>
              <a:ext uri="{FF2B5EF4-FFF2-40B4-BE49-F238E27FC236}">
                <a16:creationId xmlns:a16="http://schemas.microsoft.com/office/drawing/2014/main" id="{01CACE09-8E3C-2ED9-F6CC-B9776710C5B4}"/>
              </a:ext>
            </a:extLst>
          </p:cNvPr>
          <p:cNvSpPr/>
          <p:nvPr/>
        </p:nvSpPr>
        <p:spPr>
          <a:xfrm>
            <a:off x="6796647" y="1323536"/>
            <a:ext cx="2128290" cy="682569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1A23FCC-CE1A-3281-6065-D416DAE0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21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523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F476-9475-DA45-7D6B-23967B24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4257646-EA73-389F-D1C7-54FD7033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E3DF92-22C3-4DAE-B2C6-B2467B92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14E829-C010-2BE0-BE40-ADAB29785C0E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Beyond the Standard Model</a:t>
            </a:r>
            <a:endParaRPr lang="LID4096" b="1" dirty="0"/>
          </a:p>
        </p:txBody>
      </p:sp>
      <p:pic>
        <p:nvPicPr>
          <p:cNvPr id="3" name="image32.png">
            <a:extLst>
              <a:ext uri="{FF2B5EF4-FFF2-40B4-BE49-F238E27FC236}">
                <a16:creationId xmlns:a16="http://schemas.microsoft.com/office/drawing/2014/main" id="{245F5535-2C8E-D3FA-BF3D-9F2B4795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9" y="1654283"/>
            <a:ext cx="5232138" cy="39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2BFB2D-9BB2-28B3-4EF6-2EB3BA57B53C}"/>
              </a:ext>
            </a:extLst>
          </p:cNvPr>
          <p:cNvSpPr txBox="1"/>
          <p:nvPr/>
        </p:nvSpPr>
        <p:spPr>
          <a:xfrm>
            <a:off x="6224016" y="1758673"/>
            <a:ext cx="5416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Galaxies rotate faster than calculated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1"/>
                </a:solidFill>
              </a:rPr>
              <a:t> There must be additional invisible mass (dark matter)!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noProof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1"/>
                </a:solidFill>
              </a:rPr>
              <a:t> Accelerated expansion</a:t>
            </a:r>
            <a:r>
              <a:rPr lang="en-US" sz="2400" dirty="0"/>
              <a:t> </a:t>
            </a:r>
            <a:r>
              <a:rPr lang="en-US" sz="2400" noProof="0" dirty="0">
                <a:solidFill>
                  <a:schemeClr val="tx1"/>
                </a:solidFill>
              </a:rPr>
              <a:t>of the universe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noProof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noProof="0" dirty="0">
                <a:solidFill>
                  <a:schemeClr val="tx1"/>
                </a:solidFill>
              </a:rPr>
              <a:t> Unknown force that drives everything apart (dark energy)!</a:t>
            </a:r>
          </a:p>
          <a:p>
            <a:endParaRPr lang="LID4096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E11AE-83F9-176B-7156-F2342C45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3662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B6263-533D-C3AD-E034-523210A6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C5C97C6-A36D-3C05-A491-C02DA77F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58162C-A80B-7710-BE1E-6D1CA28B9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EE1719-543C-8DF1-91BA-718A200A10FA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Unanswered Questions: Still far from clear</a:t>
            </a:r>
            <a:endParaRPr lang="LID4096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752FD-2048-64D1-1606-7BA36A44928E}"/>
              </a:ext>
            </a:extLst>
          </p:cNvPr>
          <p:cNvSpPr txBox="1"/>
          <p:nvPr/>
        </p:nvSpPr>
        <p:spPr>
          <a:xfrm>
            <a:off x="5549901" y="2128618"/>
            <a:ext cx="59342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How to unify gravity</a:t>
            </a:r>
            <a:r>
              <a:rPr lang="en-US" sz="2400" dirty="0"/>
              <a:t> </a:t>
            </a:r>
            <a:r>
              <a:rPr lang="en-US" sz="2400" noProof="0" dirty="0"/>
              <a:t>with standard model?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Why is the matter-antimatter symmetry broken?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What particles is dark matter</a:t>
            </a:r>
            <a:r>
              <a:rPr lang="en-US" sz="2400" dirty="0"/>
              <a:t> </a:t>
            </a:r>
            <a:r>
              <a:rPr lang="en-US" sz="2400" noProof="0" dirty="0"/>
              <a:t>made of?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DE297F2-69D8-9EF8-8283-A060C903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23</a:t>
            </a:r>
            <a:endParaRPr lang="LID4096" dirty="0"/>
          </a:p>
        </p:txBody>
      </p:sp>
      <p:pic>
        <p:nvPicPr>
          <p:cNvPr id="2" name="image3.jpeg">
            <a:extLst>
              <a:ext uri="{FF2B5EF4-FFF2-40B4-BE49-F238E27FC236}">
                <a16:creationId xmlns:a16="http://schemas.microsoft.com/office/drawing/2014/main" id="{76E0E1FE-F2B3-6796-690E-CAA4C0AC0A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80" t="1465" b="1466"/>
          <a:stretch>
            <a:fillRect/>
          </a:stretch>
        </p:blipFill>
        <p:spPr>
          <a:xfrm>
            <a:off x="761148" y="1191858"/>
            <a:ext cx="4114799" cy="51644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60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9CBBC-CE36-38C8-B237-FFFFE33D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418CF7-AE1C-60D0-728C-559725BE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9C326C-D7DE-7857-ADC7-0A100341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0C2F5C-DD20-8E05-964F-471EE58B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24</a:t>
            </a:r>
            <a:endParaRPr lang="LID4096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0F12D4-38A5-B9A8-41E4-B4711798792D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Summary</a:t>
            </a:r>
            <a:endParaRPr lang="LID4096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B7D23-BC75-1B0A-1EA1-691CD9DF902D}"/>
              </a:ext>
            </a:extLst>
          </p:cNvPr>
          <p:cNvSpPr txBox="1"/>
          <p:nvPr/>
        </p:nvSpPr>
        <p:spPr>
          <a:xfrm>
            <a:off x="347134" y="1167309"/>
            <a:ext cx="1133889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9415" indent="-399415" defTabSz="496569">
              <a:spcBef>
                <a:spcPts val="1500"/>
              </a:spcBef>
              <a:buFont typeface="Arial" panose="020B0604020202020204" pitchFamily="34" charset="0"/>
              <a:buChar char="•"/>
              <a:defRPr sz="2700"/>
            </a:pPr>
            <a:r>
              <a:rPr lang="en-US" sz="2400" noProof="0" dirty="0"/>
              <a:t>The </a:t>
            </a:r>
            <a:r>
              <a:rPr lang="en-US" sz="2400" b="1" noProof="0" dirty="0"/>
              <a:t>“Standard </a:t>
            </a:r>
            <a:r>
              <a:rPr lang="en-US" sz="2400" b="1" dirty="0"/>
              <a:t>M</a:t>
            </a:r>
            <a:r>
              <a:rPr lang="en-US" sz="2400" b="1" noProof="0" dirty="0" err="1"/>
              <a:t>odel</a:t>
            </a:r>
            <a:r>
              <a:rPr lang="en-US" sz="2400" b="1" noProof="0" dirty="0"/>
              <a:t>" </a:t>
            </a:r>
            <a:r>
              <a:rPr lang="en-US" sz="2400" noProof="0" dirty="0"/>
              <a:t>describes previous experiments with excellent accuracy: 3 families of quarks and leptons. They can be arranged in a system due to their properties.</a:t>
            </a:r>
          </a:p>
          <a:p>
            <a:pPr marL="399415" indent="-399415" defTabSz="496569">
              <a:spcBef>
                <a:spcPts val="1500"/>
              </a:spcBef>
              <a:buFont typeface="Arial" panose="020B0604020202020204" pitchFamily="34" charset="0"/>
              <a:buChar char="•"/>
              <a:defRPr sz="2700"/>
            </a:pPr>
            <a:r>
              <a:rPr lang="en-US" sz="2400" noProof="0" dirty="0"/>
              <a:t>Forces between particles are transferred by messenger particles. These messenger particles are also elementary particles</a:t>
            </a:r>
          </a:p>
          <a:p>
            <a:pPr marL="399415" indent="-399415" defTabSz="496569">
              <a:spcBef>
                <a:spcPts val="1500"/>
              </a:spcBef>
              <a:buFont typeface="Arial" panose="020B0604020202020204" pitchFamily="34" charset="0"/>
              <a:buChar char="•"/>
              <a:defRPr sz="2700"/>
            </a:pPr>
            <a:r>
              <a:rPr lang="en-US" sz="2400" noProof="0" dirty="0"/>
              <a:t>Open questions remain: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sz="2400" noProof="0" dirty="0"/>
              <a:t>What is dark matter?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sz="2400" noProof="0" dirty="0"/>
              <a:t>What is dark energy?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sz="2400" noProof="0" dirty="0"/>
              <a:t>Why did only matter remain after the Big Bang?</a:t>
            </a:r>
          </a:p>
          <a:p>
            <a:pPr marL="399415" indent="-399415" defTabSz="496569">
              <a:spcBef>
                <a:spcPts val="1500"/>
              </a:spcBef>
              <a:buFont typeface="Arial" panose="020B0604020202020204" pitchFamily="34" charset="0"/>
              <a:buChar char="•"/>
              <a:defRPr sz="2700"/>
            </a:pPr>
            <a:r>
              <a:rPr lang="en-US" sz="2400" noProof="0" dirty="0"/>
              <a:t>To answer these, we need more research</a:t>
            </a:r>
          </a:p>
        </p:txBody>
      </p:sp>
    </p:spTree>
    <p:extLst>
      <p:ext uri="{BB962C8B-B14F-4D97-AF65-F5344CB8AC3E}">
        <p14:creationId xmlns:p14="http://schemas.microsoft.com/office/powerpoint/2010/main" val="17592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7044E-BE46-C5FB-3D07-32048D6A7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17CFB5D-ADCF-FB5A-2CDF-F0141403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56" y="320278"/>
            <a:ext cx="8303176" cy="57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2EDA159-9BD0-2721-A31C-C184A861D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65F095C-524E-C2BA-3072-AD4C53E0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07ADDD-2471-214A-8862-0FD1C784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6924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C9BA2-26F3-F549-1FA4-E7D837187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2F06FE8-C631-C872-1A56-32505B04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9610295-233E-A5B4-7925-8DC077F5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s Standard Modell der TeilchenPhysik">
            <a:extLst>
              <a:ext uri="{FF2B5EF4-FFF2-40B4-BE49-F238E27FC236}">
                <a16:creationId xmlns:a16="http://schemas.microsoft.com/office/drawing/2014/main" id="{DE7D55D4-C51F-301B-D2B6-F3A6D9D1D326}"/>
              </a:ext>
            </a:extLst>
          </p:cNvPr>
          <p:cNvSpPr txBox="1">
            <a:spLocks noGrp="1"/>
          </p:cNvSpPr>
          <p:nvPr/>
        </p:nvSpPr>
        <p:spPr>
          <a:xfrm>
            <a:off x="338412" y="2221991"/>
            <a:ext cx="11679767" cy="148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ctr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100" b="1" i="0" u="none" strike="noStrike" cap="all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9600" noProof="0" dirty="0"/>
              <a:t>Particle collisions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E36217-C6BF-050E-EE6D-D2577F75D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26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51389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50AE6-3B18-F52A-0FEE-C62A3D545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BDE7D37-3457-E474-624D-00F0212A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01FA3B-0B11-F333-9EB3-5AE2FFDB4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65323D-632E-9D3B-4690-6896F1D2D77F}"/>
              </a:ext>
            </a:extLst>
          </p:cNvPr>
          <p:cNvSpPr txBox="1">
            <a:spLocks/>
          </p:cNvSpPr>
          <p:nvPr/>
        </p:nvSpPr>
        <p:spPr>
          <a:xfrm>
            <a:off x="292100" y="127552"/>
            <a:ext cx="11357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When particles collide… new particles are formed</a:t>
            </a:r>
            <a:endParaRPr lang="LID4096" b="1" dirty="0"/>
          </a:p>
        </p:txBody>
      </p:sp>
      <p:pic>
        <p:nvPicPr>
          <p:cNvPr id="8" name="pasted-image.pdf" descr="pasted-image.pdf">
            <a:extLst>
              <a:ext uri="{FF2B5EF4-FFF2-40B4-BE49-F238E27FC236}">
                <a16:creationId xmlns:a16="http://schemas.microsoft.com/office/drawing/2014/main" id="{309FA954-C2F4-F32C-9765-B5D2CD5A5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09" y="1443086"/>
            <a:ext cx="3922005" cy="3411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>
            <a:extLst>
              <a:ext uri="{FF2B5EF4-FFF2-40B4-BE49-F238E27FC236}">
                <a16:creationId xmlns:a16="http://schemas.microsoft.com/office/drawing/2014/main" id="{C2A855BE-2C74-D4E6-D1C4-353D94B9BC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72" t="4671" r="4672" b="4672"/>
          <a:stretch>
            <a:fillRect/>
          </a:stretch>
        </p:blipFill>
        <p:spPr>
          <a:xfrm>
            <a:off x="9507589" y="1180214"/>
            <a:ext cx="2268587" cy="140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9EBE5-E30F-E8F4-040E-E867D8CFEFB9}"/>
              </a:ext>
            </a:extLst>
          </p:cNvPr>
          <p:cNvSpPr txBox="1"/>
          <p:nvPr/>
        </p:nvSpPr>
        <p:spPr>
          <a:xfrm>
            <a:off x="9270959" y="2624694"/>
            <a:ext cx="2580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 b="0" spc="0"/>
            </a:pPr>
            <a:r>
              <a:rPr lang="en-US" dirty="0"/>
              <a:t>more energy</a:t>
            </a:r>
          </a:p>
          <a:p>
            <a:pPr algn="ctr">
              <a:spcBef>
                <a:spcPts val="1800"/>
              </a:spcBef>
              <a:defRPr b="0" spc="0"/>
            </a:pPr>
            <a:r>
              <a:rPr lang="en-US" dirty="0"/>
              <a:t>⬇︎</a:t>
            </a:r>
          </a:p>
          <a:p>
            <a:pPr algn="ctr">
              <a:spcBef>
                <a:spcPts val="1800"/>
              </a:spcBef>
              <a:defRPr b="0" spc="0"/>
            </a:pPr>
            <a:r>
              <a:rPr lang="en-US" dirty="0"/>
              <a:t>more/heavier particles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FA15FB-2A5D-E473-A1F1-FA5866D99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836" y="5528784"/>
            <a:ext cx="6271532" cy="12826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A22A4-EA01-9E0B-0148-3A9A9F3474D1}"/>
              </a:ext>
            </a:extLst>
          </p:cNvPr>
          <p:cNvSpPr txBox="1"/>
          <p:nvPr/>
        </p:nvSpPr>
        <p:spPr>
          <a:xfrm>
            <a:off x="3391310" y="4935416"/>
            <a:ext cx="223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C00000"/>
                </a:solidFill>
              </a:rPr>
              <a:t>Quarks/anti-quarks, leptons/anti-leptons</a:t>
            </a:r>
            <a:endParaRPr lang="LID4096" b="1" dirty="0">
              <a:solidFill>
                <a:srgbClr val="C00000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33D35CB-AA7D-6333-5729-EFF920988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27</a:t>
            </a:r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221E2A-790D-FFEB-EB9E-0A6CB7FFE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555" y="1250568"/>
            <a:ext cx="3653312" cy="35219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4DBB4F-E066-5CE9-B191-CBEB0AD15143}"/>
              </a:ext>
            </a:extLst>
          </p:cNvPr>
          <p:cNvCxnSpPr>
            <a:cxnSpLocks/>
          </p:cNvCxnSpPr>
          <p:nvPr/>
        </p:nvCxnSpPr>
        <p:spPr>
          <a:xfrm>
            <a:off x="4504377" y="3008716"/>
            <a:ext cx="1524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1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A997-C5D0-06B4-C353-5576A023A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9E9F33-CC7F-934A-4123-25AA76E8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270" y="1121738"/>
            <a:ext cx="6991460" cy="512252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64C4B3B-EFE7-0FCA-4233-0F167C30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8E92685-A2CD-1258-B14F-523B11FA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430787-A0C0-E587-CD2D-B34F8481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28</a:t>
            </a:r>
            <a:endParaRPr lang="LID4096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D9109B1D-DDE6-5748-DF5D-A6429CFB18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2100" y="127552"/>
                <a:ext cx="11357355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</m:sup>
                    </m:sSup>
                  </m:oMath>
                </a14:m>
                <a:r>
                  <a:rPr lang="en-IN" b="1" dirty="0"/>
                  <a:t>Collisions</a:t>
                </a:r>
                <a:endParaRPr lang="LID4096" b="1" dirty="0"/>
              </a:p>
            </p:txBody>
          </p:sp>
        </mc:Choice>
        <mc:Fallback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D9109B1D-DDE6-5748-DF5D-A6429CFB1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0" y="127552"/>
                <a:ext cx="11357355" cy="13255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10514-10C7-9D8D-33E8-87D7610E1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F197-0860-C5B0-ADCC-B8AAA3A0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66" y="-14120"/>
            <a:ext cx="8788400" cy="1325563"/>
          </a:xfrm>
        </p:spPr>
        <p:txBody>
          <a:bodyPr/>
          <a:lstStyle/>
          <a:p>
            <a:r>
              <a:rPr lang="en-IN" b="1" dirty="0"/>
              <a:t>How to investigate tiny particles?</a:t>
            </a:r>
            <a:endParaRPr lang="LID4096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3E714B3-65E4-9A83-1A89-0281F1F1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E4350DD-BD70-4B3D-7378-4273B9AA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1.png">
            <a:extLst>
              <a:ext uri="{FF2B5EF4-FFF2-40B4-BE49-F238E27FC236}">
                <a16:creationId xmlns:a16="http://schemas.microsoft.com/office/drawing/2014/main" id="{22DC5797-1D1D-A8F5-22F7-FEB78D2F9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109134"/>
            <a:ext cx="4632766" cy="307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2.png">
            <a:extLst>
              <a:ext uri="{FF2B5EF4-FFF2-40B4-BE49-F238E27FC236}">
                <a16:creationId xmlns:a16="http://schemas.microsoft.com/office/drawing/2014/main" id="{ECD957C4-D15E-F11B-96DC-59DE808E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452" y="2473822"/>
            <a:ext cx="2720295" cy="41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urch Streuexperimente!…">
            <a:extLst>
              <a:ext uri="{FF2B5EF4-FFF2-40B4-BE49-F238E27FC236}">
                <a16:creationId xmlns:a16="http://schemas.microsoft.com/office/drawing/2014/main" id="{583B981D-8FEE-FE43-D2DE-922D02534ADD}"/>
              </a:ext>
            </a:extLst>
          </p:cNvPr>
          <p:cNvSpPr>
            <a:spLocks noGrp="1"/>
          </p:cNvSpPr>
          <p:nvPr/>
        </p:nvSpPr>
        <p:spPr>
          <a:xfrm>
            <a:off x="799351" y="1194211"/>
            <a:ext cx="7284701" cy="139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marL="4699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9398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097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96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495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194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2893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592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29100" marR="0" indent="-469900" algn="l" defTabSz="584200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75000"/>
              <a:buFont typeface="Calibri"/>
              <a:buChar char="➤"/>
              <a:tabLst/>
              <a:defRPr sz="3200" b="0" i="0" u="none" strike="noStrike" cap="none" spc="0" baseline="0">
                <a:solidFill>
                  <a:srgbClr val="5C5C5C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2800" noProof="0" dirty="0">
                <a:solidFill>
                  <a:schemeClr val="tx1"/>
                </a:solidFill>
              </a:rPr>
              <a:t>Scattering experiments</a:t>
            </a:r>
          </a:p>
          <a:p>
            <a:r>
              <a:rPr lang="en-US" sz="2600" noProof="0" dirty="0">
                <a:solidFill>
                  <a:schemeClr val="tx1"/>
                </a:solidFill>
              </a:rPr>
              <a:t>Rutherford</a:t>
            </a:r>
            <a:r>
              <a:rPr lang="en-US" sz="2800" noProof="0" dirty="0">
                <a:solidFill>
                  <a:schemeClr val="tx1"/>
                </a:solidFill>
              </a:rPr>
              <a:t> 1910: Shoot</a:t>
            </a:r>
            <a:br>
              <a:rPr lang="en-US" sz="2800" noProof="0" dirty="0">
                <a:solidFill>
                  <a:schemeClr val="tx1"/>
                </a:solidFill>
              </a:rPr>
            </a:br>
            <a:r>
              <a:rPr lang="en-US" sz="2800" noProof="0" dirty="0">
                <a:solidFill>
                  <a:schemeClr val="tx1"/>
                </a:solidFill>
              </a:rPr>
              <a:t>α particles at gold foil</a:t>
            </a:r>
          </a:p>
        </p:txBody>
      </p:sp>
      <p:sp>
        <p:nvSpPr>
          <p:cNvPr id="9" name="Atome sind nicht elementar sondern haben eine innere Struktur…">
            <a:extLst>
              <a:ext uri="{FF2B5EF4-FFF2-40B4-BE49-F238E27FC236}">
                <a16:creationId xmlns:a16="http://schemas.microsoft.com/office/drawing/2014/main" id="{186F3281-F7BC-AA3D-6FD0-BA9E5954DB2B}"/>
              </a:ext>
            </a:extLst>
          </p:cNvPr>
          <p:cNvSpPr txBox="1"/>
          <p:nvPr/>
        </p:nvSpPr>
        <p:spPr>
          <a:xfrm>
            <a:off x="4783666" y="4384178"/>
            <a:ext cx="5345692" cy="271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28" normalizeH="0" baseline="0">
                <a:ln>
                  <a:noFill/>
                </a:ln>
                <a:solidFill>
                  <a:srgbClr val="5C5C5C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>
                <a:solidFill>
                  <a:srgbClr val="941751"/>
                </a:solidFill>
              </a:defRPr>
            </a:pPr>
            <a:r>
              <a:rPr lang="de-DE" sz="2400" dirty="0"/>
              <a:t>Atoms not </a:t>
            </a:r>
            <a:r>
              <a:rPr lang="de-DE" sz="2400" dirty="0" err="1"/>
              <a:t>elementary</a:t>
            </a:r>
            <a:endParaRPr sz="2400" dirty="0">
              <a:solidFill>
                <a:srgbClr val="5C5C5C"/>
              </a:solidFill>
            </a:endParaRPr>
          </a:p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/>
            </a:pPr>
            <a:r>
              <a:rPr lang="de-DE" sz="2400" dirty="0">
                <a:solidFill>
                  <a:schemeClr val="tx1"/>
                </a:solidFill>
              </a:rPr>
              <a:t>Tiny, but </a:t>
            </a:r>
            <a:r>
              <a:rPr lang="de-DE" sz="2400" dirty="0" err="1">
                <a:solidFill>
                  <a:schemeClr val="tx1"/>
                </a:solidFill>
              </a:rPr>
              <a:t>very</a:t>
            </a:r>
            <a:r>
              <a:rPr lang="de-DE" sz="2400" dirty="0">
                <a:solidFill>
                  <a:schemeClr val="tx1"/>
                </a:solidFill>
              </a:rPr>
              <a:t> heavy </a:t>
            </a:r>
            <a:r>
              <a:rPr lang="de-DE" sz="2400" dirty="0" err="1">
                <a:solidFill>
                  <a:schemeClr val="tx1"/>
                </a:solidFill>
              </a:rPr>
              <a:t>nucleus</a:t>
            </a:r>
            <a:br>
              <a:rPr lang="de-DE" sz="2400" dirty="0">
                <a:solidFill>
                  <a:schemeClr val="tx1"/>
                </a:solidFill>
              </a:rPr>
            </a:br>
            <a:r>
              <a:rPr lang="de-DE" sz="2400" dirty="0">
                <a:solidFill>
                  <a:schemeClr val="tx1"/>
                </a:solidFill>
              </a:rPr>
              <a:t>and </a:t>
            </a:r>
            <a:r>
              <a:rPr lang="de-DE" sz="2400" dirty="0" err="1">
                <a:solidFill>
                  <a:schemeClr val="tx1"/>
                </a:solidFill>
              </a:rPr>
              <a:t>almost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empty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shell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AFA408-621B-B7EE-B3E8-C36D3C71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873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337B-0C66-66AE-2E17-93A719DA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ACDF4-0225-27E0-C1BB-AD39720B5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94" y="790333"/>
            <a:ext cx="7744229" cy="56443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5821F0-FD21-9A71-5845-349B90EA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0D1AEB-65BA-DA40-FCAC-6F94F03E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29</a:t>
            </a:r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F1EBB0-4F1F-856B-D370-D0AD37596D2C}"/>
              </a:ext>
            </a:extLst>
          </p:cNvPr>
          <p:cNvSpPr/>
          <p:nvPr/>
        </p:nvSpPr>
        <p:spPr>
          <a:xfrm>
            <a:off x="3807241" y="5991909"/>
            <a:ext cx="898087" cy="72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1A5F6-5A42-E20E-FF27-F8A2799C7FB2}"/>
              </a:ext>
            </a:extLst>
          </p:cNvPr>
          <p:cNvSpPr/>
          <p:nvPr/>
        </p:nvSpPr>
        <p:spPr>
          <a:xfrm>
            <a:off x="3171908" y="5956360"/>
            <a:ext cx="1235064" cy="72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8F57A-B7CB-C8FE-C5E8-3763AF888EEB}"/>
              </a:ext>
            </a:extLst>
          </p:cNvPr>
          <p:cNvSpPr/>
          <p:nvPr/>
        </p:nvSpPr>
        <p:spPr>
          <a:xfrm>
            <a:off x="7883458" y="5673721"/>
            <a:ext cx="1002601" cy="72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273FD-75B4-FF44-FE58-13A38DC1E834}"/>
              </a:ext>
            </a:extLst>
          </p:cNvPr>
          <p:cNvSpPr txBox="1"/>
          <p:nvPr/>
        </p:nvSpPr>
        <p:spPr>
          <a:xfrm>
            <a:off x="3230935" y="5712464"/>
            <a:ext cx="18880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400" b="1" dirty="0"/>
              <a:t>Electron</a:t>
            </a:r>
            <a:endParaRPr lang="LID4096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03F397FA-3BD7-25C5-61D7-92964C2376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683" y="-123006"/>
                <a:ext cx="11357355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IN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IN" b="1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</m:sup>
                    </m:sSup>
                  </m:oMath>
                </a14:m>
                <a:r>
                  <a:rPr lang="en-IN" b="1" dirty="0"/>
                  <a:t>Collisions</a:t>
                </a:r>
                <a:endParaRPr lang="LID4096" b="1" dirty="0"/>
              </a:p>
            </p:txBody>
          </p:sp>
        </mc:Choice>
        <mc:Fallback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03F397FA-3BD7-25C5-61D7-92964C237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83" y="-123006"/>
                <a:ext cx="11357355" cy="1325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E13C520-F765-2CBE-AA60-BC97A1E53823}"/>
              </a:ext>
            </a:extLst>
          </p:cNvPr>
          <p:cNvSpPr txBox="1"/>
          <p:nvPr/>
        </p:nvSpPr>
        <p:spPr>
          <a:xfrm>
            <a:off x="7273422" y="5712464"/>
            <a:ext cx="18880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400" b="1" dirty="0"/>
              <a:t>Positron</a:t>
            </a:r>
            <a:endParaRPr lang="LID4096" sz="2400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46EC3DC-2491-6FE2-45A9-2A271706F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12A889-D21C-61E4-1189-34FD379FA759}"/>
              </a:ext>
            </a:extLst>
          </p:cNvPr>
          <p:cNvSpPr/>
          <p:nvPr/>
        </p:nvSpPr>
        <p:spPr>
          <a:xfrm>
            <a:off x="5862570" y="5673721"/>
            <a:ext cx="1002601" cy="7288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F5723-6A60-CB17-46D5-4AF99833CE9F}"/>
              </a:ext>
            </a:extLst>
          </p:cNvPr>
          <p:cNvSpPr txBox="1"/>
          <p:nvPr/>
        </p:nvSpPr>
        <p:spPr>
          <a:xfrm>
            <a:off x="5719007" y="5712463"/>
            <a:ext cx="11461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400" b="1" dirty="0"/>
              <a:t>Photon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296077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7192-443A-3AC9-5DD4-1E048F10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2683-7B1E-DC15-5D27-D137AAF3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127552"/>
            <a:ext cx="10515600" cy="1325563"/>
          </a:xfrm>
        </p:spPr>
        <p:txBody>
          <a:bodyPr/>
          <a:lstStyle/>
          <a:p>
            <a:r>
              <a:rPr lang="en-IN" b="1" dirty="0"/>
              <a:t>The Universe Started with a Big Bang</a:t>
            </a:r>
            <a:endParaRPr lang="LID4096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115FA3-74EF-777A-499D-516983B8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B2D7EE-77BE-4E5A-22EA-5DEFD7B5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is the Big Bang Theory?">
            <a:extLst>
              <a:ext uri="{FF2B5EF4-FFF2-40B4-BE49-F238E27FC236}">
                <a16:creationId xmlns:a16="http://schemas.microsoft.com/office/drawing/2014/main" id="{99780BD7-2A11-F0B5-9B41-0714E9D563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66" y="1676385"/>
            <a:ext cx="5624869" cy="34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65A0C9-8F58-1772-41CB-C4BBFB2DAA73}"/>
              </a:ext>
            </a:extLst>
          </p:cNvPr>
          <p:cNvSpPr txBox="1"/>
          <p:nvPr/>
        </p:nvSpPr>
        <p:spPr>
          <a:xfrm>
            <a:off x="575733" y="1516644"/>
            <a:ext cx="52239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universe started ~13.8 billion years ago with a big bang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was a super hot universe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 elementary particles existed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kumimoji="0" lang="LID4096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 time evolved the universe expanded and cooled down</a:t>
            </a:r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kumimoji="0" lang="en-IN" altLang="LID4096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LID4096" altLang="LID4096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Energy converted into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ED784C-8D3A-35E6-1FE3-D29DD005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3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383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0D3E-7D9A-A5B0-B51B-C2E18D23C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DDC614D-3AE1-F729-2A4A-134A9426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31D7DF-20F2-68F4-B11B-F95A9E39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" descr="Bild">
            <a:extLst>
              <a:ext uri="{FF2B5EF4-FFF2-40B4-BE49-F238E27FC236}">
                <a16:creationId xmlns:a16="http://schemas.microsoft.com/office/drawing/2014/main" id="{08E36FF0-5A5A-1F9D-2795-1D3737B279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45" t="2979" r="12078" b="1551"/>
          <a:stretch/>
        </p:blipFill>
        <p:spPr>
          <a:xfrm>
            <a:off x="6096000" y="1466834"/>
            <a:ext cx="5283578" cy="368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8" name="Picture 2" descr="Just LEGO® Bricks — Brick Bin">
            <a:extLst>
              <a:ext uri="{FF2B5EF4-FFF2-40B4-BE49-F238E27FC236}">
                <a16:creationId xmlns:a16="http://schemas.microsoft.com/office/drawing/2014/main" id="{05220295-0913-19FA-75C7-A0FE0F19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" y="1453115"/>
            <a:ext cx="4908317" cy="36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D837E2-9737-4751-1766-6C024B3AADA2}"/>
              </a:ext>
            </a:extLst>
          </p:cNvPr>
          <p:cNvCxnSpPr>
            <a:cxnSpLocks/>
          </p:cNvCxnSpPr>
          <p:nvPr/>
        </p:nvCxnSpPr>
        <p:spPr>
          <a:xfrm>
            <a:off x="4757928" y="3355848"/>
            <a:ext cx="1524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D9F8A4-46C5-809D-1DE9-561C526E43DE}"/>
              </a:ext>
            </a:extLst>
          </p:cNvPr>
          <p:cNvSpPr txBox="1"/>
          <p:nvPr/>
        </p:nvSpPr>
        <p:spPr>
          <a:xfrm>
            <a:off x="660654" y="5436235"/>
            <a:ext cx="7431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defRPr sz="1200"/>
            </a:pPr>
            <a:r>
              <a:rPr lang="de-DE" sz="2400" dirty="0"/>
              <a:t>Our world: also made of “Lego“ but pieces are particles</a:t>
            </a:r>
          </a:p>
          <a:p>
            <a:pPr defTabSz="914400">
              <a:lnSpc>
                <a:spcPct val="100000"/>
              </a:lnSpc>
              <a:defRPr sz="1200"/>
            </a:pPr>
            <a:r>
              <a:rPr lang="de-DE" sz="2400" dirty="0"/>
              <a:t>This system to organize particles is the </a:t>
            </a:r>
            <a:r>
              <a:rPr lang="de-DE" sz="2400" b="1" dirty="0"/>
              <a:t>Standard Model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903F35-C12D-3897-9B06-4922EFF9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127552"/>
            <a:ext cx="10515600" cy="1325563"/>
          </a:xfrm>
        </p:spPr>
        <p:txBody>
          <a:bodyPr/>
          <a:lstStyle/>
          <a:p>
            <a:r>
              <a:rPr lang="en-IN" b="1" dirty="0"/>
              <a:t>Basics</a:t>
            </a:r>
            <a:endParaRPr lang="LID4096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FA3AC-656F-7E47-03AA-BD89767FB42F}"/>
              </a:ext>
            </a:extLst>
          </p:cNvPr>
          <p:cNvSpPr txBox="1"/>
          <p:nvPr/>
        </p:nvSpPr>
        <p:spPr>
          <a:xfrm>
            <a:off x="7854443" y="1078992"/>
            <a:ext cx="3264408" cy="37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Standard Model</a:t>
            </a:r>
            <a:endParaRPr lang="LID4096" b="1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9CAADF-4B72-0CC5-CC7D-8D79CEC5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4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571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2A138-06C0-768E-AEA6-9EC02F7FE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41AE4-6E93-7F7F-EEF4-515E60F4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78" y="4682331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 the basic structure of all </a:t>
            </a:r>
            <a:r>
              <a:rPr lang="en-US" b="1" dirty="0"/>
              <a:t>matter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 </a:t>
            </a:r>
            <a:r>
              <a:rPr lang="en-US" b="1" dirty="0"/>
              <a:t>force carriers</a:t>
            </a:r>
            <a:r>
              <a:rPr lang="en-US" dirty="0"/>
              <a:t> of the fundamental </a:t>
            </a:r>
            <a:r>
              <a:rPr lang="en-US" sz="2400" dirty="0"/>
              <a:t>interactions</a:t>
            </a:r>
            <a:endParaRPr lang="en-US" dirty="0"/>
          </a:p>
          <a:p>
            <a:endParaRPr lang="LID4096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04CBB3F-EC13-0AFE-A724-33DCB6E5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052784-853E-EF5A-4C26-1ACABDA91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082325-9042-C4BA-4208-D680E957A3F1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Elementary Particles</a:t>
            </a:r>
            <a:endParaRPr lang="LID4096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44F61-67FC-1925-1EE8-EDEF89C30D5F}"/>
              </a:ext>
            </a:extLst>
          </p:cNvPr>
          <p:cNvSpPr txBox="1"/>
          <p:nvPr/>
        </p:nvSpPr>
        <p:spPr>
          <a:xfrm>
            <a:off x="2002074" y="3429000"/>
            <a:ext cx="818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Elementary particles cannot be broken down</a:t>
            </a:r>
          </a:p>
          <a:p>
            <a:pPr marL="0" indent="0" algn="ctr">
              <a:buNone/>
            </a:pPr>
            <a:r>
              <a:rPr lang="en-US" sz="2400" dirty="0"/>
              <a:t>Truly point like particles</a:t>
            </a:r>
          </a:p>
        </p:txBody>
      </p:sp>
      <p:pic>
        <p:nvPicPr>
          <p:cNvPr id="5122" name="Picture 2" descr="2,091 Collision Physics Royalty-Free Photos and Stock Images | Shutterstock">
            <a:extLst>
              <a:ext uri="{FF2B5EF4-FFF2-40B4-BE49-F238E27FC236}">
                <a16:creationId xmlns:a16="http://schemas.microsoft.com/office/drawing/2014/main" id="{9DDA1A6E-6FF2-7D05-EF12-147446576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1180042"/>
            <a:ext cx="713232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DBB313-65D7-44ED-701F-0018C760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266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4643-D4E7-5FBF-B9E1-0E60BB43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3C19CD3-4DCD-B27B-2AD9-55FF38B3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C05F82-071E-EC55-1CDF-CF0A55EF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77E9FE-369F-37F5-A52C-D086AC7C2769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Ordinary Matter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96870-649E-FC63-E501-849A34AC50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638"/>
          <a:stretch/>
        </p:blipFill>
        <p:spPr>
          <a:xfrm>
            <a:off x="709310" y="3839264"/>
            <a:ext cx="5101920" cy="2848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871278-9CB3-98A9-2ECA-01DB60792592}"/>
              </a:ext>
            </a:extLst>
          </p:cNvPr>
          <p:cNvSpPr txBox="1"/>
          <p:nvPr/>
        </p:nvSpPr>
        <p:spPr>
          <a:xfrm>
            <a:off x="424542" y="1191986"/>
            <a:ext cx="777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What does the proton and neutron consist of? </a:t>
            </a:r>
            <a:endParaRPr lang="LID4096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C00405-A8FE-D908-851D-849720D2DE9A}"/>
              </a:ext>
            </a:extLst>
          </p:cNvPr>
          <p:cNvSpPr/>
          <p:nvPr/>
        </p:nvSpPr>
        <p:spPr>
          <a:xfrm>
            <a:off x="1647437" y="1772087"/>
            <a:ext cx="1240971" cy="128995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8000">
                <a:srgbClr val="DE6148"/>
              </a:gs>
              <a:gs pos="100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leichung">
                <a:extLst>
                  <a:ext uri="{FF2B5EF4-FFF2-40B4-BE49-F238E27FC236}">
                    <a16:creationId xmlns:a16="http://schemas.microsoft.com/office/drawing/2014/main" id="{B4728D51-CA62-1A11-1260-60F28220A0BA}"/>
                  </a:ext>
                </a:extLst>
              </p:cNvPr>
              <p:cNvSpPr txBox="1"/>
              <p:nvPr/>
            </p:nvSpPr>
            <p:spPr>
              <a:xfrm>
                <a:off x="2033966" y="1909233"/>
                <a:ext cx="396622" cy="10156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6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66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14" name="Gleichung">
                <a:extLst>
                  <a:ext uri="{FF2B5EF4-FFF2-40B4-BE49-F238E27FC236}">
                    <a16:creationId xmlns:a16="http://schemas.microsoft.com/office/drawing/2014/main" id="{B4728D51-CA62-1A11-1260-60F28220A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966" y="1909233"/>
                <a:ext cx="396622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33608817-1A4E-B633-F25B-D04D26244782}"/>
              </a:ext>
            </a:extLst>
          </p:cNvPr>
          <p:cNvSpPr/>
          <p:nvPr/>
        </p:nvSpPr>
        <p:spPr>
          <a:xfrm>
            <a:off x="3831166" y="1772088"/>
            <a:ext cx="1240971" cy="12899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48000">
                <a:schemeClr val="accent6">
                  <a:lumMod val="60000"/>
                  <a:lumOff val="40000"/>
                </a:schemeClr>
              </a:gs>
              <a:gs pos="100000">
                <a:schemeClr val="bg2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leichung">
                <a:extLst>
                  <a:ext uri="{FF2B5EF4-FFF2-40B4-BE49-F238E27FC236}">
                    <a16:creationId xmlns:a16="http://schemas.microsoft.com/office/drawing/2014/main" id="{7CD69E04-3CEF-ED7E-C8C1-805FA4765C96}"/>
                  </a:ext>
                </a:extLst>
              </p:cNvPr>
              <p:cNvSpPr txBox="1"/>
              <p:nvPr/>
            </p:nvSpPr>
            <p:spPr>
              <a:xfrm>
                <a:off x="4202013" y="1933226"/>
                <a:ext cx="396622" cy="10156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28" normalizeH="0" baseline="0">
                    <a:ln>
                      <a:noFill/>
                    </a:ln>
                    <a:solidFill>
                      <a:srgbClr val="5C5C5C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6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66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17" name="Gleichung">
                <a:extLst>
                  <a:ext uri="{FF2B5EF4-FFF2-40B4-BE49-F238E27FC236}">
                    <a16:creationId xmlns:a16="http://schemas.microsoft.com/office/drawing/2014/main" id="{7CD69E04-3CEF-ED7E-C8C1-805FA4765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013" y="1933226"/>
                <a:ext cx="396622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3C1F22-37FE-F91B-87A2-4F72B2BFD3BD}"/>
              </a:ext>
            </a:extLst>
          </p:cNvPr>
          <p:cNvCxnSpPr/>
          <p:nvPr/>
        </p:nvCxnSpPr>
        <p:spPr>
          <a:xfrm flipV="1">
            <a:off x="1329551" y="2632824"/>
            <a:ext cx="635772" cy="705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71AD33-08CD-6AEB-CEBD-4887E5CF1D5D}"/>
              </a:ext>
            </a:extLst>
          </p:cNvPr>
          <p:cNvCxnSpPr>
            <a:cxnSpLocks/>
          </p:cNvCxnSpPr>
          <p:nvPr/>
        </p:nvCxnSpPr>
        <p:spPr>
          <a:xfrm flipH="1" flipV="1">
            <a:off x="4109811" y="2644487"/>
            <a:ext cx="483717" cy="6819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F6144A-C7B5-646F-5FF2-4543CF1C8078}"/>
              </a:ext>
            </a:extLst>
          </p:cNvPr>
          <p:cNvSpPr txBox="1"/>
          <p:nvPr/>
        </p:nvSpPr>
        <p:spPr>
          <a:xfrm>
            <a:off x="767442" y="3280085"/>
            <a:ext cx="567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Proton </a:t>
            </a:r>
            <a:endParaRPr lang="LID4096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06FDB8-0D42-C81C-28EA-BAEEDDFE9D80}"/>
              </a:ext>
            </a:extLst>
          </p:cNvPr>
          <p:cNvSpPr txBox="1"/>
          <p:nvPr/>
        </p:nvSpPr>
        <p:spPr>
          <a:xfrm>
            <a:off x="4202013" y="3269396"/>
            <a:ext cx="567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Neutron</a:t>
            </a:r>
            <a:endParaRPr lang="LID4096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86889C-774F-6CCC-677F-D1B753E6D9B0}"/>
              </a:ext>
            </a:extLst>
          </p:cNvPr>
          <p:cNvSpPr/>
          <p:nvPr/>
        </p:nvSpPr>
        <p:spPr>
          <a:xfrm>
            <a:off x="1100667" y="3839264"/>
            <a:ext cx="635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BF2EFD-2504-933A-4221-7F96EAED530E}"/>
              </a:ext>
            </a:extLst>
          </p:cNvPr>
          <p:cNvSpPr txBox="1"/>
          <p:nvPr/>
        </p:nvSpPr>
        <p:spPr>
          <a:xfrm>
            <a:off x="6322978" y="1587780"/>
            <a:ext cx="552188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Protons and neutrons are composite objects, made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valence quarks</a:t>
            </a:r>
            <a:r>
              <a:rPr lang="en-US" sz="2400" dirty="0"/>
              <a:t> (</a:t>
            </a:r>
            <a:r>
              <a:rPr lang="en-US" sz="2400" dirty="0" err="1"/>
              <a:t>uud</a:t>
            </a:r>
            <a:r>
              <a:rPr lang="en-US" sz="2400" dirty="0"/>
              <a:t>, </a:t>
            </a:r>
            <a:r>
              <a:rPr lang="en-US" sz="2400" dirty="0" err="1"/>
              <a:t>udd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Gluons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These define its properties, e.g. the electrical charge. 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Particles composed of quarks are called </a:t>
            </a:r>
            <a:r>
              <a:rPr lang="en-US" sz="2400" b="1" dirty="0"/>
              <a:t>hadrons</a:t>
            </a:r>
            <a:endParaRPr lang="en-US" sz="2400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55DD7A0B-D2D7-1C30-18E1-6D163B36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6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232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C6F07-02F0-6656-E7F5-7FECA37B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51D0-0776-DC92-C3BC-E6EB8FF64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925" y="3005667"/>
            <a:ext cx="5023181" cy="1424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Proton:</a:t>
            </a:r>
            <a:br>
              <a:rPr lang="en-US" sz="2400" dirty="0"/>
            </a:br>
            <a:r>
              <a:rPr lang="en-US" sz="2400" dirty="0"/>
              <a:t>• Up quark (charge +2/3)</a:t>
            </a:r>
            <a:br>
              <a:rPr lang="en-US" sz="2400" dirty="0"/>
            </a:br>
            <a:r>
              <a:rPr lang="en-US" sz="2400" dirty="0"/>
              <a:t>• Up quark (charge +2/3)</a:t>
            </a:r>
            <a:br>
              <a:rPr lang="en-US" sz="2400" dirty="0"/>
            </a:br>
            <a:r>
              <a:rPr lang="en-US" sz="2400" dirty="0"/>
              <a:t>• Down quark (charge -1/3)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6BDAA05-529A-12C7-AA69-D585A18D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416A83C-F6EB-3BAC-D97F-937CF373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70F383-5178-9888-6C57-95D8D8F1B86F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Inside Hadrons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471F32-0C14-2BAB-ECF9-B6E6C087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090" y="1139747"/>
            <a:ext cx="7068536" cy="2019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BC0CFF-8410-157D-B10C-B0D931342845}"/>
              </a:ext>
            </a:extLst>
          </p:cNvPr>
          <p:cNvSpPr txBox="1"/>
          <p:nvPr/>
        </p:nvSpPr>
        <p:spPr>
          <a:xfrm>
            <a:off x="6849533" y="2909726"/>
            <a:ext cx="3958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Neutron:</a:t>
            </a:r>
            <a:br>
              <a:rPr lang="en-US" sz="2400" dirty="0"/>
            </a:br>
            <a:r>
              <a:rPr lang="en-US" sz="2400" dirty="0"/>
              <a:t>• Up quark (charge +2/3)</a:t>
            </a:r>
            <a:br>
              <a:rPr lang="en-US" sz="2400" dirty="0"/>
            </a:br>
            <a:r>
              <a:rPr lang="en-US" sz="2400" dirty="0"/>
              <a:t>• Down quark (charge -1/3)</a:t>
            </a:r>
            <a:br>
              <a:rPr lang="en-US" sz="2400" dirty="0"/>
            </a:br>
            <a:r>
              <a:rPr lang="en-US" sz="2400" dirty="0"/>
              <a:t>• Down quark (charge -1/3)</a:t>
            </a:r>
          </a:p>
          <a:p>
            <a:endParaRPr lang="LID4096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29195-0C06-0538-07B2-87DDD2ED8FCA}"/>
              </a:ext>
            </a:extLst>
          </p:cNvPr>
          <p:cNvSpPr txBox="1"/>
          <p:nvPr/>
        </p:nvSpPr>
        <p:spPr>
          <a:xfrm>
            <a:off x="880533" y="4933423"/>
            <a:ext cx="8113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Quarks have three colors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electric charge of the Proton?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the color of the proton?</a:t>
            </a:r>
          </a:p>
          <a:p>
            <a:endParaRPr lang="LID4096" sz="24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0FA5E1-A7E4-A82A-2D04-5E9C6C9E8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7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316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24C0D-96C3-D0EB-1B0E-878EE1615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9F1B4-F256-0B24-DEBB-83BEAE9D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92" y="1566840"/>
            <a:ext cx="5757741" cy="2961954"/>
          </a:xfrm>
        </p:spPr>
        <p:txBody>
          <a:bodyPr>
            <a:noAutofit/>
          </a:bodyPr>
          <a:lstStyle/>
          <a:p>
            <a:r>
              <a:rPr lang="en-US" sz="2400" b="1" dirty="0"/>
              <a:t>Quarks</a:t>
            </a:r>
            <a:r>
              <a:rPr lang="en-US" sz="2400" dirty="0"/>
              <a:t> and </a:t>
            </a:r>
            <a:r>
              <a:rPr lang="en-US" sz="2400" b="1" dirty="0"/>
              <a:t>gluons</a:t>
            </a:r>
            <a:r>
              <a:rPr lang="en-US" sz="2400" dirty="0"/>
              <a:t> collide with each other and produce more quarks and gluons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Sea</a:t>
            </a:r>
            <a:r>
              <a:rPr lang="en-US" sz="2400" dirty="0"/>
              <a:t> of quark and antiquark pairs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Most of the body </a:t>
            </a:r>
            <a:r>
              <a:rPr lang="en-US" sz="2400" b="1" dirty="0"/>
              <a:t>mass is pure kinetic energy</a:t>
            </a:r>
            <a:r>
              <a:rPr lang="en-US" sz="2400" dirty="0"/>
              <a:t> of the proton constituents!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37D8AF4-46EF-73F6-DBB1-0CD8D14B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54" y="5742682"/>
            <a:ext cx="898087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34D7AF7-5980-291B-E818-ED58EA5E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742682"/>
            <a:ext cx="1888066" cy="7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245E98-C378-A557-883D-DCBFC2D808CE}"/>
              </a:ext>
            </a:extLst>
          </p:cNvPr>
          <p:cNvSpPr txBox="1">
            <a:spLocks/>
          </p:cNvSpPr>
          <p:nvPr/>
        </p:nvSpPr>
        <p:spPr>
          <a:xfrm>
            <a:off x="292101" y="1275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b="1" dirty="0"/>
              <a:t>Inside Hadrons</a:t>
            </a:r>
            <a:endParaRPr lang="LID4096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21535-96BD-57FB-C538-22E454EA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7" y="1313968"/>
            <a:ext cx="4708941" cy="3214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900CB3-9DDB-C48F-AE47-A4B8D3355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26" y="4642519"/>
            <a:ext cx="4658375" cy="73352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DCD9956-65B3-B01F-1E25-E10A7420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8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366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1152</Words>
  <Application>Microsoft Office PowerPoint</Application>
  <PresentationFormat>Widescreen</PresentationFormat>
  <Paragraphs>216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Office Theme</vt:lpstr>
      <vt:lpstr> </vt:lpstr>
      <vt:lpstr>PowerPoint Presentation</vt:lpstr>
      <vt:lpstr>How to investigate tiny particles?</vt:lpstr>
      <vt:lpstr>The Universe Started with a Big Bang</vt:lpstr>
      <vt:lpstr>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Rajeshwari Roy</dc:creator>
  <cp:lastModifiedBy>Rajeshwari Roy</cp:lastModifiedBy>
  <cp:revision>111</cp:revision>
  <dcterms:created xsi:type="dcterms:W3CDTF">2025-03-06T19:33:35Z</dcterms:created>
  <dcterms:modified xsi:type="dcterms:W3CDTF">2025-03-09T20:13:45Z</dcterms:modified>
</cp:coreProperties>
</file>