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8" r:id="rId3"/>
    <p:sldId id="259" r:id="rId4"/>
    <p:sldId id="272" r:id="rId5"/>
    <p:sldId id="274" r:id="rId6"/>
    <p:sldId id="276" r:id="rId7"/>
    <p:sldId id="277" r:id="rId8"/>
    <p:sldId id="288" r:id="rId9"/>
    <p:sldId id="289" r:id="rId10"/>
    <p:sldId id="290" r:id="rId11"/>
    <p:sldId id="291" r:id="rId12"/>
    <p:sldId id="294" r:id="rId13"/>
    <p:sldId id="300" r:id="rId14"/>
    <p:sldId id="301" r:id="rId15"/>
    <p:sldId id="302" r:id="rId16"/>
    <p:sldId id="338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2" r:id="rId25"/>
    <p:sldId id="314" r:id="rId26"/>
    <p:sldId id="315" r:id="rId27"/>
    <p:sldId id="316" r:id="rId28"/>
    <p:sldId id="322" r:id="rId29"/>
    <p:sldId id="339" r:id="rId30"/>
    <p:sldId id="326" r:id="rId31"/>
    <p:sldId id="327" r:id="rId32"/>
    <p:sldId id="328" r:id="rId33"/>
    <p:sldId id="329" r:id="rId34"/>
    <p:sldId id="331" r:id="rId35"/>
    <p:sldId id="332" r:id="rId36"/>
    <p:sldId id="333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1" i="0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DDE"/>
          </a:solidFill>
        </a:fill>
      </a:tcStyle>
    </a:wholeTbl>
    <a:band2H>
      <a:tcTxStyle/>
      <a:tcStyle>
        <a:tcBdr/>
        <a:fill>
          <a:solidFill>
            <a:srgbClr val="ECEF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E2D3"/>
          </a:solidFill>
        </a:fill>
      </a:tcStyle>
    </a:wholeTbl>
    <a:band2H>
      <a:tcTxStyle/>
      <a:tcStyle>
        <a:tcBdr/>
        <a:fill>
          <a:solidFill>
            <a:srgbClr val="F6F1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D8DE"/>
          </a:solidFill>
        </a:fill>
      </a:tcStyle>
    </a:wholeTbl>
    <a:band2H>
      <a:tcTxStyle/>
      <a:tcStyle>
        <a:tcBdr/>
        <a:fill>
          <a:solidFill>
            <a:srgbClr val="EDED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C5C5C"/>
              </a:solidFill>
              <a:prstDash val="solid"/>
              <a:round/>
            </a:ln>
          </a:top>
          <a:bottom>
            <a:ln w="254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C5C5C"/>
              </a:solidFill>
              <a:prstDash val="solid"/>
              <a:round/>
            </a:ln>
          </a:top>
          <a:bottom>
            <a:ln w="254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C5C5C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C5C5C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C5C5C"/>
          </a:solidFill>
        </a:fill>
      </a:tcStyle>
    </a:firstRow>
  </a:tblStyle>
  <a:tblStyle styleId="{2708684C-4D16-4618-839F-0558EEFCDFE6}" styleName="">
    <a:tblBg/>
    <a:wholeTb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5C5C5C"/>
              </a:solidFill>
              <a:prstDash val="solid"/>
              <a:round/>
            </a:ln>
          </a:left>
          <a:right>
            <a:ln w="12700" cap="flat">
              <a:solidFill>
                <a:srgbClr val="5C5C5C"/>
              </a:solidFill>
              <a:prstDash val="solid"/>
              <a:round/>
            </a:ln>
          </a:right>
          <a:top>
            <a:ln w="12700" cap="flat">
              <a:solidFill>
                <a:srgbClr val="5C5C5C"/>
              </a:solidFill>
              <a:prstDash val="solid"/>
              <a:round/>
            </a:ln>
          </a:top>
          <a:bottom>
            <a:ln w="127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solidFill>
                <a:srgbClr val="5C5C5C"/>
              </a:solidFill>
              <a:prstDash val="solid"/>
              <a:round/>
            </a:ln>
          </a:insideH>
          <a:insideV>
            <a:ln w="12700" cap="flat">
              <a:solidFill>
                <a:srgbClr val="5C5C5C"/>
              </a:solidFill>
              <a:prstDash val="solid"/>
              <a:round/>
            </a:ln>
          </a:insideV>
        </a:tcBdr>
        <a:fill>
          <a:solidFill>
            <a:srgbClr val="5C5C5C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5C5C5C"/>
              </a:solidFill>
              <a:prstDash val="solid"/>
              <a:round/>
            </a:ln>
          </a:left>
          <a:right>
            <a:ln w="12700" cap="flat">
              <a:solidFill>
                <a:srgbClr val="5C5C5C"/>
              </a:solidFill>
              <a:prstDash val="solid"/>
              <a:round/>
            </a:ln>
          </a:right>
          <a:top>
            <a:ln w="12700" cap="flat">
              <a:solidFill>
                <a:srgbClr val="5C5C5C"/>
              </a:solidFill>
              <a:prstDash val="solid"/>
              <a:round/>
            </a:ln>
          </a:top>
          <a:bottom>
            <a:ln w="127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solidFill>
                <a:srgbClr val="5C5C5C"/>
              </a:solidFill>
              <a:prstDash val="solid"/>
              <a:round/>
            </a:ln>
          </a:insideH>
          <a:insideV>
            <a:ln w="12700" cap="flat">
              <a:solidFill>
                <a:srgbClr val="5C5C5C"/>
              </a:solidFill>
              <a:prstDash val="solid"/>
              <a:round/>
            </a:ln>
          </a:insideV>
        </a:tcBdr>
        <a:fill>
          <a:solidFill>
            <a:srgbClr val="5C5C5C">
              <a:alpha val="20000"/>
            </a:srgbClr>
          </a:solidFill>
        </a:fill>
      </a:tcStyle>
    </a:firstCol>
    <a:lastRow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5C5C5C"/>
              </a:solidFill>
              <a:prstDash val="solid"/>
              <a:round/>
            </a:ln>
          </a:left>
          <a:right>
            <a:ln w="12700" cap="flat">
              <a:solidFill>
                <a:srgbClr val="5C5C5C"/>
              </a:solidFill>
              <a:prstDash val="solid"/>
              <a:round/>
            </a:ln>
          </a:right>
          <a:top>
            <a:ln w="50800" cap="flat">
              <a:solidFill>
                <a:srgbClr val="5C5C5C"/>
              </a:solidFill>
              <a:prstDash val="solid"/>
              <a:round/>
            </a:ln>
          </a:top>
          <a:bottom>
            <a:ln w="127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solidFill>
                <a:srgbClr val="5C5C5C"/>
              </a:solidFill>
              <a:prstDash val="solid"/>
              <a:round/>
            </a:ln>
          </a:insideH>
          <a:insideV>
            <a:ln w="12700" cap="flat">
              <a:solidFill>
                <a:srgbClr val="5C5C5C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C5C5C"/>
        </a:fontRef>
        <a:srgbClr val="5C5C5C"/>
      </a:tcTxStyle>
      <a:tcStyle>
        <a:tcBdr>
          <a:left>
            <a:ln w="12700" cap="flat">
              <a:solidFill>
                <a:srgbClr val="5C5C5C"/>
              </a:solidFill>
              <a:prstDash val="solid"/>
              <a:round/>
            </a:ln>
          </a:left>
          <a:right>
            <a:ln w="12700" cap="flat">
              <a:solidFill>
                <a:srgbClr val="5C5C5C"/>
              </a:solidFill>
              <a:prstDash val="solid"/>
              <a:round/>
            </a:ln>
          </a:right>
          <a:top>
            <a:ln w="12700" cap="flat">
              <a:solidFill>
                <a:srgbClr val="5C5C5C"/>
              </a:solidFill>
              <a:prstDash val="solid"/>
              <a:round/>
            </a:ln>
          </a:top>
          <a:bottom>
            <a:ln w="25400" cap="flat">
              <a:solidFill>
                <a:srgbClr val="5C5C5C"/>
              </a:solidFill>
              <a:prstDash val="solid"/>
              <a:round/>
            </a:ln>
          </a:bottom>
          <a:insideH>
            <a:ln w="12700" cap="flat">
              <a:solidFill>
                <a:srgbClr val="5C5C5C"/>
              </a:solidFill>
              <a:prstDash val="solid"/>
              <a:round/>
            </a:ln>
          </a:insideH>
          <a:insideV>
            <a:ln w="12700" cap="flat">
              <a:solidFill>
                <a:srgbClr val="5C5C5C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842" autoAdjust="0"/>
  </p:normalViewPr>
  <p:slideViewPr>
    <p:cSldViewPr snapToGrid="0">
      <p:cViewPr varScale="1">
        <p:scale>
          <a:sx n="44" d="100"/>
          <a:sy n="44" d="100"/>
        </p:scale>
        <p:origin x="1388" y="60"/>
      </p:cViewPr>
      <p:guideLst/>
    </p:cSldViewPr>
  </p:slideViewPr>
  <p:outlineViewPr>
    <p:cViewPr>
      <p:scale>
        <a:sx n="33" d="100"/>
        <a:sy n="33" d="100"/>
      </p:scale>
      <p:origin x="0" y="-301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de-DE" dirty="0" err="1"/>
              <a:t>Physicists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models</a:t>
            </a:r>
            <a:br>
              <a:rPr lang="de-DE" dirty="0"/>
            </a:br>
            <a:r>
              <a:rPr lang="de-DE" dirty="0"/>
              <a:t>- This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model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.</a:t>
            </a:r>
          </a:p>
          <a:p>
            <a:pPr marL="342900" indent="-342900">
              <a:buFontTx/>
              <a:buChar char="-"/>
            </a:pPr>
            <a:r>
              <a:rPr lang="de-DE" dirty="0"/>
              <a:t>- Made </a:t>
            </a:r>
            <a:r>
              <a:rPr lang="de-DE" dirty="0" err="1"/>
              <a:t>of</a:t>
            </a:r>
            <a:r>
              <a:rPr lang="de-DE" dirty="0"/>
              <a:t> Lego -&gt; </a:t>
            </a:r>
            <a:r>
              <a:rPr lang="de-DE" dirty="0" err="1"/>
              <a:t>everything</a:t>
            </a:r>
            <a:r>
              <a:rPr lang="de-DE" dirty="0"/>
              <a:t> (</a:t>
            </a:r>
            <a:r>
              <a:rPr lang="de-DE" dirty="0" err="1"/>
              <a:t>trees</a:t>
            </a:r>
            <a:r>
              <a:rPr lang="de-DE" dirty="0"/>
              <a:t>, </a:t>
            </a:r>
            <a:r>
              <a:rPr lang="de-DE" dirty="0" err="1"/>
              <a:t>houses</a:t>
            </a:r>
            <a:r>
              <a:rPr lang="de-DE" dirty="0"/>
              <a:t>, </a:t>
            </a:r>
            <a:r>
              <a:rPr lang="de-DE" dirty="0" err="1"/>
              <a:t>people</a:t>
            </a:r>
            <a:r>
              <a:rPr lang="de-DE" dirty="0"/>
              <a:t>,…)</a:t>
            </a:r>
          </a:p>
          <a:p>
            <a:pPr marL="342900" lvl="2" indent="-342900">
              <a:buFontTx/>
              <a:buChar char="-"/>
            </a:pPr>
            <a:r>
              <a:rPr lang="de-DE" dirty="0"/>
              <a:t>- Lego </a:t>
            </a:r>
            <a:r>
              <a:rPr lang="de-DE" dirty="0" err="1"/>
              <a:t>pieces</a:t>
            </a:r>
            <a:r>
              <a:rPr lang="de-DE" dirty="0"/>
              <a:t> </a:t>
            </a:r>
            <a:r>
              <a:rPr lang="de-DE" dirty="0" err="1"/>
              <a:t>always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-&gt;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organize</a:t>
            </a:r>
            <a:r>
              <a:rPr lang="de-DE" dirty="0"/>
              <a:t> </a:t>
            </a:r>
            <a:r>
              <a:rPr lang="de-DE" dirty="0" err="1"/>
              <a:t>them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8141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 defTabSz="914400">
              <a:lnSpc>
                <a:spcPct val="100000"/>
              </a:lnSpc>
              <a:buFontTx/>
              <a:buChar char="-"/>
              <a:defRPr sz="1200"/>
            </a:pP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and </a:t>
            </a:r>
            <a:r>
              <a:rPr lang="de-DE" dirty="0" err="1"/>
              <a:t>color</a:t>
            </a:r>
            <a:endParaRPr lang="de-DE" dirty="0"/>
          </a:p>
          <a:p>
            <a:pPr marL="171450" indent="-171450" defTabSz="914400">
              <a:lnSpc>
                <a:spcPct val="100000"/>
              </a:lnSpc>
              <a:buFontTx/>
              <a:buChar char="-"/>
              <a:defRPr sz="1200"/>
            </a:pP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 -&gt; also </a:t>
            </a:r>
            <a:r>
              <a:rPr lang="de-DE" dirty="0" err="1"/>
              <a:t>made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“Lego“ but </a:t>
            </a:r>
            <a:r>
              <a:rPr lang="de-DE" dirty="0" err="1"/>
              <a:t>pieces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  <a:p>
            <a:pPr marL="171450" indent="-171450" defTabSz="914400">
              <a:lnSpc>
                <a:spcPct val="100000"/>
              </a:lnSpc>
              <a:buFontTx/>
              <a:buChar char="-"/>
              <a:defRPr sz="1200"/>
            </a:pPr>
            <a:r>
              <a:rPr lang="de-DE" dirty="0"/>
              <a:t>This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organize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standard</a:t>
            </a:r>
            <a:r>
              <a:rPr lang="de-DE" dirty="0"/>
              <a:t> </a:t>
            </a:r>
            <a:r>
              <a:rPr lang="de-DE" dirty="0" err="1"/>
              <a:t>model</a:t>
            </a:r>
            <a:endParaRPr lang="de-D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062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bene 1…"/>
          <p:cNvSpPr>
            <a:spLocks noGrp="1"/>
          </p:cNvSpPr>
          <p:nvPr>
            <p:ph type="body" sz="quarter" idx="1"/>
          </p:nvPr>
        </p:nvSpPr>
        <p:spPr>
          <a:xfrm>
            <a:off x="571500" y="5588000"/>
            <a:ext cx="11875780" cy="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2" name="Titel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3" name="Rechteck"/>
          <p:cNvSpPr>
            <a:spLocks noGrp="1"/>
          </p:cNvSpPr>
          <p:nvPr>
            <p:ph type="body" sz="half" idx="2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b="1">
                <a:solidFill>
                  <a:srgbClr val="747676"/>
                </a:solidFill>
              </a:defRPr>
            </a:pPr>
            <a:endParaRPr/>
          </a:p>
        </p:txBody>
      </p:sp>
      <p:sp>
        <p:nvSpPr>
          <p:cNvPr id="1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77638" y="9189156"/>
            <a:ext cx="320279" cy="3107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imone Zimmermann (Uni Bonn)"/>
          <p:cNvSpPr txBox="1"/>
          <p:nvPr/>
        </p:nvSpPr>
        <p:spPr>
          <a:xfrm>
            <a:off x="160349" y="9232726"/>
            <a:ext cx="3224846" cy="343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1800" spc="0">
                <a:solidFill>
                  <a:srgbClr val="000000"/>
                </a:solidFill>
              </a:defRPr>
            </a:lvl1pPr>
          </a:lstStyle>
          <a:p>
            <a:r>
              <a:t>Simone Zimmermann (Uni Bonn)</a:t>
            </a:r>
          </a:p>
        </p:txBody>
      </p:sp>
      <p:pic>
        <p:nvPicPr>
          <p:cNvPr id="13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9194800"/>
            <a:ext cx="12788900" cy="7623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itel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2192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6400" b="0" cap="none">
                <a:solidFill>
                  <a:srgbClr val="0000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38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270000" y="1625600"/>
            <a:ext cx="5041900" cy="7099300"/>
          </a:xfrm>
          <a:prstGeom prst="rect">
            <a:avLst/>
          </a:prstGeom>
        </p:spPr>
        <p:txBody>
          <a:bodyPr anchor="ctr"/>
          <a:lstStyle>
            <a:lvl1pPr marL="812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1pPr>
            <a:lvl2pPr marL="12566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2pPr>
            <a:lvl3pPr marL="1701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3pPr>
            <a:lvl4pPr marL="21456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4pPr>
            <a:lvl5pPr marL="2590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88837" y="9220200"/>
            <a:ext cx="346026" cy="343248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 -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ie"/>
          <p:cNvSpPr/>
          <p:nvPr/>
        </p:nvSpPr>
        <p:spPr>
          <a:xfrm>
            <a:off x="152400" y="9232899"/>
            <a:ext cx="12712700" cy="42"/>
          </a:xfrm>
          <a:prstGeom prst="line">
            <a:avLst/>
          </a:prstGeom>
          <a:ln w="76200">
            <a:solidFill>
              <a:srgbClr val="25992D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7" name="Titel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2192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6400" b="0" cap="none">
                <a:solidFill>
                  <a:srgbClr val="0000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48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270000" y="1625600"/>
            <a:ext cx="5041900" cy="7099300"/>
          </a:xfrm>
          <a:prstGeom prst="rect">
            <a:avLst/>
          </a:prstGeom>
        </p:spPr>
        <p:txBody>
          <a:bodyPr anchor="ctr"/>
          <a:lstStyle>
            <a:lvl1pPr marL="812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1pPr>
            <a:lvl2pPr marL="12566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2pPr>
            <a:lvl3pPr marL="1701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3pPr>
            <a:lvl4pPr marL="21456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4pPr>
            <a:lvl5pPr marL="2590120" indent="-494620">
              <a:spcBef>
                <a:spcPts val="3800"/>
              </a:spcBef>
              <a:buSzPct val="171000"/>
              <a:buFontTx/>
              <a:buChar char="•"/>
              <a:defRPr>
                <a:solidFill>
                  <a:srgbClr val="00000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4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88837" y="9220200"/>
            <a:ext cx="346026" cy="343248"/>
          </a:xfrm>
          <a:prstGeom prst="rect">
            <a:avLst/>
          </a:prstGeom>
        </p:spPr>
        <p:txBody>
          <a:bodyPr/>
          <a:lstStyle>
            <a:lvl1pPr algn="ctr">
              <a:defRPr sz="1800" b="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lue-banner" descr="Blue-bann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9" y="-2"/>
            <a:ext cx="13007061" cy="125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080" y="556336"/>
            <a:ext cx="1950722" cy="68563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iteltext"/>
          <p:cNvSpPr txBox="1">
            <a:spLocks noGrp="1"/>
          </p:cNvSpPr>
          <p:nvPr>
            <p:ph type="title"/>
          </p:nvPr>
        </p:nvSpPr>
        <p:spPr>
          <a:xfrm>
            <a:off x="-2" y="-2"/>
            <a:ext cx="13004803" cy="1192109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ctr" defTabSz="1300480">
              <a:spcBef>
                <a:spcPts val="0"/>
              </a:spcBef>
              <a:defRPr sz="6200" cap="none">
                <a:solidFill>
                  <a:srgbClr val="FFFFFF"/>
                </a:solidFill>
                <a:effectLst>
                  <a:outerShdw blurRad="25400" dist="23000" dir="702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Titeltext</a:t>
            </a:r>
          </a:p>
        </p:txBody>
      </p:sp>
      <p:sp>
        <p:nvSpPr>
          <p:cNvPr id="159" name="Textebene 1…"/>
          <p:cNvSpPr txBox="1">
            <a:spLocks noGrp="1"/>
          </p:cNvSpPr>
          <p:nvPr>
            <p:ph type="body" idx="1"/>
          </p:nvPr>
        </p:nvSpPr>
        <p:spPr>
          <a:xfrm>
            <a:off x="975358" y="2817705"/>
            <a:ext cx="11054083" cy="5852162"/>
          </a:xfrm>
          <a:prstGeom prst="rect">
            <a:avLst/>
          </a:prstGeom>
        </p:spPr>
        <p:txBody>
          <a:bodyPr lIns="65022" tIns="65022" rIns="65022" bIns="65022"/>
          <a:lstStyle>
            <a:lvl1pPr marL="487680" indent="-487680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1pPr>
            <a:lvl2pPr marL="906234" indent="-449034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333399"/>
                </a:solidFill>
              </a:defRPr>
            </a:lvl2pPr>
            <a:lvl3pPr marL="1333500" indent="-419100" defTabSz="1300480">
              <a:spcBef>
                <a:spcPts val="1000"/>
              </a:spcBef>
              <a:buSzPct val="100000"/>
              <a:buFontTx/>
              <a:buChar char="•"/>
              <a:defRPr sz="4400">
                <a:solidFill>
                  <a:srgbClr val="333399"/>
                </a:solidFill>
              </a:defRPr>
            </a:lvl3pPr>
            <a:lvl4pPr marL="1874520" indent="-502919" defTabSz="1300480">
              <a:spcBef>
                <a:spcPts val="1000"/>
              </a:spcBef>
              <a:buSzPct val="100000"/>
              <a:buFontTx/>
              <a:buChar char="–"/>
              <a:defRPr sz="4400">
                <a:solidFill>
                  <a:srgbClr val="333399"/>
                </a:solidFill>
              </a:defRPr>
            </a:lvl4pPr>
            <a:lvl5pPr marL="2331720" indent="-502920" defTabSz="1300480">
              <a:spcBef>
                <a:spcPts val="1000"/>
              </a:spcBef>
              <a:buSzPct val="100000"/>
              <a:buFontTx/>
              <a:buChar char="»"/>
              <a:defRPr sz="4400">
                <a:solidFill>
                  <a:srgbClr val="333399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60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706464" y="8886613"/>
            <a:ext cx="322977" cy="319406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14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Blue-banner" descr="Blue-bann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9" y="-2"/>
            <a:ext cx="13007061" cy="125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080" y="556336"/>
            <a:ext cx="1950722" cy="68563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iteltext"/>
          <p:cNvSpPr txBox="1">
            <a:spLocks noGrp="1"/>
          </p:cNvSpPr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ctr" defTabSz="1300480">
              <a:spcBef>
                <a:spcPts val="0"/>
              </a:spcBef>
              <a:defRPr sz="6200" cap="none">
                <a:solidFill>
                  <a:srgbClr val="FFFFFF"/>
                </a:solidFill>
                <a:effectLst>
                  <a:outerShdw blurRad="25400" dist="23000" dir="702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Titeltext</a:t>
            </a:r>
          </a:p>
        </p:txBody>
      </p:sp>
      <p:sp>
        <p:nvSpPr>
          <p:cNvPr id="17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/>
          <a:lstStyle>
            <a:lvl1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1pPr>
            <a:lvl2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2pPr>
            <a:lvl3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3pPr>
            <a:lvl4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4pPr>
            <a:lvl5pPr marL="0" indent="0" algn="ctr" defTabSz="1300480">
              <a:spcBef>
                <a:spcPts val="1000"/>
              </a:spcBef>
              <a:buSzTx/>
              <a:buFontTx/>
              <a:buNone/>
              <a:defRPr sz="4400">
                <a:solidFill>
                  <a:srgbClr val="333399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7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706464" y="8886613"/>
            <a:ext cx="322977" cy="319406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14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Blue-banner" descr="Blue-bann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59" y="-2"/>
            <a:ext cx="13007061" cy="1252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2.png" descr="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080" y="556336"/>
            <a:ext cx="1950722" cy="68563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eltext"/>
          <p:cNvSpPr txBox="1">
            <a:spLocks noGrp="1"/>
          </p:cNvSpPr>
          <p:nvPr>
            <p:ph type="title"/>
          </p:nvPr>
        </p:nvSpPr>
        <p:spPr>
          <a:xfrm>
            <a:off x="1300478" y="-2"/>
            <a:ext cx="11704323" cy="1155985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ctr" defTabSz="1300480">
              <a:spcBef>
                <a:spcPts val="0"/>
              </a:spcBef>
              <a:defRPr sz="6200" cap="none" spc="70">
                <a:solidFill>
                  <a:srgbClr val="FEFEFE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8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706464" y="8886613"/>
            <a:ext cx="322977" cy="319406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14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el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sz="8000" b="0" cap="none">
                <a:solidFill>
                  <a:srgbClr val="FFFFFF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8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6323037" y="9258300"/>
            <a:ext cx="346026" cy="3432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800" b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el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ctr" defTabSz="1300480">
              <a:spcBef>
                <a:spcPts val="0"/>
              </a:spcBef>
              <a:defRPr sz="6200" b="0" cap="none">
                <a:solidFill>
                  <a:srgbClr val="000000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197" name="Textebene 1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/>
          <a:lstStyle>
            <a:lvl1pPr marL="471487" indent="-471487" defTabSz="1300480">
              <a:spcBef>
                <a:spcPts val="1000"/>
              </a:spcBef>
              <a:buSzPct val="100000"/>
              <a:buChar char="•"/>
              <a:defRPr sz="4400">
                <a:solidFill>
                  <a:srgbClr val="000000"/>
                </a:solidFill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</a:defRPr>
            </a:lvl2pPr>
            <a:lvl3pPr marL="1333500" indent="-419100" defTabSz="1300480">
              <a:spcBef>
                <a:spcPts val="1000"/>
              </a:spcBef>
              <a:buSzPct val="100000"/>
              <a:buChar char="•"/>
              <a:defRPr sz="4400">
                <a:solidFill>
                  <a:srgbClr val="000000"/>
                </a:solidFill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solidFill>
                  <a:srgbClr val="000000"/>
                </a:solidFill>
              </a:defRPr>
            </a:lvl4pPr>
            <a:lvl5pPr marL="2331720" indent="-502920" defTabSz="1300480">
              <a:spcBef>
                <a:spcPts val="1000"/>
              </a:spcBef>
              <a:buSzPct val="100000"/>
              <a:buChar char="»"/>
              <a:defRPr sz="4400">
                <a:solidFill>
                  <a:srgbClr val="000000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9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defTabSz="130048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15748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06" name="Titel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07" name="Shape 72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/>
          </a:p>
        </p:txBody>
      </p:sp>
      <p:sp>
        <p:nvSpPr>
          <p:cNvPr id="20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15748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16" name="Titel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 K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ild"/>
          <p:cNvSpPr>
            <a:spLocks noGrp="1"/>
          </p:cNvSpPr>
          <p:nvPr>
            <p:ph type="pic" idx="21"/>
          </p:nvPr>
        </p:nvSpPr>
        <p:spPr>
          <a:xfrm>
            <a:off x="563562" y="1105495"/>
            <a:ext cx="11877913" cy="75427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441256" y="-16973"/>
            <a:ext cx="8485224" cy="1588710"/>
          </a:xfrm>
          <a:prstGeom prst="rect">
            <a:avLst/>
          </a:prstGeom>
        </p:spPr>
        <p:txBody>
          <a:bodyPr anchor="b"/>
          <a:lstStyle>
            <a:lvl1pPr marL="0" indent="0" algn="r" defTabSz="467359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9600" b="1" cap="all"/>
            </a:lvl1pPr>
            <a:lvl2pPr marL="1879600" indent="-1409700" algn="r" defTabSz="467359">
              <a:lnSpc>
                <a:spcPct val="80000"/>
              </a:lnSpc>
              <a:spcBef>
                <a:spcPts val="0"/>
              </a:spcBef>
              <a:buFontTx/>
              <a:defRPr sz="9600" b="1" cap="all"/>
            </a:lvl2pPr>
            <a:lvl3pPr marL="2349500" indent="-1409700" algn="r" defTabSz="467359">
              <a:lnSpc>
                <a:spcPct val="80000"/>
              </a:lnSpc>
              <a:spcBef>
                <a:spcPts val="0"/>
              </a:spcBef>
              <a:buFontTx/>
              <a:defRPr sz="9600" b="1" cap="all"/>
            </a:lvl3pPr>
            <a:lvl4pPr marL="2819400" indent="-1409700" algn="r" defTabSz="467359">
              <a:lnSpc>
                <a:spcPct val="80000"/>
              </a:lnSpc>
              <a:spcBef>
                <a:spcPts val="0"/>
              </a:spcBef>
              <a:buFontTx/>
              <a:defRPr sz="9600" b="1" cap="all"/>
            </a:lvl4pPr>
            <a:lvl5pPr marL="3289300" indent="-1409700" algn="r" defTabSz="467359">
              <a:lnSpc>
                <a:spcPct val="80000"/>
              </a:lnSpc>
              <a:spcBef>
                <a:spcPts val="0"/>
              </a:spcBef>
              <a:buFontTx/>
              <a:defRPr sz="9600" b="1" cap="all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4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72551" y="9189156"/>
            <a:ext cx="320279" cy="3107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ild"/>
          <p:cNvSpPr>
            <a:spLocks noGrp="1"/>
          </p:cNvSpPr>
          <p:nvPr>
            <p:ph type="pic" idx="21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" name="Textebene 1…"/>
          <p:cNvSpPr>
            <a:spLocks noGrp="1"/>
          </p:cNvSpPr>
          <p:nvPr>
            <p:ph type="body" sz="quarter" idx="1"/>
          </p:nvPr>
        </p:nvSpPr>
        <p:spPr>
          <a:xfrm>
            <a:off x="571500" y="7619997"/>
            <a:ext cx="6451600" cy="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2" name="Titeltext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Titeltext</a:t>
            </a:r>
          </a:p>
        </p:txBody>
      </p:sp>
      <p:sp>
        <p:nvSpPr>
          <p:cNvPr id="53" name="Rechteck"/>
          <p:cNvSpPr>
            <a:spLocks noGrp="1"/>
          </p:cNvSpPr>
          <p:nvPr>
            <p:ph type="body" sz="quarter" idx="22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/>
          <a:p>
            <a: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b="1">
                <a:solidFill>
                  <a:srgbClr val="747676"/>
                </a:solidFill>
              </a:defRPr>
            </a:pPr>
            <a:endParaRPr/>
          </a:p>
        </p:txBody>
      </p:sp>
      <p:sp>
        <p:nvSpPr>
          <p:cNvPr id="5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81599" y="9194800"/>
            <a:ext cx="320279" cy="3107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15748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1" name="Titeltext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2" name="Rechteck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endParaRPr/>
          </a:p>
        </p:txBody>
      </p:sp>
      <p:sp>
        <p:nvSpPr>
          <p:cNvPr id="7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ild"/>
          <p:cNvSpPr>
            <a:spLocks noGrp="1"/>
          </p:cNvSpPr>
          <p:nvPr>
            <p:ph type="pic" idx="21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7023100" y="1574800"/>
            <a:ext cx="53975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2" name="Titeltext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3" name="Rechteck"/>
          <p:cNvSpPr>
            <a:spLocks noGrp="1"/>
          </p:cNvSpPr>
          <p:nvPr>
            <p:ph type="body" sz="half" idx="22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/>
          <a:p>
            <a:pPr marL="406400" indent="-406400">
              <a:defRPr sz="2800" b="1"/>
            </a:pPr>
            <a:endParaRPr/>
          </a:p>
        </p:txBody>
      </p:sp>
      <p:sp>
        <p:nvSpPr>
          <p:cNvPr id="8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fzählungs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Bild"/>
          <p:cNvSpPr>
            <a:spLocks noGrp="1"/>
          </p:cNvSpPr>
          <p:nvPr>
            <p:ph type="pic" idx="21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0" name="Bild"/>
          <p:cNvSpPr>
            <a:spLocks noGrp="1"/>
          </p:cNvSpPr>
          <p:nvPr>
            <p:ph type="pic" sz="quarter" idx="22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Bild"/>
          <p:cNvSpPr>
            <a:spLocks noGrp="1"/>
          </p:cNvSpPr>
          <p:nvPr>
            <p:ph type="pic" sz="quarter" idx="23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ild"/>
          <p:cNvSpPr>
            <a:spLocks noGrp="1"/>
          </p:cNvSpPr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bene 1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Titeltext</a:t>
            </a:r>
          </a:p>
        </p:txBody>
      </p:sp>
      <p:sp>
        <p:nvSpPr>
          <p:cNvPr id="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70133" y="9194800"/>
            <a:ext cx="320279" cy="31075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spc="0">
                <a:solidFill>
                  <a:srgbClr val="747676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1" i="0" u="none" strike="noStrike" cap="all" spc="0" baseline="0">
          <a:solidFill>
            <a:srgbClr val="747676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Calibri"/>
        <a:buChar char="➤"/>
        <a:tabLst/>
        <a:defRPr sz="3200" b="0" i="0" u="none" strike="noStrike" cap="none" spc="0" baseline="0">
          <a:solidFill>
            <a:srgbClr val="5C5C5C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t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6.ti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00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9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Zum Bearbeiten doppelklicken"/>
          <p:cNvSpPr>
            <a:spLocks noGrp="1"/>
          </p:cNvSpPr>
          <p:nvPr>
            <p:ph type="body" sz="quarter" idx="1"/>
          </p:nvPr>
        </p:nvSpPr>
        <p:spPr>
          <a:xfrm>
            <a:off x="571499" y="5588000"/>
            <a:ext cx="11875782" cy="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</p:spPr>
        <p:txBody>
          <a:bodyPr>
            <a:normAutofit fontScale="25000" lnSpcReduction="20000"/>
          </a:bodyPr>
          <a:lstStyle/>
          <a:p>
            <a:pPr marL="0" indent="0" defTabSz="182880">
              <a:spcBef>
                <a:spcPts val="0"/>
              </a:spcBef>
              <a:buSzTx/>
              <a:buNone/>
              <a:defRPr sz="480">
                <a:solidFill>
                  <a:srgbClr val="000000"/>
                </a:solidFill>
              </a:defRPr>
            </a:pPr>
            <a:endParaRPr dirty="0"/>
          </a:p>
        </p:txBody>
      </p:sp>
      <p:sp>
        <p:nvSpPr>
          <p:cNvPr id="227" name="Masterclass"/>
          <p:cNvSpPr txBox="1">
            <a:spLocks noGrp="1"/>
          </p:cNvSpPr>
          <p:nvPr>
            <p:ph type="title"/>
          </p:nvPr>
        </p:nvSpPr>
        <p:spPr>
          <a:xfrm>
            <a:off x="571500" y="3788024"/>
            <a:ext cx="11861800" cy="1965076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Masterclass</a:t>
            </a:r>
          </a:p>
        </p:txBody>
      </p:sp>
      <p:sp>
        <p:nvSpPr>
          <p:cNvPr id="228" name="Das Standardmodell und  die offenen Fragen der Teilchenphysik"/>
          <p:cNvSpPr txBox="1"/>
          <p:nvPr/>
        </p:nvSpPr>
        <p:spPr>
          <a:xfrm>
            <a:off x="571500" y="6028833"/>
            <a:ext cx="11861800" cy="1240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ctr" defTabSz="578358">
              <a:lnSpc>
                <a:spcPct val="70000"/>
              </a:lnSpc>
              <a:spcBef>
                <a:spcPts val="0"/>
              </a:spcBef>
              <a:defRPr sz="4700" b="0" spc="0">
                <a:solidFill>
                  <a:srgbClr val="747676"/>
                </a:solidFill>
              </a:defRPr>
            </a:pPr>
            <a:r>
              <a:rPr lang="de-DE" dirty="0"/>
              <a:t>The</a:t>
            </a:r>
            <a:r>
              <a:rPr dirty="0"/>
              <a:t> Standard</a:t>
            </a:r>
            <a:r>
              <a:rPr lang="de-DE" dirty="0"/>
              <a:t> M</a:t>
            </a:r>
            <a:r>
              <a:rPr dirty="0" err="1"/>
              <a:t>odel</a:t>
            </a:r>
            <a:r>
              <a:rPr dirty="0"/>
              <a:t> </a:t>
            </a:r>
            <a:r>
              <a:rPr lang="de-DE" dirty="0"/>
              <a:t>a</a:t>
            </a:r>
            <a:r>
              <a:rPr dirty="0" err="1"/>
              <a:t>nd</a:t>
            </a:r>
            <a:r>
              <a:rPr dirty="0"/>
              <a:t> </a:t>
            </a:r>
            <a:br>
              <a:rPr dirty="0"/>
            </a:br>
            <a:r>
              <a:rPr lang="de-DE" dirty="0"/>
              <a:t>Open Questions in </a:t>
            </a:r>
            <a:r>
              <a:rPr lang="en-US" dirty="0"/>
              <a:t>Particle</a:t>
            </a:r>
            <a:r>
              <a:rPr lang="de-DE" dirty="0"/>
              <a:t> Physics</a:t>
            </a:r>
            <a:endParaRPr dirty="0"/>
          </a:p>
        </p:txBody>
      </p:sp>
      <p:pic>
        <p:nvPicPr>
          <p:cNvPr id="229" name="UNI_Bonn_Logo_Standard_RZ_Office.jpg" descr="UNI_Bonn_Logo_Standard_RZ_Offi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358" y="403666"/>
            <a:ext cx="4094148" cy="1582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BCTP_logo.jpg" descr="BCTP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96" y="406400"/>
            <a:ext cx="1578826" cy="1582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Bild" descr="Bil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50" y="502622"/>
            <a:ext cx="3644900" cy="138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368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When particles collide…</a:t>
            </a:r>
          </a:p>
        </p:txBody>
      </p:sp>
      <p:pic>
        <p:nvPicPr>
          <p:cNvPr id="507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81" y="3326472"/>
            <a:ext cx="4384827" cy="3814071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373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… new particles are formed</a:t>
            </a:r>
          </a:p>
        </p:txBody>
      </p:sp>
      <p:pic>
        <p:nvPicPr>
          <p:cNvPr id="511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381" y="3326472"/>
            <a:ext cx="4384827" cy="3814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pasted-image.pdf" descr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70" y="3398406"/>
            <a:ext cx="3308550" cy="3670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pasted-image.pdf" descr="pasted-image.pdf"/>
          <p:cNvPicPr>
            <a:picLocks noChangeAspect="1"/>
          </p:cNvPicPr>
          <p:nvPr/>
        </p:nvPicPr>
        <p:blipFill>
          <a:blip r:embed="rId4"/>
          <a:srcRect l="4672" t="4671" r="4672" b="4672"/>
          <a:stretch>
            <a:fillRect/>
          </a:stretch>
        </p:blipFill>
        <p:spPr>
          <a:xfrm>
            <a:off x="8552456" y="2399206"/>
            <a:ext cx="2888884" cy="1785337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hape 378"/>
          <p:cNvSpPr txBox="1"/>
          <p:nvPr/>
        </p:nvSpPr>
        <p:spPr>
          <a:xfrm>
            <a:off x="7804470" y="4294849"/>
            <a:ext cx="4384827" cy="1877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1800"/>
              </a:spcBef>
              <a:defRPr b="0" spc="0"/>
            </a:pP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energy</a:t>
            </a:r>
            <a:endParaRPr dirty="0"/>
          </a:p>
          <a:p>
            <a:pPr algn="ctr">
              <a:spcBef>
                <a:spcPts val="1800"/>
              </a:spcBef>
              <a:defRPr b="0" spc="0"/>
            </a:pPr>
            <a:r>
              <a:rPr dirty="0"/>
              <a:t>⬇︎</a:t>
            </a:r>
          </a:p>
          <a:p>
            <a:pPr algn="ctr">
              <a:spcBef>
                <a:spcPts val="1800"/>
              </a:spcBef>
              <a:defRPr b="0" spc="0"/>
            </a:pPr>
            <a:r>
              <a:rPr dirty="0"/>
              <a:t>m</a:t>
            </a:r>
            <a:r>
              <a:rPr lang="de-DE" dirty="0" err="1"/>
              <a:t>ore</a:t>
            </a:r>
            <a:r>
              <a:rPr dirty="0"/>
              <a:t>/</a:t>
            </a:r>
            <a:r>
              <a:rPr lang="de-DE" dirty="0" err="1"/>
              <a:t>heavier</a:t>
            </a:r>
            <a:r>
              <a:rPr dirty="0"/>
              <a:t> </a:t>
            </a:r>
            <a:r>
              <a:rPr lang="de-DE" dirty="0" err="1"/>
              <a:t>particles</a:t>
            </a:r>
            <a:endParaRPr dirty="0"/>
          </a:p>
        </p:txBody>
      </p:sp>
      <p:pic>
        <p:nvPicPr>
          <p:cNvPr id="515" name="pasted-image.pdf" descr="pasted-image.pdf"/>
          <p:cNvPicPr>
            <a:picLocks noChangeAspect="1"/>
          </p:cNvPicPr>
          <p:nvPr/>
        </p:nvPicPr>
        <p:blipFill>
          <a:blip r:embed="rId5"/>
          <a:srcRect l="317" t="5329" r="733" b="1230"/>
          <a:stretch>
            <a:fillRect/>
          </a:stretch>
        </p:blipFill>
        <p:spPr>
          <a:xfrm>
            <a:off x="7876636" y="6282690"/>
            <a:ext cx="4571231" cy="2621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284" extrusionOk="0">
                <a:moveTo>
                  <a:pt x="9773" y="10"/>
                </a:moveTo>
                <a:cubicBezTo>
                  <a:pt x="9552" y="-9"/>
                  <a:pt x="9330" y="2"/>
                  <a:pt x="9126" y="19"/>
                </a:cubicBezTo>
                <a:cubicBezTo>
                  <a:pt x="8397" y="-1"/>
                  <a:pt x="8012" y="1176"/>
                  <a:pt x="7891" y="2291"/>
                </a:cubicBezTo>
                <a:cubicBezTo>
                  <a:pt x="7908" y="2568"/>
                  <a:pt x="7896" y="2723"/>
                  <a:pt x="7853" y="2761"/>
                </a:cubicBezTo>
                <a:cubicBezTo>
                  <a:pt x="7851" y="2808"/>
                  <a:pt x="7847" y="2858"/>
                  <a:pt x="7846" y="2903"/>
                </a:cubicBezTo>
                <a:cubicBezTo>
                  <a:pt x="8492" y="4604"/>
                  <a:pt x="7382" y="1680"/>
                  <a:pt x="7047" y="2903"/>
                </a:cubicBezTo>
                <a:cubicBezTo>
                  <a:pt x="6913" y="4261"/>
                  <a:pt x="5752" y="3634"/>
                  <a:pt x="5564" y="2545"/>
                </a:cubicBezTo>
                <a:cubicBezTo>
                  <a:pt x="5528" y="2470"/>
                  <a:pt x="5499" y="2397"/>
                  <a:pt x="5477" y="2326"/>
                </a:cubicBezTo>
                <a:cubicBezTo>
                  <a:pt x="4933" y="2123"/>
                  <a:pt x="5965" y="1170"/>
                  <a:pt x="5687" y="706"/>
                </a:cubicBezTo>
                <a:cubicBezTo>
                  <a:pt x="5188" y="-116"/>
                  <a:pt x="5073" y="2718"/>
                  <a:pt x="4487" y="1118"/>
                </a:cubicBezTo>
                <a:cubicBezTo>
                  <a:pt x="4306" y="948"/>
                  <a:pt x="4146" y="920"/>
                  <a:pt x="3998" y="983"/>
                </a:cubicBezTo>
                <a:cubicBezTo>
                  <a:pt x="3928" y="1030"/>
                  <a:pt x="3859" y="1083"/>
                  <a:pt x="3793" y="1141"/>
                </a:cubicBezTo>
                <a:cubicBezTo>
                  <a:pt x="3263" y="1673"/>
                  <a:pt x="2881" y="3156"/>
                  <a:pt x="2290" y="2529"/>
                </a:cubicBezTo>
                <a:cubicBezTo>
                  <a:pt x="2243" y="2535"/>
                  <a:pt x="2192" y="2532"/>
                  <a:pt x="2143" y="2533"/>
                </a:cubicBezTo>
                <a:cubicBezTo>
                  <a:pt x="828" y="3011"/>
                  <a:pt x="141" y="6274"/>
                  <a:pt x="570" y="8529"/>
                </a:cubicBezTo>
                <a:cubicBezTo>
                  <a:pt x="1238" y="9546"/>
                  <a:pt x="636" y="12028"/>
                  <a:pt x="891" y="13468"/>
                </a:cubicBezTo>
                <a:cubicBezTo>
                  <a:pt x="850" y="13675"/>
                  <a:pt x="792" y="13873"/>
                  <a:pt x="728" y="14067"/>
                </a:cubicBezTo>
                <a:cubicBezTo>
                  <a:pt x="729" y="14096"/>
                  <a:pt x="728" y="14125"/>
                  <a:pt x="729" y="14154"/>
                </a:cubicBezTo>
                <a:cubicBezTo>
                  <a:pt x="707" y="14177"/>
                  <a:pt x="693" y="14204"/>
                  <a:pt x="671" y="14228"/>
                </a:cubicBezTo>
                <a:cubicBezTo>
                  <a:pt x="428" y="14914"/>
                  <a:pt x="110" y="15571"/>
                  <a:pt x="11" y="16400"/>
                </a:cubicBezTo>
                <a:lnTo>
                  <a:pt x="0" y="17147"/>
                </a:lnTo>
                <a:cubicBezTo>
                  <a:pt x="1" y="17195"/>
                  <a:pt x="1" y="17244"/>
                  <a:pt x="2" y="17292"/>
                </a:cubicBezTo>
                <a:cubicBezTo>
                  <a:pt x="7" y="17345"/>
                  <a:pt x="5" y="17392"/>
                  <a:pt x="11" y="17447"/>
                </a:cubicBezTo>
                <a:cubicBezTo>
                  <a:pt x="333" y="19613"/>
                  <a:pt x="1926" y="20250"/>
                  <a:pt x="2890" y="19370"/>
                </a:cubicBezTo>
                <a:cubicBezTo>
                  <a:pt x="3522" y="18585"/>
                  <a:pt x="2903" y="21266"/>
                  <a:pt x="3769" y="20466"/>
                </a:cubicBezTo>
                <a:cubicBezTo>
                  <a:pt x="4018" y="19500"/>
                  <a:pt x="4421" y="19498"/>
                  <a:pt x="4889" y="20057"/>
                </a:cubicBezTo>
                <a:cubicBezTo>
                  <a:pt x="4962" y="20295"/>
                  <a:pt x="5033" y="20436"/>
                  <a:pt x="5102" y="20511"/>
                </a:cubicBezTo>
                <a:cubicBezTo>
                  <a:pt x="5105" y="20512"/>
                  <a:pt x="5107" y="20512"/>
                  <a:pt x="5110" y="20514"/>
                </a:cubicBezTo>
                <a:cubicBezTo>
                  <a:pt x="5147" y="20533"/>
                  <a:pt x="5184" y="20557"/>
                  <a:pt x="5220" y="20569"/>
                </a:cubicBezTo>
                <a:cubicBezTo>
                  <a:pt x="5417" y="20572"/>
                  <a:pt x="5598" y="20115"/>
                  <a:pt x="5768" y="19780"/>
                </a:cubicBezTo>
                <a:cubicBezTo>
                  <a:pt x="5969" y="19383"/>
                  <a:pt x="6153" y="19172"/>
                  <a:pt x="6327" y="20192"/>
                </a:cubicBezTo>
                <a:cubicBezTo>
                  <a:pt x="7287" y="21245"/>
                  <a:pt x="6613" y="17715"/>
                  <a:pt x="7127" y="18407"/>
                </a:cubicBezTo>
                <a:cubicBezTo>
                  <a:pt x="7097" y="21366"/>
                  <a:pt x="10319" y="20854"/>
                  <a:pt x="10405" y="18272"/>
                </a:cubicBezTo>
                <a:cubicBezTo>
                  <a:pt x="11222" y="18132"/>
                  <a:pt x="11400" y="20328"/>
                  <a:pt x="12243" y="19780"/>
                </a:cubicBezTo>
                <a:cubicBezTo>
                  <a:pt x="12523" y="18669"/>
                  <a:pt x="13269" y="19054"/>
                  <a:pt x="13602" y="17998"/>
                </a:cubicBezTo>
                <a:cubicBezTo>
                  <a:pt x="13653" y="16624"/>
                  <a:pt x="13814" y="16782"/>
                  <a:pt x="13951" y="17360"/>
                </a:cubicBezTo>
                <a:cubicBezTo>
                  <a:pt x="13951" y="17360"/>
                  <a:pt x="13951" y="17362"/>
                  <a:pt x="13951" y="17363"/>
                </a:cubicBezTo>
                <a:cubicBezTo>
                  <a:pt x="13999" y="17433"/>
                  <a:pt x="14020" y="17557"/>
                  <a:pt x="14022" y="17717"/>
                </a:cubicBezTo>
                <a:cubicBezTo>
                  <a:pt x="14125" y="18284"/>
                  <a:pt x="14196" y="18988"/>
                  <a:pt x="14163" y="19232"/>
                </a:cubicBezTo>
                <a:cubicBezTo>
                  <a:pt x="14828" y="19307"/>
                  <a:pt x="15494" y="19350"/>
                  <a:pt x="16156" y="19480"/>
                </a:cubicBezTo>
                <a:cubicBezTo>
                  <a:pt x="16287" y="19432"/>
                  <a:pt x="16404" y="19364"/>
                  <a:pt x="16481" y="19232"/>
                </a:cubicBezTo>
                <a:cubicBezTo>
                  <a:pt x="16544" y="19228"/>
                  <a:pt x="16593" y="19194"/>
                  <a:pt x="16636" y="19151"/>
                </a:cubicBezTo>
                <a:cubicBezTo>
                  <a:pt x="16678" y="18974"/>
                  <a:pt x="16706" y="18754"/>
                  <a:pt x="16726" y="18520"/>
                </a:cubicBezTo>
                <a:cubicBezTo>
                  <a:pt x="16656" y="18319"/>
                  <a:pt x="16626" y="18158"/>
                  <a:pt x="16753" y="18156"/>
                </a:cubicBezTo>
                <a:cubicBezTo>
                  <a:pt x="16798" y="17407"/>
                  <a:pt x="16801" y="16778"/>
                  <a:pt x="16944" y="17392"/>
                </a:cubicBezTo>
                <a:cubicBezTo>
                  <a:pt x="16993" y="17407"/>
                  <a:pt x="17092" y="17587"/>
                  <a:pt x="17212" y="17833"/>
                </a:cubicBezTo>
                <a:cubicBezTo>
                  <a:pt x="17382" y="18098"/>
                  <a:pt x="17552" y="18363"/>
                  <a:pt x="17728" y="18623"/>
                </a:cubicBezTo>
                <a:cubicBezTo>
                  <a:pt x="18018" y="18780"/>
                  <a:pt x="18305" y="18990"/>
                  <a:pt x="18226" y="19332"/>
                </a:cubicBezTo>
                <a:cubicBezTo>
                  <a:pt x="18275" y="19397"/>
                  <a:pt x="18326" y="19452"/>
                  <a:pt x="18375" y="19515"/>
                </a:cubicBezTo>
                <a:cubicBezTo>
                  <a:pt x="19064" y="20399"/>
                  <a:pt x="19815" y="21102"/>
                  <a:pt x="20696" y="21284"/>
                </a:cubicBezTo>
                <a:lnTo>
                  <a:pt x="20719" y="21284"/>
                </a:lnTo>
                <a:cubicBezTo>
                  <a:pt x="21003" y="19601"/>
                  <a:pt x="19494" y="19465"/>
                  <a:pt x="19280" y="17998"/>
                </a:cubicBezTo>
                <a:cubicBezTo>
                  <a:pt x="19662" y="16462"/>
                  <a:pt x="20783" y="17805"/>
                  <a:pt x="21476" y="17982"/>
                </a:cubicBezTo>
                <a:cubicBezTo>
                  <a:pt x="21491" y="17984"/>
                  <a:pt x="21506" y="17987"/>
                  <a:pt x="21521" y="17988"/>
                </a:cubicBezTo>
                <a:cubicBezTo>
                  <a:pt x="21576" y="17780"/>
                  <a:pt x="21600" y="17597"/>
                  <a:pt x="21598" y="17434"/>
                </a:cubicBezTo>
                <a:cubicBezTo>
                  <a:pt x="21584" y="16294"/>
                  <a:pt x="20317" y="16154"/>
                  <a:pt x="19920" y="15527"/>
                </a:cubicBezTo>
                <a:cubicBezTo>
                  <a:pt x="19804" y="15053"/>
                  <a:pt x="20167" y="15170"/>
                  <a:pt x="20329" y="15040"/>
                </a:cubicBezTo>
                <a:cubicBezTo>
                  <a:pt x="20352" y="14894"/>
                  <a:pt x="20348" y="14732"/>
                  <a:pt x="20336" y="14563"/>
                </a:cubicBezTo>
                <a:cubicBezTo>
                  <a:pt x="20297" y="14451"/>
                  <a:pt x="20244" y="14321"/>
                  <a:pt x="20160" y="14154"/>
                </a:cubicBezTo>
                <a:cubicBezTo>
                  <a:pt x="19671" y="12005"/>
                  <a:pt x="20645" y="13243"/>
                  <a:pt x="20959" y="13742"/>
                </a:cubicBezTo>
                <a:cubicBezTo>
                  <a:pt x="21465" y="13381"/>
                  <a:pt x="21366" y="12464"/>
                  <a:pt x="20799" y="13055"/>
                </a:cubicBezTo>
                <a:cubicBezTo>
                  <a:pt x="20946" y="12419"/>
                  <a:pt x="20527" y="12115"/>
                  <a:pt x="20319" y="12781"/>
                </a:cubicBezTo>
                <a:cubicBezTo>
                  <a:pt x="20385" y="12225"/>
                  <a:pt x="20609" y="11820"/>
                  <a:pt x="20644" y="11264"/>
                </a:cubicBezTo>
                <a:cubicBezTo>
                  <a:pt x="20633" y="11150"/>
                  <a:pt x="20627" y="11021"/>
                  <a:pt x="20632" y="10871"/>
                </a:cubicBezTo>
                <a:cubicBezTo>
                  <a:pt x="20611" y="10664"/>
                  <a:pt x="20569" y="10439"/>
                  <a:pt x="20479" y="10175"/>
                </a:cubicBezTo>
                <a:cubicBezTo>
                  <a:pt x="20129" y="9198"/>
                  <a:pt x="17878" y="10530"/>
                  <a:pt x="19280" y="8667"/>
                </a:cubicBezTo>
                <a:cubicBezTo>
                  <a:pt x="20015" y="8273"/>
                  <a:pt x="19542" y="6338"/>
                  <a:pt x="19680" y="5236"/>
                </a:cubicBezTo>
                <a:cubicBezTo>
                  <a:pt x="19737" y="5208"/>
                  <a:pt x="19810" y="5120"/>
                  <a:pt x="19886" y="5017"/>
                </a:cubicBezTo>
                <a:cubicBezTo>
                  <a:pt x="19814" y="5037"/>
                  <a:pt x="19701" y="4989"/>
                  <a:pt x="19520" y="4823"/>
                </a:cubicBezTo>
                <a:cubicBezTo>
                  <a:pt x="19495" y="4611"/>
                  <a:pt x="19434" y="4435"/>
                  <a:pt x="19359" y="4276"/>
                </a:cubicBezTo>
                <a:cubicBezTo>
                  <a:pt x="19359" y="4275"/>
                  <a:pt x="19359" y="4274"/>
                  <a:pt x="19359" y="4272"/>
                </a:cubicBezTo>
                <a:cubicBezTo>
                  <a:pt x="18936" y="3372"/>
                  <a:pt x="17840" y="3270"/>
                  <a:pt x="17360" y="3725"/>
                </a:cubicBezTo>
                <a:cubicBezTo>
                  <a:pt x="16103" y="4916"/>
                  <a:pt x="17642" y="2653"/>
                  <a:pt x="16801" y="2078"/>
                </a:cubicBezTo>
                <a:cubicBezTo>
                  <a:pt x="15876" y="2581"/>
                  <a:pt x="13971" y="325"/>
                  <a:pt x="13842" y="2903"/>
                </a:cubicBezTo>
                <a:cubicBezTo>
                  <a:pt x="12840" y="2406"/>
                  <a:pt x="14111" y="1751"/>
                  <a:pt x="13842" y="844"/>
                </a:cubicBezTo>
                <a:cubicBezTo>
                  <a:pt x="13462" y="209"/>
                  <a:pt x="13677" y="2606"/>
                  <a:pt x="12804" y="1392"/>
                </a:cubicBezTo>
                <a:cubicBezTo>
                  <a:pt x="12075" y="-234"/>
                  <a:pt x="11796" y="2166"/>
                  <a:pt x="11123" y="1804"/>
                </a:cubicBezTo>
                <a:cubicBezTo>
                  <a:pt x="11081" y="414"/>
                  <a:pt x="10437" y="68"/>
                  <a:pt x="9773" y="10"/>
                </a:cubicBezTo>
                <a:close/>
                <a:moveTo>
                  <a:pt x="19886" y="5017"/>
                </a:moveTo>
                <a:cubicBezTo>
                  <a:pt x="19930" y="5004"/>
                  <a:pt x="19951" y="4954"/>
                  <a:pt x="19968" y="4897"/>
                </a:cubicBezTo>
                <a:cubicBezTo>
                  <a:pt x="19941" y="4940"/>
                  <a:pt x="19914" y="4979"/>
                  <a:pt x="19886" y="5017"/>
                </a:cubicBezTo>
                <a:close/>
                <a:moveTo>
                  <a:pt x="19968" y="4897"/>
                </a:moveTo>
                <a:cubicBezTo>
                  <a:pt x="20111" y="4675"/>
                  <a:pt x="20239" y="4409"/>
                  <a:pt x="20239" y="4276"/>
                </a:cubicBezTo>
                <a:cubicBezTo>
                  <a:pt x="20173" y="4187"/>
                  <a:pt x="20131" y="4146"/>
                  <a:pt x="20094" y="4121"/>
                </a:cubicBezTo>
                <a:cubicBezTo>
                  <a:pt x="20064" y="4126"/>
                  <a:pt x="20032" y="4142"/>
                  <a:pt x="20000" y="4150"/>
                </a:cubicBezTo>
                <a:cubicBezTo>
                  <a:pt x="19966" y="4300"/>
                  <a:pt x="20031" y="4696"/>
                  <a:pt x="19968" y="4897"/>
                </a:cubicBezTo>
                <a:close/>
                <a:moveTo>
                  <a:pt x="14002" y="4685"/>
                </a:moveTo>
                <a:cubicBezTo>
                  <a:pt x="14659" y="6420"/>
                  <a:pt x="13367" y="5256"/>
                  <a:pt x="13122" y="5648"/>
                </a:cubicBezTo>
                <a:cubicBezTo>
                  <a:pt x="13381" y="5260"/>
                  <a:pt x="13674" y="4667"/>
                  <a:pt x="14002" y="4685"/>
                </a:cubicBezTo>
                <a:close/>
                <a:moveTo>
                  <a:pt x="11045" y="5097"/>
                </a:moveTo>
                <a:lnTo>
                  <a:pt x="11444" y="5236"/>
                </a:lnTo>
                <a:cubicBezTo>
                  <a:pt x="11774" y="5879"/>
                  <a:pt x="11049" y="5405"/>
                  <a:pt x="10711" y="5339"/>
                </a:cubicBezTo>
                <a:cubicBezTo>
                  <a:pt x="10829" y="5217"/>
                  <a:pt x="10973" y="5097"/>
                  <a:pt x="11045" y="5097"/>
                </a:cubicBezTo>
                <a:close/>
                <a:moveTo>
                  <a:pt x="4639" y="7449"/>
                </a:moveTo>
                <a:cubicBezTo>
                  <a:pt x="5106" y="7372"/>
                  <a:pt x="5066" y="8575"/>
                  <a:pt x="4649" y="8667"/>
                </a:cubicBezTo>
                <a:cubicBezTo>
                  <a:pt x="4442" y="11784"/>
                  <a:pt x="3697" y="6801"/>
                  <a:pt x="4408" y="7568"/>
                </a:cubicBezTo>
                <a:cubicBezTo>
                  <a:pt x="4496" y="7498"/>
                  <a:pt x="4572" y="7460"/>
                  <a:pt x="4639" y="7449"/>
                </a:cubicBezTo>
                <a:close/>
                <a:moveTo>
                  <a:pt x="2329" y="7842"/>
                </a:moveTo>
                <a:cubicBezTo>
                  <a:pt x="2409" y="7979"/>
                  <a:pt x="2623" y="8530"/>
                  <a:pt x="2650" y="8667"/>
                </a:cubicBezTo>
                <a:cubicBezTo>
                  <a:pt x="1797" y="10021"/>
                  <a:pt x="1633" y="7718"/>
                  <a:pt x="2329" y="7842"/>
                </a:cubicBezTo>
                <a:close/>
                <a:moveTo>
                  <a:pt x="7195" y="9044"/>
                </a:moveTo>
                <a:cubicBezTo>
                  <a:pt x="7246" y="9031"/>
                  <a:pt x="7301" y="9039"/>
                  <a:pt x="7366" y="9076"/>
                </a:cubicBezTo>
                <a:cubicBezTo>
                  <a:pt x="7339" y="9122"/>
                  <a:pt x="7127" y="9855"/>
                  <a:pt x="7047" y="10175"/>
                </a:cubicBezTo>
                <a:cubicBezTo>
                  <a:pt x="6618" y="11128"/>
                  <a:pt x="6686" y="10668"/>
                  <a:pt x="6246" y="10036"/>
                </a:cubicBezTo>
                <a:cubicBezTo>
                  <a:pt x="6746" y="10287"/>
                  <a:pt x="6837" y="9137"/>
                  <a:pt x="7195" y="9044"/>
                </a:cubicBezTo>
                <a:close/>
                <a:moveTo>
                  <a:pt x="17041" y="9350"/>
                </a:moveTo>
                <a:cubicBezTo>
                  <a:pt x="17148" y="9396"/>
                  <a:pt x="17308" y="9764"/>
                  <a:pt x="17281" y="9901"/>
                </a:cubicBezTo>
                <a:cubicBezTo>
                  <a:pt x="16457" y="11209"/>
                  <a:pt x="16200" y="9266"/>
                  <a:pt x="17041" y="9350"/>
                </a:cubicBezTo>
                <a:close/>
                <a:moveTo>
                  <a:pt x="3368" y="14383"/>
                </a:moveTo>
                <a:cubicBezTo>
                  <a:pt x="3440" y="14397"/>
                  <a:pt x="3545" y="14452"/>
                  <a:pt x="3688" y="14566"/>
                </a:cubicBezTo>
                <a:lnTo>
                  <a:pt x="3848" y="14566"/>
                </a:lnTo>
                <a:cubicBezTo>
                  <a:pt x="3912" y="16214"/>
                  <a:pt x="2861" y="14281"/>
                  <a:pt x="3368" y="14383"/>
                </a:cubicBezTo>
                <a:close/>
                <a:moveTo>
                  <a:pt x="6407" y="14702"/>
                </a:moveTo>
                <a:cubicBezTo>
                  <a:pt x="6855" y="15221"/>
                  <a:pt x="7706" y="14575"/>
                  <a:pt x="6966" y="16213"/>
                </a:cubicBezTo>
                <a:cubicBezTo>
                  <a:pt x="6699" y="16850"/>
                  <a:pt x="6320" y="14052"/>
                  <a:pt x="6407" y="147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16" name="Bild" descr="Bil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917" y="5841041"/>
            <a:ext cx="2159878" cy="1529193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Das StandardModell - Ordnung im System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1572">
              <a:spcBef>
                <a:spcPts val="2000"/>
              </a:spcBef>
              <a:defRPr sz="4608"/>
            </a:lvl1pPr>
          </a:lstStyle>
          <a:p>
            <a:r>
              <a:rPr lang="en-US" noProof="0" dirty="0"/>
              <a:t>The standard model and antiparticles</a:t>
            </a:r>
          </a:p>
        </p:txBody>
      </p:sp>
      <p:sp>
        <p:nvSpPr>
          <p:cNvPr id="549" name="Weitere Kopien dieser Teilchen mit entgegengesetzter Ladung: Antimaterie…"/>
          <p:cNvSpPr>
            <a:spLocks noGrp="1"/>
          </p:cNvSpPr>
          <p:nvPr>
            <p:ph type="body" idx="21"/>
          </p:nvPr>
        </p:nvSpPr>
        <p:spPr>
          <a:xfrm>
            <a:off x="5957899" y="7196816"/>
            <a:ext cx="6683566" cy="18091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413512" indent="-413512" defTabSz="514094">
              <a:spcBef>
                <a:spcPts val="1500"/>
              </a:spcBef>
              <a:defRPr sz="2800"/>
            </a:pPr>
            <a:r>
              <a:rPr lang="en-US" noProof="0" dirty="0"/>
              <a:t>More particles with same mass,</a:t>
            </a:r>
            <a:br>
              <a:rPr lang="en-US" noProof="0" dirty="0"/>
            </a:br>
            <a:r>
              <a:rPr lang="en-US" noProof="0" dirty="0"/>
              <a:t>but opposite charge</a:t>
            </a:r>
          </a:p>
          <a:p>
            <a:pPr marL="413512" indent="-413512" defTabSz="514094">
              <a:spcBef>
                <a:spcPts val="1500"/>
              </a:spcBef>
              <a:defRPr sz="2800"/>
            </a:pPr>
            <a:r>
              <a:rPr lang="en-US" noProof="0" dirty="0"/>
              <a:t>What holds particles together?</a:t>
            </a:r>
          </a:p>
        </p:txBody>
      </p:sp>
      <p:sp>
        <p:nvSpPr>
          <p:cNvPr id="550" name="Linie"/>
          <p:cNvSpPr/>
          <p:nvPr/>
        </p:nvSpPr>
        <p:spPr>
          <a:xfrm>
            <a:off x="493102" y="8727114"/>
            <a:ext cx="4816080" cy="1"/>
          </a:xfrm>
          <a:prstGeom prst="line">
            <a:avLst/>
          </a:prstGeom>
          <a:ln w="38100">
            <a:solidFill>
              <a:srgbClr val="747676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51" name="Masse"/>
          <p:cNvSpPr txBox="1"/>
          <p:nvPr/>
        </p:nvSpPr>
        <p:spPr>
          <a:xfrm>
            <a:off x="1287668" y="8711990"/>
            <a:ext cx="87197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de-DE" dirty="0" err="1"/>
              <a:t>mass</a:t>
            </a:r>
            <a:endParaRPr dirty="0"/>
          </a:p>
        </p:txBody>
      </p:sp>
      <p:pic>
        <p:nvPicPr>
          <p:cNvPr id="552" name="image19.png" descr="image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757" y="1701800"/>
            <a:ext cx="5915850" cy="4862827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Ladung"/>
          <p:cNvSpPr txBox="1"/>
          <p:nvPr/>
        </p:nvSpPr>
        <p:spPr>
          <a:xfrm>
            <a:off x="5287664" y="1567664"/>
            <a:ext cx="112441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de-DE" dirty="0" err="1"/>
              <a:t>charge</a:t>
            </a:r>
            <a:endParaRPr dirty="0"/>
          </a:p>
        </p:txBody>
      </p:sp>
      <p:sp>
        <p:nvSpPr>
          <p:cNvPr id="554" name="2/3"/>
          <p:cNvSpPr txBox="1"/>
          <p:nvPr/>
        </p:nvSpPr>
        <p:spPr>
          <a:xfrm>
            <a:off x="5450143" y="2388923"/>
            <a:ext cx="638228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2/3</a:t>
            </a:r>
          </a:p>
        </p:txBody>
      </p:sp>
      <p:sp>
        <p:nvSpPr>
          <p:cNvPr id="555" name="-1/3"/>
          <p:cNvSpPr txBox="1"/>
          <p:nvPr/>
        </p:nvSpPr>
        <p:spPr>
          <a:xfrm>
            <a:off x="5450143" y="4028534"/>
            <a:ext cx="750652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-1/3</a:t>
            </a:r>
          </a:p>
        </p:txBody>
      </p:sp>
      <p:sp>
        <p:nvSpPr>
          <p:cNvPr id="556" name="0"/>
          <p:cNvSpPr txBox="1"/>
          <p:nvPr/>
        </p:nvSpPr>
        <p:spPr>
          <a:xfrm>
            <a:off x="5450143" y="5668145"/>
            <a:ext cx="298088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0</a:t>
            </a:r>
          </a:p>
        </p:txBody>
      </p:sp>
      <p:sp>
        <p:nvSpPr>
          <p:cNvPr id="557" name="-1"/>
          <p:cNvSpPr txBox="1"/>
          <p:nvPr/>
        </p:nvSpPr>
        <p:spPr>
          <a:xfrm>
            <a:off x="5450143" y="7173138"/>
            <a:ext cx="410512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-1</a:t>
            </a:r>
          </a:p>
        </p:txBody>
      </p:sp>
      <p:sp>
        <p:nvSpPr>
          <p:cNvPr id="558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59" name="image1.tif" descr="image1.tif"/>
          <p:cNvPicPr>
            <a:picLocks noChangeAspect="1"/>
          </p:cNvPicPr>
          <p:nvPr/>
        </p:nvPicPr>
        <p:blipFill>
          <a:blip r:embed="rId3"/>
          <a:srcRect t="205" r="27712" b="204"/>
          <a:stretch>
            <a:fillRect/>
          </a:stretch>
        </p:blipFill>
        <p:spPr>
          <a:xfrm>
            <a:off x="493102" y="1552813"/>
            <a:ext cx="4815902" cy="6549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Das standardmodell - Kräfte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- interactions </a:t>
            </a:r>
          </a:p>
        </p:txBody>
      </p:sp>
      <p:graphicFrame>
        <p:nvGraphicFramePr>
          <p:cNvPr id="632" name="Tabelle"/>
          <p:cNvGraphicFramePr/>
          <p:nvPr>
            <p:extLst>
              <p:ext uri="{D42A27DB-BD31-4B8C-83A1-F6EECF244321}">
                <p14:modId xmlns:p14="http://schemas.microsoft.com/office/powerpoint/2010/main" val="4277823066"/>
              </p:ext>
            </p:extLst>
          </p:nvPr>
        </p:nvGraphicFramePr>
        <p:xfrm>
          <a:off x="1509318" y="1270000"/>
          <a:ext cx="9986163" cy="8420097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3328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8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8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54366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Interaction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Messenger </a:t>
                      </a: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Particle</a:t>
                      </a:r>
                      <a:r>
                        <a:rPr sz="3000" dirty="0">
                          <a:solidFill>
                            <a:srgbClr val="5C5C5C"/>
                          </a:solidFill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Effect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8961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5C5C5C"/>
                          </a:solidFill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5C5C5C"/>
                          </a:solidFill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solidFill>
                            <a:srgbClr val="5C5C5C"/>
                          </a:solidFill>
                        </a:rPr>
                        <a:t>?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4366"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8038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dirty="0">
                          <a:solidFill>
                            <a:srgbClr val="5C5C5C"/>
                          </a:solidFill>
                        </a:rPr>
                        <a:t>I</a:t>
                      </a: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t‘s</a:t>
                      </a:r>
                      <a:r>
                        <a:rPr sz="3000" dirty="0">
                          <a:solidFill>
                            <a:srgbClr val="5C5C5C"/>
                          </a:solidFill>
                        </a:rPr>
                        <a:t> </a:t>
                      </a: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your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turn!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4366"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3000" b="0"/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33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Das standardmodell - Kräfte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- interactions </a:t>
            </a:r>
          </a:p>
        </p:txBody>
      </p:sp>
      <p:pic>
        <p:nvPicPr>
          <p:cNvPr id="636" name="image27.png" descr="image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" y="6583295"/>
            <a:ext cx="2036774" cy="157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image2.tif" descr="image2.tif"/>
          <p:cNvPicPr>
            <a:picLocks noChangeAspect="1"/>
          </p:cNvPicPr>
          <p:nvPr/>
        </p:nvPicPr>
        <p:blipFill>
          <a:blip r:embed="rId3"/>
          <a:srcRect t="4629"/>
          <a:stretch>
            <a:fillRect/>
          </a:stretch>
        </p:blipFill>
        <p:spPr>
          <a:xfrm>
            <a:off x="11344752" y="1985493"/>
            <a:ext cx="1778980" cy="698340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38" name="Tabelle"/>
          <p:cNvGraphicFramePr/>
          <p:nvPr>
            <p:extLst>
              <p:ext uri="{D42A27DB-BD31-4B8C-83A1-F6EECF244321}">
                <p14:modId xmlns:p14="http://schemas.microsoft.com/office/powerpoint/2010/main" val="2191293736"/>
              </p:ext>
            </p:extLst>
          </p:nvPr>
        </p:nvGraphicFramePr>
        <p:xfrm>
          <a:off x="1509317" y="1270000"/>
          <a:ext cx="9986163" cy="8414386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3328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8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8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5265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Interaction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Messenger </a:t>
                      </a: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Particle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Effect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8165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Strong Interaction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g</a:t>
                      </a:r>
                      <a:r>
                        <a:rPr sz="3000" dirty="0" err="1">
                          <a:solidFill>
                            <a:srgbClr val="5C5C5C"/>
                          </a:solidFill>
                        </a:rPr>
                        <a:t>luon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3000" dirty="0">
                          <a:solidFill>
                            <a:srgbClr val="5C5C5C"/>
                          </a:solidFill>
                        </a:rPr>
                        <a:t>attraction between</a:t>
                      </a:r>
                    </a:p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3000" dirty="0">
                          <a:solidFill>
                            <a:srgbClr val="5C5C5C"/>
                          </a:solidFill>
                        </a:rPr>
                        <a:t>quarks, cohesion of</a:t>
                      </a:r>
                    </a:p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3000" dirty="0">
                          <a:solidFill>
                            <a:srgbClr val="5C5C5C"/>
                          </a:solidFill>
                        </a:rPr>
                        <a:t>atomic nuclei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5265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2900" dirty="0" err="1">
                          <a:solidFill>
                            <a:srgbClr val="5C5C5C"/>
                          </a:solidFill>
                        </a:rPr>
                        <a:t>Electromagnetic</a:t>
                      </a:r>
                      <a:r>
                        <a:rPr lang="de-DE" sz="2900" dirty="0">
                          <a:solidFill>
                            <a:srgbClr val="5C5C5C"/>
                          </a:solidFill>
                        </a:rPr>
                        <a:t> Interaction</a:t>
                      </a:r>
                      <a:endParaRPr sz="29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p</a:t>
                      </a:r>
                      <a:r>
                        <a:rPr sz="3000" dirty="0" err="1">
                          <a:solidFill>
                            <a:srgbClr val="5C5C5C"/>
                          </a:solidFill>
                        </a:rPr>
                        <a:t>hoton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3000" dirty="0">
                          <a:solidFill>
                            <a:srgbClr val="5C5C5C"/>
                          </a:solidFill>
                        </a:rPr>
                        <a:t>light, electrical currents, magnetism, cohesion of atoms,…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0426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Strong Interaction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dirty="0">
                          <a:solidFill>
                            <a:srgbClr val="5C5C5C"/>
                          </a:solidFill>
                        </a:rPr>
                        <a:t>W/Z</a:t>
                      </a: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 b</a:t>
                      </a:r>
                      <a:r>
                        <a:rPr sz="3000" dirty="0" err="1">
                          <a:solidFill>
                            <a:srgbClr val="5C5C5C"/>
                          </a:solidFill>
                        </a:rPr>
                        <a:t>oson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beta</a:t>
                      </a: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 </a:t>
                      </a: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decay</a:t>
                      </a: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,</a:t>
                      </a:r>
                    </a:p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nuclear</a:t>
                      </a: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 </a:t>
                      </a: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fusion</a:t>
                      </a: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, …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5265"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dirty="0" err="1">
                          <a:solidFill>
                            <a:srgbClr val="5C5C5C"/>
                          </a:solidFill>
                        </a:rPr>
                        <a:t>Gravit</a:t>
                      </a: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y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g</a:t>
                      </a:r>
                      <a:r>
                        <a:rPr sz="3000" dirty="0" err="1">
                          <a:solidFill>
                            <a:srgbClr val="5C5C5C"/>
                          </a:solidFill>
                        </a:rPr>
                        <a:t>raviton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masses</a:t>
                      </a: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 </a:t>
                      </a: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attract</a:t>
                      </a:r>
                      <a:br>
                        <a:rPr lang="de-DE" sz="3000" dirty="0">
                          <a:solidFill>
                            <a:srgbClr val="5C5C5C"/>
                          </a:solidFill>
                        </a:rPr>
                      </a:b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each</a:t>
                      </a:r>
                      <a:r>
                        <a:rPr lang="de-DE" sz="3000" dirty="0">
                          <a:solidFill>
                            <a:srgbClr val="5C5C5C"/>
                          </a:solidFill>
                        </a:rPr>
                        <a:t> </a:t>
                      </a:r>
                      <a:r>
                        <a:rPr lang="de-DE" sz="3000" dirty="0" err="1">
                          <a:solidFill>
                            <a:srgbClr val="5C5C5C"/>
                          </a:solidFill>
                        </a:rPr>
                        <a:t>other</a:t>
                      </a:r>
                      <a:endParaRPr sz="3000" dirty="0">
                        <a:solidFill>
                          <a:srgbClr val="5C5C5C"/>
                        </a:solidFill>
                      </a:endParaRPr>
                    </a:p>
                  </a:txBody>
                  <a:tcPr marL="0" marR="0" marT="0" marB="0" anchor="ctr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39" name="image28.png" descr="image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7609" y="2383597"/>
            <a:ext cx="2857502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image26.png" descr="image2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8736" y="4687297"/>
            <a:ext cx="1999755" cy="1579806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Kräfte zwischen den Teilchen werden durch spezielle Vermittler-Teilchen übertragen"/>
          <p:cNvSpPr>
            <a:spLocks noGrp="1"/>
          </p:cNvSpPr>
          <p:nvPr>
            <p:ph type="body" idx="21"/>
          </p:nvPr>
        </p:nvSpPr>
        <p:spPr>
          <a:xfrm>
            <a:off x="7172780" y="1833958"/>
            <a:ext cx="5651194" cy="249158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Interactions mediated</a:t>
            </a:r>
            <a:br>
              <a:rPr lang="en-US" noProof="0" dirty="0"/>
            </a:br>
            <a:r>
              <a:rPr lang="en-US" noProof="0" dirty="0"/>
              <a:t>by messenger particles </a:t>
            </a:r>
          </a:p>
        </p:txBody>
      </p:sp>
      <p:pic>
        <p:nvPicPr>
          <p:cNvPr id="645" name="image21.png" descr="image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071" y="3946671"/>
            <a:ext cx="2095502" cy="146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22.png" descr="image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133" y="3904059"/>
            <a:ext cx="1892302" cy="152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image23.png" descr="image2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240" y="3433402"/>
            <a:ext cx="853495" cy="856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age1.tif" descr="image1.tif"/>
          <p:cNvPicPr>
            <a:picLocks noChangeAspect="1"/>
          </p:cNvPicPr>
          <p:nvPr/>
        </p:nvPicPr>
        <p:blipFill>
          <a:blip r:embed="rId5"/>
          <a:srcRect t="205" r="4355"/>
          <a:stretch>
            <a:fillRect/>
          </a:stretch>
        </p:blipFill>
        <p:spPr>
          <a:xfrm>
            <a:off x="355119" y="1841896"/>
            <a:ext cx="6287601" cy="6476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Rechteck Rechteck" descr="Rechteck Rechteck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075022" y="1835361"/>
            <a:ext cx="1641394" cy="6476207"/>
          </a:xfrm>
          <a:prstGeom prst="rect">
            <a:avLst/>
          </a:prstGeom>
        </p:spPr>
      </p:pic>
      <p:sp>
        <p:nvSpPr>
          <p:cNvPr id="65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" name="Das standardmodell - Kräfte">
            <a:extLst>
              <a:ext uri="{FF2B5EF4-FFF2-40B4-BE49-F238E27FC236}">
                <a16:creationId xmlns:a16="http://schemas.microsoft.com/office/drawing/2014/main" id="{7C0E3E18-261A-D8AD-24DE-70940556532E}"/>
              </a:ext>
            </a:extLst>
          </p:cNvPr>
          <p:cNvSpPr txBox="1">
            <a:spLocks/>
          </p:cNvSpPr>
          <p:nvPr/>
        </p:nvSpPr>
        <p:spPr>
          <a:xfrm>
            <a:off x="571500" y="3175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0000" lnSpcReduction="10000"/>
          </a:bodyPr>
          <a:lstStyle>
            <a:lvl1pPr marL="0" marR="0" indent="0" algn="l" defTabSz="543305" rtl="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584200" rtl="0" latinLnBrk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all" spc="0" baseline="0">
                <a:solidFill>
                  <a:srgbClr val="747676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n-US"/>
              <a:t>The standard model - interactions 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E36665-3D74-A1A5-D49F-A6BA256426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04" y="6218147"/>
            <a:ext cx="5439196" cy="22954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DAS StandardModell - Kräfte zwischen den Teilchen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/>
          <a:lstStyle>
            <a:lvl1pPr defTabSz="418344">
              <a:spcBef>
                <a:spcPts val="1600"/>
              </a:spcBef>
              <a:defRPr sz="3696"/>
            </a:lvl1pPr>
          </a:lstStyle>
          <a:p>
            <a:r>
              <a:rPr lang="en-US" noProof="0" dirty="0"/>
              <a:t>The particle zoo – it’s your turn</a:t>
            </a:r>
          </a:p>
        </p:txBody>
      </p:sp>
      <p:sp>
        <p:nvSpPr>
          <p:cNvPr id="65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" name="Shape 392">
            <a:extLst>
              <a:ext uri="{FF2B5EF4-FFF2-40B4-BE49-F238E27FC236}">
                <a16:creationId xmlns:a16="http://schemas.microsoft.com/office/drawing/2014/main" id="{6C99E998-73DB-41DD-9848-ABECCC515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" y="1955800"/>
            <a:ext cx="11861800" cy="72263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marL="565784" indent="-565784" defTabSz="578358">
              <a:spcBef>
                <a:spcPts val="1700"/>
              </a:spcBef>
              <a:buSzPct val="100000"/>
              <a:buFontTx/>
              <a:buAutoNum type="arabicPeriod"/>
              <a:defRPr sz="3168"/>
            </a:pPr>
            <a:r>
              <a:rPr lang="en-US" noProof="0" dirty="0"/>
              <a:t>Take your particles and sort by mass!</a:t>
            </a:r>
            <a:endParaRPr lang="en-US" noProof="0" dirty="0">
              <a:latin typeface="Iowan Old Style Bold"/>
              <a:ea typeface="Iowan Old Style Bold"/>
              <a:cs typeface="Iowan Old Style Bold"/>
              <a:sym typeface="Iowan Old Style Bold"/>
            </a:endParaRPr>
          </a:p>
          <a:p>
            <a:pPr marL="565784" indent="-565784" defTabSz="578358">
              <a:spcBef>
                <a:spcPts val="1700"/>
              </a:spcBef>
              <a:buSzPct val="100000"/>
              <a:buFontTx/>
              <a:buAutoNum type="arabicPeriod"/>
              <a:defRPr sz="3168"/>
            </a:pPr>
            <a:endParaRPr lang="en-US" noProof="0" dirty="0">
              <a:latin typeface="Iowan Old Style Bold"/>
              <a:ea typeface="Iowan Old Style Bold"/>
              <a:cs typeface="Iowan Old Style Bold"/>
              <a:sym typeface="Iowan Old Style Bold"/>
            </a:endParaRPr>
          </a:p>
          <a:p>
            <a:pPr marL="565784" indent="-565784" defTabSz="578358">
              <a:spcBef>
                <a:spcPts val="1700"/>
              </a:spcBef>
              <a:buSzPct val="100000"/>
              <a:buFontTx/>
              <a:buAutoNum type="arabicPeriod"/>
              <a:defRPr sz="3168"/>
            </a:pPr>
            <a:r>
              <a:rPr lang="en-US" noProof="0" dirty="0"/>
              <a:t>Get together in 4 groups:</a:t>
            </a:r>
            <a:endParaRPr lang="en-US" dirty="0"/>
          </a:p>
          <a:p>
            <a:pPr marL="984250" lvl="1" indent="-514350" defTabSz="578358">
              <a:spcBef>
                <a:spcPts val="1700"/>
              </a:spcBef>
              <a:buSzPct val="100000"/>
              <a:buFont typeface="+mj-lt"/>
              <a:buAutoNum type="arabicPeriod"/>
              <a:defRPr sz="3168"/>
            </a:pPr>
            <a:r>
              <a:rPr lang="en-US" noProof="0" dirty="0">
                <a:latin typeface="Iowan Old Style Bold"/>
                <a:ea typeface="Iowan Old Style Bold"/>
                <a:cs typeface="Iowan Old Style Bold"/>
                <a:sym typeface="Iowan Old Style Bold"/>
              </a:rPr>
              <a:t>Group: </a:t>
            </a:r>
            <a:r>
              <a:rPr lang="en-US" noProof="0" dirty="0"/>
              <a:t>W boson, Higgs boson, top quark, Z boson, </a:t>
            </a:r>
            <a:r>
              <a:rPr lang="en-US" noProof="0" dirty="0" err="1"/>
              <a:t>antitop</a:t>
            </a:r>
            <a:r>
              <a:rPr lang="en-US" noProof="0" dirty="0"/>
              <a:t> quark, bottom quark (antibottom quark)</a:t>
            </a:r>
          </a:p>
          <a:p>
            <a:pPr marL="984250" lvl="1" indent="-514350" defTabSz="578358">
              <a:spcBef>
                <a:spcPts val="1700"/>
              </a:spcBef>
              <a:buSzPct val="100000"/>
              <a:buFont typeface="+mj-lt"/>
              <a:buAutoNum type="arabicPeriod"/>
              <a:defRPr sz="3168"/>
            </a:pPr>
            <a:r>
              <a:rPr lang="en-US" noProof="0" dirty="0">
                <a:latin typeface="Iowan Old Style Bold"/>
                <a:ea typeface="Iowan Old Style Bold"/>
                <a:cs typeface="Iowan Old Style Bold"/>
                <a:sym typeface="Iowan Old Style Bold"/>
              </a:rPr>
              <a:t>Group: </a:t>
            </a:r>
            <a:r>
              <a:rPr lang="en-US" noProof="0" dirty="0"/>
              <a:t>Gluon, photon</a:t>
            </a:r>
            <a:r>
              <a:rPr lang="en-US" noProof="0"/>
              <a:t>, muon </a:t>
            </a:r>
            <a:r>
              <a:rPr lang="en-US" noProof="0" dirty="0"/>
              <a:t>antineutrino, electron neutrino,</a:t>
            </a:r>
            <a:br>
              <a:rPr lang="en-US" noProof="0" dirty="0"/>
            </a:br>
            <a:r>
              <a:rPr lang="en-US" noProof="0" dirty="0"/>
              <a:t>tau antineutrino, tau neutrino</a:t>
            </a:r>
          </a:p>
          <a:p>
            <a:pPr marL="984250" lvl="1" indent="-514350" defTabSz="578358">
              <a:spcBef>
                <a:spcPts val="1700"/>
              </a:spcBef>
              <a:buSzPct val="100000"/>
              <a:buFont typeface="+mj-lt"/>
              <a:buAutoNum type="arabicPeriod"/>
              <a:defRPr sz="3168"/>
            </a:pPr>
            <a:r>
              <a:rPr lang="en-US" noProof="0" dirty="0">
                <a:latin typeface="Iowan Old Style Bold"/>
                <a:ea typeface="Iowan Old Style Bold"/>
                <a:cs typeface="Iowan Old Style Bold"/>
                <a:sym typeface="Iowan Old Style Bold"/>
              </a:rPr>
              <a:t>Group: </a:t>
            </a:r>
            <a:r>
              <a:rPr lang="en-US" noProof="0" dirty="0"/>
              <a:t>Proton, neutron, electron, electron antineutrino,</a:t>
            </a:r>
            <a:br>
              <a:rPr lang="en-US" noProof="0" dirty="0"/>
            </a:br>
            <a:r>
              <a:rPr lang="en-US" noProof="0" dirty="0"/>
              <a:t>up quark, down quark</a:t>
            </a:r>
          </a:p>
          <a:p>
            <a:pPr marL="984250" lvl="1" indent="-514350" defTabSz="578358">
              <a:spcBef>
                <a:spcPts val="1700"/>
              </a:spcBef>
              <a:buSzPct val="100000"/>
              <a:buFont typeface="+mj-lt"/>
              <a:buAutoNum type="arabicPeriod"/>
              <a:defRPr sz="3168"/>
            </a:pPr>
            <a:r>
              <a:rPr lang="en-US" noProof="0" dirty="0">
                <a:latin typeface="Iowan Old Style Bold"/>
                <a:ea typeface="Iowan Old Style Bold"/>
                <a:cs typeface="Iowan Old Style Bold"/>
                <a:sym typeface="Iowan Old Style Bold"/>
              </a:rPr>
              <a:t>Group: </a:t>
            </a:r>
            <a:r>
              <a:rPr lang="en-US" noProof="0" dirty="0"/>
              <a:t>Charm quark, strange quark, muon neutrino, muon</a:t>
            </a:r>
          </a:p>
        </p:txBody>
      </p:sp>
    </p:spTree>
    <p:extLst>
      <p:ext uri="{BB962C8B-B14F-4D97-AF65-F5344CB8AC3E}">
        <p14:creationId xmlns:p14="http://schemas.microsoft.com/office/powerpoint/2010/main" val="12256656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Feynman-Diagramm - Was ist das eigentlich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88974">
              <a:spcBef>
                <a:spcPts val="1800"/>
              </a:spcBef>
              <a:defRPr sz="4319"/>
            </a:lvl1pPr>
          </a:lstStyle>
          <a:p>
            <a:r>
              <a:rPr lang="en-US" noProof="0" dirty="0"/>
              <a:t>Feynman Diagrams</a:t>
            </a:r>
          </a:p>
        </p:txBody>
      </p:sp>
      <p:sp>
        <p:nvSpPr>
          <p:cNvPr id="664" name="Text"/>
          <p:cNvSpPr txBox="1"/>
          <p:nvPr/>
        </p:nvSpPr>
        <p:spPr>
          <a:xfrm>
            <a:off x="2504817" y="2145651"/>
            <a:ext cx="183208" cy="44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 b="0" spc="0">
                <a:solidFill>
                  <a:srgbClr val="000000"/>
                </a:solidFill>
              </a:defRPr>
            </a:lvl1pPr>
          </a:lstStyle>
          <a:p>
            <a:r>
              <a:t>  </a:t>
            </a:r>
          </a:p>
        </p:txBody>
      </p:sp>
      <p:sp>
        <p:nvSpPr>
          <p:cNvPr id="665" name="Analogie: Austausch eines Austauschteilchens…"/>
          <p:cNvSpPr/>
          <p:nvPr/>
        </p:nvSpPr>
        <p:spPr>
          <a:xfrm>
            <a:off x="571500" y="3697597"/>
            <a:ext cx="5664478" cy="648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37006" indent="-437006" defTabSz="543305">
              <a:spcBef>
                <a:spcPts val="1600"/>
              </a:spcBef>
              <a:buSzPct val="75000"/>
              <a:buFont typeface="Calibri"/>
              <a:buChar char="➤"/>
              <a:defRPr sz="2976" b="0" spc="0"/>
            </a:pPr>
            <a:r>
              <a:rPr lang="de-DE" dirty="0" err="1"/>
              <a:t>Analogy</a:t>
            </a:r>
            <a:r>
              <a:rPr lang="de-DE" dirty="0"/>
              <a:t>: Exchange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messenger</a:t>
            </a:r>
            <a:r>
              <a:rPr lang="de-DE" dirty="0"/>
              <a:t> </a:t>
            </a:r>
            <a:r>
              <a:rPr lang="de-DE" dirty="0" err="1"/>
              <a:t>particle</a:t>
            </a:r>
            <a:endParaRPr dirty="0"/>
          </a:p>
          <a:p>
            <a:pPr marL="437006" indent="-437006" defTabSz="543305">
              <a:spcBef>
                <a:spcPts val="1600"/>
              </a:spcBef>
              <a:buSzPct val="75000"/>
              <a:buFont typeface="Calibri"/>
              <a:buChar char="➤"/>
              <a:defRPr sz="2976" b="0" spc="0"/>
            </a:pP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: Messenger </a:t>
            </a:r>
            <a:r>
              <a:rPr lang="de-DE" dirty="0" err="1"/>
              <a:t>particle</a:t>
            </a:r>
            <a:endParaRPr dirty="0"/>
          </a:p>
          <a:p>
            <a:pPr marL="437006" indent="-437006" defTabSz="543305">
              <a:spcBef>
                <a:spcPts val="1600"/>
              </a:spcBef>
              <a:buSzPct val="75000"/>
              <a:buFont typeface="Calibri"/>
              <a:buChar char="➤"/>
              <a:defRPr sz="2976" b="0" spc="0"/>
            </a:pPr>
            <a:r>
              <a:rPr lang="de-DE" dirty="0" err="1"/>
              <a:t>Precursor</a:t>
            </a:r>
            <a:r>
              <a:rPr lang="de-DE" dirty="0"/>
              <a:t>: x-y </a:t>
            </a:r>
            <a:r>
              <a:rPr lang="de-DE" dirty="0" err="1"/>
              <a:t>diagram</a:t>
            </a:r>
            <a:endParaRPr dirty="0"/>
          </a:p>
          <a:p>
            <a:pPr marL="437006" indent="-437006" defTabSz="543305">
              <a:spcBef>
                <a:spcPts val="1600"/>
              </a:spcBef>
              <a:buSzPct val="75000"/>
              <a:buFont typeface="Calibri"/>
              <a:buChar char="➤"/>
              <a:defRPr sz="2976" b="0" spc="0"/>
            </a:pPr>
            <a:r>
              <a:rPr lang="de-DE" dirty="0"/>
              <a:t>Feynman </a:t>
            </a:r>
            <a:r>
              <a:rPr lang="de-DE" dirty="0" err="1"/>
              <a:t>diagram</a:t>
            </a:r>
            <a:r>
              <a:rPr lang="de-DE" dirty="0"/>
              <a:t>: x-t </a:t>
            </a:r>
            <a:r>
              <a:rPr lang="de-DE" dirty="0" err="1"/>
              <a:t>diagram</a:t>
            </a:r>
            <a:r>
              <a:rPr lang="de-DE" dirty="0"/>
              <a:t> (time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right</a:t>
            </a:r>
            <a:r>
              <a:rPr lang="de-DE" dirty="0"/>
              <a:t>)</a:t>
            </a:r>
            <a:endParaRPr sz="1116" dirty="0">
              <a:solidFill>
                <a:srgbClr val="000000"/>
              </a:solidFill>
            </a:endParaRPr>
          </a:p>
        </p:txBody>
      </p:sp>
      <p:sp>
        <p:nvSpPr>
          <p:cNvPr id="666" name="Darstellung von Wechselwirkungen"/>
          <p:cNvSpPr/>
          <p:nvPr/>
        </p:nvSpPr>
        <p:spPr>
          <a:xfrm>
            <a:off x="2524320" y="1682296"/>
            <a:ext cx="7956160" cy="13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spcBef>
                <a:spcPts val="1800"/>
              </a:spcBef>
              <a:buFont typeface="Calibri"/>
              <a:defRPr sz="3200" spc="0"/>
            </a:lvl1pPr>
          </a:lstStyle>
          <a:p>
            <a:r>
              <a:rPr lang="de-DE" dirty="0" err="1"/>
              <a:t>representation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interactions</a:t>
            </a:r>
            <a:endParaRPr dirty="0"/>
          </a:p>
        </p:txBody>
      </p:sp>
      <p:pic>
        <p:nvPicPr>
          <p:cNvPr id="667" name="Grafik 10" descr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958" y="2854187"/>
            <a:ext cx="5964087" cy="30983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68" name="Grafik 11" descr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737" y="6096534"/>
            <a:ext cx="5942529" cy="297497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6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681D079-45B0-CAFC-2311-5D8B04EB284B}"/>
              </a:ext>
            </a:extLst>
          </p:cNvPr>
          <p:cNvSpPr/>
          <p:nvPr/>
        </p:nvSpPr>
        <p:spPr>
          <a:xfrm>
            <a:off x="10218057" y="4403349"/>
            <a:ext cx="1030514" cy="328308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B71A13E-0034-A629-2165-F2037D99F77F}"/>
              </a:ext>
            </a:extLst>
          </p:cNvPr>
          <p:cNvSpPr/>
          <p:nvPr/>
        </p:nvSpPr>
        <p:spPr>
          <a:xfrm>
            <a:off x="11248571" y="7645665"/>
            <a:ext cx="1030514" cy="328308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2771CA1-003A-8525-FE35-A86BA21B2432}"/>
              </a:ext>
            </a:extLst>
          </p:cNvPr>
          <p:cNvSpPr txBox="1"/>
          <p:nvPr/>
        </p:nvSpPr>
        <p:spPr>
          <a:xfrm>
            <a:off x="10140616" y="4203307"/>
            <a:ext cx="1901371" cy="5283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0" dirty="0">
                <a:solidFill>
                  <a:srgbClr val="000000"/>
                </a:solidFill>
              </a:rPr>
              <a:t>a</a:t>
            </a:r>
            <a:r>
              <a:rPr kumimoji="0" lang="en-US" sz="1600" b="0" i="0" u="none" strike="noStrike" cap="none" spc="28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tomic nucleus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AD3B1CE-BD27-81C8-DD3C-4A50772EA8D9}"/>
              </a:ext>
            </a:extLst>
          </p:cNvPr>
          <p:cNvSpPr txBox="1"/>
          <p:nvPr/>
        </p:nvSpPr>
        <p:spPr>
          <a:xfrm>
            <a:off x="10665551" y="7584019"/>
            <a:ext cx="1901371" cy="5283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600" b="0" dirty="0">
                <a:solidFill>
                  <a:srgbClr val="000000"/>
                </a:solidFill>
              </a:rPr>
              <a:t>a</a:t>
            </a:r>
            <a:r>
              <a:rPr kumimoji="0" lang="en-US" sz="1600" b="0" i="0" u="none" strike="noStrike" cap="none" spc="28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tomic nucleus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9A524D8-F198-C103-1930-B5114DF7EED9}"/>
              </a:ext>
            </a:extLst>
          </p:cNvPr>
          <p:cNvSpPr/>
          <p:nvPr/>
        </p:nvSpPr>
        <p:spPr>
          <a:xfrm>
            <a:off x="7155543" y="7301631"/>
            <a:ext cx="1030514" cy="67234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CA12576-789C-D540-E380-E44E5E00C8B7}"/>
              </a:ext>
            </a:extLst>
          </p:cNvPr>
          <p:cNvSpPr txBox="1"/>
          <p:nvPr/>
        </p:nvSpPr>
        <p:spPr>
          <a:xfrm>
            <a:off x="7000694" y="7445623"/>
            <a:ext cx="1901371" cy="5283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28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atomic nucleus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109" y="5106902"/>
            <a:ext cx="7082831" cy="4126264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Feynman-Diagramm - Regeln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Feynman Diagram - Rules</a:t>
            </a:r>
          </a:p>
        </p:txBody>
      </p:sp>
      <p:pic>
        <p:nvPicPr>
          <p:cNvPr id="673" name="page68image48048288.png" descr="page68image4804828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9" y="5330408"/>
            <a:ext cx="5640175" cy="3337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page68image48050784.png" descr="page68image4805078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83682" y="1216100"/>
            <a:ext cx="4568943" cy="3337653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Text"/>
          <p:cNvSpPr txBox="1"/>
          <p:nvPr/>
        </p:nvSpPr>
        <p:spPr>
          <a:xfrm>
            <a:off x="2504817" y="2145651"/>
            <a:ext cx="183208" cy="44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 b="0" spc="0">
                <a:solidFill>
                  <a:srgbClr val="000000"/>
                </a:solidFill>
              </a:defRPr>
            </a:lvl1pPr>
          </a:lstStyle>
          <a:p>
            <a:r>
              <a:t>  </a:t>
            </a:r>
          </a:p>
        </p:txBody>
      </p:sp>
      <p:sp>
        <p:nvSpPr>
          <p:cNvPr id="676" name="Diagram"/>
          <p:cNvSpPr/>
          <p:nvPr/>
        </p:nvSpPr>
        <p:spPr>
          <a:xfrm>
            <a:off x="4029341" y="1263196"/>
            <a:ext cx="4237435" cy="13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spcBef>
                <a:spcPts val="1800"/>
              </a:spcBef>
              <a:buFont typeface="Calibri"/>
              <a:defRPr sz="3200" spc="0"/>
            </a:lvl1pPr>
          </a:lstStyle>
          <a:p>
            <a:r>
              <a:rPr lang="de-DE" dirty="0"/>
              <a:t>d</a:t>
            </a:r>
            <a:r>
              <a:rPr dirty="0" err="1"/>
              <a:t>iagram</a:t>
            </a:r>
            <a:endParaRPr dirty="0"/>
          </a:p>
        </p:txBody>
      </p:sp>
      <p:sp>
        <p:nvSpPr>
          <p:cNvPr id="677" name="Teilchen"/>
          <p:cNvSpPr/>
          <p:nvPr/>
        </p:nvSpPr>
        <p:spPr>
          <a:xfrm>
            <a:off x="1009128" y="4188961"/>
            <a:ext cx="4237435" cy="13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spcBef>
                <a:spcPts val="1800"/>
              </a:spcBef>
              <a:buFont typeface="Calibri"/>
              <a:defRPr sz="3200" spc="0"/>
            </a:lvl1pPr>
          </a:lstStyle>
          <a:p>
            <a:r>
              <a:rPr lang="de-DE" dirty="0" err="1"/>
              <a:t>particles</a:t>
            </a:r>
            <a:endParaRPr dirty="0"/>
          </a:p>
        </p:txBody>
      </p:sp>
      <p:sp>
        <p:nvSpPr>
          <p:cNvPr id="678" name="Wechselwirkung"/>
          <p:cNvSpPr/>
          <p:nvPr/>
        </p:nvSpPr>
        <p:spPr>
          <a:xfrm>
            <a:off x="7737807" y="4327475"/>
            <a:ext cx="4237435" cy="13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ctr">
              <a:spcBef>
                <a:spcPts val="1800"/>
              </a:spcBef>
              <a:buFont typeface="Calibri"/>
              <a:defRPr sz="3200" spc="0"/>
            </a:lvl1pPr>
          </a:lstStyle>
          <a:p>
            <a:r>
              <a:rPr lang="de-DE" dirty="0" err="1"/>
              <a:t>interaction</a:t>
            </a:r>
            <a:endParaRPr dirty="0"/>
          </a:p>
        </p:txBody>
      </p:sp>
      <p:sp>
        <p:nvSpPr>
          <p:cNvPr id="67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rafik 5" descr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691" y="932912"/>
            <a:ext cx="7305418" cy="4287769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Feynman-Diagramm - Beispiel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Feynman Diagram - Example</a:t>
            </a:r>
          </a:p>
        </p:txBody>
      </p:sp>
      <p:sp>
        <p:nvSpPr>
          <p:cNvPr id="683" name="Text"/>
          <p:cNvSpPr txBox="1"/>
          <p:nvPr/>
        </p:nvSpPr>
        <p:spPr>
          <a:xfrm>
            <a:off x="2504817" y="2145651"/>
            <a:ext cx="183208" cy="44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1200" b="0" spc="0">
                <a:solidFill>
                  <a:srgbClr val="000000"/>
                </a:solidFill>
              </a:defRPr>
            </a:lvl1pPr>
          </a:lstStyle>
          <a:p>
            <a: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4" name="- Strahlung"/>
              <p:cNvSpPr/>
              <p:nvPr/>
            </p:nvSpPr>
            <p:spPr>
              <a:xfrm>
                <a:off x="4383682" y="4874855"/>
                <a:ext cx="4237436" cy="13756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 anchor="ctr">
                <a:normAutofit/>
              </a:bodyPr>
              <a:lstStyle/>
              <a:p>
                <a:pPr algn="ctr">
                  <a:spcBef>
                    <a:spcPts val="1800"/>
                  </a:spcBef>
                  <a:buFont typeface="Calibri"/>
                  <a:defRPr sz="3200" spc="0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sz="345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45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sz="345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dirty="0"/>
                  <a:t> </a:t>
                </a:r>
                <a:r>
                  <a:rPr lang="de-DE" dirty="0"/>
                  <a:t>radiation</a:t>
                </a:r>
                <a:endParaRPr dirty="0"/>
              </a:p>
            </p:txBody>
          </p:sp>
        </mc:Choice>
        <mc:Fallback xmlns="">
          <p:sp>
            <p:nvSpPr>
              <p:cNvPr id="684" name="- Strahlung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682" y="4874855"/>
                <a:ext cx="4237436" cy="13756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85" name="Grafik 6" descr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691" y="5906057"/>
            <a:ext cx="7305418" cy="4221313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Bild" descr="Bild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47612" y="-39944"/>
            <a:ext cx="13100025" cy="9833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321" y="2966702"/>
            <a:ext cx="5034158" cy="4661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89" name="image44.png" descr="image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508" y="2944553"/>
            <a:ext cx="4592531" cy="6160630"/>
          </a:xfrm>
          <a:prstGeom prst="rect">
            <a:avLst/>
          </a:prstGeom>
          <a:ln w="12700">
            <a:miter lim="400000"/>
          </a:ln>
        </p:spPr>
      </p:pic>
      <p:sp>
        <p:nvSpPr>
          <p:cNvPr id="690" name="Shape 693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W Boson</a:t>
            </a:r>
          </a:p>
        </p:txBody>
      </p:sp>
      <p:pic>
        <p:nvPicPr>
          <p:cNvPr id="691" name="image46.png" descr="image4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636574">
            <a:off x="5757228" y="7423934"/>
            <a:ext cx="1196111" cy="352236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Shape 703"/>
          <p:cNvSpPr txBox="1"/>
          <p:nvPr/>
        </p:nvSpPr>
        <p:spPr>
          <a:xfrm>
            <a:off x="5002212" y="8131477"/>
            <a:ext cx="262732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1800"/>
              </a:spcBef>
              <a:defRPr sz="3600" spc="0"/>
            </a:pPr>
            <a:r>
              <a:rPr lang="de-DE" dirty="0"/>
              <a:t>The</a:t>
            </a:r>
            <a:r>
              <a:rPr dirty="0"/>
              <a:t> W</a:t>
            </a:r>
            <a:r>
              <a:rPr lang="de-DE" dirty="0"/>
              <a:t> </a:t>
            </a:r>
            <a:r>
              <a:rPr dirty="0"/>
              <a:t>Boson</a:t>
            </a:r>
          </a:p>
        </p:txBody>
      </p:sp>
      <p:pic>
        <p:nvPicPr>
          <p:cNvPr id="693" name="image41.png" descr="image4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636574">
            <a:off x="5757228" y="7423934"/>
            <a:ext cx="1196111" cy="352236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721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Beta Decay &amp; The W Boson</a:t>
            </a:r>
          </a:p>
        </p:txBody>
      </p:sp>
      <p:pic>
        <p:nvPicPr>
          <p:cNvPr id="697" name="image35.png" descr="image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14" y="3821307"/>
            <a:ext cx="3164905" cy="2380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image36.png" descr="image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934" y="3740652"/>
            <a:ext cx="3164904" cy="238001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9" name="Shape 724"/>
              <p:cNvSpPr txBox="1"/>
              <p:nvPr/>
            </p:nvSpPr>
            <p:spPr>
              <a:xfrm>
                <a:off x="1499710" y="2760507"/>
                <a:ext cx="3858300" cy="5987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lang="de-DE" dirty="0"/>
                  <a:t>B</a:t>
                </a:r>
                <a:r>
                  <a:rPr dirty="0"/>
                  <a:t>eta-</a:t>
                </a:r>
                <a:r>
                  <a:rPr lang="de-DE" dirty="0"/>
                  <a:t>M</a:t>
                </a:r>
                <a:r>
                  <a:rPr dirty="0" err="1"/>
                  <a:t>inus</a:t>
                </a:r>
                <a:r>
                  <a:rPr lang="de-DE" dirty="0"/>
                  <a:t> Decay</a:t>
                </a:r>
                <a:r>
                  <a:rPr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dirty="0"/>
                  <a:t>)</a:t>
                </a:r>
              </a:p>
            </p:txBody>
          </p:sp>
        </mc:Choice>
        <mc:Fallback xmlns="">
          <p:sp>
            <p:nvSpPr>
              <p:cNvPr id="699" name="Shape 7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710" y="2760507"/>
                <a:ext cx="3858300" cy="598754"/>
              </a:xfrm>
              <a:prstGeom prst="rect">
                <a:avLst/>
              </a:prstGeom>
              <a:blipFill>
                <a:blip r:embed="rId4"/>
                <a:stretch>
                  <a:fillRect l="-4265" r="-3633" b="-275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0" name="Shape 725"/>
              <p:cNvSpPr txBox="1"/>
              <p:nvPr/>
            </p:nvSpPr>
            <p:spPr>
              <a:xfrm>
                <a:off x="7773291" y="2760507"/>
                <a:ext cx="3548536" cy="5987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r>
                  <a:rPr dirty="0"/>
                  <a:t>Beta</a:t>
                </a:r>
                <a:r>
                  <a:rPr lang="de-DE" dirty="0"/>
                  <a:t>-</a:t>
                </a:r>
                <a:r>
                  <a:rPr dirty="0"/>
                  <a:t>Plus</a:t>
                </a:r>
                <a:r>
                  <a:rPr lang="de-DE" dirty="0"/>
                  <a:t> Decay</a:t>
                </a:r>
                <a:r>
                  <a:rPr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sz="3300" i="1">
                            <a:solidFill>
                              <a:srgbClr val="5C5C5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dirty="0"/>
                  <a:t>)</a:t>
                </a:r>
              </a:p>
            </p:txBody>
          </p:sp>
        </mc:Choice>
        <mc:Fallback xmlns="">
          <p:sp>
            <p:nvSpPr>
              <p:cNvPr id="700" name="Shape 7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291" y="2760507"/>
                <a:ext cx="3548536" cy="598754"/>
              </a:xfrm>
              <a:prstGeom prst="rect">
                <a:avLst/>
              </a:prstGeom>
              <a:blipFill>
                <a:blip r:embed="rId5"/>
                <a:stretch>
                  <a:fillRect l="-4639" r="-3780" b="-2755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1" name="image37.png" descr="image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349" y="3812448"/>
            <a:ext cx="864098" cy="665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image38.png" descr="image3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773" y="5481235"/>
            <a:ext cx="903505" cy="704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image39.png" descr="image3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4870" y="3740652"/>
            <a:ext cx="737987" cy="619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image37.png" descr="image37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0750" y="3652642"/>
            <a:ext cx="864098" cy="665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image40.png" descr="image4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3251" y="5389162"/>
            <a:ext cx="899095" cy="88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age41.png" descr="image4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1145" y="4604749"/>
            <a:ext cx="1003306" cy="812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7" name="image33.png" descr="image33.png"/>
          <p:cNvPicPr>
            <a:picLocks noChangeAspect="1"/>
          </p:cNvPicPr>
          <p:nvPr/>
        </p:nvPicPr>
        <p:blipFill>
          <a:blip r:embed="rId11"/>
          <a:srcRect l="8457" t="12728" r="3285" b="15864"/>
          <a:stretch>
            <a:fillRect/>
          </a:stretch>
        </p:blipFill>
        <p:spPr>
          <a:xfrm>
            <a:off x="4868247" y="4755391"/>
            <a:ext cx="840633" cy="680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743" h="17610" extrusionOk="0">
                <a:moveTo>
                  <a:pt x="6536" y="1"/>
                </a:moveTo>
                <a:cubicBezTo>
                  <a:pt x="6211" y="7"/>
                  <a:pt x="5875" y="40"/>
                  <a:pt x="5532" y="104"/>
                </a:cubicBezTo>
                <a:cubicBezTo>
                  <a:pt x="2807" y="1338"/>
                  <a:pt x="2369" y="2431"/>
                  <a:pt x="835" y="5293"/>
                </a:cubicBezTo>
                <a:cubicBezTo>
                  <a:pt x="-2990" y="14850"/>
                  <a:pt x="7360" y="21511"/>
                  <a:pt x="11166" y="15035"/>
                </a:cubicBezTo>
                <a:cubicBezTo>
                  <a:pt x="12844" y="20035"/>
                  <a:pt x="18610" y="13834"/>
                  <a:pt x="13983" y="12435"/>
                </a:cubicBezTo>
                <a:cubicBezTo>
                  <a:pt x="14157" y="6069"/>
                  <a:pt x="11404" y="-89"/>
                  <a:pt x="653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08" name="image39.png" descr="image3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9635" y="3825050"/>
            <a:ext cx="737987" cy="619910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0" name="Gleichung"/>
              <p:cNvSpPr txBox="1"/>
              <p:nvPr/>
            </p:nvSpPr>
            <p:spPr>
              <a:xfrm>
                <a:off x="2287659" y="6568439"/>
                <a:ext cx="2040214" cy="35826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bar>
                        <m:barPr>
                          <m:pos m:val="top"/>
                          <m:ctrlP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sz="350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710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659" y="6568439"/>
                <a:ext cx="2040214" cy="358268"/>
              </a:xfrm>
              <a:prstGeom prst="rect">
                <a:avLst/>
              </a:prstGeom>
              <a:blipFill>
                <a:blip r:embed="rId12"/>
                <a:stretch>
                  <a:fillRect b="-4237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1" name="Gleichung"/>
              <p:cNvSpPr txBox="1"/>
              <p:nvPr/>
            </p:nvSpPr>
            <p:spPr>
              <a:xfrm>
                <a:off x="8385944" y="6533464"/>
                <a:ext cx="2074885" cy="4282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p>
                        <m:sSupPr>
                          <m:ctrlP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3500" i="1">
                              <a:solidFill>
                                <a:srgbClr val="5C5C5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sz="35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sz="350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711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944" y="6533464"/>
                <a:ext cx="2074885" cy="428219"/>
              </a:xfrm>
              <a:prstGeom prst="rect">
                <a:avLst/>
              </a:prstGeom>
              <a:blipFill>
                <a:blip r:embed="rId13"/>
                <a:stretch>
                  <a:fillRect b="-2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Shape 738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Production of W Bosons at the LHC</a:t>
            </a:r>
          </a:p>
        </p:txBody>
      </p:sp>
      <p:pic>
        <p:nvPicPr>
          <p:cNvPr id="714" name="image43.png" descr="image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377" y="2249385"/>
            <a:ext cx="3607643" cy="2712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image44.png" descr="image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571" y="2249384"/>
            <a:ext cx="3607644" cy="2712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image45.png" descr="image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377" y="5189016"/>
            <a:ext cx="3607642" cy="2712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image46.png" descr="image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571" y="5189016"/>
            <a:ext cx="3607643" cy="2712947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hape 743"/>
          <p:cNvSpPr txBox="1"/>
          <p:nvPr/>
        </p:nvSpPr>
        <p:spPr>
          <a:xfrm>
            <a:off x="3712489" y="3299967"/>
            <a:ext cx="1099298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747676"/>
                </a:solidFill>
                <a:uFill>
                  <a:solidFill>
                    <a:srgbClr val="002060"/>
                  </a:solidFill>
                </a:uFill>
              </a:defRPr>
            </a:lvl1pPr>
          </a:lstStyle>
          <a:p>
            <a:r>
              <a:t>60%</a:t>
            </a:r>
          </a:p>
        </p:txBody>
      </p:sp>
      <p:sp>
        <p:nvSpPr>
          <p:cNvPr id="719" name="Shape 744"/>
          <p:cNvSpPr txBox="1"/>
          <p:nvPr/>
        </p:nvSpPr>
        <p:spPr>
          <a:xfrm>
            <a:off x="3712489" y="6239597"/>
            <a:ext cx="1099298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747676"/>
                </a:solidFill>
                <a:uFill>
                  <a:solidFill>
                    <a:srgbClr val="002060"/>
                  </a:solidFill>
                </a:uFill>
              </a:defRPr>
            </a:lvl1pPr>
          </a:lstStyle>
          <a:p>
            <a:r>
              <a:t>40%</a:t>
            </a:r>
          </a:p>
        </p:txBody>
      </p:sp>
      <p:pic>
        <p:nvPicPr>
          <p:cNvPr id="720" name="image28.png" descr="image28.png"/>
          <p:cNvPicPr>
            <a:picLocks noChangeAspect="1"/>
          </p:cNvPicPr>
          <p:nvPr/>
        </p:nvPicPr>
        <p:blipFill>
          <a:blip r:embed="rId6"/>
          <a:srcRect l="6022" t="24851" r="55077" b="13464"/>
          <a:stretch>
            <a:fillRect/>
          </a:stretch>
        </p:blipFill>
        <p:spPr>
          <a:xfrm>
            <a:off x="1478075" y="5557820"/>
            <a:ext cx="1528556" cy="153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2" h="21517" extrusionOk="0">
                <a:moveTo>
                  <a:pt x="3019" y="0"/>
                </a:moveTo>
                <a:cubicBezTo>
                  <a:pt x="3031" y="247"/>
                  <a:pt x="3012" y="470"/>
                  <a:pt x="2923" y="642"/>
                </a:cubicBezTo>
                <a:cubicBezTo>
                  <a:pt x="2999" y="521"/>
                  <a:pt x="3063" y="384"/>
                  <a:pt x="3127" y="229"/>
                </a:cubicBezTo>
                <a:cubicBezTo>
                  <a:pt x="3130" y="219"/>
                  <a:pt x="3135" y="211"/>
                  <a:pt x="3138" y="201"/>
                </a:cubicBezTo>
                <a:cubicBezTo>
                  <a:pt x="3168" y="129"/>
                  <a:pt x="3167" y="72"/>
                  <a:pt x="3191" y="0"/>
                </a:cubicBezTo>
                <a:lnTo>
                  <a:pt x="3019" y="0"/>
                </a:lnTo>
                <a:close/>
                <a:moveTo>
                  <a:pt x="9365" y="446"/>
                </a:moveTo>
                <a:cubicBezTo>
                  <a:pt x="8729" y="445"/>
                  <a:pt x="8083" y="492"/>
                  <a:pt x="7440" y="586"/>
                </a:cubicBezTo>
                <a:cubicBezTo>
                  <a:pt x="2250" y="2328"/>
                  <a:pt x="-888" y="7462"/>
                  <a:pt x="223" y="13398"/>
                </a:cubicBezTo>
                <a:cubicBezTo>
                  <a:pt x="1685" y="19707"/>
                  <a:pt x="7702" y="21600"/>
                  <a:pt x="13280" y="20518"/>
                </a:cubicBezTo>
                <a:cubicBezTo>
                  <a:pt x="18599" y="18409"/>
                  <a:pt x="20476" y="13079"/>
                  <a:pt x="19481" y="7483"/>
                </a:cubicBezTo>
                <a:cubicBezTo>
                  <a:pt x="19079" y="6279"/>
                  <a:pt x="18469" y="5159"/>
                  <a:pt x="17700" y="4163"/>
                </a:cubicBezTo>
                <a:cubicBezTo>
                  <a:pt x="15681" y="1706"/>
                  <a:pt x="12621" y="453"/>
                  <a:pt x="9365" y="446"/>
                </a:cubicBezTo>
                <a:close/>
                <a:moveTo>
                  <a:pt x="2837" y="781"/>
                </a:moveTo>
                <a:cubicBezTo>
                  <a:pt x="2829" y="791"/>
                  <a:pt x="2813" y="794"/>
                  <a:pt x="2804" y="804"/>
                </a:cubicBezTo>
                <a:cubicBezTo>
                  <a:pt x="2805" y="804"/>
                  <a:pt x="2803" y="808"/>
                  <a:pt x="2804" y="809"/>
                </a:cubicBezTo>
                <a:cubicBezTo>
                  <a:pt x="2816" y="795"/>
                  <a:pt x="2825" y="797"/>
                  <a:pt x="2837" y="781"/>
                </a:cubicBezTo>
                <a:close/>
                <a:moveTo>
                  <a:pt x="18093" y="20088"/>
                </a:moveTo>
                <a:cubicBezTo>
                  <a:pt x="18065" y="20098"/>
                  <a:pt x="18039" y="20100"/>
                  <a:pt x="18007" y="20116"/>
                </a:cubicBezTo>
                <a:cubicBezTo>
                  <a:pt x="17789" y="20225"/>
                  <a:pt x="17479" y="20460"/>
                  <a:pt x="17055" y="20875"/>
                </a:cubicBezTo>
                <a:cubicBezTo>
                  <a:pt x="17236" y="21043"/>
                  <a:pt x="17361" y="21177"/>
                  <a:pt x="17502" y="21322"/>
                </a:cubicBezTo>
                <a:cubicBezTo>
                  <a:pt x="17580" y="21299"/>
                  <a:pt x="17647" y="21291"/>
                  <a:pt x="17744" y="21232"/>
                </a:cubicBezTo>
                <a:cubicBezTo>
                  <a:pt x="17769" y="21293"/>
                  <a:pt x="17776" y="21332"/>
                  <a:pt x="17797" y="21389"/>
                </a:cubicBezTo>
                <a:cubicBezTo>
                  <a:pt x="17808" y="21041"/>
                  <a:pt x="17877" y="20614"/>
                  <a:pt x="18007" y="20122"/>
                </a:cubicBezTo>
                <a:cubicBezTo>
                  <a:pt x="18034" y="20138"/>
                  <a:pt x="18065" y="20140"/>
                  <a:pt x="18093" y="20161"/>
                </a:cubicBezTo>
                <a:lnTo>
                  <a:pt x="18093" y="20088"/>
                </a:lnTo>
                <a:close/>
                <a:moveTo>
                  <a:pt x="17797" y="21389"/>
                </a:moveTo>
                <a:cubicBezTo>
                  <a:pt x="17796" y="21439"/>
                  <a:pt x="17803" y="21476"/>
                  <a:pt x="17808" y="21517"/>
                </a:cubicBezTo>
                <a:lnTo>
                  <a:pt x="17835" y="21517"/>
                </a:lnTo>
                <a:cubicBezTo>
                  <a:pt x="17822" y="21473"/>
                  <a:pt x="17815" y="21437"/>
                  <a:pt x="17797" y="21389"/>
                </a:cubicBezTo>
                <a:close/>
                <a:moveTo>
                  <a:pt x="20712" y="20272"/>
                </a:moveTo>
                <a:cubicBezTo>
                  <a:pt x="20646" y="20349"/>
                  <a:pt x="20571" y="20408"/>
                  <a:pt x="20513" y="20496"/>
                </a:cubicBezTo>
                <a:cubicBezTo>
                  <a:pt x="20534" y="20873"/>
                  <a:pt x="20461" y="21207"/>
                  <a:pt x="20341" y="21517"/>
                </a:cubicBezTo>
                <a:lnTo>
                  <a:pt x="20712" y="21517"/>
                </a:lnTo>
                <a:lnTo>
                  <a:pt x="20712" y="20272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21" name="image28.png" descr="image28.png"/>
          <p:cNvPicPr>
            <a:picLocks noChangeAspect="1"/>
          </p:cNvPicPr>
          <p:nvPr/>
        </p:nvPicPr>
        <p:blipFill>
          <a:blip r:embed="rId6"/>
          <a:srcRect l="6022" t="24851" r="55077" b="13464"/>
          <a:stretch>
            <a:fillRect/>
          </a:stretch>
        </p:blipFill>
        <p:spPr>
          <a:xfrm>
            <a:off x="1478075" y="1851637"/>
            <a:ext cx="1528556" cy="1530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2" h="21517" extrusionOk="0">
                <a:moveTo>
                  <a:pt x="3019" y="0"/>
                </a:moveTo>
                <a:cubicBezTo>
                  <a:pt x="3031" y="247"/>
                  <a:pt x="3012" y="470"/>
                  <a:pt x="2923" y="642"/>
                </a:cubicBezTo>
                <a:cubicBezTo>
                  <a:pt x="2999" y="521"/>
                  <a:pt x="3063" y="384"/>
                  <a:pt x="3127" y="229"/>
                </a:cubicBezTo>
                <a:cubicBezTo>
                  <a:pt x="3130" y="219"/>
                  <a:pt x="3135" y="211"/>
                  <a:pt x="3138" y="201"/>
                </a:cubicBezTo>
                <a:cubicBezTo>
                  <a:pt x="3168" y="129"/>
                  <a:pt x="3167" y="72"/>
                  <a:pt x="3191" y="0"/>
                </a:cubicBezTo>
                <a:lnTo>
                  <a:pt x="3019" y="0"/>
                </a:lnTo>
                <a:close/>
                <a:moveTo>
                  <a:pt x="9365" y="446"/>
                </a:moveTo>
                <a:cubicBezTo>
                  <a:pt x="8729" y="445"/>
                  <a:pt x="8083" y="492"/>
                  <a:pt x="7440" y="586"/>
                </a:cubicBezTo>
                <a:cubicBezTo>
                  <a:pt x="2250" y="2328"/>
                  <a:pt x="-888" y="7462"/>
                  <a:pt x="223" y="13398"/>
                </a:cubicBezTo>
                <a:cubicBezTo>
                  <a:pt x="1685" y="19707"/>
                  <a:pt x="7702" y="21600"/>
                  <a:pt x="13280" y="20518"/>
                </a:cubicBezTo>
                <a:cubicBezTo>
                  <a:pt x="18599" y="18409"/>
                  <a:pt x="20476" y="13079"/>
                  <a:pt x="19481" y="7483"/>
                </a:cubicBezTo>
                <a:cubicBezTo>
                  <a:pt x="19079" y="6279"/>
                  <a:pt x="18469" y="5159"/>
                  <a:pt x="17700" y="4163"/>
                </a:cubicBezTo>
                <a:cubicBezTo>
                  <a:pt x="15681" y="1706"/>
                  <a:pt x="12621" y="453"/>
                  <a:pt x="9365" y="446"/>
                </a:cubicBezTo>
                <a:close/>
                <a:moveTo>
                  <a:pt x="2837" y="781"/>
                </a:moveTo>
                <a:cubicBezTo>
                  <a:pt x="2829" y="791"/>
                  <a:pt x="2813" y="794"/>
                  <a:pt x="2804" y="804"/>
                </a:cubicBezTo>
                <a:cubicBezTo>
                  <a:pt x="2805" y="804"/>
                  <a:pt x="2803" y="808"/>
                  <a:pt x="2804" y="809"/>
                </a:cubicBezTo>
                <a:cubicBezTo>
                  <a:pt x="2816" y="795"/>
                  <a:pt x="2825" y="797"/>
                  <a:pt x="2837" y="781"/>
                </a:cubicBezTo>
                <a:close/>
                <a:moveTo>
                  <a:pt x="18093" y="20088"/>
                </a:moveTo>
                <a:cubicBezTo>
                  <a:pt x="18065" y="20098"/>
                  <a:pt x="18039" y="20100"/>
                  <a:pt x="18007" y="20116"/>
                </a:cubicBezTo>
                <a:cubicBezTo>
                  <a:pt x="17789" y="20225"/>
                  <a:pt x="17479" y="20460"/>
                  <a:pt x="17055" y="20875"/>
                </a:cubicBezTo>
                <a:cubicBezTo>
                  <a:pt x="17236" y="21043"/>
                  <a:pt x="17361" y="21177"/>
                  <a:pt x="17502" y="21322"/>
                </a:cubicBezTo>
                <a:cubicBezTo>
                  <a:pt x="17580" y="21299"/>
                  <a:pt x="17647" y="21291"/>
                  <a:pt x="17744" y="21232"/>
                </a:cubicBezTo>
                <a:cubicBezTo>
                  <a:pt x="17769" y="21293"/>
                  <a:pt x="17776" y="21332"/>
                  <a:pt x="17797" y="21389"/>
                </a:cubicBezTo>
                <a:cubicBezTo>
                  <a:pt x="17808" y="21041"/>
                  <a:pt x="17877" y="20614"/>
                  <a:pt x="18007" y="20122"/>
                </a:cubicBezTo>
                <a:cubicBezTo>
                  <a:pt x="18034" y="20138"/>
                  <a:pt x="18065" y="20140"/>
                  <a:pt x="18093" y="20161"/>
                </a:cubicBezTo>
                <a:lnTo>
                  <a:pt x="18093" y="20088"/>
                </a:lnTo>
                <a:close/>
                <a:moveTo>
                  <a:pt x="17797" y="21389"/>
                </a:moveTo>
                <a:cubicBezTo>
                  <a:pt x="17796" y="21439"/>
                  <a:pt x="17803" y="21476"/>
                  <a:pt x="17808" y="21517"/>
                </a:cubicBezTo>
                <a:lnTo>
                  <a:pt x="17835" y="21517"/>
                </a:lnTo>
                <a:cubicBezTo>
                  <a:pt x="17822" y="21473"/>
                  <a:pt x="17815" y="21437"/>
                  <a:pt x="17797" y="21389"/>
                </a:cubicBezTo>
                <a:close/>
                <a:moveTo>
                  <a:pt x="20712" y="20272"/>
                </a:moveTo>
                <a:cubicBezTo>
                  <a:pt x="20646" y="20349"/>
                  <a:pt x="20571" y="20408"/>
                  <a:pt x="20513" y="20496"/>
                </a:cubicBezTo>
                <a:cubicBezTo>
                  <a:pt x="20534" y="20873"/>
                  <a:pt x="20461" y="21207"/>
                  <a:pt x="20341" y="21517"/>
                </a:cubicBezTo>
                <a:lnTo>
                  <a:pt x="20712" y="21517"/>
                </a:lnTo>
                <a:lnTo>
                  <a:pt x="20712" y="2027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722" name="Shape 747"/>
          <p:cNvSpPr/>
          <p:nvPr/>
        </p:nvSpPr>
        <p:spPr>
          <a:xfrm>
            <a:off x="2117367" y="2509658"/>
            <a:ext cx="2342457" cy="575119"/>
          </a:xfrm>
          <a:prstGeom prst="line">
            <a:avLst/>
          </a:prstGeom>
          <a:ln w="254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3" name="Shape 748"/>
          <p:cNvSpPr/>
          <p:nvPr/>
        </p:nvSpPr>
        <p:spPr>
          <a:xfrm flipV="1">
            <a:off x="2745422" y="5740299"/>
            <a:ext cx="1714402" cy="581379"/>
          </a:xfrm>
          <a:prstGeom prst="line">
            <a:avLst/>
          </a:prstGeom>
          <a:ln w="254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4" name="Shape 749"/>
          <p:cNvSpPr/>
          <p:nvPr/>
        </p:nvSpPr>
        <p:spPr>
          <a:xfrm flipH="1">
            <a:off x="2140941" y="2865257"/>
            <a:ext cx="1" cy="1276351"/>
          </a:xfrm>
          <a:prstGeom prst="line">
            <a:avLst/>
          </a:prstGeom>
          <a:ln w="254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5" name="Shape 750"/>
          <p:cNvSpPr/>
          <p:nvPr/>
        </p:nvSpPr>
        <p:spPr>
          <a:xfrm flipV="1">
            <a:off x="2140941" y="4533606"/>
            <a:ext cx="1" cy="1273027"/>
          </a:xfrm>
          <a:prstGeom prst="line">
            <a:avLst/>
          </a:prstGeom>
          <a:ln w="254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6" name="Shape 751"/>
          <p:cNvSpPr txBox="1"/>
          <p:nvPr/>
        </p:nvSpPr>
        <p:spPr>
          <a:xfrm>
            <a:off x="534585" y="6017104"/>
            <a:ext cx="642145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E17B2E"/>
                </a:solidFill>
              </a:defRPr>
            </a:lvl1pPr>
          </a:lstStyle>
          <a:p>
            <a:r>
              <a:t>P2</a:t>
            </a:r>
          </a:p>
        </p:txBody>
      </p:sp>
      <p:sp>
        <p:nvSpPr>
          <p:cNvPr id="727" name="Shape 752"/>
          <p:cNvSpPr txBox="1"/>
          <p:nvPr/>
        </p:nvSpPr>
        <p:spPr>
          <a:xfrm>
            <a:off x="534585" y="2310921"/>
            <a:ext cx="642145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E17B2E"/>
                </a:solidFill>
              </a:defRPr>
            </a:lvl1pPr>
          </a:lstStyle>
          <a:p>
            <a:r>
              <a:t>P1</a:t>
            </a:r>
          </a:p>
        </p:txBody>
      </p:sp>
      <p:sp>
        <p:nvSpPr>
          <p:cNvPr id="728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55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dirty="0"/>
              <a:t>1. </a:t>
            </a:r>
            <a:r>
              <a:rPr lang="en-US" noProof="0" dirty="0"/>
              <a:t>Measurement: R±</a:t>
            </a:r>
          </a:p>
        </p:txBody>
      </p:sp>
      <p:sp>
        <p:nvSpPr>
          <p:cNvPr id="731" name="Shape 756"/>
          <p:cNvSpPr>
            <a:spLocks noGrp="1"/>
          </p:cNvSpPr>
          <p:nvPr>
            <p:ph type="body" idx="21"/>
          </p:nvPr>
        </p:nvSpPr>
        <p:spPr>
          <a:xfrm>
            <a:off x="571500" y="1263650"/>
            <a:ext cx="11861800" cy="72263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471188" indent="-471188">
              <a:buSzPct val="100000"/>
              <a:buFontTx/>
              <a:buAutoNum type="arabicPeriod"/>
            </a:pPr>
            <a:r>
              <a:rPr lang="en-US" noProof="0" dirty="0"/>
              <a:t>Search for all events with W-boson production</a:t>
            </a:r>
          </a:p>
          <a:p>
            <a:pPr marL="471188" indent="-471188">
              <a:buSzPct val="100000"/>
              <a:buFontTx/>
              <a:buAutoNum type="arabicPeriod"/>
            </a:pPr>
            <a:r>
              <a:rPr lang="en-US" noProof="0" dirty="0"/>
              <a:t>Determine electrical charge of W boson</a:t>
            </a:r>
          </a:p>
          <a:p>
            <a:pPr marL="471188" indent="-471188">
              <a:buSzPct val="100000"/>
              <a:buFontTx/>
              <a:buAutoNum type="arabicPeriod"/>
            </a:pPr>
            <a:r>
              <a:rPr lang="en-US" noProof="0" dirty="0"/>
              <a:t>Determine </a:t>
            </a:r>
            <a:r>
              <a:rPr lang="en-US" b="1" noProof="0" dirty="0"/>
              <a:t>ratio </a:t>
            </a:r>
            <a:r>
              <a:rPr lang="en-US" noProof="0" dirty="0"/>
              <a:t>of number of W</a:t>
            </a:r>
            <a:r>
              <a:rPr lang="en-US" baseline="31999" noProof="0" dirty="0"/>
              <a:t>+</a:t>
            </a:r>
            <a:r>
              <a:rPr lang="en-US" baseline="31999" dirty="0"/>
              <a:t> </a:t>
            </a:r>
            <a:r>
              <a:rPr lang="en-US" noProof="0" dirty="0"/>
              <a:t>bosons</a:t>
            </a:r>
            <a:br>
              <a:rPr lang="en-US" noProof="0" dirty="0"/>
            </a:br>
            <a:r>
              <a:rPr lang="en-US" noProof="0" dirty="0"/>
              <a:t>to number of W</a:t>
            </a:r>
            <a:r>
              <a:rPr lang="en-US" sz="5000" baseline="31999" noProof="0" dirty="0"/>
              <a:t>-</a:t>
            </a:r>
            <a:r>
              <a:rPr lang="en-US" sz="5000" baseline="31999" dirty="0"/>
              <a:t> </a:t>
            </a:r>
            <a:r>
              <a:rPr lang="en-US" noProof="0" dirty="0"/>
              <a:t>bosons </a:t>
            </a:r>
            <a:r>
              <a:rPr lang="en-US" b="1" noProof="0" dirty="0"/>
              <a:t>(R±)</a:t>
            </a:r>
          </a:p>
          <a:p>
            <a:pPr marL="471188" indent="-471188">
              <a:buSzPct val="100000"/>
              <a:buFontTx/>
              <a:buAutoNum type="arabicPeriod"/>
              <a:defRPr b="1"/>
            </a:pPr>
            <a:endParaRPr lang="en-US" b="0" noProof="0" dirty="0"/>
          </a:p>
          <a:p>
            <a:pPr marL="0" indent="0" algn="ctr">
              <a:buSzTx/>
              <a:buNone/>
              <a:defRPr b="1">
                <a:solidFill>
                  <a:srgbClr val="A53234"/>
                </a:solidFill>
              </a:defRPr>
            </a:pPr>
            <a:r>
              <a:rPr lang="en-US" noProof="0" dirty="0"/>
              <a:t>What do you expect for R±?</a:t>
            </a:r>
          </a:p>
        </p:txBody>
      </p:sp>
      <p:sp>
        <p:nvSpPr>
          <p:cNvPr id="73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DER higgs-Mechanismus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Higgs Mechanism</a:t>
            </a:r>
          </a:p>
        </p:txBody>
      </p:sp>
      <p:sp>
        <p:nvSpPr>
          <p:cNvPr id="740" name="Alle Berechnungen im Standardmodell funktionieren nur, wenn die Elementarteilchen masselos sind…"/>
          <p:cNvSpPr>
            <a:spLocks noGrp="1"/>
          </p:cNvSpPr>
          <p:nvPr>
            <p:ph type="body" idx="21"/>
          </p:nvPr>
        </p:nvSpPr>
        <p:spPr>
          <a:xfrm>
            <a:off x="571500" y="1263650"/>
            <a:ext cx="11861800" cy="72263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All calculations in standard model work</a:t>
            </a:r>
            <a:br>
              <a:rPr lang="en-US" noProof="0" dirty="0"/>
            </a:br>
            <a:r>
              <a:rPr lang="en-US" noProof="0" dirty="0"/>
              <a:t>only if elementary particles are massless</a:t>
            </a:r>
          </a:p>
          <a:p>
            <a:pPr marL="455802" indent="-455802" defTabSz="566673">
              <a:spcBef>
                <a:spcPts val="1700"/>
              </a:spcBef>
              <a:defRPr sz="3100"/>
            </a:pPr>
            <a:r>
              <a:rPr lang="en-US" noProof="0" dirty="0"/>
              <a:t>1964 extension of SM by omnipresent field which decelerates particles</a:t>
            </a:r>
          </a:p>
          <a:p>
            <a:pPr marL="455802" indent="-455802" defTabSz="566673">
              <a:spcBef>
                <a:spcPts val="1700"/>
              </a:spcBef>
              <a:defRPr sz="3100"/>
            </a:pPr>
            <a:r>
              <a:rPr lang="en-US" noProof="0" dirty="0"/>
              <a:t>Same effect as if they had mass:</a:t>
            </a:r>
          </a:p>
        </p:txBody>
      </p:sp>
      <p:pic>
        <p:nvPicPr>
          <p:cNvPr id="741" name="image30.png" descr="image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041" y="4639092"/>
            <a:ext cx="6656718" cy="4060598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DER higgs-Mechanismus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Higgs Mechanism</a:t>
            </a:r>
          </a:p>
        </p:txBody>
      </p:sp>
      <p:sp>
        <p:nvSpPr>
          <p:cNvPr id="749" name="Eine bekannte Person betritt den Raum…"/>
          <p:cNvSpPr>
            <a:spLocks noGrp="1"/>
          </p:cNvSpPr>
          <p:nvPr>
            <p:ph type="body" idx="21"/>
          </p:nvPr>
        </p:nvSpPr>
        <p:spPr>
          <a:xfrm>
            <a:off x="381000" y="8002549"/>
            <a:ext cx="12513048" cy="16110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422909" indent="-422909" defTabSz="525779">
              <a:spcBef>
                <a:spcPts val="1600"/>
              </a:spcBef>
              <a:defRPr sz="2800"/>
            </a:pPr>
            <a:r>
              <a:rPr lang="en-US" noProof="0" dirty="0"/>
              <a:t>Famous person enters room</a:t>
            </a:r>
          </a:p>
          <a:p>
            <a:pPr marL="422909" indent="-422909" defTabSz="525779">
              <a:spcBef>
                <a:spcPts val="1600"/>
              </a:spcBef>
              <a:defRPr sz="2800"/>
            </a:pPr>
            <a:r>
              <a:rPr lang="en-US" noProof="0" dirty="0"/>
              <a:t>The greater the mass (popularity), the slower the movement and vice versa</a:t>
            </a:r>
          </a:p>
        </p:txBody>
      </p:sp>
      <p:pic>
        <p:nvPicPr>
          <p:cNvPr id="750" name="higgs_party2.gif" descr="higgs_party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500005"/>
            <a:ext cx="11188700" cy="6288050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DER higgs-Mechanismus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Higgs Mechanism</a:t>
            </a:r>
          </a:p>
        </p:txBody>
      </p:sp>
      <p:sp>
        <p:nvSpPr>
          <p:cNvPr id="754" name="Eine Kellner (=Photon) betritt den Raum…"/>
          <p:cNvSpPr>
            <a:spLocks noGrp="1"/>
          </p:cNvSpPr>
          <p:nvPr>
            <p:ph type="body" idx="21"/>
          </p:nvPr>
        </p:nvSpPr>
        <p:spPr>
          <a:xfrm>
            <a:off x="381000" y="8001000"/>
            <a:ext cx="11861800" cy="12029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422909" indent="-422909" defTabSz="525779">
              <a:spcBef>
                <a:spcPts val="1600"/>
              </a:spcBef>
              <a:defRPr sz="2800"/>
            </a:pPr>
            <a:r>
              <a:rPr lang="en-US" noProof="0" dirty="0"/>
              <a:t>Waiter (photon) enters the room</a:t>
            </a:r>
          </a:p>
          <a:p>
            <a:pPr marL="422909" indent="-422909" defTabSz="525779">
              <a:spcBef>
                <a:spcPts val="1600"/>
              </a:spcBef>
              <a:defRPr sz="2800"/>
            </a:pPr>
            <a:r>
              <a:rPr lang="en-US" noProof="0" dirty="0"/>
              <a:t>No interaction with Higgs field → no mass</a:t>
            </a:r>
          </a:p>
        </p:txBody>
      </p:sp>
      <p:pic>
        <p:nvPicPr>
          <p:cNvPr id="755" name="higgs_party1.gif" descr="higgs_party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9428" y="1498600"/>
            <a:ext cx="11185944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Das higgs-Boson…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</a:t>
            </a:r>
            <a:r>
              <a:rPr lang="en-US" noProof="0" dirty="0" err="1"/>
              <a:t>higgs</a:t>
            </a:r>
            <a:r>
              <a:rPr lang="en-US" dirty="0"/>
              <a:t> </a:t>
            </a:r>
            <a:r>
              <a:rPr lang="en-US" noProof="0" dirty="0"/>
              <a:t>Boson…</a:t>
            </a:r>
          </a:p>
        </p:txBody>
      </p:sp>
      <p:sp>
        <p:nvSpPr>
          <p:cNvPr id="759" name="… ist das Austauschteilchen des Higgs Feldes…"/>
          <p:cNvSpPr>
            <a:spLocks noGrp="1"/>
          </p:cNvSpPr>
          <p:nvPr>
            <p:ph type="body" idx="21"/>
          </p:nvPr>
        </p:nvSpPr>
        <p:spPr>
          <a:xfrm>
            <a:off x="381000" y="8001000"/>
            <a:ext cx="11861800" cy="134462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469900" indent="-469900">
              <a:defRPr sz="2800"/>
            </a:pPr>
            <a:r>
              <a:rPr lang="en-US" noProof="0" dirty="0"/>
              <a:t>… is the messenger particle of the Higgs field</a:t>
            </a:r>
          </a:p>
          <a:p>
            <a:pPr marL="469900" indent="-469900">
              <a:defRPr sz="2800"/>
            </a:pPr>
            <a:r>
              <a:rPr lang="en-US" noProof="0" dirty="0"/>
              <a:t>Higgs field interacts with itself → We see this as a particle!</a:t>
            </a:r>
          </a:p>
        </p:txBody>
      </p:sp>
      <p:pic>
        <p:nvPicPr>
          <p:cNvPr id="760" name="higgs_party3.gif" descr="higgs_party3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1498600"/>
            <a:ext cx="11188700" cy="6288050"/>
          </a:xfrm>
          <a:prstGeom prst="rect">
            <a:avLst/>
          </a:prstGeom>
          <a:ln w="12700">
            <a:miter lim="400000"/>
          </a:ln>
        </p:spPr>
      </p:pic>
      <p:sp>
        <p:nvSpPr>
          <p:cNvPr id="761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Das Standardmodell - Alles klar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– Everything clear?</a:t>
            </a:r>
          </a:p>
        </p:txBody>
      </p:sp>
      <p:sp>
        <p:nvSpPr>
          <p:cNvPr id="870" name="Das fehlende Puzzlestück im Standardmodell wurde entdeckt…"/>
          <p:cNvSpPr>
            <a:spLocks noGrp="1"/>
          </p:cNvSpPr>
          <p:nvPr>
            <p:ph type="body" idx="21"/>
          </p:nvPr>
        </p:nvSpPr>
        <p:spPr>
          <a:xfrm>
            <a:off x="6452244" y="1608748"/>
            <a:ext cx="6209657" cy="72263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Missing piece of the puzzle</a:t>
            </a:r>
            <a:br>
              <a:rPr lang="en-US" noProof="0" dirty="0"/>
            </a:br>
            <a:r>
              <a:rPr lang="en-US" noProof="0" dirty="0"/>
              <a:t>has been discovered</a:t>
            </a:r>
          </a:p>
          <a:p>
            <a:r>
              <a:rPr lang="en-US" noProof="0" dirty="0"/>
              <a:t>Our model describes experimental results</a:t>
            </a:r>
            <a:br>
              <a:rPr lang="en-US" noProof="0" dirty="0"/>
            </a:br>
            <a:r>
              <a:rPr lang="en-US" noProof="0" dirty="0"/>
              <a:t>very accurately</a:t>
            </a:r>
          </a:p>
        </p:txBody>
      </p:sp>
      <p:pic>
        <p:nvPicPr>
          <p:cNvPr id="871" name="image1.tif" descr="image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7" y="1608748"/>
            <a:ext cx="6209658" cy="612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slideshow_bosons_a20f94a1-1b9b-4f03-a025-384115cd9861_1000x.jpg" descr="slideshow_bosons_a20f94a1-1b9b-4f03-a025-384115cd9861_1000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3862">
            <a:off x="8459037" y="5585836"/>
            <a:ext cx="2743201" cy="2933701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Das Standardmodell - Alles klar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– Everything clear?</a:t>
            </a:r>
          </a:p>
        </p:txBody>
      </p:sp>
      <p:sp>
        <p:nvSpPr>
          <p:cNvPr id="870" name="Das fehlende Puzzlestück im Standardmodell wurde entdeckt…"/>
          <p:cNvSpPr>
            <a:spLocks noGrp="1"/>
          </p:cNvSpPr>
          <p:nvPr>
            <p:ph type="body" idx="21"/>
          </p:nvPr>
        </p:nvSpPr>
        <p:spPr>
          <a:xfrm>
            <a:off x="6452244" y="1608748"/>
            <a:ext cx="6209657" cy="72263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Missing piece of the puzzle</a:t>
            </a:r>
            <a:br>
              <a:rPr lang="en-US" noProof="0" dirty="0"/>
            </a:br>
            <a:r>
              <a:rPr lang="en-US" noProof="0" dirty="0"/>
              <a:t>has been discovered</a:t>
            </a:r>
          </a:p>
          <a:p>
            <a:r>
              <a:rPr lang="en-US" noProof="0" dirty="0"/>
              <a:t>Our model describes experimental results</a:t>
            </a:r>
            <a:br>
              <a:rPr lang="en-US" noProof="0" dirty="0"/>
            </a:br>
            <a:r>
              <a:rPr lang="en-US" noProof="0" dirty="0"/>
              <a:t>very accurately</a:t>
            </a:r>
          </a:p>
        </p:txBody>
      </p:sp>
      <p:pic>
        <p:nvPicPr>
          <p:cNvPr id="871" name="image1.tif" descr="image1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7" y="1608748"/>
            <a:ext cx="6209658" cy="6129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872" name="slideshow_bosons_a20f94a1-1b9b-4f03-a025-384115cd9861_1000x.jpg" descr="slideshow_bosons_a20f94a1-1b9b-4f03-a025-384115cd9861_1000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3862">
            <a:off x="8459037" y="5585836"/>
            <a:ext cx="2743201" cy="2933701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Noch lange nicht!!!">
            <a:extLst>
              <a:ext uri="{FF2B5EF4-FFF2-40B4-BE49-F238E27FC236}">
                <a16:creationId xmlns:a16="http://schemas.microsoft.com/office/drawing/2014/main" id="{4339D172-69C3-BBE9-F571-19F88E419DBF}"/>
              </a:ext>
            </a:extLst>
          </p:cNvPr>
          <p:cNvSpPr/>
          <p:nvPr/>
        </p:nvSpPr>
        <p:spPr>
          <a:xfrm>
            <a:off x="1257299" y="8305800"/>
            <a:ext cx="1049020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ctr">
              <a:lnSpc>
                <a:spcPct val="70000"/>
              </a:lnSpc>
              <a:spcBef>
                <a:spcPts val="1600"/>
              </a:spcBef>
              <a:defRPr sz="4800" i="1" spc="0">
                <a:solidFill>
                  <a:srgbClr val="6B6D6D"/>
                </a:solidFill>
              </a:defRPr>
            </a:lvl1pPr>
          </a:lstStyle>
          <a:p>
            <a:r>
              <a:rPr lang="de-DE" dirty="0"/>
              <a:t>Not </a:t>
            </a:r>
            <a:r>
              <a:rPr lang="de-DE" dirty="0" err="1"/>
              <a:t>by</a:t>
            </a:r>
            <a:r>
              <a:rPr lang="de-DE" dirty="0"/>
              <a:t> a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shot</a:t>
            </a:r>
            <a:r>
              <a:rPr lang="de-DE" dirty="0"/>
              <a:t>!!!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21793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0745" y="-52470"/>
            <a:ext cx="17526290" cy="9858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ravitation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Gravity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1" name="Anziehung von massiven Objekten Schwerkraft…"/>
              <p:cNvSpPr>
                <a:spLocks noGrp="1"/>
              </p:cNvSpPr>
              <p:nvPr>
                <p:ph type="body" idx="21"/>
              </p:nvPr>
            </p:nvSpPr>
            <p:spPr>
              <a:xfrm>
                <a:off x="571500" y="1403350"/>
                <a:ext cx="11861800" cy="7226300"/>
              </a:xfrm>
              <a:prstGeom prst="rect">
                <a:avLst/>
              </a:prstGeom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 noProof="0" dirty="0"/>
                  <a:t>Attraction of massive objects</a:t>
                </a:r>
              </a:p>
              <a:p>
                <a:r>
                  <a:rPr lang="en-US" noProof="0" dirty="0"/>
                  <a:t>Much weaker than other</a:t>
                </a:r>
                <a:br>
                  <a:rPr lang="en-US" noProof="0" dirty="0"/>
                </a:br>
                <a:r>
                  <a:rPr lang="en-US" noProof="0" dirty="0"/>
                  <a:t>fundamental interactions</a:t>
                </a:r>
              </a:p>
              <a:p>
                <a:r>
                  <a:rPr lang="en-US" noProof="0" dirty="0"/>
                  <a:t>Macroscopically:</a:t>
                </a:r>
                <a:br>
                  <a:rPr lang="en-US" noProof="0" dirty="0"/>
                </a:br>
                <a:r>
                  <a:rPr lang="en-US" noProof="0" dirty="0"/>
                  <a:t>Gravity much stronger</a:t>
                </a:r>
                <a:br>
                  <a:rPr lang="en-US" noProof="0" dirty="0"/>
                </a:br>
                <a14:m>
                  <m:oMath xmlns:m="http://schemas.openxmlformats.org/officeDocument/2006/math">
                    <m:r>
                      <a:rPr lang="en-US" sz="4050" i="1" noProof="0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noProof="0" dirty="0"/>
                  <a:t> Gravity is not shielded!</a:t>
                </a:r>
              </a:p>
              <a:p>
                <a:endParaRPr lang="en-US" dirty="0"/>
              </a:p>
              <a:p>
                <a:r>
                  <a:rPr lang="en-US" noProof="0" dirty="0"/>
                  <a:t>Described by Einstein’s theory of general relativity (1915)</a:t>
                </a:r>
              </a:p>
              <a:p>
                <a:r>
                  <a:rPr lang="en-US" dirty="0"/>
                  <a:t>Until now: No consistent theory of quantum gravity</a:t>
                </a:r>
                <a:endParaRPr lang="en-US" noProof="0" dirty="0"/>
              </a:p>
            </p:txBody>
          </p:sp>
        </mc:Choice>
        <mc:Fallback xmlns="">
          <p:sp>
            <p:nvSpPr>
              <p:cNvPr id="891" name="Anziehung von massiven Objekten Schwerkraft…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1"/>
              </p:nvPr>
            </p:nvSpPr>
            <p:spPr>
              <a:xfrm>
                <a:off x="571500" y="1403350"/>
                <a:ext cx="11861800" cy="7226300"/>
              </a:xfrm>
              <a:prstGeom prst="rect">
                <a:avLst/>
              </a:prstGeom>
              <a:blipFill>
                <a:blip r:embed="rId2"/>
                <a:stretch>
                  <a:fillRect l="-1336" t="-1012"/>
                </a:stretch>
              </a:blipFill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2" name="wile_e__coyote_and_road_runner_by_fabulousespg-wallpaper.jpg" descr="wile_e__coyote_and_road_runner_by_fabulousespg-wallpap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068" y="1485349"/>
            <a:ext cx="4497058" cy="3667448"/>
          </a:xfrm>
          <a:prstGeom prst="rect">
            <a:avLst/>
          </a:prstGeom>
          <a:ln w="12700">
            <a:miter lim="400000"/>
          </a:ln>
        </p:spPr>
      </p:pic>
      <p:sp>
        <p:nvSpPr>
          <p:cNvPr id="893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image31.png" descr="image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107" y="4367131"/>
            <a:ext cx="5730526" cy="5178367"/>
          </a:xfrm>
          <a:prstGeom prst="rect">
            <a:avLst/>
          </a:prstGeom>
          <a:ln w="12700">
            <a:miter lim="400000"/>
          </a:ln>
        </p:spPr>
      </p:pic>
      <p:sp>
        <p:nvSpPr>
          <p:cNvPr id="896" name="Warum gibt es das Universum überhaupt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1572">
              <a:spcBef>
                <a:spcPts val="2000"/>
              </a:spcBef>
              <a:defRPr sz="4608"/>
            </a:lvl1pPr>
          </a:lstStyle>
          <a:p>
            <a:r>
              <a:rPr lang="en-US" noProof="0" dirty="0"/>
              <a:t>Why does the universe exist?</a:t>
            </a:r>
          </a:p>
        </p:txBody>
      </p:sp>
      <p:sp>
        <p:nvSpPr>
          <p:cNvPr id="897" name="Unser Universum besteht aus Materie…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Our </a:t>
            </a:r>
            <a:r>
              <a:rPr lang="en-US" dirty="0"/>
              <a:t>universe consists of matter</a:t>
            </a:r>
            <a:endParaRPr lang="en-US" noProof="0" dirty="0"/>
          </a:p>
          <a:p>
            <a:r>
              <a:rPr lang="en-US" noProof="0" dirty="0"/>
              <a:t>Matter can only be created together with anti-matter</a:t>
            </a:r>
          </a:p>
          <a:p>
            <a:r>
              <a:rPr lang="en-US" noProof="0" dirty="0"/>
              <a:t>There should be as much matter as anti-matter (exact symmetry)</a:t>
            </a:r>
          </a:p>
          <a:p>
            <a:endParaRPr lang="en-US" noProof="0" dirty="0"/>
          </a:p>
          <a:p>
            <a:r>
              <a:rPr lang="en-US" noProof="0" dirty="0"/>
              <a:t>Where did the anti-matter go?</a:t>
            </a:r>
          </a:p>
          <a:p>
            <a:r>
              <a:rPr lang="en-US" noProof="0" dirty="0"/>
              <a:t>Is the symmetry broken?</a:t>
            </a:r>
          </a:p>
        </p:txBody>
      </p:sp>
      <p:sp>
        <p:nvSpPr>
          <p:cNvPr id="898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27F37CC-6A5F-6FDF-532C-30929335CEA3}"/>
              </a:ext>
            </a:extLst>
          </p:cNvPr>
          <p:cNvSpPr/>
          <p:nvPr/>
        </p:nvSpPr>
        <p:spPr>
          <a:xfrm>
            <a:off x="7010400" y="4020457"/>
            <a:ext cx="2002971" cy="1030514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1CACE09-8E3C-2ED9-F6CC-B9776710C5B4}"/>
              </a:ext>
            </a:extLst>
          </p:cNvPr>
          <p:cNvSpPr/>
          <p:nvPr/>
        </p:nvSpPr>
        <p:spPr>
          <a:xfrm>
            <a:off x="10508343" y="4367131"/>
            <a:ext cx="2128290" cy="682569"/>
          </a:xfrm>
          <a:prstGeom prst="ellipse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spc="28" normalizeH="0" baseline="0">
              <a:ln>
                <a:noFill/>
              </a:ln>
              <a:solidFill>
                <a:srgbClr val="5C5C5C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Was ist dunkle Materie/Energie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What is dark matter/energy?</a:t>
            </a:r>
          </a:p>
        </p:txBody>
      </p:sp>
      <p:sp>
        <p:nvSpPr>
          <p:cNvPr id="901" name="Galaxien rotieren schneller als aus ihren Leuchtkurven berechnet!…"/>
          <p:cNvSpPr>
            <a:spLocks noGrp="1"/>
          </p:cNvSpPr>
          <p:nvPr>
            <p:ph type="body" idx="21"/>
          </p:nvPr>
        </p:nvSpPr>
        <p:spPr>
          <a:xfrm>
            <a:off x="476249" y="1948533"/>
            <a:ext cx="5830732" cy="585653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/>
              <a:t>Galaxies rotate faster than calculated from their luminosity curves</a:t>
            </a:r>
            <a:endParaRPr lang="en-US" noProof="0" dirty="0"/>
          </a:p>
          <a:p>
            <a:r>
              <a:rPr lang="en-US" noProof="0" dirty="0"/>
              <a:t>There must be additional invisible mass (dark matter)!</a:t>
            </a:r>
          </a:p>
          <a:p>
            <a:r>
              <a:rPr lang="en-US" noProof="0" dirty="0"/>
              <a:t>Accelerated expansion</a:t>
            </a:r>
            <a:br>
              <a:rPr lang="en-US" noProof="0" dirty="0"/>
            </a:br>
            <a:r>
              <a:rPr lang="en-US" noProof="0" dirty="0"/>
              <a:t>of the universe</a:t>
            </a:r>
          </a:p>
          <a:p>
            <a:r>
              <a:rPr lang="en-US" noProof="0" dirty="0"/>
              <a:t>Unknown force that drives everything apart (dark energy)!</a:t>
            </a:r>
          </a:p>
        </p:txBody>
      </p:sp>
      <p:pic>
        <p:nvPicPr>
          <p:cNvPr id="902" name="image32.png" descr="image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901" y="1340619"/>
            <a:ext cx="5991619" cy="4468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image3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2"/>
          <a:stretch/>
        </p:blipFill>
        <p:spPr>
          <a:xfrm>
            <a:off x="7377097" y="5809136"/>
            <a:ext cx="4525226" cy="3794942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Das Standardmodell - Noch Längst nicht Alles klar!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/>
          <a:lstStyle>
            <a:lvl1pPr defTabSz="418344">
              <a:spcBef>
                <a:spcPts val="1600"/>
              </a:spcBef>
              <a:defRPr sz="3696"/>
            </a:lvl1pPr>
          </a:lstStyle>
          <a:p>
            <a:r>
              <a:rPr lang="en-US" noProof="0" dirty="0"/>
              <a:t>The Standard model – Still far from clear!</a:t>
            </a:r>
          </a:p>
        </p:txBody>
      </p:sp>
      <p:sp>
        <p:nvSpPr>
          <p:cNvPr id="907" name="Wie können wir die Gravitation mit unserem SM vereinen?…"/>
          <p:cNvSpPr>
            <a:spLocks noGrp="1"/>
          </p:cNvSpPr>
          <p:nvPr>
            <p:ph type="body" idx="21"/>
          </p:nvPr>
        </p:nvSpPr>
        <p:spPr>
          <a:xfrm>
            <a:off x="5945380" y="1679192"/>
            <a:ext cx="6555880" cy="740091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How to unify gravity</a:t>
            </a:r>
            <a:br>
              <a:rPr lang="en-US" noProof="0" dirty="0"/>
            </a:br>
            <a:r>
              <a:rPr lang="en-US" noProof="0" dirty="0"/>
              <a:t>with standard model?</a:t>
            </a:r>
          </a:p>
          <a:p>
            <a:r>
              <a:rPr lang="en-US" noProof="0" dirty="0"/>
              <a:t>Why is the matter-antimatter symmetry broken?</a:t>
            </a:r>
          </a:p>
          <a:p>
            <a:r>
              <a:rPr lang="en-US" noProof="0" dirty="0"/>
              <a:t>What particles is dark matter</a:t>
            </a:r>
            <a:br>
              <a:rPr lang="en-US" noProof="0" dirty="0"/>
            </a:br>
            <a:r>
              <a:rPr lang="en-US" noProof="0" dirty="0"/>
              <a:t>made of?</a:t>
            </a:r>
          </a:p>
          <a:p>
            <a:pPr marL="0" indent="0">
              <a:buSzTx/>
              <a:buFontTx/>
              <a:buNone/>
            </a:pPr>
            <a:endParaRPr lang="en-US" noProof="0" dirty="0"/>
          </a:p>
          <a:p>
            <a:pPr>
              <a:defRPr>
                <a:solidFill>
                  <a:srgbClr val="941751"/>
                </a:solidFill>
              </a:defRPr>
            </a:pPr>
            <a:r>
              <a:rPr lang="en-US" noProof="0" dirty="0"/>
              <a:t>How to answer these questions?</a:t>
            </a:r>
          </a:p>
        </p:txBody>
      </p:sp>
      <p:pic>
        <p:nvPicPr>
          <p:cNvPr id="908" name="image3.jpeg" descr="image3.jpeg"/>
          <p:cNvPicPr>
            <a:picLocks noChangeAspect="1"/>
          </p:cNvPicPr>
          <p:nvPr/>
        </p:nvPicPr>
        <p:blipFill>
          <a:blip r:embed="rId2"/>
          <a:srcRect l="1880" t="1465" b="1466"/>
          <a:stretch>
            <a:fillRect/>
          </a:stretch>
        </p:blipFill>
        <p:spPr>
          <a:xfrm>
            <a:off x="503540" y="1264419"/>
            <a:ext cx="5125048" cy="7714911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eschichte des Universums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History of the universe</a:t>
            </a:r>
          </a:p>
        </p:txBody>
      </p:sp>
      <p:pic>
        <p:nvPicPr>
          <p:cNvPr id="917" name="Cosmo.pdf" descr="Cosm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43" y="1484221"/>
            <a:ext cx="12428914" cy="6183021"/>
          </a:xfrm>
          <a:prstGeom prst="rect">
            <a:avLst/>
          </a:prstGeom>
          <a:ln w="12700">
            <a:miter lim="400000"/>
          </a:ln>
        </p:spPr>
      </p:pic>
      <p:sp>
        <p:nvSpPr>
          <p:cNvPr id="918" name="Doppelpfeil"/>
          <p:cNvSpPr/>
          <p:nvPr/>
        </p:nvSpPr>
        <p:spPr>
          <a:xfrm>
            <a:off x="336746" y="7762926"/>
            <a:ext cx="4369264" cy="527836"/>
          </a:xfrm>
          <a:prstGeom prst="leftRightArrow">
            <a:avLst>
              <a:gd name="adj1" fmla="val 32000"/>
              <a:gd name="adj2" fmla="val 10586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19" name="Doppelpfeil"/>
          <p:cNvSpPr/>
          <p:nvPr/>
        </p:nvSpPr>
        <p:spPr>
          <a:xfrm>
            <a:off x="4687521" y="7762926"/>
            <a:ext cx="7992711" cy="527836"/>
          </a:xfrm>
          <a:prstGeom prst="leftRightArrow">
            <a:avLst>
              <a:gd name="adj1" fmla="val 32000"/>
              <a:gd name="adj2" fmla="val 105866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20" name="Theorie"/>
          <p:cNvSpPr txBox="1"/>
          <p:nvPr/>
        </p:nvSpPr>
        <p:spPr>
          <a:xfrm>
            <a:off x="1713340" y="8188397"/>
            <a:ext cx="190597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50"/>
            </a:lvl1pPr>
          </a:lstStyle>
          <a:p>
            <a:r>
              <a:rPr lang="de-DE" dirty="0" err="1"/>
              <a:t>theory</a:t>
            </a:r>
            <a:endParaRPr dirty="0"/>
          </a:p>
        </p:txBody>
      </p:sp>
      <p:sp>
        <p:nvSpPr>
          <p:cNvPr id="921" name="Experiment"/>
          <p:cNvSpPr txBox="1"/>
          <p:nvPr/>
        </p:nvSpPr>
        <p:spPr>
          <a:xfrm>
            <a:off x="7490076" y="8188397"/>
            <a:ext cx="324608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spc="50"/>
            </a:lvl1pPr>
          </a:lstStyle>
          <a:p>
            <a:r>
              <a:rPr lang="de-DE" dirty="0"/>
              <a:t>e</a:t>
            </a:r>
            <a:r>
              <a:rPr dirty="0" err="1"/>
              <a:t>xperiment</a:t>
            </a:r>
            <a:endParaRPr dirty="0"/>
          </a:p>
        </p:txBody>
      </p:sp>
      <p:sp>
        <p:nvSpPr>
          <p:cNvPr id="922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Was hat das mit Teilchenphysik zu tun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dirty="0"/>
              <a:t>Connection to particle physics</a:t>
            </a:r>
            <a:endParaRPr lang="en-US" noProof="0" dirty="0"/>
          </a:p>
        </p:txBody>
      </p:sp>
      <p:sp>
        <p:nvSpPr>
          <p:cNvPr id="925" name="Mit starken Teilchenbeschleunigern erzeugen wir an einem winzigen Punkt für eine ganz kurze Zeit eine Umgebung, wie es sie im frühen Universum, kurz nach dem Urknall gab…"/>
          <p:cNvSpPr>
            <a:spLocks noGrp="1"/>
          </p:cNvSpPr>
          <p:nvPr>
            <p:ph type="body" idx="21"/>
          </p:nvPr>
        </p:nvSpPr>
        <p:spPr>
          <a:xfrm>
            <a:off x="7145626" y="1916088"/>
            <a:ext cx="5480403" cy="582676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With particle accelerators: Create environment similar to early universe</a:t>
            </a:r>
          </a:p>
          <a:p>
            <a:r>
              <a:rPr lang="en-US" noProof="0" dirty="0"/>
              <a:t>Find out “what holds the world together at its core”</a:t>
            </a:r>
          </a:p>
        </p:txBody>
      </p:sp>
      <p:pic>
        <p:nvPicPr>
          <p:cNvPr id="926" name="image35.png" descr="image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71" y="1955167"/>
            <a:ext cx="6529418" cy="5435805"/>
          </a:xfrm>
          <a:prstGeom prst="rect">
            <a:avLst/>
          </a:prstGeom>
          <a:ln w="12700">
            <a:miter lim="400000"/>
          </a:ln>
        </p:spPr>
      </p:pic>
      <p:sp>
        <p:nvSpPr>
          <p:cNvPr id="927" name="Oval"/>
          <p:cNvSpPr/>
          <p:nvPr/>
        </p:nvSpPr>
        <p:spPr>
          <a:xfrm>
            <a:off x="2013198" y="3311197"/>
            <a:ext cx="2193823" cy="2183953"/>
          </a:xfrm>
          <a:prstGeom prst="ellipse">
            <a:avLst/>
          </a:prstGeom>
          <a:solidFill>
            <a:srgbClr val="FFFFFF">
              <a:alpha val="60087"/>
            </a:srgbClr>
          </a:solidFill>
          <a:ln w="50800">
            <a:solidFill>
              <a:srgbClr val="000000">
                <a:alpha val="60087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400" spc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28" name="Linie"/>
          <p:cNvSpPr/>
          <p:nvPr/>
        </p:nvSpPr>
        <p:spPr>
          <a:xfrm flipH="1">
            <a:off x="3173524" y="5525814"/>
            <a:ext cx="2" cy="2234753"/>
          </a:xfrm>
          <a:prstGeom prst="line">
            <a:avLst/>
          </a:prstGeom>
          <a:ln w="1524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29" name="Teilchenphysik"/>
          <p:cNvSpPr txBox="1"/>
          <p:nvPr/>
        </p:nvSpPr>
        <p:spPr>
          <a:xfrm>
            <a:off x="3266134" y="7343313"/>
            <a:ext cx="245073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de-DE" dirty="0" err="1"/>
              <a:t>particle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dirty="0"/>
          </a:p>
        </p:txBody>
      </p:sp>
      <p:sp>
        <p:nvSpPr>
          <p:cNvPr id="930" name="Zum Bearbeiten doppelklicken"/>
          <p:cNvSpPr txBox="1">
            <a:spLocks noGrp="1"/>
          </p:cNvSpPr>
          <p:nvPr>
            <p:ph type="body" sz="quarter" idx="1"/>
          </p:nvPr>
        </p:nvSpPr>
        <p:spPr>
          <a:xfrm>
            <a:off x="571500" y="1041400"/>
            <a:ext cx="11861800" cy="1271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 defTabSz="182880">
              <a:spcBef>
                <a:spcPts val="0"/>
              </a:spcBef>
              <a:buSzTx/>
              <a:buNone/>
              <a:defRPr sz="48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Zusammenfassung 1. Teil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/>
          <a:lstStyle>
            <a:lvl1pPr defTabSz="233679">
              <a:lnSpc>
                <a:spcPct val="80000"/>
              </a:lnSpc>
              <a:spcBef>
                <a:spcPts val="0"/>
              </a:spcBef>
              <a:defRPr sz="4800">
                <a:solidFill>
                  <a:srgbClr val="5C5C5C"/>
                </a:solidFill>
              </a:defRPr>
            </a:lvl1pPr>
          </a:lstStyle>
          <a:p>
            <a:r>
              <a:rPr lang="en-US" noProof="0" dirty="0"/>
              <a:t>Summary part 1</a:t>
            </a:r>
          </a:p>
        </p:txBody>
      </p:sp>
      <p:sp>
        <p:nvSpPr>
          <p:cNvPr id="933" name="Das “Standardmodell” beschreibt bisherige Experimente mit hervorragender Genauigkeit: 3 Familien von Quarks und Leptonen. Sie lassen sich aufgrund ihrer Eigenschaften in einem System anordnen.…"/>
          <p:cNvSpPr>
            <a:spLocks noGrp="1"/>
          </p:cNvSpPr>
          <p:nvPr>
            <p:ph type="body" idx="21"/>
          </p:nvPr>
        </p:nvSpPr>
        <p:spPr>
          <a:xfrm>
            <a:off x="571500" y="1767731"/>
            <a:ext cx="11861800" cy="62181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399415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The "standard model" describes previous experiments with excellent accuracy: 3 families of quarks and leptons. They can be arranged in a system due to their properties.</a:t>
            </a:r>
          </a:p>
          <a:p>
            <a:pPr marL="399415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Forces between particles are transferred by messenger particles. These messenger particles are also elementary particles.</a:t>
            </a:r>
          </a:p>
          <a:p>
            <a:pPr marL="399415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Open questions remain: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What is dark matter?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What is dark energy?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Why did only matter remain after the Big Bang?</a:t>
            </a:r>
          </a:p>
          <a:p>
            <a:pPr marL="798830" lvl="1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Is the discovered particle really the long-sought Higgs boson? </a:t>
            </a:r>
            <a:r>
              <a:rPr lang="en-US" noProof="0" dirty="0" err="1"/>
              <a:t>Etc</a:t>
            </a:r>
            <a:r>
              <a:rPr lang="en-US" noProof="0" dirty="0"/>
              <a:t>…</a:t>
            </a:r>
          </a:p>
          <a:p>
            <a:pPr marL="399415" indent="-399415" defTabSz="496569">
              <a:spcBef>
                <a:spcPts val="1500"/>
              </a:spcBef>
              <a:defRPr sz="2700"/>
            </a:pPr>
            <a:r>
              <a:rPr lang="en-US" noProof="0" dirty="0"/>
              <a:t>To answer these, we need more research.</a:t>
            </a:r>
          </a:p>
        </p:txBody>
      </p:sp>
      <p:sp>
        <p:nvSpPr>
          <p:cNvPr id="93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Das Standard Modell der TeilchenPhysik"/>
          <p:cNvSpPr txBox="1">
            <a:spLocks noGrp="1"/>
          </p:cNvSpPr>
          <p:nvPr>
            <p:ph type="title"/>
          </p:nvPr>
        </p:nvSpPr>
        <p:spPr>
          <a:xfrm>
            <a:off x="571499" y="2285999"/>
            <a:ext cx="11861801" cy="518160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The standard model of particle physics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Wie untersucht man sehr kleine Teilchen?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21572">
              <a:spcBef>
                <a:spcPts val="2000"/>
              </a:spcBef>
              <a:defRPr sz="4608"/>
            </a:lvl1pPr>
          </a:lstStyle>
          <a:p>
            <a:r>
              <a:rPr lang="en-US" noProof="0" dirty="0"/>
              <a:t>How to investigate tiny particles</a:t>
            </a:r>
          </a:p>
        </p:txBody>
      </p:sp>
      <p:sp>
        <p:nvSpPr>
          <p:cNvPr id="340" name="Durch Streuexperimente!…"/>
          <p:cNvSpPr>
            <a:spLocks noGrp="1"/>
          </p:cNvSpPr>
          <p:nvPr>
            <p:ph type="body" idx="21"/>
          </p:nvPr>
        </p:nvSpPr>
        <p:spPr>
          <a:xfrm>
            <a:off x="386018" y="1701800"/>
            <a:ext cx="5446341" cy="769381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Scattering experiments</a:t>
            </a:r>
          </a:p>
          <a:p>
            <a:r>
              <a:rPr lang="en-US" noProof="0" dirty="0"/>
              <a:t>Rutherford 1910: Shoot</a:t>
            </a:r>
            <a:br>
              <a:rPr lang="en-US" noProof="0" dirty="0"/>
            </a:br>
            <a:r>
              <a:rPr lang="en-US" noProof="0" dirty="0"/>
              <a:t>α particles at gold foil</a:t>
            </a:r>
          </a:p>
        </p:txBody>
      </p:sp>
      <p:pic>
        <p:nvPicPr>
          <p:cNvPr id="341" name="image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407" y="1702812"/>
            <a:ext cx="6893660" cy="458225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Atome sind nicht elementar sondern haben eine innere Struktur…"/>
          <p:cNvSpPr txBox="1"/>
          <p:nvPr/>
        </p:nvSpPr>
        <p:spPr>
          <a:xfrm>
            <a:off x="5780407" y="6798363"/>
            <a:ext cx="8506984" cy="271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469900" indent="-469900">
              <a:spcBef>
                <a:spcPts val="1800"/>
              </a:spcBef>
              <a:buSzPct val="75000"/>
              <a:buFont typeface="Calibri"/>
              <a:buChar char="➤"/>
              <a:defRPr sz="3200" b="0" spc="0">
                <a:solidFill>
                  <a:srgbClr val="941751"/>
                </a:solidFill>
              </a:defRPr>
            </a:pPr>
            <a:r>
              <a:rPr lang="de-DE" dirty="0"/>
              <a:t>Atoms not </a:t>
            </a:r>
            <a:r>
              <a:rPr lang="de-DE" dirty="0" err="1"/>
              <a:t>elementary</a:t>
            </a:r>
            <a:endParaRPr dirty="0">
              <a:solidFill>
                <a:srgbClr val="5C5C5C"/>
              </a:solidFill>
            </a:endParaRPr>
          </a:p>
          <a:p>
            <a:pPr marL="469900" indent="-469900">
              <a:spcBef>
                <a:spcPts val="1800"/>
              </a:spcBef>
              <a:buSzPct val="75000"/>
              <a:buFont typeface="Calibri"/>
              <a:buChar char="➤"/>
              <a:defRPr sz="3200" b="0" spc="0"/>
            </a:pPr>
            <a:r>
              <a:rPr lang="de-DE" dirty="0"/>
              <a:t>Tiny, but </a:t>
            </a:r>
            <a:r>
              <a:rPr lang="de-DE" dirty="0" err="1"/>
              <a:t>very</a:t>
            </a:r>
            <a:r>
              <a:rPr lang="de-DE" dirty="0"/>
              <a:t> heavy </a:t>
            </a:r>
            <a:r>
              <a:rPr lang="de-DE" dirty="0" err="1"/>
              <a:t>nucleus</a:t>
            </a:r>
            <a:br>
              <a:rPr lang="de-DE" dirty="0"/>
            </a:br>
            <a:r>
              <a:rPr lang="de-DE" dirty="0"/>
              <a:t>and </a:t>
            </a:r>
            <a:r>
              <a:rPr lang="de-DE" dirty="0" err="1"/>
              <a:t>almost</a:t>
            </a:r>
            <a:r>
              <a:rPr lang="de-DE" dirty="0"/>
              <a:t>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shell</a:t>
            </a:r>
            <a:endParaRPr dirty="0"/>
          </a:p>
        </p:txBody>
      </p:sp>
      <p:pic>
        <p:nvPicPr>
          <p:cNvPr id="343" name="image12.png" descr="image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4" y="3673369"/>
            <a:ext cx="3835403" cy="5842002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84"/>
          <p:cNvSpPr/>
          <p:nvPr/>
        </p:nvSpPr>
        <p:spPr>
          <a:xfrm>
            <a:off x="2004738" y="4432016"/>
            <a:ext cx="2733407" cy="2755601"/>
          </a:xfrm>
          <a:prstGeom prst="ellipse">
            <a:avLst/>
          </a:prstGeom>
          <a:solidFill>
            <a:srgbClr val="FDA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500" cap="all" spc="400">
                <a:solidFill>
                  <a:srgbClr val="FFFFFF"/>
                </a:solidFill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2" name="Shape 383"/>
              <p:cNvSpPr/>
              <p:nvPr/>
            </p:nvSpPr>
            <p:spPr>
              <a:xfrm>
                <a:off x="571500" y="1494375"/>
                <a:ext cx="11861800" cy="230694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469900" indent="-469900">
                  <a:spcBef>
                    <a:spcPts val="1800"/>
                  </a:spcBef>
                  <a:buSzPct val="75000"/>
                  <a:buFont typeface="Calibri"/>
                  <a:buChar char="➤"/>
                  <a:defRPr sz="3200" b="0" spc="0"/>
                </a:pPr>
                <a:r>
                  <a:rPr lang="de-DE" dirty="0"/>
                  <a:t>The </a:t>
                </a:r>
                <a:r>
                  <a:rPr lang="de-DE" dirty="0" err="1"/>
                  <a:t>proton</a:t>
                </a:r>
                <a:r>
                  <a:rPr lang="de-DE" dirty="0"/>
                  <a:t> </a:t>
                </a:r>
                <a:r>
                  <a:rPr lang="de-DE" dirty="0" err="1"/>
                  <a:t>consists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… . These </a:t>
                </a:r>
                <a:r>
                  <a:rPr lang="de-DE" dirty="0" err="1"/>
                  <a:t>define</a:t>
                </a:r>
                <a:r>
                  <a:rPr lang="de-DE" dirty="0"/>
                  <a:t> </a:t>
                </a:r>
                <a:r>
                  <a:rPr lang="de-DE" dirty="0" err="1"/>
                  <a:t>its</a:t>
                </a:r>
                <a:r>
                  <a:rPr lang="de-DE" dirty="0"/>
                  <a:t> </a:t>
                </a:r>
                <a:r>
                  <a:rPr lang="de-DE" dirty="0" err="1"/>
                  <a:t>properties</a:t>
                </a:r>
                <a:r>
                  <a:rPr lang="de-DE" dirty="0"/>
                  <a:t>, e.g.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electrical</a:t>
                </a:r>
                <a:r>
                  <a:rPr lang="de-DE" dirty="0"/>
                  <a:t> </a:t>
                </a:r>
                <a:r>
                  <a:rPr lang="de-DE" dirty="0" err="1"/>
                  <a:t>charge</a:t>
                </a:r>
                <a:r>
                  <a:rPr lang="de-DE" dirty="0"/>
                  <a:t>.</a:t>
                </a:r>
                <a:r>
                  <a:rPr dirty="0"/>
                  <a:t> </a:t>
                </a:r>
              </a:p>
              <a:p>
                <a:pPr marL="469900" indent="-469900">
                  <a:spcBef>
                    <a:spcPts val="1800"/>
                  </a:spcBef>
                  <a:buSzPct val="75000"/>
                  <a:buFont typeface="Calibri"/>
                  <a:buChar char="➤"/>
                  <a:defRPr sz="3200" b="0" spc="0"/>
                </a:pPr>
                <a:r>
                  <a:rPr lang="de-DE" dirty="0"/>
                  <a:t>In </a:t>
                </a:r>
                <a:r>
                  <a:rPr lang="de-DE" dirty="0" err="1"/>
                  <a:t>addition</a:t>
                </a:r>
                <a:r>
                  <a:rPr lang="de-DE" dirty="0"/>
                  <a:t>, </a:t>
                </a:r>
                <a:r>
                  <a:rPr lang="de-DE" dirty="0" err="1"/>
                  <a:t>the</a:t>
                </a:r>
                <a:r>
                  <a:rPr lang="de-DE" dirty="0"/>
                  <a:t> </a:t>
                </a:r>
                <a:r>
                  <a:rPr lang="de-DE" dirty="0" err="1"/>
                  <a:t>proton</a:t>
                </a:r>
                <a:r>
                  <a:rPr lang="de-DE" dirty="0"/>
                  <a:t> </a:t>
                </a:r>
                <a:r>
                  <a:rPr lang="de-DE" dirty="0" err="1"/>
                  <a:t>consists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…</a:t>
                </a:r>
                <a14:m>
                  <m:oMath xmlns:m="http://schemas.openxmlformats.org/officeDocument/2006/math">
                    <m:r>
                      <a:rPr sz="4450" i="1">
                        <a:solidFill>
                          <a:srgbClr val="5C5C5C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352" name="Shape 3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494375"/>
                <a:ext cx="11861800" cy="2306942"/>
              </a:xfrm>
              <a:prstGeom prst="rect">
                <a:avLst/>
              </a:prstGeom>
              <a:blipFill>
                <a:blip r:embed="rId2"/>
                <a:stretch>
                  <a:fillRect l="-1336" t="-316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3" name="Shape 400"/>
          <p:cNvSpPr txBox="1"/>
          <p:nvPr/>
        </p:nvSpPr>
        <p:spPr>
          <a:xfrm>
            <a:off x="9446728" y="3505446"/>
            <a:ext cx="110286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charge</a:t>
            </a:r>
            <a:endParaRPr dirty="0"/>
          </a:p>
        </p:txBody>
      </p:sp>
      <p:sp>
        <p:nvSpPr>
          <p:cNvPr id="354" name="Shape 403"/>
          <p:cNvSpPr txBox="1"/>
          <p:nvPr/>
        </p:nvSpPr>
        <p:spPr>
          <a:xfrm>
            <a:off x="7342351" y="7841416"/>
            <a:ext cx="165598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spc="0">
                <a:solidFill>
                  <a:srgbClr val="FDA600"/>
                </a:solidFill>
              </a:defRPr>
            </a:lvl1pPr>
          </a:lstStyle>
          <a:p>
            <a:r>
              <a:rPr lang="de-DE" dirty="0"/>
              <a:t>p</a:t>
            </a:r>
            <a:r>
              <a:rPr dirty="0" err="1"/>
              <a:t>roton</a:t>
            </a:r>
            <a:endParaRPr dirty="0"/>
          </a:p>
        </p:txBody>
      </p:sp>
      <p:sp>
        <p:nvSpPr>
          <p:cNvPr id="355" name="Shape 411"/>
          <p:cNvSpPr/>
          <p:nvPr/>
        </p:nvSpPr>
        <p:spPr>
          <a:xfrm flipH="1" flipV="1">
            <a:off x="4730985" y="6625539"/>
            <a:ext cx="2238760" cy="1426795"/>
          </a:xfrm>
          <a:prstGeom prst="line">
            <a:avLst/>
          </a:prstGeom>
          <a:ln w="508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6" name="Shape 382"/>
          <p:cNvSpPr txBox="1"/>
          <p:nvPr/>
        </p:nvSpPr>
        <p:spPr>
          <a:xfrm>
            <a:off x="571500" y="3175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 lnSpcReduction="10000"/>
          </a:bodyPr>
          <a:lstStyle>
            <a:lvl1pPr defTabSz="543305">
              <a:spcBef>
                <a:spcPts val="2100"/>
              </a:spcBef>
              <a:defRPr sz="4800" cap="all" spc="0">
                <a:solidFill>
                  <a:srgbClr val="747676"/>
                </a:solidFill>
              </a:defRPr>
            </a:lvl1pPr>
          </a:lstStyle>
          <a:p>
            <a:r>
              <a:rPr lang="de-DE" dirty="0"/>
              <a:t>The</a:t>
            </a:r>
            <a:r>
              <a:rPr dirty="0"/>
              <a:t> Proton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Gleichung"/>
              <p:cNvSpPr txBox="1"/>
              <p:nvPr/>
            </p:nvSpPr>
            <p:spPr>
              <a:xfrm>
                <a:off x="2974819" y="4243905"/>
                <a:ext cx="793243" cy="15659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sz="18000" dirty="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357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819" y="4243905"/>
                <a:ext cx="793243" cy="1565911"/>
              </a:xfrm>
              <a:prstGeom prst="rect">
                <a:avLst/>
              </a:prstGeom>
              <a:blipFill>
                <a:blip r:embed="rId3"/>
                <a:stretch>
                  <a:fillRect r="-11538" b="-3735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" name="Gleichung"/>
              <p:cNvSpPr txBox="1"/>
              <p:nvPr/>
            </p:nvSpPr>
            <p:spPr>
              <a:xfrm>
                <a:off x="9905109" y="7809010"/>
                <a:ext cx="396622" cy="78295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spcBef>
                    <a:spcPts val="0"/>
                  </a:spcBef>
                  <a:defRPr sz="1800" b="0" spc="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9000" i="1">
                          <a:solidFill>
                            <a:srgbClr val="5C5C5C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sz="9000">
                  <a:solidFill>
                    <a:srgbClr val="5C5C5C"/>
                  </a:solidFill>
                </a:endParaRPr>
              </a:p>
            </p:txBody>
          </p:sp>
        </mc:Choice>
        <mc:Fallback xmlns="">
          <p:sp>
            <p:nvSpPr>
              <p:cNvPr id="358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109" y="7809010"/>
                <a:ext cx="396622" cy="782956"/>
              </a:xfrm>
              <a:prstGeom prst="rect">
                <a:avLst/>
              </a:prstGeom>
              <a:blipFill>
                <a:blip r:embed="rId4"/>
                <a:stretch>
                  <a:fillRect r="-12308" b="-3828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9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82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Das Proton</a:t>
            </a:r>
          </a:p>
        </p:txBody>
      </p:sp>
      <p:sp>
        <p:nvSpPr>
          <p:cNvPr id="362" name="Shape 384"/>
          <p:cNvSpPr/>
          <p:nvPr/>
        </p:nvSpPr>
        <p:spPr>
          <a:xfrm>
            <a:off x="2006600" y="4419600"/>
            <a:ext cx="2733407" cy="2755601"/>
          </a:xfrm>
          <a:prstGeom prst="ellipse">
            <a:avLst/>
          </a:prstGeom>
          <a:solidFill>
            <a:srgbClr val="FDA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2500" cap="all" spc="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67" name="Group 387"/>
          <p:cNvGrpSpPr/>
          <p:nvPr/>
        </p:nvGrpSpPr>
        <p:grpSpPr>
          <a:xfrm>
            <a:off x="2984500" y="4648200"/>
            <a:ext cx="784699" cy="783377"/>
            <a:chOff x="0" y="0"/>
            <a:chExt cx="784698" cy="783376"/>
          </a:xfrm>
        </p:grpSpPr>
        <p:grpSp>
          <p:nvGrpSpPr>
            <p:cNvPr id="365" name="Shape 386"/>
            <p:cNvGrpSpPr/>
            <p:nvPr/>
          </p:nvGrpSpPr>
          <p:grpSpPr>
            <a:xfrm>
              <a:off x="50800" y="50800"/>
              <a:ext cx="683099" cy="681777"/>
              <a:chOff x="0" y="0"/>
              <a:chExt cx="683097" cy="681776"/>
            </a:xfrm>
          </p:grpSpPr>
          <p:sp>
            <p:nvSpPr>
              <p:cNvPr id="363" name="Kreis"/>
              <p:cNvSpPr/>
              <p:nvPr/>
            </p:nvSpPr>
            <p:spPr>
              <a:xfrm>
                <a:off x="0" y="-1"/>
                <a:ext cx="683098" cy="68177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</a:defRPr>
                </a:pPr>
                <a:endParaRPr/>
              </a:p>
            </p:txBody>
          </p:sp>
          <p:sp>
            <p:nvSpPr>
              <p:cNvPr id="364" name="up"/>
              <p:cNvSpPr txBox="1"/>
              <p:nvPr/>
            </p:nvSpPr>
            <p:spPr>
              <a:xfrm>
                <a:off x="100037" y="237799"/>
                <a:ext cx="483023" cy="2061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</a:defRPr>
                </a:lvl1pPr>
              </a:lstStyle>
              <a:p>
                <a:r>
                  <a:t>up</a:t>
                </a:r>
              </a:p>
            </p:txBody>
          </p:sp>
        </p:grpSp>
        <p:pic>
          <p:nvPicPr>
            <p:cNvPr id="366" name="image12.png" descr="image1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784700" cy="7833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2" name="Group 390"/>
          <p:cNvGrpSpPr/>
          <p:nvPr/>
        </p:nvGrpSpPr>
        <p:grpSpPr>
          <a:xfrm>
            <a:off x="3657600" y="5867400"/>
            <a:ext cx="784699" cy="783375"/>
            <a:chOff x="0" y="0"/>
            <a:chExt cx="784698" cy="783374"/>
          </a:xfrm>
        </p:grpSpPr>
        <p:grpSp>
          <p:nvGrpSpPr>
            <p:cNvPr id="370" name="Shape 389"/>
            <p:cNvGrpSpPr/>
            <p:nvPr/>
          </p:nvGrpSpPr>
          <p:grpSpPr>
            <a:xfrm>
              <a:off x="50800" y="50800"/>
              <a:ext cx="683099" cy="681775"/>
              <a:chOff x="0" y="0"/>
              <a:chExt cx="683097" cy="681773"/>
            </a:xfrm>
          </p:grpSpPr>
          <p:sp>
            <p:nvSpPr>
              <p:cNvPr id="368" name="Kreis"/>
              <p:cNvSpPr/>
              <p:nvPr/>
            </p:nvSpPr>
            <p:spPr>
              <a:xfrm>
                <a:off x="0" y="0"/>
                <a:ext cx="683098" cy="68177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</a:defRPr>
                </a:pPr>
                <a:endParaRPr/>
              </a:p>
            </p:txBody>
          </p:sp>
          <p:sp>
            <p:nvSpPr>
              <p:cNvPr id="369" name="UP"/>
              <p:cNvSpPr txBox="1"/>
              <p:nvPr/>
            </p:nvSpPr>
            <p:spPr>
              <a:xfrm>
                <a:off x="100037" y="237798"/>
                <a:ext cx="483023" cy="20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spcBef>
                    <a:spcPts val="0"/>
                  </a:spcBef>
                  <a:defRPr sz="800" cap="all" spc="128">
                    <a:solidFill>
                      <a:srgbClr val="5EA319"/>
                    </a:solidFill>
                  </a:defRPr>
                </a:lvl1pPr>
              </a:lstStyle>
              <a:p>
                <a:r>
                  <a:t>UP</a:t>
                </a:r>
              </a:p>
            </p:txBody>
          </p:sp>
        </p:grpSp>
        <p:pic>
          <p:nvPicPr>
            <p:cNvPr id="371" name="image12.png" descr="image1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784700" cy="783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7" name="Group 393"/>
          <p:cNvGrpSpPr/>
          <p:nvPr/>
        </p:nvGrpSpPr>
        <p:grpSpPr>
          <a:xfrm>
            <a:off x="2311400" y="5867400"/>
            <a:ext cx="784699" cy="783375"/>
            <a:chOff x="0" y="0"/>
            <a:chExt cx="784698" cy="783374"/>
          </a:xfrm>
        </p:grpSpPr>
        <p:grpSp>
          <p:nvGrpSpPr>
            <p:cNvPr id="375" name="Shape 392"/>
            <p:cNvGrpSpPr/>
            <p:nvPr/>
          </p:nvGrpSpPr>
          <p:grpSpPr>
            <a:xfrm>
              <a:off x="50800" y="50800"/>
              <a:ext cx="683099" cy="681775"/>
              <a:chOff x="0" y="0"/>
              <a:chExt cx="683097" cy="681773"/>
            </a:xfrm>
          </p:grpSpPr>
          <p:sp>
            <p:nvSpPr>
              <p:cNvPr id="373" name="Kreis"/>
              <p:cNvSpPr/>
              <p:nvPr/>
            </p:nvSpPr>
            <p:spPr>
              <a:xfrm>
                <a:off x="0" y="0"/>
                <a:ext cx="683098" cy="681774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spcBef>
                    <a:spcPts val="0"/>
                  </a:spcBef>
                  <a:defRPr sz="800" cap="all" spc="128">
                    <a:solidFill>
                      <a:srgbClr val="FF2E00"/>
                    </a:solidFill>
                  </a:defRPr>
                </a:pPr>
                <a:endParaRPr/>
              </a:p>
            </p:txBody>
          </p:sp>
          <p:sp>
            <p:nvSpPr>
              <p:cNvPr id="374" name="down"/>
              <p:cNvSpPr txBox="1"/>
              <p:nvPr/>
            </p:nvSpPr>
            <p:spPr>
              <a:xfrm>
                <a:off x="100037" y="237798"/>
                <a:ext cx="483023" cy="2061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>
                  <a:spcBef>
                    <a:spcPts val="0"/>
                  </a:spcBef>
                  <a:defRPr sz="800" cap="all" spc="128">
                    <a:solidFill>
                      <a:srgbClr val="FF2E00"/>
                    </a:solidFill>
                  </a:defRPr>
                </a:lvl1pPr>
              </a:lstStyle>
              <a:p>
                <a:r>
                  <a:t>down</a:t>
                </a:r>
              </a:p>
            </p:txBody>
          </p:sp>
        </p:grpSp>
        <p:pic>
          <p:nvPicPr>
            <p:cNvPr id="376" name="image13.png" descr="image1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784700" cy="783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0" name="Group 396"/>
          <p:cNvGrpSpPr/>
          <p:nvPr/>
        </p:nvGrpSpPr>
        <p:grpSpPr>
          <a:xfrm>
            <a:off x="7277100" y="5435600"/>
            <a:ext cx="1474284" cy="1448470"/>
            <a:chOff x="0" y="-1"/>
            <a:chExt cx="1474283" cy="1448469"/>
          </a:xfrm>
        </p:grpSpPr>
        <p:sp>
          <p:nvSpPr>
            <p:cNvPr id="378" name="Shape 395"/>
            <p:cNvSpPr txBox="1"/>
            <p:nvPr/>
          </p:nvSpPr>
          <p:spPr>
            <a:xfrm>
              <a:off x="251825" y="549062"/>
              <a:ext cx="970634" cy="350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2000" cap="all" spc="319">
                  <a:solidFill>
                    <a:srgbClr val="FF2E00"/>
                  </a:solidFill>
                </a:defRPr>
              </a:lvl1pPr>
            </a:lstStyle>
            <a:p>
              <a:r>
                <a:t>down</a:t>
              </a:r>
            </a:p>
          </p:txBody>
        </p:sp>
        <p:pic>
          <p:nvPicPr>
            <p:cNvPr id="379" name="image14.png" descr="image14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2"/>
              <a:ext cx="1474284" cy="144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3" name="Group 399"/>
          <p:cNvGrpSpPr/>
          <p:nvPr/>
        </p:nvGrpSpPr>
        <p:grpSpPr>
          <a:xfrm>
            <a:off x="7277100" y="3987800"/>
            <a:ext cx="1474284" cy="1448470"/>
            <a:chOff x="0" y="-1"/>
            <a:chExt cx="1474283" cy="1448469"/>
          </a:xfrm>
        </p:grpSpPr>
        <p:sp>
          <p:nvSpPr>
            <p:cNvPr id="381" name="Shape 398"/>
            <p:cNvSpPr txBox="1"/>
            <p:nvPr/>
          </p:nvSpPr>
          <p:spPr>
            <a:xfrm>
              <a:off x="251825" y="549062"/>
              <a:ext cx="970634" cy="3503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spcBef>
                  <a:spcPts val="0"/>
                </a:spcBef>
                <a:defRPr sz="2000" cap="all" spc="319">
                  <a:solidFill>
                    <a:srgbClr val="5EA319"/>
                  </a:solidFill>
                </a:defRPr>
              </a:lvl1pPr>
            </a:lstStyle>
            <a:p>
              <a:r>
                <a:t>up</a:t>
              </a:r>
            </a:p>
          </p:txBody>
        </p:sp>
        <p:pic>
          <p:nvPicPr>
            <p:cNvPr id="382" name="image15.png" descr="image1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"/>
              <a:ext cx="1474284" cy="14484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4" name="Shape 400"/>
          <p:cNvSpPr txBox="1"/>
          <p:nvPr/>
        </p:nvSpPr>
        <p:spPr>
          <a:xfrm>
            <a:off x="9579426" y="3504020"/>
            <a:ext cx="110286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000000"/>
                </a:solidFill>
              </a:defRPr>
            </a:lvl1pPr>
          </a:lstStyle>
          <a:p>
            <a:r>
              <a:rPr lang="de-DE" dirty="0" err="1"/>
              <a:t>charge</a:t>
            </a:r>
            <a:endParaRPr dirty="0"/>
          </a:p>
        </p:txBody>
      </p:sp>
      <p:sp>
        <p:nvSpPr>
          <p:cNvPr id="385" name="Shape 401"/>
          <p:cNvSpPr txBox="1"/>
          <p:nvPr/>
        </p:nvSpPr>
        <p:spPr>
          <a:xfrm>
            <a:off x="9596908" y="4484575"/>
            <a:ext cx="885057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5EA319"/>
                </a:solidFill>
              </a:defRPr>
            </a:lvl1pPr>
          </a:lstStyle>
          <a:p>
            <a:r>
              <a:t>+ 2/3</a:t>
            </a:r>
          </a:p>
        </p:txBody>
      </p:sp>
      <p:sp>
        <p:nvSpPr>
          <p:cNvPr id="386" name="Shape 402"/>
          <p:cNvSpPr txBox="1"/>
          <p:nvPr/>
        </p:nvSpPr>
        <p:spPr>
          <a:xfrm>
            <a:off x="9631027" y="5932375"/>
            <a:ext cx="816819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DB2800"/>
                </a:solidFill>
              </a:defRPr>
            </a:lvl1pPr>
          </a:lstStyle>
          <a:p>
            <a:r>
              <a:t>- 1/3</a:t>
            </a:r>
          </a:p>
        </p:txBody>
      </p:sp>
      <p:sp>
        <p:nvSpPr>
          <p:cNvPr id="387" name="Shape 403"/>
          <p:cNvSpPr txBox="1"/>
          <p:nvPr/>
        </p:nvSpPr>
        <p:spPr>
          <a:xfrm>
            <a:off x="7340600" y="7833519"/>
            <a:ext cx="165597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spc="0">
                <a:solidFill>
                  <a:srgbClr val="FDA600"/>
                </a:solidFill>
              </a:defRPr>
            </a:lvl1pPr>
          </a:lstStyle>
          <a:p>
            <a:r>
              <a:rPr lang="de-DE" dirty="0"/>
              <a:t>p</a:t>
            </a:r>
            <a:r>
              <a:rPr dirty="0" err="1"/>
              <a:t>roton</a:t>
            </a:r>
            <a:endParaRPr dirty="0"/>
          </a:p>
        </p:txBody>
      </p:sp>
      <p:sp>
        <p:nvSpPr>
          <p:cNvPr id="388" name="Shape 404"/>
          <p:cNvSpPr txBox="1"/>
          <p:nvPr/>
        </p:nvSpPr>
        <p:spPr>
          <a:xfrm>
            <a:off x="9763422" y="7965132"/>
            <a:ext cx="552029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FDA600"/>
                </a:solidFill>
              </a:defRPr>
            </a:lvl1pPr>
          </a:lstStyle>
          <a:p>
            <a:r>
              <a:t>+ 1</a:t>
            </a:r>
          </a:p>
        </p:txBody>
      </p:sp>
      <p:sp>
        <p:nvSpPr>
          <p:cNvPr id="389" name="Shape 405"/>
          <p:cNvSpPr/>
          <p:nvPr/>
        </p:nvSpPr>
        <p:spPr>
          <a:xfrm>
            <a:off x="2857500" y="6578600"/>
            <a:ext cx="1168417" cy="403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500" cap="all" spc="400">
                <a:solidFill>
                  <a:srgbClr val="55D7FF"/>
                </a:solidFill>
              </a:defRPr>
            </a:pPr>
            <a:endParaRPr/>
          </a:p>
        </p:txBody>
      </p:sp>
      <p:sp>
        <p:nvSpPr>
          <p:cNvPr id="390" name="Shape 406"/>
          <p:cNvSpPr/>
          <p:nvPr/>
        </p:nvSpPr>
        <p:spPr>
          <a:xfrm rot="14400000">
            <a:off x="3565577" y="5166586"/>
            <a:ext cx="1046581" cy="45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500" cap="all" spc="400">
                <a:solidFill>
                  <a:srgbClr val="55D7FF"/>
                </a:solidFill>
              </a:defRPr>
            </a:pPr>
            <a:endParaRPr/>
          </a:p>
        </p:txBody>
      </p:sp>
      <p:sp>
        <p:nvSpPr>
          <p:cNvPr id="391" name="Shape 407"/>
          <p:cNvSpPr/>
          <p:nvPr/>
        </p:nvSpPr>
        <p:spPr>
          <a:xfrm rot="6600000">
            <a:off x="2156780" y="5159147"/>
            <a:ext cx="997391" cy="45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500" cap="all" spc="400">
                <a:solidFill>
                  <a:srgbClr val="55D7FF"/>
                </a:solidFill>
              </a:defRPr>
            </a:pPr>
            <a:endParaRPr/>
          </a:p>
        </p:txBody>
      </p:sp>
      <p:sp>
        <p:nvSpPr>
          <p:cNvPr id="392" name="Shape 408"/>
          <p:cNvSpPr/>
          <p:nvPr/>
        </p:nvSpPr>
        <p:spPr>
          <a:xfrm>
            <a:off x="7429499" y="6959600"/>
            <a:ext cx="1168245" cy="408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13" h="15712" extrusionOk="0">
                <a:moveTo>
                  <a:pt x="779" y="0"/>
                </a:moveTo>
                <a:cubicBezTo>
                  <a:pt x="-186" y="2766"/>
                  <a:pt x="-260" y="6444"/>
                  <a:pt x="590" y="9365"/>
                </a:cubicBezTo>
                <a:cubicBezTo>
                  <a:pt x="1351" y="11979"/>
                  <a:pt x="2737" y="13552"/>
                  <a:pt x="4220" y="13485"/>
                </a:cubicBezTo>
                <a:cubicBezTo>
                  <a:pt x="5940" y="14977"/>
                  <a:pt x="7927" y="13448"/>
                  <a:pt x="8747" y="10004"/>
                </a:cubicBezTo>
                <a:cubicBezTo>
                  <a:pt x="9575" y="6520"/>
                  <a:pt x="8919" y="2314"/>
                  <a:pt x="7258" y="469"/>
                </a:cubicBezTo>
                <a:cubicBezTo>
                  <a:pt x="5802" y="1835"/>
                  <a:pt x="5033" y="5146"/>
                  <a:pt x="5431" y="8330"/>
                </a:cubicBezTo>
                <a:cubicBezTo>
                  <a:pt x="7090" y="21600"/>
                  <a:pt x="20681" y="14781"/>
                  <a:pt x="14917" y="1782"/>
                </a:cubicBezTo>
                <a:cubicBezTo>
                  <a:pt x="13777" y="1026"/>
                  <a:pt x="12530" y="1879"/>
                  <a:pt x="11818" y="3858"/>
                </a:cubicBezTo>
                <a:cubicBezTo>
                  <a:pt x="9425" y="10511"/>
                  <a:pt x="13076" y="17795"/>
                  <a:pt x="17004" y="15159"/>
                </a:cubicBezTo>
                <a:cubicBezTo>
                  <a:pt x="20187" y="13023"/>
                  <a:pt x="21340" y="4170"/>
                  <a:pt x="18481" y="1023"/>
                </a:cubicBezTo>
                <a:lnTo>
                  <a:pt x="18368" y="1344"/>
                </a:lnTo>
              </a:path>
            </a:pathLst>
          </a:custGeom>
          <a:ln w="25400">
            <a:solidFill>
              <a:srgbClr val="942193"/>
            </a:solidFill>
            <a:miter lim="400000"/>
          </a:ln>
        </p:spPr>
        <p:txBody>
          <a:bodyPr lIns="50800" tIns="50800" rIns="50800" bIns="50800" anchor="ctr"/>
          <a:lstStyle/>
          <a:p>
            <a:pPr algn="r">
              <a:lnSpc>
                <a:spcPct val="80000"/>
              </a:lnSpc>
              <a:spcBef>
                <a:spcPts val="0"/>
              </a:spcBef>
              <a:defRPr sz="2400" cap="all" spc="384">
                <a:solidFill>
                  <a:srgbClr val="55D7FF"/>
                </a:solidFill>
              </a:defRPr>
            </a:pPr>
            <a:endParaRPr/>
          </a:p>
        </p:txBody>
      </p:sp>
      <p:sp>
        <p:nvSpPr>
          <p:cNvPr id="393" name="Shape 409"/>
          <p:cNvSpPr txBox="1"/>
          <p:nvPr/>
        </p:nvSpPr>
        <p:spPr>
          <a:xfrm>
            <a:off x="9851975" y="6938712"/>
            <a:ext cx="374924" cy="454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0">
                <a:solidFill>
                  <a:srgbClr val="942193"/>
                </a:solidFill>
              </a:defRPr>
            </a:lvl1pPr>
          </a:lstStyle>
          <a:p>
            <a:r>
              <a:t> 0</a:t>
            </a:r>
          </a:p>
        </p:txBody>
      </p:sp>
      <p:sp>
        <p:nvSpPr>
          <p:cNvPr id="394" name="Shape 410"/>
          <p:cNvSpPr txBox="1"/>
          <p:nvPr/>
        </p:nvSpPr>
        <p:spPr>
          <a:xfrm>
            <a:off x="7429500" y="7288620"/>
            <a:ext cx="937757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800"/>
              </a:spcBef>
              <a:defRPr spc="0"/>
            </a:lvl1pPr>
          </a:lstStyle>
          <a:p>
            <a:r>
              <a:rPr lang="de-DE" dirty="0"/>
              <a:t>g</a:t>
            </a:r>
            <a:r>
              <a:rPr dirty="0" err="1"/>
              <a:t>luon</a:t>
            </a:r>
            <a:endParaRPr dirty="0"/>
          </a:p>
        </p:txBody>
      </p:sp>
      <p:sp>
        <p:nvSpPr>
          <p:cNvPr id="395" name="Shape 411"/>
          <p:cNvSpPr/>
          <p:nvPr/>
        </p:nvSpPr>
        <p:spPr>
          <a:xfrm flipH="1" flipV="1">
            <a:off x="4737099" y="6616699"/>
            <a:ext cx="2235201" cy="1422401"/>
          </a:xfrm>
          <a:prstGeom prst="line">
            <a:avLst/>
          </a:prstGeom>
          <a:ln w="50800">
            <a:solidFill>
              <a:srgbClr val="FDA600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6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97" name="Shape 383"/>
          <p:cNvSpPr>
            <a:spLocks noGrp="1"/>
          </p:cNvSpPr>
          <p:nvPr>
            <p:ph type="body" idx="21"/>
          </p:nvPr>
        </p:nvSpPr>
        <p:spPr>
          <a:xfrm>
            <a:off x="571500" y="1498600"/>
            <a:ext cx="11861800" cy="245222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469900" indent="-469900">
              <a:spcBef>
                <a:spcPts val="1800"/>
              </a:spcBef>
              <a:buSzPct val="75000"/>
              <a:buFont typeface="Calibri"/>
              <a:buChar char="➤"/>
              <a:defRPr sz="3200" b="0" spc="0"/>
            </a:pPr>
            <a:r>
              <a:rPr lang="en-US" dirty="0"/>
              <a:t>The proton consists of 3 (valence) quarks . These define its properties, e.g. the electrical charge. </a:t>
            </a:r>
          </a:p>
          <a:p>
            <a:r>
              <a:rPr lang="de-DE" dirty="0"/>
              <a:t>In </a:t>
            </a:r>
            <a:r>
              <a:rPr lang="de-DE" dirty="0" err="1"/>
              <a:t>addition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consists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gluons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hold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quarks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.</a:t>
            </a:r>
            <a:endParaRPr lang="en-US" noProof="0"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Die Teilchen des Standard-Modells"/>
          <p:cNvSpPr txBox="1">
            <a:spLocks noGrp="1"/>
          </p:cNvSpPr>
          <p:nvPr>
            <p:ph type="title"/>
          </p:nvPr>
        </p:nvSpPr>
        <p:spPr>
          <a:xfrm>
            <a:off x="571500" y="186871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0831">
              <a:spcBef>
                <a:spcPts val="2200"/>
              </a:spcBef>
              <a:defRPr sz="4992"/>
            </a:lvl1pPr>
          </a:lstStyle>
          <a:p>
            <a:r>
              <a:rPr lang="en-US" noProof="0" dirty="0"/>
              <a:t>Standard model particles</a:t>
            </a:r>
          </a:p>
        </p:txBody>
      </p:sp>
      <p:sp>
        <p:nvSpPr>
          <p:cNvPr id="494" name="Welche Elementar-Teilchen kennt Ihr schon?"/>
          <p:cNvSpPr>
            <a:spLocks noGrp="1"/>
          </p:cNvSpPr>
          <p:nvPr>
            <p:ph type="body" idx="21"/>
          </p:nvPr>
        </p:nvSpPr>
        <p:spPr>
          <a:xfrm>
            <a:off x="571499" y="1263650"/>
            <a:ext cx="11861801" cy="72263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ctr"/>
          <a:lstStyle>
            <a:lvl1pPr marL="0" indent="0" algn="ctr">
              <a:buSzTx/>
              <a:buFontTx/>
              <a:buNone/>
              <a:defRPr sz="4000"/>
            </a:lvl1pPr>
          </a:lstStyle>
          <a:p>
            <a:r>
              <a:rPr lang="en-US" dirty="0"/>
              <a:t>Which elementary particles do you already know</a:t>
            </a:r>
            <a:r>
              <a:rPr lang="en-US" noProof="0" dirty="0"/>
              <a:t>?</a:t>
            </a:r>
          </a:p>
        </p:txBody>
      </p:sp>
      <p:sp>
        <p:nvSpPr>
          <p:cNvPr id="495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age1.tif" descr="image1.tif"/>
          <p:cNvPicPr>
            <a:picLocks noChangeAspect="1"/>
          </p:cNvPicPr>
          <p:nvPr/>
        </p:nvPicPr>
        <p:blipFill>
          <a:blip r:embed="rId2"/>
          <a:srcRect t="205" r="27712" b="204"/>
          <a:stretch>
            <a:fillRect/>
          </a:stretch>
        </p:blipFill>
        <p:spPr>
          <a:xfrm>
            <a:off x="493102" y="1552813"/>
            <a:ext cx="4815902" cy="6549402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Das StandardMOdeLl Der Teilchenphysik"/>
          <p:cNvSpPr txBox="1">
            <a:spLocks noGrp="1"/>
          </p:cNvSpPr>
          <p:nvPr>
            <p:ph type="title"/>
          </p:nvPr>
        </p:nvSpPr>
        <p:spPr>
          <a:xfrm>
            <a:off x="571500" y="317500"/>
            <a:ext cx="11861800" cy="7239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43305">
              <a:spcBef>
                <a:spcPts val="2100"/>
              </a:spcBef>
              <a:defRPr sz="4800"/>
            </a:lvl1pPr>
          </a:lstStyle>
          <a:p>
            <a:r>
              <a:rPr lang="en-US" noProof="0" dirty="0"/>
              <a:t>The standard model of particle physics</a:t>
            </a:r>
          </a:p>
        </p:txBody>
      </p:sp>
      <p:sp>
        <p:nvSpPr>
          <p:cNvPr id="499" name="Nach und nach wurden noch mehr kleinste Teilchen an entdeckt…"/>
          <p:cNvSpPr>
            <a:spLocks noGrp="1"/>
          </p:cNvSpPr>
          <p:nvPr>
            <p:ph type="body" idx="21"/>
          </p:nvPr>
        </p:nvSpPr>
        <p:spPr>
          <a:xfrm>
            <a:off x="5899331" y="2841606"/>
            <a:ext cx="6533969" cy="40703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lang="en-US" noProof="0" dirty="0"/>
              <a:t>Progressively more elementary particles discovered</a:t>
            </a:r>
          </a:p>
          <a:p>
            <a:r>
              <a:rPr lang="en-US" dirty="0">
                <a:solidFill>
                  <a:srgbClr val="941751"/>
                </a:solidFill>
              </a:rPr>
              <a:t>S</a:t>
            </a:r>
            <a:r>
              <a:rPr lang="en-US" noProof="0" dirty="0">
                <a:solidFill>
                  <a:srgbClr val="941751"/>
                </a:solidFill>
              </a:rPr>
              <a:t>table matter</a:t>
            </a:r>
            <a:r>
              <a:rPr lang="en-US" noProof="0" dirty="0"/>
              <a:t> consists only of the first column</a:t>
            </a:r>
          </a:p>
          <a:p>
            <a:r>
              <a:rPr lang="en-US" noProof="0" dirty="0"/>
              <a:t>Second and third columns:</a:t>
            </a:r>
            <a:br>
              <a:rPr lang="en-US" noProof="0" dirty="0"/>
            </a:br>
            <a:r>
              <a:rPr lang="en-US" noProof="0" dirty="0"/>
              <a:t>Heavier copies of first column</a:t>
            </a:r>
          </a:p>
        </p:txBody>
      </p:sp>
      <p:sp>
        <p:nvSpPr>
          <p:cNvPr id="500" name="Unser „Periodensystem“"/>
          <p:cNvSpPr txBox="1"/>
          <p:nvPr/>
        </p:nvSpPr>
        <p:spPr>
          <a:xfrm>
            <a:off x="8983126" y="1052039"/>
            <a:ext cx="3141566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de-DE" dirty="0" err="1"/>
              <a:t>our</a:t>
            </a:r>
            <a:r>
              <a:rPr dirty="0"/>
              <a:t> </a:t>
            </a:r>
            <a:r>
              <a:rPr lang="de-DE" dirty="0"/>
              <a:t>„</a:t>
            </a:r>
            <a:r>
              <a:rPr lang="de-DE" dirty="0" err="1"/>
              <a:t>periodic</a:t>
            </a:r>
            <a:r>
              <a:rPr lang="de-DE" dirty="0"/>
              <a:t> </a:t>
            </a:r>
            <a:r>
              <a:rPr lang="de-DE" dirty="0" err="1"/>
              <a:t>table</a:t>
            </a:r>
            <a:r>
              <a:rPr lang="de-DE" dirty="0"/>
              <a:t>"</a:t>
            </a:r>
            <a:endParaRPr dirty="0"/>
          </a:p>
        </p:txBody>
      </p:sp>
      <p:sp>
        <p:nvSpPr>
          <p:cNvPr id="501" name="stabile Materie"/>
          <p:cNvSpPr txBox="1"/>
          <p:nvPr/>
        </p:nvSpPr>
        <p:spPr>
          <a:xfrm>
            <a:off x="622604" y="8569718"/>
            <a:ext cx="240450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1800"/>
              </a:spcBef>
              <a:defRPr sz="3200" spc="0">
                <a:solidFill>
                  <a:srgbClr val="FFFB00"/>
                </a:solidFill>
              </a:defRPr>
            </a:lvl1pPr>
          </a:lstStyle>
          <a:p>
            <a:r>
              <a:rPr lang="de-DE" dirty="0" err="1"/>
              <a:t>stable</a:t>
            </a:r>
            <a:r>
              <a:rPr lang="de-DE" dirty="0"/>
              <a:t> matter</a:t>
            </a:r>
            <a:endParaRPr dirty="0"/>
          </a:p>
        </p:txBody>
      </p:sp>
      <p:pic>
        <p:nvPicPr>
          <p:cNvPr id="502" name="Rechteck Rechteck" descr="Rechteck Rechteck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42962" y="1552813"/>
            <a:ext cx="1303832" cy="6549232"/>
          </a:xfrm>
          <a:prstGeom prst="rect">
            <a:avLst/>
          </a:prstGeom>
        </p:spPr>
      </p:pic>
      <p:sp>
        <p:nvSpPr>
          <p:cNvPr id="504" name="Shape 176"/>
          <p:cNvSpPr txBox="1"/>
          <p:nvPr/>
        </p:nvSpPr>
        <p:spPr>
          <a:xfrm>
            <a:off x="571500" y="1041400"/>
            <a:ext cx="11861800" cy="1271"/>
          </a:xfrm>
          <a:prstGeom prst="rect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</a:ln>
        </p:spPr>
        <p:txBody>
          <a:bodyPr lIns="50800" tIns="50800" rIns="50800" bIns="50800" anchor="ctr">
            <a:normAutofit fontScale="25000" lnSpcReduction="20000"/>
          </a:bodyPr>
          <a:lstStyle/>
          <a:p>
            <a:pPr defTabSz="457200">
              <a:spcBef>
                <a:spcPts val="0"/>
              </a:spcBef>
              <a:buFont typeface="Calibri"/>
              <a:defRPr sz="1200" b="0" spc="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A7A7A7"/>
      </a:dk2>
      <a:lt2>
        <a:srgbClr val="535353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1084</Words>
  <Application>Microsoft Office PowerPoint</Application>
  <PresentationFormat>Benutzerdefiniert</PresentationFormat>
  <Paragraphs>194</Paragraphs>
  <Slides>36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Calibri</vt:lpstr>
      <vt:lpstr>Cambria Math</vt:lpstr>
      <vt:lpstr>Iowan Old Style Bold</vt:lpstr>
      <vt:lpstr>New_Template9</vt:lpstr>
      <vt:lpstr>Masterclass</vt:lpstr>
      <vt:lpstr>PowerPoint-Präsentation</vt:lpstr>
      <vt:lpstr>PowerPoint-Präsentation</vt:lpstr>
      <vt:lpstr>The standard model of particle physics</vt:lpstr>
      <vt:lpstr>How to investigate tiny particles</vt:lpstr>
      <vt:lpstr>PowerPoint-Präsentation</vt:lpstr>
      <vt:lpstr>Das Proton</vt:lpstr>
      <vt:lpstr>Standard model particles</vt:lpstr>
      <vt:lpstr>The standard model of particle physics</vt:lpstr>
      <vt:lpstr>When particles collide…</vt:lpstr>
      <vt:lpstr>… new particles are formed</vt:lpstr>
      <vt:lpstr>The standard model and antiparticles</vt:lpstr>
      <vt:lpstr>The standard model - interactions </vt:lpstr>
      <vt:lpstr>The standard model - interactions </vt:lpstr>
      <vt:lpstr>PowerPoint-Präsentation</vt:lpstr>
      <vt:lpstr>The particle zoo – it’s your turn</vt:lpstr>
      <vt:lpstr>Feynman Diagrams</vt:lpstr>
      <vt:lpstr>Feynman Diagram - Rules</vt:lpstr>
      <vt:lpstr>Feynman Diagram - Example</vt:lpstr>
      <vt:lpstr>The W Boson</vt:lpstr>
      <vt:lpstr>The Beta Decay &amp; The W Boson</vt:lpstr>
      <vt:lpstr>Production of W Bosons at the LHC</vt:lpstr>
      <vt:lpstr>1. Measurement: R±</vt:lpstr>
      <vt:lpstr>The Higgs Mechanism</vt:lpstr>
      <vt:lpstr>The Higgs Mechanism</vt:lpstr>
      <vt:lpstr>The Higgs Mechanism</vt:lpstr>
      <vt:lpstr>The higgs Boson…</vt:lpstr>
      <vt:lpstr>The Standard Model – Everything clear?</vt:lpstr>
      <vt:lpstr>The Standard Model – Everything clear?</vt:lpstr>
      <vt:lpstr>Gravity</vt:lpstr>
      <vt:lpstr>Why does the universe exist?</vt:lpstr>
      <vt:lpstr>What is dark matter/energy?</vt:lpstr>
      <vt:lpstr>The Standard model – Still far from clear!</vt:lpstr>
      <vt:lpstr>History of the universe</vt:lpstr>
      <vt:lpstr>Connection to particle physics</vt:lpstr>
      <vt:lpstr>Summary part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Masterclass</dc:title>
  <cp:lastModifiedBy>Laura</cp:lastModifiedBy>
  <cp:revision>47</cp:revision>
  <dcterms:modified xsi:type="dcterms:W3CDTF">2023-03-07T10:19:09Z</dcterms:modified>
</cp:coreProperties>
</file>