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>
      <p:cViewPr varScale="1">
        <p:scale>
          <a:sx n="66" d="100"/>
          <a:sy n="66" d="100"/>
        </p:scale>
        <p:origin x="72" y="78"/>
      </p:cViewPr>
      <p:guideLst>
        <p:guide pos="913" orient="horz"/>
        <p:guide pos="257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01BD367-6A7A-405A-BFB1-15817186491F}" type="datetimeFigureOut">
              <a:rPr lang="de-DE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7B5255-5329-45F9-87F3-A2F9FB4734DF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3pPr>
    <a:lvl4pPr marL="720724" indent="-17780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" name="Google Shape;381;g9ff591b9ac_2_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defRPr/>
            </a:pPr>
            <a:endParaRPr lang="en-GB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2" name="Google Shape;382;g9ff591b9ac_2_0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3185444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34135652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19332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36717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DB3CB2D-3885-B7C3-8F2A-B57864B292EE}" type="slidenum">
              <a:rPr/>
              <a:t>16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E7B5255-5329-45F9-87F3-A2F9FB4734DF}" type="slidenum">
              <a:rPr lang="de-DE"/>
              <a:t>17</a:t>
            </a:fld>
            <a:endParaRPr lang="de-DE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3 dimensionales Abbild eines Sternbildes im Unterricht erstellt warden. Krebs</a:t>
            </a: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To do: basteln. Kann ich gerne unterstuetzen! Kleines Materialbudget ist vorhanden.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Dieses ist das eine Model! Es gibt eine weitere Version, die vorgestellt warden koennte</a:t>
            </a: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073147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84123282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56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9188440" name="Google Shape;855;gac51b62c09_6_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marL="0" indent="0">
              <a:buFont typeface="Arial"/>
              <a:buNone/>
              <a:defRPr/>
            </a:pPr>
            <a:endParaRPr/>
          </a:p>
        </p:txBody>
      </p:sp>
      <p:sp>
        <p:nvSpPr>
          <p:cNvPr id="1503921455" name="Google Shape;856;gac51b62c09_6_9:notes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fill="norm" stroke="1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7987" y="6309320"/>
            <a:ext cx="3213100" cy="406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, Text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8075611" y="1449389"/>
            <a:ext cx="3708401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8075612" y="4005263"/>
            <a:ext cx="3708401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 bwMode="auto">
          <a:xfrm>
            <a:off x="8075612" y="1449388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 bwMode="auto">
          <a:xfrm>
            <a:off x="8075612" y="4005263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, 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9" y="1406427"/>
            <a:ext cx="370840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9" y="3963533"/>
            <a:ext cx="3708400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259262" y="1449389"/>
            <a:ext cx="3673475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4259263" y="4005263"/>
            <a:ext cx="3673475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 bwMode="auto">
          <a:xfrm>
            <a:off x="8075611" y="1449389"/>
            <a:ext cx="3708401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 bwMode="auto">
          <a:xfrm>
            <a:off x="8075612" y="4005263"/>
            <a:ext cx="3708401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11376024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5616574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 bwMode="auto">
          <a:xfrm>
            <a:off x="6167437" y="1449389"/>
            <a:ext cx="5616575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3708399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 bwMode="auto">
          <a:xfrm>
            <a:off x="4259263" y="1449389"/>
            <a:ext cx="7524749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de-DE" b="1"/>
              <a:t>Contact</a:t>
            </a:r>
            <a:endParaRPr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  <a:defRPr/>
            </a:pPr>
            <a:r>
              <a:rPr lang="de-DE"/>
              <a:t>	Deutsches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de-DE"/>
              <a:t>Elektronen-Synchrotron</a:t>
            </a:r>
            <a:endParaRPr/>
          </a:p>
          <a:p>
            <a:pPr>
              <a:lnSpc>
                <a:spcPct val="120000"/>
              </a:lnSpc>
              <a:defRPr/>
            </a:pPr>
            <a:endParaRPr lang="de-DE"/>
          </a:p>
          <a:p>
            <a:pPr>
              <a:lnSpc>
                <a:spcPct val="120000"/>
              </a:lnSpc>
              <a:defRPr/>
            </a:pPr>
            <a:r>
              <a:rPr lang="de-DE"/>
              <a:t>www.desy.de</a:t>
            </a:r>
            <a:endParaRPr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0"/>
          </p:nvPr>
        </p:nvSpPr>
        <p:spPr bwMode="auto"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2" y="1"/>
            <a:ext cx="12191997" cy="342900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33032" y="5669842"/>
            <a:ext cx="793750" cy="7941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Nur Überschrift" preserve="0" showMasterPhAnim="0" showMasterSp="1" userDrawn="1">
  <p:cSld name="Nur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 bwMode="auto">
          <a:xfrm>
            <a:off x="143341" y="188640"/>
            <a:ext cx="111744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 bwMode="auto">
          <a:xfrm>
            <a:off x="150445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 bwMode="auto">
          <a:xfrm>
            <a:off x="6736061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de-DE"/>
              <a:t>PUNCH4NFDI   |  [Occasion]    |   [date]   |  [initials]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 bwMode="auto">
          <a:xfrm>
            <a:off x="5712003" y="6627600"/>
            <a:ext cx="768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" preserve="0" showMasterPhAnim="0" showMasterSp="1" userDrawn="1">
  <p:cSld name="1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 bwMode="auto">
          <a:xfrm>
            <a:off x="407988" y="349611"/>
            <a:ext cx="11376025" cy="185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 bwMode="auto">
          <a:xfrm>
            <a:off x="414396" y="4096780"/>
            <a:ext cx="11369549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8" name="Google Shape;18;p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7987" y="6309320"/>
            <a:ext cx="32131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el und Inhalt" preserve="0" showMasterPhAnim="0" showMasterSp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 bwMode="auto">
          <a:xfrm>
            <a:off x="40736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GB"/>
              <a:t>PUNCH4NFDI   |  [Occasion]    |   [date]   |  [initials]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 bwMode="auto"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Divider cya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Divider wh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/>
              <a:buChar char="§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/>
              <a:buChar char="§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6167439" y="1406427"/>
            <a:ext cx="5616574" cy="5010249"/>
          </a:xfrm>
        </p:spPr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/>
              <a:buChar char="§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and 3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7989" y="1406427"/>
            <a:ext cx="3708400" cy="501024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4259263" y="1406427"/>
            <a:ext cx="3673475" cy="501024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 bwMode="auto">
          <a:xfrm>
            <a:off x="8075612" y="1406427"/>
            <a:ext cx="3708399" cy="501024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, Text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6167437" y="1449389"/>
            <a:ext cx="5616576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6167438" y="4005263"/>
            <a:ext cx="5616576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, Text and 2 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 bwMode="auto">
          <a:xfrm>
            <a:off x="6167438" y="1449388"/>
            <a:ext cx="5616574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 bwMode="auto">
          <a:xfrm>
            <a:off x="6167438" y="4005263"/>
            <a:ext cx="5616574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Object 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accent1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sp>
        <p:nvSpPr>
          <p:cNvPr id="14" name="Textfeld 13"/>
          <p:cNvSpPr txBox="1"/>
          <p:nvPr userDrawn="1"/>
        </p:nvSpPr>
        <p:spPr bwMode="auto"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defRPr/>
            </a:pPr>
            <a:r>
              <a:rPr lang="en-US" sz="1000" b="1"/>
              <a:t>Page </a:t>
            </a:r>
            <a:fld id="{0427E4B2-AC28-443E-BE04-5CD55098A90B}" type="slidenum">
              <a:rPr lang="en-US" sz="1000" b="1"/>
              <a:t>‹#›</a:t>
            </a:fld>
            <a:endParaRPr lang="en-US" sz="10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1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tabLst>
          <a:tab pos="361950" algn="l"/>
        </a:tabLs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hyperlink" Target="http://bonn@teilchenwelt.de" TargetMode="External"/><Relationship Id="rId7" Type="http://schemas.openxmlformats.org/officeDocument/2006/relationships/hyperlink" Target="https://www.physik-astro.uni-bonn.de/netzwerk-teilchenwelt/de" TargetMode="External"/><Relationship Id="rId8" Type="http://schemas.openxmlformats.org/officeDocument/2006/relationships/image" Target="../media/image7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jungk@uni-bonn.de" TargetMode="External"/><Relationship Id="rId4" Type="http://schemas.openxmlformats.org/officeDocument/2006/relationships/hyperlink" Target="mailto:valeriani@physik.uni-bonn.de" TargetMode="External"/><Relationship Id="rId5" Type="http://schemas.openxmlformats.org/officeDocument/2006/relationships/hyperlink" Target="mailto:bantes@physik.uni-bonn.de" TargetMode="External"/><Relationship Id="rId6" Type="http://schemas.openxmlformats.org/officeDocument/2006/relationships/hyperlink" Target="mailto:vewinger@iap.uni-bonn.de" TargetMode="External"/><Relationship Id="rId7" Type="http://schemas.openxmlformats.org/officeDocument/2006/relationships/hyperlink" Target="https://www.physik-astro.uni-bonn.de/de/oeffentlichkeit/schuelerlabor" TargetMode="External"/><Relationship Id="rId8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dreiner@th.physik.uni-bonn.de" TargetMode="External"/><Relationship Id="rId4" Type="http://schemas.openxmlformats.org/officeDocument/2006/relationships/hyperlink" Target="https://www.physik-astro.uni-bonn.de/physikshow/de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1.emf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hyperlink" Target="https://docs.google.com/presentation/d/1GCx2e70OjGkZXnSaCmorAqUS__jSOose9wFM3Xr80yw/" TargetMode="Externa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oogle Shape;386;p7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-6" y="0"/>
            <a:ext cx="12192002" cy="6853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77"/>
          <p:cNvSpPr txBox="1">
            <a:spLocks noGrp="1"/>
          </p:cNvSpPr>
          <p:nvPr>
            <p:ph type="body" idx="2"/>
          </p:nvPr>
        </p:nvSpPr>
        <p:spPr bwMode="auto">
          <a:xfrm>
            <a:off x="492274" y="1519325"/>
            <a:ext cx="10137299" cy="14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pPr>
            <a:r>
              <a:rPr lang="de-DE" sz="2400" b="1">
                <a:solidFill>
                  <a:srgbClr val="FFFFFF"/>
                </a:solidFill>
              </a:rPr>
              <a:t>Lehrkräftefortbildung, 16. November 2024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16080" y="5013176"/>
            <a:ext cx="4814863" cy="15121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07368" y="2636912"/>
            <a:ext cx="6336703" cy="17281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200" b="1">
                <a:solidFill>
                  <a:schemeClr val="tx1"/>
                </a:solidFill>
              </a:rPr>
              <a:t>Vom Urknall zu den Quarks: Was treibt unser Universum 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Wissenschaftlicher Vortrag: Teilchenphysik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1628094138" name="Google Shape;23;p3"/>
          <p:cNvSpPr txBox="1">
            <a:spLocks noGrp="1"/>
          </p:cNvSpPr>
          <p:nvPr>
            <p:ph type="body" idx="2"/>
          </p:nvPr>
        </p:nvSpPr>
        <p:spPr bwMode="auto">
          <a:xfrm>
            <a:off x="407988" y="817499"/>
            <a:ext cx="11376023" cy="37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33229" y="1449387"/>
            <a:ext cx="5271489" cy="184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98"/>
              </a:spcBef>
              <a:defRPr/>
            </a:pPr>
            <a:r>
              <a:rPr lang="en-GB"/>
              <a:t>Argelander-Institut für Astronomie</a:t>
            </a:r>
            <a:endParaRPr/>
          </a:p>
          <a:p>
            <a:pPr marL="285750" indent="-285750">
              <a:spcBef>
                <a:spcPts val="398"/>
              </a:spcBef>
              <a:defRPr/>
            </a:pPr>
            <a:r>
              <a:rPr lang="en-GB" sz="1600"/>
              <a:t>Dr. Sonja Felder, sfelder@uni-bonn.de</a:t>
            </a:r>
            <a:endParaRPr lang="en-GB"/>
          </a:p>
          <a:p>
            <a:pPr marL="285750" indent="-285750">
              <a:spcBef>
                <a:spcPts val="398"/>
              </a:spcBef>
              <a:defRPr/>
            </a:pPr>
            <a:endParaRPr lang="en-GB"/>
          </a:p>
          <a:p>
            <a:pPr marL="285750" indent="-285750">
              <a:spcBef>
                <a:spcPts val="398"/>
              </a:spcBef>
              <a:defRPr/>
            </a:pPr>
            <a:r>
              <a:rPr lang="en-GB"/>
              <a:t>Max-Plank Institut für Radioastronomie</a:t>
            </a:r>
            <a:endParaRPr/>
          </a:p>
          <a:p>
            <a:pPr marL="285750" indent="-285750">
              <a:spcBef>
                <a:spcPts val="398"/>
              </a:spcBef>
              <a:defRPr/>
            </a:pPr>
            <a:r>
              <a:rPr lang="en-GB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Petra Spilles, career@mpifr-bonn.mpg.de</a:t>
            </a:r>
            <a:endParaRPr/>
          </a:p>
          <a:p>
            <a:pPr>
              <a:defRPr/>
            </a:pPr>
            <a:r>
              <a:rPr lang="en-GB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(https://www.mpifr-bonn.mpg.de/karriere/praktika)</a:t>
            </a:r>
            <a:endParaRPr sz="16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407988" y="1110576"/>
            <a:ext cx="11376023" cy="379251"/>
          </a:xfrm>
        </p:spPr>
        <p:txBody>
          <a:bodyPr/>
          <a:lstStyle/>
          <a:p>
            <a:pPr>
              <a:defRPr/>
            </a:pPr>
            <a:r>
              <a:rPr lang="de-DE"/>
              <a:t>Schul-Praktika Astronomie</a:t>
            </a: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688640241" name="Picture 16886402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57884" y="860587"/>
            <a:ext cx="6218659" cy="2776515"/>
          </a:xfrm>
          <a:prstGeom prst="rect">
            <a:avLst/>
          </a:prstGeom>
        </p:spPr>
      </p:pic>
      <p:sp>
        <p:nvSpPr>
          <p:cNvPr id="258724021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368179" y="3786240"/>
            <a:ext cx="11376023" cy="379251"/>
          </a:xfrm>
        </p:spPr>
        <p:txBody>
          <a:bodyPr/>
          <a:lstStyle/>
          <a:p>
            <a:pPr>
              <a:defRPr/>
            </a:pPr>
            <a:r>
              <a:rPr lang="de-DE"/>
              <a:t>Schul-Praktika Physik</a:t>
            </a:r>
            <a:endParaRPr/>
          </a:p>
        </p:txBody>
      </p:sp>
      <p:sp>
        <p:nvSpPr>
          <p:cNvPr id="1751413624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191999" y="6056192"/>
            <a:ext cx="11869615" cy="450115"/>
          </a:xfrm>
        </p:spPr>
        <p:txBody>
          <a:bodyPr/>
          <a:lstStyle/>
          <a:p>
            <a:pPr>
              <a:defRPr/>
            </a:pPr>
            <a:r>
              <a:rPr lang="de-DE"/>
              <a:t>Bitte beachten sie: Max. 6-8 Forschungs-Praktika pro Jahr, Zeiträume vor den Ferien, wir Kooperieren</a:t>
            </a:r>
            <a:endParaRPr/>
          </a:p>
        </p:txBody>
      </p:sp>
      <p:sp>
        <p:nvSpPr>
          <p:cNvPr id="625997311" name="TextBox 2"/>
          <p:cNvSpPr txBox="1"/>
          <p:nvPr/>
        </p:nvSpPr>
        <p:spPr bwMode="auto">
          <a:xfrm>
            <a:off x="493421" y="4043714"/>
            <a:ext cx="5289849" cy="166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98"/>
              </a:spcBef>
              <a:defRPr/>
            </a:pPr>
            <a:r>
              <a:rPr lang="en-GB">
                <a:solidFill>
                  <a:schemeClr val="tx1"/>
                </a:solidFill>
              </a:rPr>
              <a:t>Netzwerk Teilchenwelt (Physikalisches Institut)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spcBef>
                <a:spcPts val="398"/>
              </a:spcBef>
              <a:defRPr/>
            </a:pPr>
            <a:r>
              <a:rPr>
                <a:solidFill>
                  <a:schemeClr val="tx1"/>
                </a:solidFill>
              </a:rPr>
              <a:t>Dr. Maike Hansen,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hansen@physik.uni-bonn.de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spcBef>
                <a:spcPts val="398"/>
              </a:spcBef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spcBef>
                <a:spcPts val="398"/>
              </a:spcBef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Schülerlabor NRW</a:t>
            </a:r>
            <a:endParaRPr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750" indent="-285750">
              <a:spcBef>
                <a:spcPts val="398"/>
              </a:spcBef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Dr. Tobias Jungk, physik; jungk@uni-bonn.de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33968885" name="Picture 183396888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28403" y="1956828"/>
            <a:ext cx="4609333" cy="3073849"/>
          </a:xfrm>
          <a:prstGeom prst="rect">
            <a:avLst/>
          </a:prstGeom>
        </p:spPr>
      </p:pic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86689" y="1484784"/>
            <a:ext cx="6816242" cy="443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defRPr/>
            </a:pPr>
            <a:r>
              <a:rPr lang="en-GB"/>
              <a:t>Forschungsprojekt, Teil der Nationalen Forschungsdaten Infrastruktur (NFDI)</a:t>
            </a:r>
            <a:endParaRPr/>
          </a:p>
          <a:p>
            <a:pPr marL="285750" indent="-285750">
              <a:spcBef>
                <a:spcPts val="398"/>
              </a:spcBef>
              <a:defRPr/>
            </a:pPr>
            <a:r>
              <a:rPr lang="en-GB"/>
              <a:t>Datenkompetenzen, Astronomie, Teilchenphysik</a:t>
            </a:r>
            <a:endParaRPr/>
          </a:p>
          <a:p>
            <a:pPr marL="285750" indent="-285750">
              <a:spcBef>
                <a:spcPts val="398"/>
              </a:spcBef>
              <a:defRPr/>
            </a:pPr>
            <a:r>
              <a:rPr lang="en-GB"/>
              <a:t>FAIR Prinzipien</a:t>
            </a:r>
            <a:endParaRPr/>
          </a:p>
          <a:p>
            <a:pPr marL="285750" indent="-285750">
              <a:spcBef>
                <a:spcPts val="398"/>
              </a:spcBef>
              <a:defRPr/>
            </a:pPr>
            <a:endParaRPr/>
          </a:p>
          <a:p>
            <a:pPr marL="285750" indent="-285750">
              <a:spcBef>
                <a:spcPts val="398"/>
              </a:spcBef>
              <a:defRPr/>
            </a:pPr>
            <a:r>
              <a:rPr lang="en-GB"/>
              <a:t>Team “Öffentlichkeit und Schulen” (2 Personen)</a:t>
            </a:r>
            <a:endParaRPr/>
          </a:p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r>
              <a:rPr lang="en-GB"/>
              <a:t>Praktika</a:t>
            </a:r>
            <a:endParaRPr/>
          </a:p>
          <a:p>
            <a:pPr marL="283878" indent="-283878">
              <a:spcBef>
                <a:spcPts val="398"/>
              </a:spcBef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Beteiligung u.a. an Veranstaltungen der Universität, z.B. Schnupper-Uni, Wissenschafts-Ralleys, ..</a:t>
            </a:r>
            <a:endParaRPr lang="en-GB"/>
          </a:p>
          <a:p>
            <a:pPr marL="283878" indent="-283878">
              <a:spcBef>
                <a:spcPts val="398"/>
              </a:spcBef>
              <a:buFont typeface="Arial"/>
              <a:buChar char="•"/>
              <a:defRPr/>
            </a:pPr>
            <a:r>
              <a:rPr lang="en-GB"/>
              <a:t>Entwicklung bzw. Unterstützung von Masterclasses, Entwicklung Materialien (z.B. faszination.uni-bonn.de)</a:t>
            </a:r>
            <a:endParaRPr/>
          </a:p>
          <a:p>
            <a:pPr>
              <a:spcBef>
                <a:spcPts val="398"/>
              </a:spcBef>
              <a:defRPr/>
            </a:pPr>
            <a:endParaRPr lang="en-GB"/>
          </a:p>
          <a:p>
            <a:pPr>
              <a:spcBef>
                <a:spcPts val="398"/>
              </a:spcBef>
              <a:defRPr/>
            </a:pPr>
            <a:endParaRPr lang="en-GB"/>
          </a:p>
          <a:p>
            <a:pPr>
              <a:spcBef>
                <a:spcPts val="398"/>
              </a:spcBef>
              <a:defRPr/>
            </a:pPr>
            <a:r>
              <a:rPr lang="en-GB"/>
              <a:t>Kontakt: Sonja Felder, sfelder@uni-bonn.de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PUNCH4NFDI</a:t>
            </a: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690596919" name="Picture 6905969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12288" y="287247"/>
            <a:ext cx="1553209" cy="155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86691" y="1484784"/>
            <a:ext cx="6629067" cy="4287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r>
              <a:rPr/>
              <a:t>Praktika zentral organisiert,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 unterschiedlichen</a:t>
            </a:r>
            <a:endParaRPr/>
          </a:p>
          <a:p>
            <a:pPr>
              <a:spcBef>
                <a:spcPts val="398"/>
              </a:spcBef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Abteilungen (Wissenschaft, Technik, IT, Werkstatt, 	Öffentlichkeitsarbeit); sowohl in Bonn als auch am 	Radioteleskop in Effelsberg</a:t>
            </a:r>
            <a:endParaRPr/>
          </a:p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endParaRPr/>
          </a:p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Workshops für Mädchen ab 13 Jahren am Girls‘ Day (Elektrotechnik, Metallverarbeitung, Radioastronomie)</a:t>
            </a:r>
            <a:endParaRPr/>
          </a:p>
          <a:p>
            <a:pPr>
              <a:spcBef>
                <a:spcPts val="398"/>
              </a:spcBef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Kontakte: Jessica Koch (jkoch@mpifr-bonn.mpg.de) und 			Ekaterina Moerova (emoerova@mpifr-	bonn.mpg.de)</a:t>
            </a:r>
            <a:endParaRPr/>
          </a:p>
          <a:p>
            <a:pPr>
              <a:spcBef>
                <a:spcPts val="398"/>
              </a:spcBef>
              <a:defRPr/>
            </a:pPr>
            <a:endParaRPr lang="en-GB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Vorträge für Gruppen im Besucherpavillon in Effelsberg (April bis Oktober)</a:t>
            </a:r>
            <a:endParaRPr/>
          </a:p>
          <a:p>
            <a:pPr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https://www.mpifr-bonn.mpg.de/effelsberg/besucher</a:t>
            </a:r>
            <a:endParaRPr lang="en-GB" sz="18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398"/>
              </a:spcBef>
              <a:defRPr/>
            </a:pPr>
            <a:r>
              <a:rPr lang="en-GB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Kontakt: Norbert Junkes (public@mpifr-bonn.mpg.de)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Max-Plank Institut für Radioastronomie</a:t>
            </a: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594599751" name="Picture 15945997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52135" y="4187831"/>
            <a:ext cx="3740652" cy="710723"/>
          </a:xfrm>
          <a:prstGeom prst="rect">
            <a:avLst/>
          </a:prstGeom>
        </p:spPr>
      </p:pic>
      <p:pic>
        <p:nvPicPr>
          <p:cNvPr id="1352640736" name="Picture 1352640735"/>
          <p:cNvPicPr>
            <a:picLocks noChangeAspect="1"/>
          </p:cNvPicPr>
          <p:nvPr/>
        </p:nvPicPr>
        <p:blipFill>
          <a:blip r:embed="rId4"/>
          <a:srcRect l="0" t="0" r="54208" b="0"/>
          <a:stretch/>
        </p:blipFill>
        <p:spPr bwMode="auto">
          <a:xfrm>
            <a:off x="8010110" y="989628"/>
            <a:ext cx="3773901" cy="2903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86690" y="1484784"/>
            <a:ext cx="5923617" cy="353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Programm getragen von Schulen, Universitäten (Bonn, Aaachen, Duisburg-Essen), Hans-Riegel Stiftung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MILeNa bietet Oberstufenschüler*innen: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Studien- und Berufsinfo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Einblicke und Gestaltungsmöglichkeiten 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Eigenes Sich-Ausprobieren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Authentische Rollenvorbilder</a:t>
            </a:r>
            <a:endParaRPr/>
          </a:p>
          <a:p>
            <a:pPr marL="283879" indent="-283879">
              <a:spcBef>
                <a:spcPts val="400"/>
              </a:spcBef>
              <a:buFont typeface="Arial"/>
              <a:buChar char="•"/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Zugänge zum MINT-Lehramtsstudium</a:t>
            </a:r>
            <a:endParaRPr/>
          </a:p>
          <a:p>
            <a:pPr marL="283879" indent="-283879">
              <a:spcBef>
                <a:spcPts val="398"/>
              </a:spcBef>
              <a:buFont typeface="Arial"/>
              <a:buChar char="•"/>
              <a:defRPr/>
            </a:pPr>
            <a:endParaRPr/>
          </a:p>
          <a:p>
            <a:pPr>
              <a:spcBef>
                <a:spcPts val="398"/>
              </a:spcBef>
              <a:defRPr/>
            </a:pP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Kontakt: </a:t>
            </a:r>
            <a:r>
              <a:rPr lang="en-US" sz="1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Dr. Bernadette Schorn, bschorn@uni-bonn.de</a:t>
            </a:r>
            <a:endParaRPr lang="en-US" sz="1800" b="0" i="0" u="none" strike="noStrike" cap="none" spc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MINT Lehrkräfte Nachwuchs</a:t>
            </a: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045271506" name="Picture 104527150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55121" y="1007125"/>
            <a:ext cx="4576601" cy="3303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 flipH="0" flipV="0">
            <a:off x="407987" y="1180062"/>
            <a:ext cx="5621769" cy="46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879" indent="-283879">
              <a:lnSpc>
                <a:spcPct val="114999"/>
              </a:lnSpc>
              <a:spcBef>
                <a:spcPts val="400"/>
              </a:spcBef>
              <a:buFont typeface="Arial"/>
              <a:buChar char="•"/>
              <a:defRPr/>
            </a:pPr>
            <a:r>
              <a:rPr lang="en-GB" sz="1600"/>
              <a:t>Kontinuiertliche (Weiter-) </a:t>
            </a:r>
            <a:r>
              <a:rPr lang="en-GB" sz="1600" b="1"/>
              <a:t>Entwicklung &amp; Durchführung Masterclasses</a:t>
            </a:r>
            <a:r>
              <a:rPr lang="en-GB" sz="1600"/>
              <a:t> (Teilchenphysik, Hadronenphysik, Machinelles Lernen etc.)  in der Schule oder an außerschulischen Lernorten  wie z-B- dem FTD oder Deutsches Museum Bonn</a:t>
            </a:r>
            <a:endParaRPr lang="en-GB" sz="1600"/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lang="en-GB" sz="1600" b="1"/>
              <a:t>Veranstaltungen für “Fellows” </a:t>
            </a:r>
            <a:r>
              <a:rPr lang="en-GB" sz="1600"/>
              <a:t>(Teilchencafé, Exkursionen, ...)</a:t>
            </a:r>
            <a:endParaRPr lang="en-GB" sz="1600"/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lang="en-GB" sz="1600"/>
              <a:t>1-tägige </a:t>
            </a:r>
            <a:r>
              <a:rPr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Workshops </a:t>
            </a:r>
            <a:r>
              <a:rPr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für Schüler*innen:</a:t>
            </a:r>
            <a:br>
              <a:rPr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</a:br>
            <a:r>
              <a:rPr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International Cosmic Day(26.11.2024)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, International Masterclasses Hands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-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On Particle Physics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, 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DIY Detektor Workshops</a:t>
            </a:r>
            <a:endParaRPr lang="en-GB" sz="1600" b="0" i="0" u="none">
              <a:solidFill>
                <a:srgbClr val="1A181B"/>
              </a:solidFill>
              <a:latin typeface="Arial"/>
              <a:ea typeface="Arial"/>
              <a:cs typeface="Arial"/>
            </a:endParaRPr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lang="en-GB"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MINT-EC Camp Detektorphysik 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(November 2025)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 </a:t>
            </a:r>
            <a:endParaRPr sz="1600" b="0" i="0" u="none">
              <a:solidFill>
                <a:srgbClr val="1A181B"/>
              </a:solidFill>
              <a:latin typeface="Arial"/>
              <a:ea typeface="Arial"/>
              <a:cs typeface="Arial"/>
            </a:endParaRPr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Ausleihe </a:t>
            </a:r>
            <a:r>
              <a:rPr lang="en-GB"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Schulexperimente </a:t>
            </a:r>
            <a:r>
              <a:rPr lang="en-GB"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zur Astroteilchenphysik</a:t>
            </a:r>
            <a:endParaRPr sz="1600" b="0" i="0" u="none">
              <a:solidFill>
                <a:srgbClr val="1A181B"/>
              </a:solidFill>
              <a:latin typeface="Arial"/>
              <a:ea typeface="Arial"/>
              <a:cs typeface="Arial"/>
            </a:endParaRPr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sz="1600" b="0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Betreuung Praktika &amp; Schüler*innen Forschungsprojekte</a:t>
            </a:r>
            <a:endParaRPr sz="1600" b="1" i="0" u="none">
              <a:solidFill>
                <a:srgbClr val="1A181B"/>
              </a:solidFill>
              <a:latin typeface="Arial"/>
              <a:ea typeface="Arial"/>
              <a:cs typeface="Arial"/>
            </a:endParaRPr>
          </a:p>
          <a:p>
            <a:pPr marL="283879" indent="-283879">
              <a:lnSpc>
                <a:spcPct val="114999"/>
              </a:lnSpc>
              <a:spcBef>
                <a:spcPts val="398"/>
              </a:spcBef>
              <a:buFont typeface="Arial"/>
              <a:buChar char="•"/>
              <a:defRPr/>
            </a:pPr>
            <a:r>
              <a:rPr lang="en-GB" sz="1600" b="1" i="0" u="none">
                <a:solidFill>
                  <a:srgbClr val="1A181B"/>
                </a:solidFill>
                <a:latin typeface="Arial"/>
                <a:ea typeface="Arial"/>
                <a:cs typeface="Arial"/>
              </a:rPr>
              <a:t>Beteiligung an Universitätsverstaltungen</a:t>
            </a:r>
            <a:endParaRPr sz="1600" b="1" i="0" u="none">
              <a:solidFill>
                <a:srgbClr val="1A181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407988" y="800811"/>
            <a:ext cx="11376023" cy="379251"/>
          </a:xfrm>
        </p:spPr>
        <p:txBody>
          <a:bodyPr/>
          <a:lstStyle/>
          <a:p>
            <a:pPr>
              <a:defRPr/>
            </a:pPr>
            <a:r>
              <a:rPr lang="de-DE"/>
              <a:t>Netzwerk Teilchenwelt</a:t>
            </a:r>
            <a:endParaRPr/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97383941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082253" y="2361914"/>
            <a:ext cx="3149599" cy="2362199"/>
          </a:xfrm>
          <a:prstGeom prst="rect">
            <a:avLst/>
          </a:prstGeom>
        </p:spPr>
      </p:pic>
      <p:pic>
        <p:nvPicPr>
          <p:cNvPr id="130150935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792592" y="860217"/>
            <a:ext cx="3029906" cy="2003647"/>
          </a:xfrm>
          <a:prstGeom prst="rect">
            <a:avLst/>
          </a:prstGeom>
        </p:spPr>
      </p:pic>
      <p:pic>
        <p:nvPicPr>
          <p:cNvPr id="78100972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062740" y="4532381"/>
            <a:ext cx="2945315" cy="2208986"/>
          </a:xfrm>
          <a:prstGeom prst="rect">
            <a:avLst/>
          </a:prstGeom>
        </p:spPr>
      </p:pic>
      <p:sp>
        <p:nvSpPr>
          <p:cNvPr id="622142428" name=""/>
          <p:cNvSpPr txBox="1"/>
          <p:nvPr/>
        </p:nvSpPr>
        <p:spPr bwMode="auto">
          <a:xfrm flipH="0" flipV="0">
            <a:off x="407987" y="5781377"/>
            <a:ext cx="8398009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Kontakt: Dr. Maike Hansen, </a:t>
            </a:r>
            <a:r>
              <a:rPr b="0" i="0" u="sng">
                <a:solidFill>
                  <a:srgbClr val="000000"/>
                </a:solidFill>
                <a:latin typeface="Calibri Light"/>
                <a:ea typeface="Calibri Light"/>
                <a:cs typeface="Calibri Light"/>
                <a:hlinkClick r:id="rId6" tooltip="http://bonn@teilchenwelt.de"/>
              </a:rPr>
              <a:t>bonn@teilchenwelt.de</a:t>
            </a:r>
            <a:r>
              <a:rPr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endParaRPr b="0" i="0" u="none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algn="l">
              <a:defRPr/>
            </a:pPr>
            <a:r>
              <a:rPr lang="en-US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Webseite: </a:t>
            </a:r>
            <a:r>
              <a:rPr lang="en-US" sz="1800" b="0" i="0" u="sng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hlinkClick r:id="rId7" tooltip="https://www.physik-astro.uni-bonn.de/netzwerk-teilchenwelt/de"/>
              </a:rPr>
              <a:t>https://www.physik-astro.uni-bonn.de/netzwerk-teilchenwelt/de</a:t>
            </a:r>
            <a:r>
              <a:rPr lang="en-US" b="0" i="0" u="none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endParaRPr lang="en-US" sz="1800" b="0" i="0" u="none" strike="noStrike" cap="none" spc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pic>
        <p:nvPicPr>
          <p:cNvPr id="78456378" name="Picture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9206369" y="119604"/>
            <a:ext cx="2901369" cy="911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833304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0"/>
            <a:ext cx="11376000" cy="4511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1354214146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673220" y="800811"/>
            <a:ext cx="11376023" cy="379251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>
                <a:solidFill>
                  <a:schemeClr val="accent2"/>
                </a:solidFill>
              </a:rPr>
              <a:t>Zdi- Schülerlabor Uni Bonn </a:t>
            </a:r>
            <a:r>
              <a:rPr lang="en-US" sz="1800" b="1" i="0" u="none" strike="noStrike" cap="none" spc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„</a:t>
            </a:r>
            <a:r>
              <a:rPr lang="en-US" sz="1800" b="1" i="0" u="none" strike="noStrike" cap="none" spc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Physikwerk</a:t>
            </a:r>
            <a:r>
              <a:rPr lang="en-US" sz="1800" b="1" i="0" u="none" strike="noStrike" cap="none" spc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statt </a:t>
            </a:r>
            <a:r>
              <a:rPr lang="en-US" sz="1800" b="1" i="0" u="none" strike="noStrike" cap="none" spc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Rheinland“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1688397603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1" y="6554526"/>
            <a:ext cx="9948936" cy="186840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sp>
        <p:nvSpPr>
          <p:cNvPr id="99033592" name=""/>
          <p:cNvSpPr/>
          <p:nvPr/>
        </p:nvSpPr>
        <p:spPr bwMode="auto">
          <a:xfrm flipH="0" flipV="0">
            <a:off x="407986" y="1257299"/>
            <a:ext cx="11610580" cy="5033054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marL="217793" indent="-217793">
              <a:buFont typeface="Arial"/>
              <a:buChar char="•"/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Exkursionen</a:t>
            </a:r>
            <a:endParaRPr sz="1200" b="1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r>
              <a:rPr sz="1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ab der Jahrgangsstufe 9 an die Universität Bonn. Bestandteile der individuell geplanten Tagesveranstaltungen sind Vorlesungen, angeleitetes Experimentieren im Schülerlabor und die Besichtigung von Forschungslaboren.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Kontakt: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Dr. Tobias Jungk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+mn-lt"/>
                <a:ea typeface="+mn-ea"/>
                <a:cs typeface="+mn-cs"/>
                <a:hlinkClick r:id="rId3" tooltip="mailto:jungk@uni-bonn.de"/>
              </a:rPr>
              <a:t>jungk@uni-bonn.de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Projektkurse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sind ein neuer Baustein der gymnasialen Oberstufe, der selbstständiges, strukturiertes und kooperatives Arbeiten sowie Darstellungskompetenz in individuellen Schwerpunkten fördert. Seit 2011 fanden in Kooperation mit dem Ernst-Moritz-Arndt- und Hardtberg-Gymnasium Kurse zu den Themengebieten Optik und Teilchenphysik statt.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Kontakt: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Dr. Barbara Valeriani-Kaminski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+mn-lt"/>
                <a:ea typeface="+mn-ea"/>
                <a:cs typeface="+mn-cs"/>
                <a:hlinkClick r:id="rId4" tooltip="mailto:valeriani@physik.uni-bonn.de"/>
              </a:rPr>
              <a:t>valeriani@physik.uni-bonn.de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Schülerakademie Physik/Astronomie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bietet ausgewählten Oberstufenschülern in einer Woche der Sommerferien ein intensives, abwechslungsreiches Programm aus Experimenten, Vorträgen und Laborbesichtigungen, das einen tieferen Einblick in die Forschungsgebiete der Bonner Physik/Astronomie ermöglicht. 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Kontakt: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Dr. Bettina Bantes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+mn-lt"/>
                <a:ea typeface="+mn-ea"/>
                <a:cs typeface="+mn-cs"/>
                <a:hlinkClick r:id="rId5" tooltip="mailto:bantes@physik.uni-bonn.de"/>
              </a:rPr>
              <a:t>bantes@physik.uni-bonn.de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Girls' Day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Schülerinnen besuchen die Physikalischen/Astronomischen Institute und führen Experimente durch. Darüber hinaus werden Vorlesungen besucht und Forschungslabore besichtigt. </a:t>
            </a:r>
            <a:r>
              <a:rPr sz="1200" b="0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Kontakt: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Dr. Bettina Bantes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+mn-lt"/>
                <a:ea typeface="+mn-ea"/>
                <a:cs typeface="+mn-cs"/>
                <a:hlinkClick r:id="rId5" tooltip="mailto:bantes@physik.uni-bonn.de"/>
              </a:rPr>
              <a:t>bantes@physik.uni-bonn.de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r>
              <a:rPr lang="en-US" sz="1200" b="1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Physik-Nobelpreis-Vortragsreihe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lang="en-US" sz="1200" b="0" i="1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Seit 2012 wird nach der Verkündung des Physik-Nobelpreises ein öffentlicher Vortrag zur populärwissenschaftlichen Erkärung des jeweiligen Themas im Wolfgang Paul-Hörsaal angeboten.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lang="en-US" sz="12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Kontakt: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Dr. Barbara Valeriani-Kaminski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Arial"/>
                <a:ea typeface="Arial"/>
                <a:cs typeface="Arial"/>
                <a:hlinkClick r:id="rId4" tooltip="mailto:valeriani@physik.uni-bonn.de"/>
              </a:rPr>
              <a:t>valeriani@physik.uni-bonn.de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b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r>
              <a:rPr sz="1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Laborführungem / ELSA Führungen</a:t>
            </a:r>
            <a:endParaRPr sz="1200" b="1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Leitung: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Dr. Tobias Jungk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Arial"/>
                <a:ea typeface="Arial"/>
                <a:cs typeface="Arial"/>
                <a:hlinkClick r:id="rId3" tooltip="mailto:jungk@uni-bonn.de"/>
              </a:rPr>
              <a:t>jungk@uni-bonn.de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), 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Dr. Frank Vewinger (</a:t>
            </a:r>
            <a:r>
              <a:rPr lang="en-US" sz="1200" b="0" i="0" u="sng" strike="noStrike" cap="none" spc="0">
                <a:solidFill>
                  <a:schemeClr val="hlink"/>
                </a:solidFill>
                <a:latin typeface="Arial"/>
                <a:ea typeface="Arial"/>
                <a:cs typeface="Arial"/>
                <a:hlinkClick r:id="rId6" tooltip="mailto:vewinger@iap.uni-bonn.de"/>
              </a:rPr>
              <a:t>vewinger@iap.uni-bonn.de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</a:t>
            </a:r>
            <a:endParaRPr lang="en-US" sz="12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17793" indent="-217793">
              <a:buFont typeface="Arial"/>
              <a:buChar char="•"/>
              <a:defRPr/>
            </a:pP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Webseite: </a:t>
            </a:r>
            <a:r>
              <a:rPr lang="en-US" sz="1200" b="0" i="0" u="sng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  <a:hlinkClick r:id="rId7" tooltip="https://www.physik-astro.uni-bonn.de/de/oeffentlichkeit/schuelerlabor"/>
              </a:rPr>
              <a:t>https://www.physik-astro.uni-bonn.de/de/oeffentlichkeit/schuelerlabor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sz="9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93949070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9710002" y="-76199"/>
            <a:ext cx="2567594" cy="1400800"/>
          </a:xfrm>
          <a:prstGeom prst="rect">
            <a:avLst/>
          </a:prstGeom>
        </p:spPr>
      </p:pic>
      <p:pic>
        <p:nvPicPr>
          <p:cNvPr id="1662714564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7941534" y="5130587"/>
            <a:ext cx="2857499" cy="1610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4943491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0"/>
            <a:ext cx="11376000" cy="4511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Weitere Schul-Projekte an der Universität Bonn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62301539" name="Textplatzhalter 7"/>
          <p:cNvSpPr>
            <a:spLocks noGrp="1"/>
          </p:cNvSpPr>
          <p:nvPr>
            <p:ph type="body" idx="2"/>
          </p:nvPr>
        </p:nvSpPr>
        <p:spPr bwMode="auto">
          <a:xfrm>
            <a:off x="622300" y="817499"/>
            <a:ext cx="11376023" cy="379251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>
                <a:solidFill>
                  <a:schemeClr val="accent2"/>
                </a:solidFill>
              </a:rPr>
              <a:t>Physikshow Uni Bonn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1472690653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1" y="6554526"/>
            <a:ext cx="9948936" cy="186840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sp>
        <p:nvSpPr>
          <p:cNvPr id="2048804357" name=""/>
          <p:cNvSpPr/>
          <p:nvPr/>
        </p:nvSpPr>
        <p:spPr bwMode="auto">
          <a:xfrm flipH="0" flipV="0">
            <a:off x="673220" y="1291590"/>
            <a:ext cx="10848609" cy="21339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Von und mit Studierenden, die überraschende Experimente für Schüler ab der 6. Klasse vorführen (Mischung aus Theater und Physik). Wird seit 2002 ca. zwei Wochen im Jahr im WPHS aufgeführt. </a:t>
            </a:r>
            <a:endParaRPr sz="1400" b="0" i="0" u="none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Auf Anfrage gibt es zusätzliche externe Shows, z. B. Deutsches Museum, DESY, CERN, Bayer AG, University of Florida, Deutschlandfest oder Wissenschaftsnacht... </a:t>
            </a: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sz="1400" b="0" i="0" u="none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Kontakt:</a:t>
            </a: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Prof. Dr. Herbert Dreiner (</a:t>
            </a:r>
            <a:r>
              <a:rPr lang="en-US" sz="1400" b="0" i="0" u="sng" strike="noStrike" cap="none" spc="0">
                <a:solidFill>
                  <a:schemeClr val="hlink"/>
                </a:solidFill>
                <a:latin typeface="Arial"/>
                <a:ea typeface="Arial"/>
                <a:cs typeface="Arial"/>
                <a:hlinkClick r:id="rId3" tooltip="mailto:dreiner@th.physik.uni-bonn.de"/>
              </a:rPr>
              <a:t>dreiner@th.physik.uni-bonn.de</a:t>
            </a: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)</a:t>
            </a:r>
            <a:endParaRPr sz="1400" b="0" i="0" u="none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Webseite: </a:t>
            </a:r>
            <a:r>
              <a:rPr lang="en-US" sz="1400" b="0" i="0" u="sng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  <a:hlinkClick r:id="rId4" tooltip="https://www.physik-astro.uni-bonn.de/physikshow/de"/>
              </a:rPr>
              <a:t>https://www.physik-astro.uni-bonn.de/physikshow/de</a:t>
            </a:r>
            <a:r>
              <a: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br>
              <a:rPr sz="9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/>
          </a:p>
          <a:p>
            <a:pPr>
              <a:defRPr/>
            </a:pPr>
            <a:endParaRPr/>
          </a:p>
        </p:txBody>
      </p:sp>
      <p:pic>
        <p:nvPicPr>
          <p:cNvPr id="29925375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707549" y="3045485"/>
            <a:ext cx="4581137" cy="3317213"/>
          </a:xfrm>
          <a:prstGeom prst="rect">
            <a:avLst/>
          </a:prstGeom>
        </p:spPr>
      </p:pic>
      <p:pic>
        <p:nvPicPr>
          <p:cNvPr id="130331110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19199" y="3157329"/>
            <a:ext cx="4688249" cy="309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Feedback zur Lehrkräftefortbildung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87596940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468006" y="1484784"/>
            <a:ext cx="3255962" cy="3255962"/>
          </a:xfrm>
          <a:prstGeom prst="rect">
            <a:avLst/>
          </a:prstGeom>
        </p:spPr>
      </p:pic>
      <p:sp>
        <p:nvSpPr>
          <p:cNvPr id="1923216393" name=""/>
          <p:cNvSpPr txBox="1"/>
          <p:nvPr/>
        </p:nvSpPr>
        <p:spPr bwMode="auto">
          <a:xfrm flipH="0" flipV="0">
            <a:off x="3330012" y="5417820"/>
            <a:ext cx="527756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/>
              <a:t>Link: https://forms.gle/Juhfp2YAsHHmEimy6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Backup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chemeClr val="accent1"/>
                </a:solidFill>
              </a:rPr>
              <a:t>Programm des Tages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6618" t="15786" r="25581" b="47450"/>
          <a:stretch/>
        </p:blipFill>
        <p:spPr bwMode="auto">
          <a:xfrm>
            <a:off x="4439816" y="986243"/>
            <a:ext cx="7335264" cy="445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 bwMode="auto">
          <a:xfrm>
            <a:off x="479376" y="1196751"/>
            <a:ext cx="4104815" cy="36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Samstag, 16. November 2024</a:t>
            </a:r>
            <a:endParaRPr>
              <a:solidFill>
                <a:schemeClr val="tx1"/>
              </a:solidFill>
            </a:endParaRPr>
          </a:p>
          <a:p>
            <a:pPr>
              <a:defRPr/>
            </a:pPr>
            <a:endParaRPr>
              <a:solidFill>
                <a:schemeClr val="tx1"/>
              </a:solidFill>
            </a:endParaRPr>
          </a:p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Morgens: Astronomie</a:t>
            </a:r>
            <a:endParaRPr>
              <a:solidFill>
                <a:schemeClr val="tx1"/>
              </a:solidFill>
            </a:endParaRPr>
          </a:p>
          <a:p>
            <a:pPr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Wiss. Vortrag:</a:t>
            </a:r>
            <a:endParaRPr>
              <a:solidFill>
                <a:schemeClr val="tx1"/>
              </a:solidFill>
            </a:endParaRPr>
          </a:p>
          <a:p>
            <a:pPr lvl="1">
              <a:spcBef>
                <a:spcPts val="400"/>
              </a:spcBef>
              <a:defRPr/>
            </a:pPr>
            <a:r>
              <a:rPr lang="de-DE">
                <a:solidFill>
                  <a:schemeClr val="tx1"/>
                </a:solidFill>
              </a:rPr>
              <a:t>EUCLID Mission, Erforschung</a:t>
            </a:r>
            <a:endParaRPr>
              <a:solidFill>
                <a:schemeClr val="tx1"/>
              </a:solidFill>
            </a:endParaRPr>
          </a:p>
          <a:p>
            <a:pPr lvl="1">
              <a:spcBef>
                <a:spcPts val="400"/>
              </a:spcBef>
              <a:defRPr/>
            </a:pPr>
            <a:r>
              <a:rPr lang="de-DE">
                <a:solidFill>
                  <a:schemeClr val="tx1"/>
                </a:solidFill>
              </a:rPr>
              <a:t>der Dunklen Materie</a:t>
            </a:r>
            <a:endParaRPr>
              <a:solidFill>
                <a:schemeClr val="tx1"/>
              </a:solidFill>
            </a:endParaRPr>
          </a:p>
          <a:p>
            <a:pPr lvl="1">
              <a:spcBef>
                <a:spcPts val="400"/>
              </a:spcBef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Praxisphase:</a:t>
            </a:r>
            <a:endParaRPr>
              <a:solidFill>
                <a:schemeClr val="tx1"/>
              </a:solidFill>
            </a:endParaRPr>
          </a:p>
          <a:p>
            <a:pPr lvl="1">
              <a:spcBef>
                <a:spcPts val="400"/>
              </a:spcBef>
              <a:defRPr/>
            </a:pPr>
            <a:r>
              <a:rPr lang="en-GB">
                <a:solidFill>
                  <a:schemeClr val="tx1"/>
                </a:solidFill>
              </a:rPr>
              <a:t>Marktstände, Ausprobieren Astronomischer Forschungsaufträge</a:t>
            </a:r>
            <a:endParaRPr u="sng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Acknowledgements 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 bwMode="auto">
          <a:xfrm>
            <a:off x="479686" y="2839818"/>
            <a:ext cx="7056164" cy="72008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  <a:defRPr/>
            </a:pPr>
            <a:r>
              <a:rPr lang="de-DE"/>
              <a:t>This work was supported by DFG fund „NFDI 39/1“ </a:t>
            </a:r>
            <a:br>
              <a:rPr lang="de-DE"/>
            </a:br>
            <a:r>
              <a:rPr lang="de-DE"/>
              <a:t>for the PUNCH4NFDI consortium.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PUNCH4NFDI   |  [Occasion]    |   [date]   |  [initials]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05044" y="1733609"/>
            <a:ext cx="1584175" cy="158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84232" y="3559898"/>
            <a:ext cx="32258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>
                <a:solidFill>
                  <a:srgbClr val="4A66AC"/>
                </a:solidFill>
              </a:rPr>
              <a:t>Sternbilder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www.faszination.uni-bonn.de</a:t>
            </a:r>
            <a:endParaRPr/>
          </a:p>
        </p:txBody>
      </p:sp>
      <p:sp>
        <p:nvSpPr>
          <p:cNvPr id="7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PUNCH4NFDI   |  LeFoBi, Nov 2024    |  </a:t>
            </a: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0734" t="21180" r="21780" b="8891"/>
          <a:stretch/>
        </p:blipFill>
        <p:spPr bwMode="auto">
          <a:xfrm>
            <a:off x="4151784" y="260648"/>
            <a:ext cx="7776864" cy="59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10"/>
          <p:cNvSpPr/>
          <p:nvPr/>
        </p:nvSpPr>
        <p:spPr bwMode="auto">
          <a:xfrm>
            <a:off x="4079776" y="4221088"/>
            <a:ext cx="3384376" cy="6926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>
                <a:solidFill>
                  <a:srgbClr val="4A66AC"/>
                </a:solidFill>
              </a:rPr>
              <a:t>Sternbilder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www.faszination.uni-bonn.de</a:t>
            </a:r>
            <a:endParaRPr/>
          </a:p>
        </p:txBody>
      </p:sp>
      <p:sp>
        <p:nvSpPr>
          <p:cNvPr id="7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PUNCH4NFDI   |  LeFoBi, Nov 2024    |  </a:t>
            </a: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0734" t="21180" r="21780" b="8891"/>
          <a:stretch/>
        </p:blipFill>
        <p:spPr bwMode="auto">
          <a:xfrm>
            <a:off x="4151784" y="260648"/>
            <a:ext cx="7776864" cy="59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onja Felder\Desktop\PUNCH\LeFoBi Nov 2024\Sternbilder_Schnittbogen Kiste\20220909_160058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35760" y="116632"/>
            <a:ext cx="4043193" cy="5390924"/>
          </a:xfrm>
          <a:prstGeom prst="rect">
            <a:avLst/>
          </a:prstGeom>
          <a:noFill/>
        </p:spPr>
      </p:pic>
      <p:pic>
        <p:nvPicPr>
          <p:cNvPr id="1027" name="Picture 3" descr="C:\Users\Sonja Felder\Desktop\PUNCH\LeFoBi Nov 2024\Sternbilder_Schnittbogen Kiste\20220906_185814 (1).jpg"/>
          <p:cNvPicPr>
            <a:picLocks noChangeAspect="1" noChangeArrowheads="1"/>
          </p:cNvPicPr>
          <p:nvPr/>
        </p:nvPicPr>
        <p:blipFill>
          <a:blip r:embed="rId5"/>
          <a:srcRect l="271" t="14403" r="0" b="0"/>
          <a:stretch/>
        </p:blipFill>
        <p:spPr bwMode="auto">
          <a:xfrm>
            <a:off x="7248128" y="144016"/>
            <a:ext cx="4821084" cy="5517232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 bwMode="auto">
          <a:xfrm>
            <a:off x="9141563" y="144016"/>
            <a:ext cx="1944216" cy="220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015880" y="1268760"/>
            <a:ext cx="1944216" cy="220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>
                <a:solidFill>
                  <a:srgbClr val="4A66AC"/>
                </a:solidFill>
              </a:rPr>
              <a:t>Sternbilder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www.faszination.uni-bonn.de</a:t>
            </a:r>
            <a:endParaRPr/>
          </a:p>
        </p:txBody>
      </p:sp>
      <p:sp>
        <p:nvSpPr>
          <p:cNvPr id="7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PUNCH4NFDI   |  LeFoBi, Nov 2024    |  </a:t>
            </a: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0734" t="21180" r="21780" b="8891"/>
          <a:stretch/>
        </p:blipFill>
        <p:spPr bwMode="auto">
          <a:xfrm>
            <a:off x="4151784" y="260648"/>
            <a:ext cx="7776864" cy="59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1">
            <a:off x="4151784" y="1916832"/>
            <a:ext cx="6382748" cy="478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flipH="1">
            <a:off x="8715072" y="141683"/>
            <a:ext cx="3357592" cy="49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Programm des Tages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6618" t="15786" r="25581" b="47450"/>
          <a:stretch/>
        </p:blipFill>
        <p:spPr bwMode="auto">
          <a:xfrm>
            <a:off x="4367808" y="908720"/>
            <a:ext cx="7335264" cy="445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 bwMode="auto">
          <a:xfrm flipH="0" flipV="0">
            <a:off x="479374" y="1196749"/>
            <a:ext cx="3859642" cy="423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Samstag, 16. November 2024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>
                <a:solidFill>
                  <a:schemeClr val="tx1"/>
                </a:solidFill>
              </a:rPr>
              <a:t>Nachmittags</a:t>
            </a:r>
            <a:r>
              <a:rPr lang="de-DE">
                <a:solidFill>
                  <a:schemeClr val="tx1"/>
                </a:solidFill>
              </a:rPr>
              <a:t>:</a:t>
            </a:r>
            <a:r>
              <a:rPr lang="de-DE"/>
              <a:t> Teilchenphysik</a:t>
            </a:r>
            <a:endParaRPr/>
          </a:p>
          <a:p>
            <a:pPr>
              <a:defRPr/>
            </a:pP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/>
              <a:t>Wiss. Vortrag:</a:t>
            </a:r>
            <a:endParaRPr/>
          </a:p>
          <a:p>
            <a:pPr lvl="1">
              <a:spcBef>
                <a:spcPts val="400"/>
              </a:spcBef>
              <a:defRPr/>
            </a:pPr>
            <a:r>
              <a:rPr lang="de-DE">
                <a:solidFill>
                  <a:schemeClr val="tx1"/>
                </a:solidFill>
              </a:rPr>
              <a:t>Die Physik der kleinsten Teilchen: Dunkle Materie &amp; andere Rätsel</a:t>
            </a:r>
            <a:endParaRPr lang="de-DE">
              <a:solidFill>
                <a:srgbClr val="FF0000"/>
              </a:solidFill>
            </a:endParaRPr>
          </a:p>
          <a:p>
            <a:pPr marL="341029" lvl="0" indent="-283879">
              <a:spcBef>
                <a:spcPts val="398"/>
              </a:spcBef>
              <a:buFont typeface="Arial"/>
              <a:buChar char="•"/>
              <a:defRPr/>
            </a:pPr>
            <a:r>
              <a:rPr lang="de-DE">
                <a:solidFill>
                  <a:schemeClr val="tx1"/>
                </a:solidFill>
              </a:rPr>
              <a:t>Laborführungen Zentrum für Detektorphysik</a:t>
            </a:r>
            <a:endParaRPr lang="de-DE">
              <a:solidFill>
                <a:srgbClr val="FF0000"/>
              </a:solidFill>
            </a:endParaRPr>
          </a:p>
          <a:p>
            <a:pPr lvl="1">
              <a:spcBef>
                <a:spcPts val="400"/>
              </a:spcBef>
              <a:defRPr/>
            </a:pP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en-GB"/>
              <a:t>Praxisphase:</a:t>
            </a:r>
            <a:endParaRPr/>
          </a:p>
          <a:p>
            <a:pPr lvl="1">
              <a:spcBef>
                <a:spcPts val="400"/>
              </a:spcBef>
              <a:defRPr/>
            </a:pPr>
            <a:r>
              <a:rPr lang="en-GB">
                <a:solidFill>
                  <a:schemeClr val="tx1"/>
                </a:solidFill>
              </a:rPr>
              <a:t>Teilchenphysik für die Schule: DIY Detektorenbau</a:t>
            </a:r>
            <a:endParaRPr u="sng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6618" t="45475" r="25581" b="10539"/>
          <a:stretch/>
        </p:blipFill>
        <p:spPr bwMode="auto">
          <a:xfrm>
            <a:off x="4511824" y="908720"/>
            <a:ext cx="7335264" cy="53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Administratives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479376" y="1196748"/>
            <a:ext cx="4115972" cy="365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Toiletten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Kaffee-Pausen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Verhalten im Notfall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GB">
              <a:solidFill>
                <a:srgbClr val="FF0000"/>
              </a:solidFill>
            </a:endParaRPr>
          </a:p>
          <a:p>
            <a:pPr>
              <a:defRPr/>
            </a:pPr>
            <a:endParaRPr/>
          </a:p>
          <a:p>
            <a:pPr marL="285750" indent="-285750">
              <a:buFont typeface="Arial"/>
              <a:buChar char="•"/>
              <a:defRPr/>
            </a:pPr>
            <a:endParaRPr/>
          </a:p>
          <a:p>
            <a:pPr marL="285750" indent="-285750">
              <a:buFont typeface="Arial"/>
              <a:buChar char="•"/>
              <a:defRPr/>
            </a:pPr>
            <a:endParaRPr/>
          </a:p>
          <a:p>
            <a:pPr marL="285750" indent="-285750">
              <a:buFont typeface="Arial"/>
              <a:buChar char="•"/>
              <a:defRPr/>
            </a:pPr>
            <a:endParaRPr/>
          </a:p>
          <a:p>
            <a:pPr>
              <a:defRPr/>
            </a:pPr>
            <a:endParaRPr/>
          </a:p>
          <a:p>
            <a:pPr marL="285750" indent="-285750">
              <a:buFont typeface="Arial"/>
              <a:buChar char="•"/>
              <a:defRPr/>
            </a:pPr>
            <a:endParaRPr lang="en-GB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Fragen bitte direkt stellen :)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75205224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920892" y="1072717"/>
            <a:ext cx="6538783" cy="3907793"/>
          </a:xfrm>
          <a:prstGeom prst="rect">
            <a:avLst/>
          </a:prstGeom>
        </p:spPr>
      </p:pic>
      <p:cxnSp>
        <p:nvCxnSpPr>
          <p:cNvPr id="0" name=""/>
          <p:cNvCxnSpPr>
            <a:cxnSpLocks/>
          </p:cNvCxnSpPr>
          <p:nvPr/>
        </p:nvCxnSpPr>
        <p:spPr bwMode="auto">
          <a:xfrm flipH="0" flipV="0">
            <a:off x="9259788" y="1828800"/>
            <a:ext cx="0" cy="228600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0" flipV="1">
            <a:off x="9355038" y="2152649"/>
            <a:ext cx="666749" cy="0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0" flipV="0">
            <a:off x="10174188" y="2305049"/>
            <a:ext cx="0" cy="914400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0" flipV="0">
            <a:off x="10212288" y="3257550"/>
            <a:ext cx="514350" cy="0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0" flipV="0">
            <a:off x="9983688" y="1543050"/>
            <a:ext cx="247649" cy="0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0" name=""/>
          <p:cNvCxnSpPr>
            <a:cxnSpLocks/>
          </p:cNvCxnSpPr>
          <p:nvPr/>
        </p:nvCxnSpPr>
        <p:spPr bwMode="auto">
          <a:xfrm flipH="1" flipV="0">
            <a:off x="10231337" y="1657350"/>
            <a:ext cx="0" cy="533399"/>
          </a:xfrm>
          <a:prstGeom prst="line">
            <a:avLst/>
          </a:prstGeom>
          <a:solidFill>
            <a:schemeClr val="bg1"/>
          </a:solidFill>
          <a:ln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6769997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0"/>
            <a:ext cx="11376000" cy="4511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Administratives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182270564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1" y="6554526"/>
            <a:ext cx="9948936" cy="186840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sp>
        <p:nvSpPr>
          <p:cNvPr id="397670510" name="TextBox 2"/>
          <p:cNvSpPr txBox="1"/>
          <p:nvPr/>
        </p:nvSpPr>
        <p:spPr bwMode="auto">
          <a:xfrm>
            <a:off x="479376" y="1196748"/>
            <a:ext cx="4119572" cy="448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Toiletten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Kaffee-Pausen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Verhalten im Notfall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>
                <a:solidFill>
                  <a:schemeClr val="tx1"/>
                </a:solidFill>
              </a:rPr>
              <a:t>Weg zum Mittagessen</a:t>
            </a: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59805177" name=""/>
          <p:cNvSpPr txBox="1"/>
          <p:nvPr/>
        </p:nvSpPr>
        <p:spPr bwMode="auto">
          <a:xfrm flipH="0" flipV="0">
            <a:off x="476073" y="5356458"/>
            <a:ext cx="323921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3822984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66715" y="524646"/>
            <a:ext cx="10832909" cy="583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>
                <a:solidFill>
                  <a:srgbClr val="4A66AC"/>
                </a:solidFill>
              </a:rPr>
              <a:t>Wissenschaftlicher Vortrag: EUCLID Mission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6033755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07987" y="968000"/>
            <a:ext cx="9505791" cy="5348591"/>
          </a:xfrm>
          <a:prstGeom prst="rect">
            <a:avLst/>
          </a:prstGeom>
        </p:spPr>
      </p:pic>
      <p:sp>
        <p:nvSpPr>
          <p:cNvPr id="377941574" name=""/>
          <p:cNvSpPr txBox="1"/>
          <p:nvPr/>
        </p:nvSpPr>
        <p:spPr bwMode="auto">
          <a:xfrm flipH="0" flipV="0">
            <a:off x="9913778" y="6097290"/>
            <a:ext cx="192111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Bild: ESA/ATG</a:t>
            </a:r>
            <a:endParaRPr sz="1200"/>
          </a:p>
        </p:txBody>
      </p:sp>
      <p:sp>
        <p:nvSpPr>
          <p:cNvPr id="630169405" name=""/>
          <p:cNvSpPr txBox="1"/>
          <p:nvPr/>
        </p:nvSpPr>
        <p:spPr bwMode="auto">
          <a:xfrm flipH="0" flipV="0">
            <a:off x="10002383" y="5731169"/>
            <a:ext cx="166673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u="sng">
                <a:hlinkClick r:id="rId4" tooltip="https://docs.google.com/presentation/d/1GCx2e70OjGkZXnSaCmorAqUS__jSOose9wFM3Xr80yw/"/>
              </a:rPr>
              <a:t>Folien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Martkstände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www.faszination.uni-bonn.de</a:t>
            </a:r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29790" t="15120" r="31229" b="11170"/>
          <a:stretch/>
        </p:blipFill>
        <p:spPr bwMode="auto">
          <a:xfrm>
            <a:off x="6677603" y="260649"/>
            <a:ext cx="517903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Ausstellungsschiff MS Wissenschaft legt in Genthin an: Entdeckungsreise ...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91344" y="1268761"/>
            <a:ext cx="3600400" cy="2400266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 bwMode="auto">
          <a:xfrm>
            <a:off x="191344" y="3717032"/>
            <a:ext cx="24272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100"/>
              <a:t>Quelle: Florentin Schmidt, Uni Bonn</a:t>
            </a:r>
            <a:endParaRPr/>
          </a:p>
        </p:txBody>
      </p:sp>
      <p:pic>
        <p:nvPicPr>
          <p:cNvPr id="30724" name="Picture 4" descr="C:\Users\Sonja Felder\Downloads\IMG_9080.jpg"/>
          <p:cNvPicPr>
            <a:picLocks noChangeAspect="1" noChangeArrowheads="1"/>
          </p:cNvPicPr>
          <p:nvPr/>
        </p:nvPicPr>
        <p:blipFill>
          <a:blip r:embed="rId5"/>
          <a:srcRect l="0" t="0" r="0" b="15896"/>
          <a:stretch/>
        </p:blipFill>
        <p:spPr bwMode="auto">
          <a:xfrm>
            <a:off x="3470244" y="3312368"/>
            <a:ext cx="3057803" cy="3429000"/>
          </a:xfrm>
          <a:prstGeom prst="rect">
            <a:avLst/>
          </a:prstGeom>
          <a:noFill/>
        </p:spPr>
      </p:pic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Martkstände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86692" y="1484784"/>
            <a:ext cx="52052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defRPr/>
            </a:pPr>
            <a:r>
              <a:rPr lang="de-DE"/>
              <a:t>Forschungsaufträge „Weltall“ als Marktstände:</a:t>
            </a:r>
            <a:endParaRPr/>
          </a:p>
          <a:p>
            <a:pPr marL="285750" indent="-285750">
              <a:spcBef>
                <a:spcPts val="400"/>
              </a:spcBef>
              <a:defRPr/>
            </a:pPr>
            <a:endParaRPr lang="de-DE"/>
          </a:p>
          <a:p>
            <a:pPr marL="285750" indent="-285750">
              <a:spcBef>
                <a:spcPts val="400"/>
              </a:spcBef>
              <a:defRPr/>
            </a:pPr>
            <a:endParaRPr lang="de-DE"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/>
              <a:t>Sternbilder mit Tiefgang: Wie astronomische Daten eine neue Dimension erschließen</a:t>
            </a:r>
            <a:endParaRPr/>
          </a:p>
          <a:p>
            <a:pPr>
              <a:spcBef>
                <a:spcPts val="400"/>
              </a:spcBef>
              <a:defRPr/>
            </a:pP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/>
              <a:t>Dunkle Materie aufspüren: Warum Galaxienhaufen nicht auseinanderfliegen</a:t>
            </a:r>
            <a:endParaRPr/>
          </a:p>
          <a:p>
            <a:pPr>
              <a:spcBef>
                <a:spcPts val="400"/>
              </a:spcBef>
              <a:defRPr/>
            </a:pP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/>
              <a:t>Am Puls der Zeit: Was Pulsare uns über das Universum verraten</a:t>
            </a: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endParaRPr/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de-DE"/>
              <a:t>Geschwindigkeitskontrolle auf der Milchstraße: Mit 800.000 km/h um das Galaktische Zentrum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www.faszination.uni-bonn.de</a:t>
            </a:r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9396" t="12990" r="30836" b="10150"/>
          <a:stretch/>
        </p:blipFill>
        <p:spPr bwMode="auto">
          <a:xfrm>
            <a:off x="5735960" y="161256"/>
            <a:ext cx="5544025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2" y="6554527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7447738" name="Google Shape;858;p86"/>
          <p:cNvSpPr txBox="1">
            <a:spLocks noGrp="1"/>
          </p:cNvSpPr>
          <p:nvPr>
            <p:ph type="title"/>
          </p:nvPr>
        </p:nvSpPr>
        <p:spPr bwMode="auto">
          <a:xfrm>
            <a:off x="407988" y="349610"/>
            <a:ext cx="11376000" cy="4511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  <a:defRPr/>
            </a:pPr>
            <a:r>
              <a:rPr lang="en" b="1">
                <a:solidFill>
                  <a:srgbClr val="4A66AC"/>
                </a:solidFill>
              </a:rPr>
              <a:t>Mittagspause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660587198" name="Footer Placeholder 1"/>
          <p:cNvSpPr>
            <a:spLocks noGrp="1"/>
          </p:cNvSpPr>
          <p:nvPr>
            <p:ph type="ftr" idx="11"/>
          </p:nvPr>
        </p:nvSpPr>
        <p:spPr bwMode="auto">
          <a:xfrm>
            <a:off x="263351" y="6554526"/>
            <a:ext cx="9948936" cy="186840"/>
          </a:xfrm>
        </p:spPr>
        <p:txBody>
          <a:bodyPr/>
          <a:lstStyle/>
          <a:p>
            <a:pPr>
              <a:defRPr/>
            </a:pPr>
            <a:r>
              <a:rPr lang="en-GB"/>
              <a:t>  |  Lehrkräftefortblildung , 16. Nov 2024    |  </a:t>
            </a:r>
            <a:endParaRPr/>
          </a:p>
        </p:txBody>
      </p:sp>
      <p:pic>
        <p:nvPicPr>
          <p:cNvPr id="14093937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26007" y="524647"/>
            <a:ext cx="10832910" cy="583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DESY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/>
        </a:solidFill>
        <a:ln w="9525">
          <a:solidFill>
            <a:schemeClr val="tx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0</Words>
  <Application>onlyoffice/8.1.3.4</Application>
  <DocSecurity>0</DocSecurity>
  <PresentationFormat>Widescreen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Thomas Schörner-Sadenius</dc:creator>
  <cp:keywords/>
  <dc:description/>
  <dc:identifier/>
  <dc:language/>
  <cp:lastModifiedBy>Anonymous</cp:lastModifiedBy>
  <cp:revision>608</cp:revision>
  <dcterms:created xsi:type="dcterms:W3CDTF">2018-12-13T16:27:58Z</dcterms:created>
  <dcterms:modified xsi:type="dcterms:W3CDTF">2024-11-15T22:43:49Z</dcterms:modified>
  <cp:category/>
  <cp:contentStatus/>
  <cp:version/>
</cp:coreProperties>
</file>