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87" r:id="rId2"/>
    <p:sldId id="258" r:id="rId3"/>
    <p:sldId id="260" r:id="rId4"/>
    <p:sldId id="303" r:id="rId5"/>
    <p:sldId id="259" r:id="rId6"/>
    <p:sldId id="300" r:id="rId7"/>
    <p:sldId id="286" r:id="rId8"/>
    <p:sldId id="304" r:id="rId9"/>
    <p:sldId id="261" r:id="rId10"/>
    <p:sldId id="262" r:id="rId11"/>
    <p:sldId id="264" r:id="rId12"/>
    <p:sldId id="263" r:id="rId13"/>
    <p:sldId id="288" r:id="rId14"/>
    <p:sldId id="291" r:id="rId15"/>
    <p:sldId id="266" r:id="rId16"/>
    <p:sldId id="272" r:id="rId17"/>
    <p:sldId id="273" r:id="rId18"/>
    <p:sldId id="268" r:id="rId19"/>
    <p:sldId id="275" r:id="rId20"/>
    <p:sldId id="277" r:id="rId21"/>
    <p:sldId id="278" r:id="rId22"/>
    <p:sldId id="279" r:id="rId23"/>
    <p:sldId id="270" r:id="rId24"/>
    <p:sldId id="305" r:id="rId25"/>
    <p:sldId id="308" r:id="rId26"/>
    <p:sldId id="306" r:id="rId27"/>
    <p:sldId id="307" r:id="rId28"/>
    <p:sldId id="290" r:id="rId29"/>
    <p:sldId id="283" r:id="rId30"/>
    <p:sldId id="289" r:id="rId31"/>
    <p:sldId id="284" r:id="rId32"/>
    <p:sldId id="298" r:id="rId33"/>
    <p:sldId id="299" r:id="rId34"/>
    <p:sldId id="285" r:id="rId35"/>
    <p:sldId id="301" r:id="rId36"/>
    <p:sldId id="302" r:id="rId37"/>
    <p:sldId id="314" r:id="rId38"/>
    <p:sldId id="312" r:id="rId39"/>
    <p:sldId id="297" r:id="rId40"/>
    <p:sldId id="292" r:id="rId41"/>
    <p:sldId id="295" r:id="rId42"/>
    <p:sldId id="293" r:id="rId43"/>
    <p:sldId id="294" r:id="rId44"/>
    <p:sldId id="296" r:id="rId45"/>
    <p:sldId id="313" r:id="rId4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CF74B6-41FB-499F-B9D5-2294A14E0EE5}" v="16" dt="2024-10-15T07:17:08.32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F"/>
          </a:solidFill>
        </a:fill>
      </a:tcStyle>
    </a:wholeTbl>
    <a:band2H>
      <a:tcTxStyle/>
      <a:tcStyle>
        <a:tcBdr/>
        <a:fill>
          <a:solidFill>
            <a:srgbClr val="E6E7F0"/>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D1CC"/>
          </a:solidFill>
        </a:fill>
      </a:tcStyle>
    </a:wholeTbl>
    <a:band2H>
      <a:tcTxStyle/>
      <a:tcStyle>
        <a:tcBdr/>
        <a:fill>
          <a:solidFill>
            <a:srgbClr val="F9E9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DD3"/>
          </a:solidFill>
        </a:fill>
      </a:tcStyle>
    </a:wholeTbl>
    <a:band2H>
      <a:tcTxStyle/>
      <a:tcStyle>
        <a:tcBdr/>
        <a:fill>
          <a:solidFill>
            <a:srgbClr val="E7E8E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3" autoAdjust="0"/>
    <p:restoredTop sz="94660"/>
  </p:normalViewPr>
  <p:slideViewPr>
    <p:cSldViewPr snapToGrid="0">
      <p:cViewPr varScale="1">
        <p:scale>
          <a:sx n="98" d="100"/>
          <a:sy n="98" d="100"/>
        </p:scale>
        <p:origin x="8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us Joos" userId="quIAWkhGFQdCci+HPvZ+y8t6IwAJrJpfxkmbw6kjiRI=" providerId="None" clId="Web-{C89BBE61-CA9A-469B-928E-401D4382CF93}"/>
    <pc:docChg chg="modSld">
      <pc:chgData name="Markus Joos" userId="quIAWkhGFQdCci+HPvZ+y8t6IwAJrJpfxkmbw6kjiRI=" providerId="None" clId="Web-{C89BBE61-CA9A-469B-928E-401D4382CF93}" dt="2024-08-07T06:25:49.462" v="28" actId="20577"/>
      <pc:docMkLst>
        <pc:docMk/>
      </pc:docMkLst>
      <pc:sldChg chg="modSp">
        <pc:chgData name="Markus Joos" userId="quIAWkhGFQdCci+HPvZ+y8t6IwAJrJpfxkmbw6kjiRI=" providerId="None" clId="Web-{C89BBE61-CA9A-469B-928E-401D4382CF93}" dt="2024-08-07T06:25:49.462" v="28" actId="20577"/>
        <pc:sldMkLst>
          <pc:docMk/>
          <pc:sldMk cId="3293501320" sldId="300"/>
        </pc:sldMkLst>
        <pc:spChg chg="mod">
          <ac:chgData name="Markus Joos" userId="quIAWkhGFQdCci+HPvZ+y8t6IwAJrJpfxkmbw6kjiRI=" providerId="None" clId="Web-{C89BBE61-CA9A-469B-928E-401D4382CF93}" dt="2024-08-07T06:25:49.462" v="28" actId="20577"/>
          <ac:spMkLst>
            <pc:docMk/>
            <pc:sldMk cId="3293501320" sldId="300"/>
            <ac:spMk id="7" creationId="{9E512214-3B36-D077-0A81-5B5FC95D6486}"/>
          </ac:spMkLst>
        </pc:spChg>
      </pc:sldChg>
    </pc:docChg>
  </pc:docChgLst>
  <pc:docChgLst>
    <pc:chgData name="Markus Joos" userId="quIAWkhGFQdCci+HPvZ+y8t6IwAJrJpfxkmbw6kjiRI=" providerId="None" clId="Web-{AACF74B6-41FB-499F-B9D5-2294A14E0EE5}"/>
    <pc:docChg chg="modSld">
      <pc:chgData name="Markus Joos" userId="quIAWkhGFQdCci+HPvZ+y8t6IwAJrJpfxkmbw6kjiRI=" providerId="None" clId="Web-{AACF74B6-41FB-499F-B9D5-2294A14E0EE5}" dt="2024-10-15T07:17:08.328" v="6" actId="20577"/>
      <pc:docMkLst>
        <pc:docMk/>
      </pc:docMkLst>
      <pc:sldChg chg="modSp">
        <pc:chgData name="Markus Joos" userId="quIAWkhGFQdCci+HPvZ+y8t6IwAJrJpfxkmbw6kjiRI=" providerId="None" clId="Web-{AACF74B6-41FB-499F-B9D5-2294A14E0EE5}" dt="2024-10-15T07:16:28.015" v="0" actId="20577"/>
        <pc:sldMkLst>
          <pc:docMk/>
          <pc:sldMk cId="0" sldId="259"/>
        </pc:sldMkLst>
        <pc:spChg chg="mod">
          <ac:chgData name="Markus Joos" userId="quIAWkhGFQdCci+HPvZ+y8t6IwAJrJpfxkmbw6kjiRI=" providerId="None" clId="Web-{AACF74B6-41FB-499F-B9D5-2294A14E0EE5}" dt="2024-10-15T07:16:28.015" v="0" actId="20577"/>
          <ac:spMkLst>
            <pc:docMk/>
            <pc:sldMk cId="0" sldId="259"/>
            <ac:spMk id="296" creationId="{00000000-0000-0000-0000-000000000000}"/>
          </ac:spMkLst>
        </pc:spChg>
      </pc:sldChg>
      <pc:sldChg chg="modSp">
        <pc:chgData name="Markus Joos" userId="quIAWkhGFQdCci+HPvZ+y8t6IwAJrJpfxkmbw6kjiRI=" providerId="None" clId="Web-{AACF74B6-41FB-499F-B9D5-2294A14E0EE5}" dt="2024-10-15T07:17:08.328" v="6" actId="20577"/>
        <pc:sldMkLst>
          <pc:docMk/>
          <pc:sldMk cId="3217606892" sldId="304"/>
        </pc:sldMkLst>
        <pc:spChg chg="mod">
          <ac:chgData name="Markus Joos" userId="quIAWkhGFQdCci+HPvZ+y8t6IwAJrJpfxkmbw6kjiRI=" providerId="None" clId="Web-{AACF74B6-41FB-499F-B9D5-2294A14E0EE5}" dt="2024-10-15T07:17:08.328" v="6" actId="20577"/>
          <ac:spMkLst>
            <pc:docMk/>
            <pc:sldMk cId="3217606892" sldId="304"/>
            <ac:spMk id="29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1143000" y="685800"/>
            <a:ext cx="4572000" cy="3429000"/>
          </a:xfrm>
          <a:prstGeom prst="rect">
            <a:avLst/>
          </a:prstGeom>
        </p:spPr>
        <p:txBody>
          <a:bodyPr/>
          <a:lstStyle/>
          <a:p>
            <a:endParaRPr/>
          </a:p>
        </p:txBody>
      </p:sp>
      <p:sp>
        <p:nvSpPr>
          <p:cNvPr id="274" name="Shape 2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itle Text">
            <a:extLst>
              <a:ext uri="{FF2B5EF4-FFF2-40B4-BE49-F238E27FC236}">
                <a16:creationId xmlns:a16="http://schemas.microsoft.com/office/drawing/2014/main" id="{D8C34346-A5C0-E7FD-6F91-CEEA55ECA4E3}"/>
              </a:ext>
            </a:extLst>
          </p:cNvPr>
          <p:cNvSpPr txBox="1">
            <a:spLocks noGrp="1"/>
          </p:cNvSpPr>
          <p:nvPr>
            <p:ph type="title"/>
          </p:nvPr>
        </p:nvSpPr>
        <p:spPr>
          <a:xfrm>
            <a:off x="609479" y="273599"/>
            <a:ext cx="10973522" cy="1144801"/>
          </a:xfrm>
          <a:prstGeom prst="rect">
            <a:avLst/>
          </a:prstGeom>
        </p:spPr>
        <p:txBody>
          <a:bodyPr>
            <a:normAutofit/>
          </a:bodyPr>
          <a:lstStyle/>
          <a:p>
            <a:r>
              <a:t>Title Text</a:t>
            </a:r>
          </a:p>
        </p:txBody>
      </p:sp>
      <p:sp>
        <p:nvSpPr>
          <p:cNvPr id="3" name="Body Level One…">
            <a:extLst>
              <a:ext uri="{FF2B5EF4-FFF2-40B4-BE49-F238E27FC236}">
                <a16:creationId xmlns:a16="http://schemas.microsoft.com/office/drawing/2014/main" id="{3AC42072-F0DC-0477-CE07-5EBBF43DA19D}"/>
              </a:ext>
            </a:extLst>
          </p:cNvPr>
          <p:cNvSpPr txBox="1">
            <a:spLocks noGrp="1"/>
          </p:cNvSpPr>
          <p:nvPr>
            <p:ph type="body" idx="1"/>
          </p:nvPr>
        </p:nvSpPr>
        <p:spPr>
          <a:xfrm>
            <a:off x="609479" y="1604519"/>
            <a:ext cx="10973522" cy="3977282"/>
          </a:xfrm>
          <a:prstGeom prst="rect">
            <a:avLst/>
          </a:prstGeom>
        </p:spPr>
        <p:txBody>
          <a:bodyPr anchor="ct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Content over Content">
    <p:spTree>
      <p:nvGrpSpPr>
        <p:cNvPr id="1" name=""/>
        <p:cNvGrpSpPr/>
        <p:nvPr/>
      </p:nvGrpSpPr>
      <p:grpSpPr>
        <a:xfrm>
          <a:off x="0" y="0"/>
          <a:ext cx="0" cy="0"/>
          <a:chOff x="0" y="0"/>
          <a:chExt cx="0" cy="0"/>
        </a:xfrm>
      </p:grpSpPr>
      <p:pic>
        <p:nvPicPr>
          <p:cNvPr id="104"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105" name="Title Text"/>
          <p:cNvSpPr txBox="1">
            <a:spLocks noGrp="1"/>
          </p:cNvSpPr>
          <p:nvPr>
            <p:ph type="title"/>
          </p:nvPr>
        </p:nvSpPr>
        <p:spPr>
          <a:xfrm>
            <a:off x="609479" y="273599"/>
            <a:ext cx="10973522" cy="1144801"/>
          </a:xfrm>
          <a:prstGeom prst="rect">
            <a:avLst/>
          </a:prstGeom>
        </p:spPr>
        <p:txBody>
          <a:bodyPr>
            <a:normAutofit/>
          </a:bodyPr>
          <a:lstStyle/>
          <a:p>
            <a:r>
              <a:t>Title Text</a:t>
            </a:r>
          </a:p>
        </p:txBody>
      </p:sp>
      <p:sp>
        <p:nvSpPr>
          <p:cNvPr id="106" name="Body Level One…"/>
          <p:cNvSpPr txBox="1">
            <a:spLocks noGrp="1"/>
          </p:cNvSpPr>
          <p:nvPr>
            <p:ph type="body" sz="half" idx="1"/>
          </p:nvPr>
        </p:nvSpPr>
        <p:spPr>
          <a:xfrm>
            <a:off x="609479" y="1604519"/>
            <a:ext cx="10973522" cy="189684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 name="PlaceHolder 3"/>
          <p:cNvSpPr>
            <a:spLocks noGrp="1"/>
          </p:cNvSpPr>
          <p:nvPr>
            <p:ph type="body" sz="half" idx="21"/>
          </p:nvPr>
        </p:nvSpPr>
        <p:spPr>
          <a:xfrm>
            <a:off x="609479" y="3682079"/>
            <a:ext cx="10973522" cy="1896841"/>
          </a:xfrm>
          <a:prstGeom prst="rect">
            <a:avLst/>
          </a:prstGeom>
        </p:spPr>
        <p:txBody>
          <a:bodyPr/>
          <a:lstStyle/>
          <a:p>
            <a:pPr>
              <a:defRPr spc="-100"/>
            </a:pPr>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4 Content">
    <p:spTree>
      <p:nvGrpSpPr>
        <p:cNvPr id="1" name=""/>
        <p:cNvGrpSpPr/>
        <p:nvPr/>
      </p:nvGrpSpPr>
      <p:grpSpPr>
        <a:xfrm>
          <a:off x="0" y="0"/>
          <a:ext cx="0" cy="0"/>
          <a:chOff x="0" y="0"/>
          <a:chExt cx="0" cy="0"/>
        </a:xfrm>
      </p:grpSpPr>
      <p:pic>
        <p:nvPicPr>
          <p:cNvPr id="115"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116" name="Title Text"/>
          <p:cNvSpPr txBox="1">
            <a:spLocks noGrp="1"/>
          </p:cNvSpPr>
          <p:nvPr>
            <p:ph type="title"/>
          </p:nvPr>
        </p:nvSpPr>
        <p:spPr>
          <a:xfrm>
            <a:off x="609479" y="273599"/>
            <a:ext cx="10973522" cy="1144801"/>
          </a:xfrm>
          <a:prstGeom prst="rect">
            <a:avLst/>
          </a:prstGeom>
        </p:spPr>
        <p:txBody>
          <a:bodyPr>
            <a:normAutofit/>
          </a:bodyPr>
          <a:lstStyle/>
          <a:p>
            <a:r>
              <a:t>Title Text</a:t>
            </a:r>
          </a:p>
        </p:txBody>
      </p:sp>
      <p:sp>
        <p:nvSpPr>
          <p:cNvPr id="117" name="Body Level One…"/>
          <p:cNvSpPr txBox="1">
            <a:spLocks noGrp="1"/>
          </p:cNvSpPr>
          <p:nvPr>
            <p:ph type="body" sz="quarter" idx="1"/>
          </p:nvPr>
        </p:nvSpPr>
        <p:spPr>
          <a:xfrm>
            <a:off x="609479" y="1604519"/>
            <a:ext cx="5355001" cy="189684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 name="PlaceHolder 3"/>
          <p:cNvSpPr/>
          <p:nvPr/>
        </p:nvSpPr>
        <p:spPr>
          <a:xfrm>
            <a:off x="6232680" y="1604519"/>
            <a:ext cx="5355001" cy="1896842"/>
          </a:xfrm>
          <a:prstGeom prst="rect">
            <a:avLst/>
          </a:prstGeom>
          <a:ln w="12700">
            <a:miter lim="400000"/>
          </a:ln>
        </p:spPr>
        <p:txBody>
          <a:bodyPr lIns="0" tIns="0" rIns="0" bIns="0">
            <a:normAutofit/>
          </a:bodyPr>
          <a:lstStyle/>
          <a:p>
            <a:pPr marL="431999" indent="-323999">
              <a:spcBef>
                <a:spcPts val="1400"/>
              </a:spcBef>
              <a:buClr>
                <a:srgbClr val="000000"/>
              </a:buClr>
              <a:buSzPct val="45000"/>
              <a:buChar char="●"/>
              <a:defRPr sz="3200" spc="-100"/>
            </a:pPr>
            <a:endParaRPr/>
          </a:p>
        </p:txBody>
      </p:sp>
      <p:sp>
        <p:nvSpPr>
          <p:cNvPr id="119" name="PlaceHolder 4"/>
          <p:cNvSpPr/>
          <p:nvPr/>
        </p:nvSpPr>
        <p:spPr>
          <a:xfrm>
            <a:off x="609479" y="3682079"/>
            <a:ext cx="5355002" cy="1896841"/>
          </a:xfrm>
          <a:prstGeom prst="rect">
            <a:avLst/>
          </a:prstGeom>
          <a:ln w="12700">
            <a:miter lim="400000"/>
          </a:ln>
        </p:spPr>
        <p:txBody>
          <a:bodyPr lIns="0" tIns="0" rIns="0" bIns="0">
            <a:normAutofit/>
          </a:bodyPr>
          <a:lstStyle/>
          <a:p>
            <a:pPr marL="431999" indent="-323999">
              <a:spcBef>
                <a:spcPts val="1400"/>
              </a:spcBef>
              <a:buClr>
                <a:srgbClr val="000000"/>
              </a:buClr>
              <a:buSzPct val="45000"/>
              <a:buChar char="●"/>
              <a:defRPr sz="3200" spc="-100"/>
            </a:pPr>
            <a:endParaRPr/>
          </a:p>
        </p:txBody>
      </p:sp>
      <p:sp>
        <p:nvSpPr>
          <p:cNvPr id="120" name="PlaceHolder 5"/>
          <p:cNvSpPr>
            <a:spLocks noGrp="1"/>
          </p:cNvSpPr>
          <p:nvPr>
            <p:ph type="body" sz="quarter" idx="21"/>
          </p:nvPr>
        </p:nvSpPr>
        <p:spPr>
          <a:xfrm>
            <a:off x="6232680" y="3682079"/>
            <a:ext cx="5355001" cy="1896841"/>
          </a:xfrm>
          <a:prstGeom prst="rect">
            <a:avLst/>
          </a:prstGeom>
        </p:spPr>
        <p:txBody>
          <a:bodyPr/>
          <a:lstStyle/>
          <a:p>
            <a:pPr>
              <a:defRPr spc="-100"/>
            </a:pPr>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6 Content">
    <p:spTree>
      <p:nvGrpSpPr>
        <p:cNvPr id="1" name=""/>
        <p:cNvGrpSpPr/>
        <p:nvPr/>
      </p:nvGrpSpPr>
      <p:grpSpPr>
        <a:xfrm>
          <a:off x="0" y="0"/>
          <a:ext cx="0" cy="0"/>
          <a:chOff x="0" y="0"/>
          <a:chExt cx="0" cy="0"/>
        </a:xfrm>
      </p:grpSpPr>
      <p:pic>
        <p:nvPicPr>
          <p:cNvPr id="128"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129" name="Title Text"/>
          <p:cNvSpPr txBox="1">
            <a:spLocks noGrp="1"/>
          </p:cNvSpPr>
          <p:nvPr>
            <p:ph type="title"/>
          </p:nvPr>
        </p:nvSpPr>
        <p:spPr>
          <a:xfrm>
            <a:off x="609479" y="273599"/>
            <a:ext cx="10973522" cy="1144801"/>
          </a:xfrm>
          <a:prstGeom prst="rect">
            <a:avLst/>
          </a:prstGeom>
        </p:spPr>
        <p:txBody>
          <a:bodyPr>
            <a:normAutofit/>
          </a:bodyPr>
          <a:lstStyle/>
          <a:p>
            <a:r>
              <a:t>Title Text</a:t>
            </a:r>
          </a:p>
        </p:txBody>
      </p:sp>
      <p:sp>
        <p:nvSpPr>
          <p:cNvPr id="130" name="Body Level One…"/>
          <p:cNvSpPr txBox="1">
            <a:spLocks noGrp="1"/>
          </p:cNvSpPr>
          <p:nvPr>
            <p:ph type="body" sz="quarter" idx="1"/>
          </p:nvPr>
        </p:nvSpPr>
        <p:spPr>
          <a:xfrm>
            <a:off x="609479" y="1604519"/>
            <a:ext cx="3533401" cy="189684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1" name="PlaceHolder 3"/>
          <p:cNvSpPr/>
          <p:nvPr/>
        </p:nvSpPr>
        <p:spPr>
          <a:xfrm>
            <a:off x="4319999" y="1604519"/>
            <a:ext cx="3533400" cy="1896842"/>
          </a:xfrm>
          <a:prstGeom prst="rect">
            <a:avLst/>
          </a:prstGeom>
          <a:ln w="12700">
            <a:miter lim="400000"/>
          </a:ln>
        </p:spPr>
        <p:txBody>
          <a:bodyPr lIns="0" tIns="0" rIns="0" bIns="0">
            <a:normAutofit/>
          </a:bodyPr>
          <a:lstStyle/>
          <a:p>
            <a:pPr marL="431999" indent="-323999">
              <a:spcBef>
                <a:spcPts val="1400"/>
              </a:spcBef>
              <a:buClr>
                <a:srgbClr val="000000"/>
              </a:buClr>
              <a:buSzPct val="45000"/>
              <a:buChar char="●"/>
              <a:defRPr sz="3200" spc="-100"/>
            </a:pPr>
            <a:endParaRPr/>
          </a:p>
        </p:txBody>
      </p:sp>
      <p:sp>
        <p:nvSpPr>
          <p:cNvPr id="132" name="PlaceHolder 4"/>
          <p:cNvSpPr/>
          <p:nvPr/>
        </p:nvSpPr>
        <p:spPr>
          <a:xfrm>
            <a:off x="8030519" y="1604519"/>
            <a:ext cx="3533400" cy="1896842"/>
          </a:xfrm>
          <a:prstGeom prst="rect">
            <a:avLst/>
          </a:prstGeom>
          <a:ln w="12700">
            <a:miter lim="400000"/>
          </a:ln>
        </p:spPr>
        <p:txBody>
          <a:bodyPr lIns="0" tIns="0" rIns="0" bIns="0">
            <a:normAutofit/>
          </a:bodyPr>
          <a:lstStyle/>
          <a:p>
            <a:pPr marL="431999" indent="-323999">
              <a:spcBef>
                <a:spcPts val="1400"/>
              </a:spcBef>
              <a:buClr>
                <a:srgbClr val="000000"/>
              </a:buClr>
              <a:buSzPct val="45000"/>
              <a:buChar char="●"/>
              <a:defRPr sz="3200" spc="-100"/>
            </a:pPr>
            <a:endParaRPr/>
          </a:p>
        </p:txBody>
      </p:sp>
      <p:sp>
        <p:nvSpPr>
          <p:cNvPr id="133" name="PlaceHolder 5"/>
          <p:cNvSpPr/>
          <p:nvPr/>
        </p:nvSpPr>
        <p:spPr>
          <a:xfrm>
            <a:off x="609479" y="3682079"/>
            <a:ext cx="3533401" cy="1896841"/>
          </a:xfrm>
          <a:prstGeom prst="rect">
            <a:avLst/>
          </a:prstGeom>
          <a:ln w="12700">
            <a:miter lim="400000"/>
          </a:ln>
        </p:spPr>
        <p:txBody>
          <a:bodyPr lIns="0" tIns="0" rIns="0" bIns="0">
            <a:normAutofit/>
          </a:bodyPr>
          <a:lstStyle/>
          <a:p>
            <a:pPr marL="431999" indent="-323999">
              <a:spcBef>
                <a:spcPts val="1400"/>
              </a:spcBef>
              <a:buClr>
                <a:srgbClr val="000000"/>
              </a:buClr>
              <a:buSzPct val="45000"/>
              <a:buChar char="●"/>
              <a:defRPr sz="3200" spc="-100"/>
            </a:pPr>
            <a:endParaRPr/>
          </a:p>
        </p:txBody>
      </p:sp>
      <p:sp>
        <p:nvSpPr>
          <p:cNvPr id="134" name="PlaceHolder 6"/>
          <p:cNvSpPr/>
          <p:nvPr/>
        </p:nvSpPr>
        <p:spPr>
          <a:xfrm>
            <a:off x="4319999" y="3682079"/>
            <a:ext cx="3533400" cy="1896841"/>
          </a:xfrm>
          <a:prstGeom prst="rect">
            <a:avLst/>
          </a:prstGeom>
          <a:ln w="12700">
            <a:miter lim="400000"/>
          </a:ln>
        </p:spPr>
        <p:txBody>
          <a:bodyPr lIns="0" tIns="0" rIns="0" bIns="0">
            <a:normAutofit/>
          </a:bodyPr>
          <a:lstStyle/>
          <a:p>
            <a:pPr marL="431999" indent="-323999">
              <a:spcBef>
                <a:spcPts val="1400"/>
              </a:spcBef>
              <a:buClr>
                <a:srgbClr val="000000"/>
              </a:buClr>
              <a:buSzPct val="45000"/>
              <a:buChar char="●"/>
              <a:defRPr sz="3200" spc="-100"/>
            </a:pPr>
            <a:endParaRPr/>
          </a:p>
        </p:txBody>
      </p:sp>
      <p:sp>
        <p:nvSpPr>
          <p:cNvPr id="135" name="PlaceHolder 7"/>
          <p:cNvSpPr>
            <a:spLocks noGrp="1"/>
          </p:cNvSpPr>
          <p:nvPr>
            <p:ph type="body" sz="quarter" idx="21"/>
          </p:nvPr>
        </p:nvSpPr>
        <p:spPr>
          <a:xfrm>
            <a:off x="8030519" y="3682079"/>
            <a:ext cx="3533400" cy="1896841"/>
          </a:xfrm>
          <a:prstGeom prst="rect">
            <a:avLst/>
          </a:prstGeom>
        </p:spPr>
        <p:txBody>
          <a:bodyPr/>
          <a:lstStyle/>
          <a:p>
            <a:pPr>
              <a:defRPr spc="-100"/>
            </a:pPr>
            <a:endParaRP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50"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151" name="Title Text"/>
          <p:cNvSpPr txBox="1">
            <a:spLocks noGrp="1"/>
          </p:cNvSpPr>
          <p:nvPr>
            <p:ph type="title"/>
          </p:nvPr>
        </p:nvSpPr>
        <p:spPr>
          <a:xfrm>
            <a:off x="609479" y="273599"/>
            <a:ext cx="10973522" cy="1144801"/>
          </a:xfrm>
          <a:prstGeom prst="rect">
            <a:avLst/>
          </a:prstGeom>
        </p:spPr>
        <p:txBody>
          <a:bodyPr>
            <a:normAutofit/>
          </a:bodyPr>
          <a:lstStyle>
            <a:lvl1pPr algn="l">
              <a:defRPr sz="1800" spc="0">
                <a:latin typeface="+mn-lt"/>
                <a:ea typeface="+mn-ea"/>
                <a:cs typeface="+mn-cs"/>
                <a:sym typeface="Helvetica"/>
              </a:defRPr>
            </a:lvl1pPr>
          </a:lstStyle>
          <a:p>
            <a:r>
              <a:t>Title Text</a:t>
            </a:r>
          </a:p>
        </p:txBody>
      </p:sp>
      <p:sp>
        <p:nvSpPr>
          <p:cNvPr id="152" name="Body Level One…"/>
          <p:cNvSpPr txBox="1">
            <a:spLocks noGrp="1"/>
          </p:cNvSpPr>
          <p:nvPr>
            <p:ph type="body" idx="1"/>
          </p:nvPr>
        </p:nvSpPr>
        <p:spPr>
          <a:xfrm>
            <a:off x="609479" y="1604519"/>
            <a:ext cx="10973522" cy="3977282"/>
          </a:xfrm>
          <a:prstGeom prst="rect">
            <a:avLst/>
          </a:prstGeom>
        </p:spPr>
        <p:txBody>
          <a:bodyPr anchor="ctr"/>
          <a:lstStyle>
            <a:lvl1pPr marL="0" indent="0">
              <a:spcBef>
                <a:spcPts val="0"/>
              </a:spcBef>
              <a:buClrTx/>
              <a:buSzTx/>
              <a:buNone/>
              <a:defRPr sz="1800" spc="0">
                <a:latin typeface="+mn-lt"/>
                <a:ea typeface="+mn-ea"/>
                <a:cs typeface="+mn-cs"/>
                <a:sym typeface="Helvetica"/>
              </a:defRPr>
            </a:lvl1pPr>
            <a:lvl2pPr marL="0" indent="0">
              <a:spcBef>
                <a:spcPts val="0"/>
              </a:spcBef>
              <a:buClrTx/>
              <a:buSzTx/>
              <a:buFontTx/>
              <a:buNone/>
              <a:defRPr sz="1800" spc="0">
                <a:latin typeface="+mn-lt"/>
                <a:ea typeface="+mn-ea"/>
                <a:cs typeface="+mn-cs"/>
                <a:sym typeface="Helvetica"/>
              </a:defRPr>
            </a:lvl2pPr>
            <a:lvl3pPr marL="0" indent="0">
              <a:spcBef>
                <a:spcPts val="0"/>
              </a:spcBef>
              <a:buClrTx/>
              <a:buSzTx/>
              <a:buFontTx/>
              <a:buNone/>
              <a:defRPr sz="1800" spc="0">
                <a:latin typeface="+mn-lt"/>
                <a:ea typeface="+mn-ea"/>
                <a:cs typeface="+mn-cs"/>
                <a:sym typeface="Helvetica"/>
              </a:defRPr>
            </a:lvl3pPr>
            <a:lvl4pPr marL="0" indent="0">
              <a:spcBef>
                <a:spcPts val="0"/>
              </a:spcBef>
              <a:buClrTx/>
              <a:buSzTx/>
              <a:buFontTx/>
              <a:buNone/>
              <a:defRPr sz="1800" spc="0">
                <a:latin typeface="+mn-lt"/>
                <a:ea typeface="+mn-ea"/>
                <a:cs typeface="+mn-cs"/>
                <a:sym typeface="Helvetica"/>
              </a:defRPr>
            </a:lvl4pPr>
            <a:lvl5pPr marL="0" indent="0">
              <a:spcBef>
                <a:spcPts val="0"/>
              </a:spcBef>
              <a:buClrTx/>
              <a:buSzTx/>
              <a:buFontTx/>
              <a:buNone/>
              <a:defRPr sz="1800" spc="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Content">
    <p:spTree>
      <p:nvGrpSpPr>
        <p:cNvPr id="1" name=""/>
        <p:cNvGrpSpPr/>
        <p:nvPr/>
      </p:nvGrpSpPr>
      <p:grpSpPr>
        <a:xfrm>
          <a:off x="0" y="0"/>
          <a:ext cx="0" cy="0"/>
          <a:chOff x="0" y="0"/>
          <a:chExt cx="0" cy="0"/>
        </a:xfrm>
      </p:grpSpPr>
      <p:pic>
        <p:nvPicPr>
          <p:cNvPr id="160"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161" name="Title Text"/>
          <p:cNvSpPr txBox="1">
            <a:spLocks noGrp="1"/>
          </p:cNvSpPr>
          <p:nvPr>
            <p:ph type="title"/>
          </p:nvPr>
        </p:nvSpPr>
        <p:spPr>
          <a:xfrm>
            <a:off x="609479" y="273599"/>
            <a:ext cx="10973522" cy="1144801"/>
          </a:xfrm>
          <a:prstGeom prst="rect">
            <a:avLst/>
          </a:prstGeom>
        </p:spPr>
        <p:txBody>
          <a:bodyPr>
            <a:normAutofit/>
          </a:bodyPr>
          <a:lstStyle>
            <a:lvl1pPr algn="l">
              <a:defRPr sz="1800" spc="0">
                <a:latin typeface="+mn-lt"/>
                <a:ea typeface="+mn-ea"/>
                <a:cs typeface="+mn-cs"/>
                <a:sym typeface="Helvetica"/>
              </a:defRPr>
            </a:lvl1pPr>
          </a:lstStyle>
          <a:p>
            <a:r>
              <a:t>Title Text</a:t>
            </a:r>
          </a:p>
        </p:txBody>
      </p:sp>
      <p:sp>
        <p:nvSpPr>
          <p:cNvPr id="162" name="Body Level One…"/>
          <p:cNvSpPr txBox="1">
            <a:spLocks noGrp="1"/>
          </p:cNvSpPr>
          <p:nvPr>
            <p:ph type="body" idx="1"/>
          </p:nvPr>
        </p:nvSpPr>
        <p:spPr>
          <a:xfrm>
            <a:off x="609479" y="1604519"/>
            <a:ext cx="10973522" cy="3977282"/>
          </a:xfrm>
          <a:prstGeom prst="rect">
            <a:avLst/>
          </a:prstGeom>
        </p:spPr>
        <p:txBody>
          <a:bodyPr/>
          <a:lstStyle>
            <a:lvl1pPr marL="0" indent="0">
              <a:spcBef>
                <a:spcPts val="0"/>
              </a:spcBef>
              <a:buClrTx/>
              <a:buSzTx/>
              <a:buNone/>
              <a:defRPr sz="1800" spc="0">
                <a:latin typeface="+mn-lt"/>
                <a:ea typeface="+mn-ea"/>
                <a:cs typeface="+mn-cs"/>
                <a:sym typeface="Helvetica"/>
              </a:defRPr>
            </a:lvl1pPr>
            <a:lvl2pPr marL="0" indent="0">
              <a:spcBef>
                <a:spcPts val="0"/>
              </a:spcBef>
              <a:buClrTx/>
              <a:buSzTx/>
              <a:buFontTx/>
              <a:buNone/>
              <a:defRPr sz="1800" spc="0">
                <a:latin typeface="+mn-lt"/>
                <a:ea typeface="+mn-ea"/>
                <a:cs typeface="+mn-cs"/>
                <a:sym typeface="Helvetica"/>
              </a:defRPr>
            </a:lvl2pPr>
            <a:lvl3pPr marL="0" indent="0">
              <a:spcBef>
                <a:spcPts val="0"/>
              </a:spcBef>
              <a:buClrTx/>
              <a:buSzTx/>
              <a:buFontTx/>
              <a:buNone/>
              <a:defRPr sz="1800" spc="0">
                <a:latin typeface="+mn-lt"/>
                <a:ea typeface="+mn-ea"/>
                <a:cs typeface="+mn-cs"/>
                <a:sym typeface="Helvetica"/>
              </a:defRPr>
            </a:lvl3pPr>
            <a:lvl4pPr marL="0" indent="0">
              <a:spcBef>
                <a:spcPts val="0"/>
              </a:spcBef>
              <a:buClrTx/>
              <a:buSzTx/>
              <a:buFontTx/>
              <a:buNone/>
              <a:defRPr sz="1800" spc="0">
                <a:latin typeface="+mn-lt"/>
                <a:ea typeface="+mn-ea"/>
                <a:cs typeface="+mn-cs"/>
                <a:sym typeface="Helvetica"/>
              </a:defRPr>
            </a:lvl4pPr>
            <a:lvl5pPr marL="0" indent="0">
              <a:spcBef>
                <a:spcPts val="0"/>
              </a:spcBef>
              <a:buClrTx/>
              <a:buSzTx/>
              <a:buFontTx/>
              <a:buNone/>
              <a:defRPr sz="1800" spc="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2 Content">
    <p:spTree>
      <p:nvGrpSpPr>
        <p:cNvPr id="1" name=""/>
        <p:cNvGrpSpPr/>
        <p:nvPr/>
      </p:nvGrpSpPr>
      <p:grpSpPr>
        <a:xfrm>
          <a:off x="0" y="0"/>
          <a:ext cx="0" cy="0"/>
          <a:chOff x="0" y="0"/>
          <a:chExt cx="0" cy="0"/>
        </a:xfrm>
      </p:grpSpPr>
      <p:pic>
        <p:nvPicPr>
          <p:cNvPr id="170"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171" name="Title Text"/>
          <p:cNvSpPr txBox="1">
            <a:spLocks noGrp="1"/>
          </p:cNvSpPr>
          <p:nvPr>
            <p:ph type="title"/>
          </p:nvPr>
        </p:nvSpPr>
        <p:spPr>
          <a:xfrm>
            <a:off x="609479" y="273599"/>
            <a:ext cx="10973522" cy="1144801"/>
          </a:xfrm>
          <a:prstGeom prst="rect">
            <a:avLst/>
          </a:prstGeom>
        </p:spPr>
        <p:txBody>
          <a:bodyPr>
            <a:normAutofit/>
          </a:bodyPr>
          <a:lstStyle>
            <a:lvl1pPr algn="l">
              <a:defRPr sz="1800" spc="0">
                <a:latin typeface="+mn-lt"/>
                <a:ea typeface="+mn-ea"/>
                <a:cs typeface="+mn-cs"/>
                <a:sym typeface="Helvetica"/>
              </a:defRPr>
            </a:lvl1pPr>
          </a:lstStyle>
          <a:p>
            <a:r>
              <a:t>Title Text</a:t>
            </a:r>
          </a:p>
        </p:txBody>
      </p:sp>
      <p:sp>
        <p:nvSpPr>
          <p:cNvPr id="172" name="Body Level One…"/>
          <p:cNvSpPr txBox="1">
            <a:spLocks noGrp="1"/>
          </p:cNvSpPr>
          <p:nvPr>
            <p:ph type="body" sz="half" idx="1"/>
          </p:nvPr>
        </p:nvSpPr>
        <p:spPr>
          <a:xfrm>
            <a:off x="609479" y="1604519"/>
            <a:ext cx="5355001" cy="3977282"/>
          </a:xfrm>
          <a:prstGeom prst="rect">
            <a:avLst/>
          </a:prstGeom>
        </p:spPr>
        <p:txBody>
          <a:bodyPr/>
          <a:lstStyle>
            <a:lvl1pPr marL="0" indent="0">
              <a:spcBef>
                <a:spcPts val="0"/>
              </a:spcBef>
              <a:buClrTx/>
              <a:buSzTx/>
              <a:buNone/>
              <a:defRPr sz="1800" spc="0">
                <a:latin typeface="+mn-lt"/>
                <a:ea typeface="+mn-ea"/>
                <a:cs typeface="+mn-cs"/>
                <a:sym typeface="Helvetica"/>
              </a:defRPr>
            </a:lvl1pPr>
            <a:lvl2pPr marL="0" indent="0">
              <a:spcBef>
                <a:spcPts val="0"/>
              </a:spcBef>
              <a:buClrTx/>
              <a:buSzTx/>
              <a:buFontTx/>
              <a:buNone/>
              <a:defRPr sz="1800" spc="0">
                <a:latin typeface="+mn-lt"/>
                <a:ea typeface="+mn-ea"/>
                <a:cs typeface="+mn-cs"/>
                <a:sym typeface="Helvetica"/>
              </a:defRPr>
            </a:lvl2pPr>
            <a:lvl3pPr marL="0" indent="0">
              <a:spcBef>
                <a:spcPts val="0"/>
              </a:spcBef>
              <a:buClrTx/>
              <a:buSzTx/>
              <a:buFontTx/>
              <a:buNone/>
              <a:defRPr sz="1800" spc="0">
                <a:latin typeface="+mn-lt"/>
                <a:ea typeface="+mn-ea"/>
                <a:cs typeface="+mn-cs"/>
                <a:sym typeface="Helvetica"/>
              </a:defRPr>
            </a:lvl3pPr>
            <a:lvl4pPr marL="0" indent="0">
              <a:spcBef>
                <a:spcPts val="0"/>
              </a:spcBef>
              <a:buClrTx/>
              <a:buSzTx/>
              <a:buFontTx/>
              <a:buNone/>
              <a:defRPr sz="1800" spc="0">
                <a:latin typeface="+mn-lt"/>
                <a:ea typeface="+mn-ea"/>
                <a:cs typeface="+mn-cs"/>
                <a:sym typeface="Helvetica"/>
              </a:defRPr>
            </a:lvl4pPr>
            <a:lvl5pPr marL="0" indent="0">
              <a:spcBef>
                <a:spcPts val="0"/>
              </a:spcBef>
              <a:buClrTx/>
              <a:buSzTx/>
              <a:buFontTx/>
              <a:buNone/>
              <a:defRPr sz="1800" spc="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73" name="PlaceHolder 3"/>
          <p:cNvSpPr>
            <a:spLocks noGrp="1"/>
          </p:cNvSpPr>
          <p:nvPr>
            <p:ph type="body" sz="half" idx="21"/>
          </p:nvPr>
        </p:nvSpPr>
        <p:spPr>
          <a:xfrm>
            <a:off x="6232680" y="1604519"/>
            <a:ext cx="5355001" cy="3977281"/>
          </a:xfrm>
          <a:prstGeom prst="rect">
            <a:avLst/>
          </a:prstGeom>
        </p:spPr>
        <p:txBody>
          <a:bodyPr/>
          <a:lstStyle/>
          <a:p>
            <a:pPr marL="0" indent="0">
              <a:spcBef>
                <a:spcPts val="0"/>
              </a:spcBef>
              <a:buClrTx/>
              <a:buSzTx/>
              <a:buNone/>
              <a:defRPr sz="1800" spc="0"/>
            </a:pPr>
            <a:endParaRP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181"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182" name="Title Text"/>
          <p:cNvSpPr txBox="1">
            <a:spLocks noGrp="1"/>
          </p:cNvSpPr>
          <p:nvPr>
            <p:ph type="title"/>
          </p:nvPr>
        </p:nvSpPr>
        <p:spPr>
          <a:xfrm>
            <a:off x="609479" y="273599"/>
            <a:ext cx="10973522" cy="1144801"/>
          </a:xfrm>
          <a:prstGeom prst="rect">
            <a:avLst/>
          </a:prstGeom>
        </p:spPr>
        <p:txBody>
          <a:bodyPr>
            <a:normAutofit/>
          </a:bodyPr>
          <a:lstStyle>
            <a:lvl1pPr algn="l">
              <a:defRPr sz="1800" spc="0">
                <a:latin typeface="+mn-lt"/>
                <a:ea typeface="+mn-ea"/>
                <a:cs typeface="+mn-cs"/>
                <a:sym typeface="Helvetica"/>
              </a:defRPr>
            </a:lvl1pPr>
          </a:lstStyle>
          <a:p>
            <a:r>
              <a:t>Title Text</a:t>
            </a:r>
          </a:p>
        </p:txBody>
      </p:sp>
      <p:sp>
        <p:nvSpPr>
          <p:cNvPr id="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entered Text">
    <p:spTree>
      <p:nvGrpSpPr>
        <p:cNvPr id="1" name=""/>
        <p:cNvGrpSpPr/>
        <p:nvPr/>
      </p:nvGrpSpPr>
      <p:grpSpPr>
        <a:xfrm>
          <a:off x="0" y="0"/>
          <a:ext cx="0" cy="0"/>
          <a:chOff x="0" y="0"/>
          <a:chExt cx="0" cy="0"/>
        </a:xfrm>
      </p:grpSpPr>
      <p:pic>
        <p:nvPicPr>
          <p:cNvPr id="190"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191" name="Body Level One…"/>
          <p:cNvSpPr txBox="1">
            <a:spLocks noGrp="1"/>
          </p:cNvSpPr>
          <p:nvPr>
            <p:ph type="body" idx="1"/>
          </p:nvPr>
        </p:nvSpPr>
        <p:spPr>
          <a:xfrm>
            <a:off x="609479" y="273599"/>
            <a:ext cx="10973522" cy="5307841"/>
          </a:xfrm>
          <a:prstGeom prst="rect">
            <a:avLst/>
          </a:prstGeom>
        </p:spPr>
        <p:txBody>
          <a:bodyPr anchor="ctr"/>
          <a:lstStyle>
            <a:lvl1pPr marL="0" indent="0">
              <a:spcBef>
                <a:spcPts val="0"/>
              </a:spcBef>
              <a:buClrTx/>
              <a:buSzTx/>
              <a:buNone/>
              <a:defRPr sz="1800" spc="0">
                <a:latin typeface="+mn-lt"/>
                <a:ea typeface="+mn-ea"/>
                <a:cs typeface="+mn-cs"/>
                <a:sym typeface="Helvetica"/>
              </a:defRPr>
            </a:lvl1pPr>
            <a:lvl2pPr marL="0" indent="0">
              <a:spcBef>
                <a:spcPts val="0"/>
              </a:spcBef>
              <a:buClrTx/>
              <a:buSzTx/>
              <a:buFontTx/>
              <a:buNone/>
              <a:defRPr sz="1800" spc="0">
                <a:latin typeface="+mn-lt"/>
                <a:ea typeface="+mn-ea"/>
                <a:cs typeface="+mn-cs"/>
                <a:sym typeface="Helvetica"/>
              </a:defRPr>
            </a:lvl2pPr>
            <a:lvl3pPr marL="0" indent="0">
              <a:spcBef>
                <a:spcPts val="0"/>
              </a:spcBef>
              <a:buClrTx/>
              <a:buSzTx/>
              <a:buFontTx/>
              <a:buNone/>
              <a:defRPr sz="1800" spc="0">
                <a:latin typeface="+mn-lt"/>
                <a:ea typeface="+mn-ea"/>
                <a:cs typeface="+mn-cs"/>
                <a:sym typeface="Helvetica"/>
              </a:defRPr>
            </a:lvl3pPr>
            <a:lvl4pPr marL="0" indent="0">
              <a:spcBef>
                <a:spcPts val="0"/>
              </a:spcBef>
              <a:buClrTx/>
              <a:buSzTx/>
              <a:buFontTx/>
              <a:buNone/>
              <a:defRPr sz="1800" spc="0">
                <a:latin typeface="+mn-lt"/>
                <a:ea typeface="+mn-ea"/>
                <a:cs typeface="+mn-cs"/>
                <a:sym typeface="Helvetica"/>
              </a:defRPr>
            </a:lvl4pPr>
            <a:lvl5pPr marL="0" indent="0">
              <a:spcBef>
                <a:spcPts val="0"/>
              </a:spcBef>
              <a:buClrTx/>
              <a:buSzTx/>
              <a:buFontTx/>
              <a:buNone/>
              <a:defRPr sz="1800" spc="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2 Content and Content">
    <p:spTree>
      <p:nvGrpSpPr>
        <p:cNvPr id="1" name=""/>
        <p:cNvGrpSpPr/>
        <p:nvPr/>
      </p:nvGrpSpPr>
      <p:grpSpPr>
        <a:xfrm>
          <a:off x="0" y="0"/>
          <a:ext cx="0" cy="0"/>
          <a:chOff x="0" y="0"/>
          <a:chExt cx="0" cy="0"/>
        </a:xfrm>
      </p:grpSpPr>
      <p:pic>
        <p:nvPicPr>
          <p:cNvPr id="199"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200" name="Title Text"/>
          <p:cNvSpPr txBox="1">
            <a:spLocks noGrp="1"/>
          </p:cNvSpPr>
          <p:nvPr>
            <p:ph type="title"/>
          </p:nvPr>
        </p:nvSpPr>
        <p:spPr>
          <a:xfrm>
            <a:off x="609479" y="273599"/>
            <a:ext cx="10973522" cy="1144801"/>
          </a:xfrm>
          <a:prstGeom prst="rect">
            <a:avLst/>
          </a:prstGeom>
        </p:spPr>
        <p:txBody>
          <a:bodyPr>
            <a:normAutofit/>
          </a:bodyPr>
          <a:lstStyle>
            <a:lvl1pPr algn="l">
              <a:defRPr sz="1800" spc="0">
                <a:latin typeface="+mn-lt"/>
                <a:ea typeface="+mn-ea"/>
                <a:cs typeface="+mn-cs"/>
                <a:sym typeface="Helvetica"/>
              </a:defRPr>
            </a:lvl1pPr>
          </a:lstStyle>
          <a:p>
            <a:r>
              <a:t>Title Text</a:t>
            </a:r>
          </a:p>
        </p:txBody>
      </p:sp>
      <p:sp>
        <p:nvSpPr>
          <p:cNvPr id="201" name="Body Level One…"/>
          <p:cNvSpPr txBox="1">
            <a:spLocks noGrp="1"/>
          </p:cNvSpPr>
          <p:nvPr>
            <p:ph type="body" sz="quarter" idx="1"/>
          </p:nvPr>
        </p:nvSpPr>
        <p:spPr>
          <a:xfrm>
            <a:off x="609479" y="1604519"/>
            <a:ext cx="5355001" cy="1896842"/>
          </a:xfrm>
          <a:prstGeom prst="rect">
            <a:avLst/>
          </a:prstGeom>
        </p:spPr>
        <p:txBody>
          <a:bodyPr/>
          <a:lstStyle>
            <a:lvl1pPr marL="0" indent="0">
              <a:spcBef>
                <a:spcPts val="0"/>
              </a:spcBef>
              <a:buClrTx/>
              <a:buSzTx/>
              <a:buNone/>
              <a:defRPr sz="1800" spc="0">
                <a:latin typeface="+mn-lt"/>
                <a:ea typeface="+mn-ea"/>
                <a:cs typeface="+mn-cs"/>
                <a:sym typeface="Helvetica"/>
              </a:defRPr>
            </a:lvl1pPr>
            <a:lvl2pPr marL="0" indent="0">
              <a:spcBef>
                <a:spcPts val="0"/>
              </a:spcBef>
              <a:buClrTx/>
              <a:buSzTx/>
              <a:buFontTx/>
              <a:buNone/>
              <a:defRPr sz="1800" spc="0">
                <a:latin typeface="+mn-lt"/>
                <a:ea typeface="+mn-ea"/>
                <a:cs typeface="+mn-cs"/>
                <a:sym typeface="Helvetica"/>
              </a:defRPr>
            </a:lvl2pPr>
            <a:lvl3pPr marL="0" indent="0">
              <a:spcBef>
                <a:spcPts val="0"/>
              </a:spcBef>
              <a:buClrTx/>
              <a:buSzTx/>
              <a:buFontTx/>
              <a:buNone/>
              <a:defRPr sz="1800" spc="0">
                <a:latin typeface="+mn-lt"/>
                <a:ea typeface="+mn-ea"/>
                <a:cs typeface="+mn-cs"/>
                <a:sym typeface="Helvetica"/>
              </a:defRPr>
            </a:lvl3pPr>
            <a:lvl4pPr marL="0" indent="0">
              <a:spcBef>
                <a:spcPts val="0"/>
              </a:spcBef>
              <a:buClrTx/>
              <a:buSzTx/>
              <a:buFontTx/>
              <a:buNone/>
              <a:defRPr sz="1800" spc="0">
                <a:latin typeface="+mn-lt"/>
                <a:ea typeface="+mn-ea"/>
                <a:cs typeface="+mn-cs"/>
                <a:sym typeface="Helvetica"/>
              </a:defRPr>
            </a:lvl4pPr>
            <a:lvl5pPr marL="0" indent="0">
              <a:spcBef>
                <a:spcPts val="0"/>
              </a:spcBef>
              <a:buClrTx/>
              <a:buSzTx/>
              <a:buFontTx/>
              <a:buNone/>
              <a:defRPr sz="1800" spc="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02" name="PlaceHolder 3"/>
          <p:cNvSpPr/>
          <p:nvPr/>
        </p:nvSpPr>
        <p:spPr>
          <a:xfrm>
            <a:off x="6232680" y="1604519"/>
            <a:ext cx="5355001" cy="3977281"/>
          </a:xfrm>
          <a:prstGeom prst="rect">
            <a:avLst/>
          </a:prstGeom>
          <a:ln w="12700">
            <a:miter lim="400000"/>
          </a:ln>
        </p:spPr>
        <p:txBody>
          <a:bodyPr lIns="0" tIns="0" rIns="0" bIns="0">
            <a:normAutofit/>
          </a:bodyPr>
          <a:lstStyle/>
          <a:p>
            <a:endParaRPr/>
          </a:p>
        </p:txBody>
      </p:sp>
      <p:sp>
        <p:nvSpPr>
          <p:cNvPr id="203" name="PlaceHolder 4"/>
          <p:cNvSpPr>
            <a:spLocks noGrp="1"/>
          </p:cNvSpPr>
          <p:nvPr>
            <p:ph type="body" sz="quarter" idx="21"/>
          </p:nvPr>
        </p:nvSpPr>
        <p:spPr>
          <a:xfrm>
            <a:off x="609479" y="3682079"/>
            <a:ext cx="5355002" cy="1896841"/>
          </a:xfrm>
          <a:prstGeom prst="rect">
            <a:avLst/>
          </a:prstGeom>
        </p:spPr>
        <p:txBody>
          <a:bodyPr/>
          <a:lstStyle/>
          <a:p>
            <a:pPr marL="0" indent="0">
              <a:spcBef>
                <a:spcPts val="0"/>
              </a:spcBef>
              <a:buClrTx/>
              <a:buSzTx/>
              <a:buNone/>
              <a:defRPr sz="1800" spc="0"/>
            </a:pPr>
            <a:endParaRPr/>
          </a:p>
        </p:txBody>
      </p:sp>
      <p:sp>
        <p:nvSpPr>
          <p:cNvPr id="2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9"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20" name="Title Text"/>
          <p:cNvSpPr txBox="1">
            <a:spLocks noGrp="1"/>
          </p:cNvSpPr>
          <p:nvPr>
            <p:ph type="title"/>
          </p:nvPr>
        </p:nvSpPr>
        <p:spPr>
          <a:xfrm>
            <a:off x="609479" y="273599"/>
            <a:ext cx="10973522" cy="1144801"/>
          </a:xfrm>
          <a:prstGeom prst="rect">
            <a:avLst/>
          </a:prstGeom>
        </p:spPr>
        <p:txBody>
          <a:bodyPr>
            <a:normAutofit/>
          </a:bodyPr>
          <a:lstStyle/>
          <a:p>
            <a:r>
              <a:t>Title Text</a:t>
            </a:r>
          </a:p>
        </p:txBody>
      </p:sp>
      <p:sp>
        <p:nvSpPr>
          <p:cNvPr id="21" name="Body Level One…"/>
          <p:cNvSpPr txBox="1">
            <a:spLocks noGrp="1"/>
          </p:cNvSpPr>
          <p:nvPr>
            <p:ph type="body" idx="1"/>
          </p:nvPr>
        </p:nvSpPr>
        <p:spPr>
          <a:xfrm>
            <a:off x="609479" y="1604519"/>
            <a:ext cx="10973522" cy="3977282"/>
          </a:xfrm>
          <a:prstGeom prst="rect">
            <a:avLst/>
          </a:prstGeom>
        </p:spPr>
        <p:txBody>
          <a:bodyPr anchor="ct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Content and 2 Content">
    <p:spTree>
      <p:nvGrpSpPr>
        <p:cNvPr id="1" name=""/>
        <p:cNvGrpSpPr/>
        <p:nvPr/>
      </p:nvGrpSpPr>
      <p:grpSpPr>
        <a:xfrm>
          <a:off x="0" y="0"/>
          <a:ext cx="0" cy="0"/>
          <a:chOff x="0" y="0"/>
          <a:chExt cx="0" cy="0"/>
        </a:xfrm>
      </p:grpSpPr>
      <p:pic>
        <p:nvPicPr>
          <p:cNvPr id="211"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212" name="Title Text"/>
          <p:cNvSpPr txBox="1">
            <a:spLocks noGrp="1"/>
          </p:cNvSpPr>
          <p:nvPr>
            <p:ph type="title"/>
          </p:nvPr>
        </p:nvSpPr>
        <p:spPr>
          <a:xfrm>
            <a:off x="609479" y="273599"/>
            <a:ext cx="10973522" cy="1144801"/>
          </a:xfrm>
          <a:prstGeom prst="rect">
            <a:avLst/>
          </a:prstGeom>
        </p:spPr>
        <p:txBody>
          <a:bodyPr>
            <a:normAutofit/>
          </a:bodyPr>
          <a:lstStyle>
            <a:lvl1pPr algn="l">
              <a:defRPr sz="1800" spc="0">
                <a:latin typeface="+mn-lt"/>
                <a:ea typeface="+mn-ea"/>
                <a:cs typeface="+mn-cs"/>
                <a:sym typeface="Helvetica"/>
              </a:defRPr>
            </a:lvl1pPr>
          </a:lstStyle>
          <a:p>
            <a:r>
              <a:t>Title Text</a:t>
            </a:r>
          </a:p>
        </p:txBody>
      </p:sp>
      <p:sp>
        <p:nvSpPr>
          <p:cNvPr id="213" name="Body Level One…"/>
          <p:cNvSpPr txBox="1">
            <a:spLocks noGrp="1"/>
          </p:cNvSpPr>
          <p:nvPr>
            <p:ph type="body" sz="half" idx="1"/>
          </p:nvPr>
        </p:nvSpPr>
        <p:spPr>
          <a:xfrm>
            <a:off x="609479" y="1604519"/>
            <a:ext cx="5355001" cy="3977282"/>
          </a:xfrm>
          <a:prstGeom prst="rect">
            <a:avLst/>
          </a:prstGeom>
        </p:spPr>
        <p:txBody>
          <a:bodyPr/>
          <a:lstStyle>
            <a:lvl1pPr marL="0" indent="0">
              <a:spcBef>
                <a:spcPts val="0"/>
              </a:spcBef>
              <a:buClrTx/>
              <a:buSzTx/>
              <a:buNone/>
              <a:defRPr sz="1800" spc="0">
                <a:latin typeface="+mn-lt"/>
                <a:ea typeface="+mn-ea"/>
                <a:cs typeface="+mn-cs"/>
                <a:sym typeface="Helvetica"/>
              </a:defRPr>
            </a:lvl1pPr>
            <a:lvl2pPr marL="0" indent="0">
              <a:spcBef>
                <a:spcPts val="0"/>
              </a:spcBef>
              <a:buClrTx/>
              <a:buSzTx/>
              <a:buFontTx/>
              <a:buNone/>
              <a:defRPr sz="1800" spc="0">
                <a:latin typeface="+mn-lt"/>
                <a:ea typeface="+mn-ea"/>
                <a:cs typeface="+mn-cs"/>
                <a:sym typeface="Helvetica"/>
              </a:defRPr>
            </a:lvl2pPr>
            <a:lvl3pPr marL="0" indent="0">
              <a:spcBef>
                <a:spcPts val="0"/>
              </a:spcBef>
              <a:buClrTx/>
              <a:buSzTx/>
              <a:buFontTx/>
              <a:buNone/>
              <a:defRPr sz="1800" spc="0">
                <a:latin typeface="+mn-lt"/>
                <a:ea typeface="+mn-ea"/>
                <a:cs typeface="+mn-cs"/>
                <a:sym typeface="Helvetica"/>
              </a:defRPr>
            </a:lvl3pPr>
            <a:lvl4pPr marL="0" indent="0">
              <a:spcBef>
                <a:spcPts val="0"/>
              </a:spcBef>
              <a:buClrTx/>
              <a:buSzTx/>
              <a:buFontTx/>
              <a:buNone/>
              <a:defRPr sz="1800" spc="0">
                <a:latin typeface="+mn-lt"/>
                <a:ea typeface="+mn-ea"/>
                <a:cs typeface="+mn-cs"/>
                <a:sym typeface="Helvetica"/>
              </a:defRPr>
            </a:lvl4pPr>
            <a:lvl5pPr marL="0" indent="0">
              <a:spcBef>
                <a:spcPts val="0"/>
              </a:spcBef>
              <a:buClrTx/>
              <a:buSzTx/>
              <a:buFontTx/>
              <a:buNone/>
              <a:defRPr sz="1800" spc="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14" name="PlaceHolder 3"/>
          <p:cNvSpPr/>
          <p:nvPr/>
        </p:nvSpPr>
        <p:spPr>
          <a:xfrm>
            <a:off x="6232680" y="1604519"/>
            <a:ext cx="5355001" cy="1896842"/>
          </a:xfrm>
          <a:prstGeom prst="rect">
            <a:avLst/>
          </a:prstGeom>
          <a:ln w="12700">
            <a:miter lim="400000"/>
          </a:ln>
        </p:spPr>
        <p:txBody>
          <a:bodyPr lIns="0" tIns="0" rIns="0" bIns="0">
            <a:normAutofit/>
          </a:bodyPr>
          <a:lstStyle/>
          <a:p>
            <a:endParaRPr/>
          </a:p>
        </p:txBody>
      </p:sp>
      <p:sp>
        <p:nvSpPr>
          <p:cNvPr id="215" name="PlaceHolder 4"/>
          <p:cNvSpPr>
            <a:spLocks noGrp="1"/>
          </p:cNvSpPr>
          <p:nvPr>
            <p:ph type="body" sz="quarter" idx="21"/>
          </p:nvPr>
        </p:nvSpPr>
        <p:spPr>
          <a:xfrm>
            <a:off x="6232680" y="3682079"/>
            <a:ext cx="5355001" cy="1896841"/>
          </a:xfrm>
          <a:prstGeom prst="rect">
            <a:avLst/>
          </a:prstGeom>
        </p:spPr>
        <p:txBody>
          <a:bodyPr/>
          <a:lstStyle/>
          <a:p>
            <a:pPr marL="0" indent="0">
              <a:spcBef>
                <a:spcPts val="0"/>
              </a:spcBef>
              <a:buClrTx/>
              <a:buSzTx/>
              <a:buNone/>
              <a:defRPr sz="1800" spc="0"/>
            </a:pPr>
            <a:endParaRP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2 Content over Content">
    <p:spTree>
      <p:nvGrpSpPr>
        <p:cNvPr id="1" name=""/>
        <p:cNvGrpSpPr/>
        <p:nvPr/>
      </p:nvGrpSpPr>
      <p:grpSpPr>
        <a:xfrm>
          <a:off x="0" y="0"/>
          <a:ext cx="0" cy="0"/>
          <a:chOff x="0" y="0"/>
          <a:chExt cx="0" cy="0"/>
        </a:xfrm>
      </p:grpSpPr>
      <p:pic>
        <p:nvPicPr>
          <p:cNvPr id="223"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224" name="Title Text"/>
          <p:cNvSpPr txBox="1">
            <a:spLocks noGrp="1"/>
          </p:cNvSpPr>
          <p:nvPr>
            <p:ph type="title"/>
          </p:nvPr>
        </p:nvSpPr>
        <p:spPr>
          <a:xfrm>
            <a:off x="609479" y="273599"/>
            <a:ext cx="10973522" cy="1144801"/>
          </a:xfrm>
          <a:prstGeom prst="rect">
            <a:avLst/>
          </a:prstGeom>
        </p:spPr>
        <p:txBody>
          <a:bodyPr>
            <a:normAutofit/>
          </a:bodyPr>
          <a:lstStyle>
            <a:lvl1pPr algn="l">
              <a:defRPr sz="1800" spc="0">
                <a:latin typeface="+mn-lt"/>
                <a:ea typeface="+mn-ea"/>
                <a:cs typeface="+mn-cs"/>
                <a:sym typeface="Helvetica"/>
              </a:defRPr>
            </a:lvl1pPr>
          </a:lstStyle>
          <a:p>
            <a:r>
              <a:t>Title Text</a:t>
            </a:r>
          </a:p>
        </p:txBody>
      </p:sp>
      <p:sp>
        <p:nvSpPr>
          <p:cNvPr id="225" name="Body Level One…"/>
          <p:cNvSpPr txBox="1">
            <a:spLocks noGrp="1"/>
          </p:cNvSpPr>
          <p:nvPr>
            <p:ph type="body" sz="quarter" idx="1"/>
          </p:nvPr>
        </p:nvSpPr>
        <p:spPr>
          <a:xfrm>
            <a:off x="609479" y="1604519"/>
            <a:ext cx="5355001" cy="1896842"/>
          </a:xfrm>
          <a:prstGeom prst="rect">
            <a:avLst/>
          </a:prstGeom>
        </p:spPr>
        <p:txBody>
          <a:bodyPr/>
          <a:lstStyle>
            <a:lvl1pPr marL="0" indent="0">
              <a:spcBef>
                <a:spcPts val="0"/>
              </a:spcBef>
              <a:buClrTx/>
              <a:buSzTx/>
              <a:buNone/>
              <a:defRPr sz="1800" spc="0">
                <a:latin typeface="+mn-lt"/>
                <a:ea typeface="+mn-ea"/>
                <a:cs typeface="+mn-cs"/>
                <a:sym typeface="Helvetica"/>
              </a:defRPr>
            </a:lvl1pPr>
            <a:lvl2pPr marL="0" indent="0">
              <a:spcBef>
                <a:spcPts val="0"/>
              </a:spcBef>
              <a:buClrTx/>
              <a:buSzTx/>
              <a:buFontTx/>
              <a:buNone/>
              <a:defRPr sz="1800" spc="0">
                <a:latin typeface="+mn-lt"/>
                <a:ea typeface="+mn-ea"/>
                <a:cs typeface="+mn-cs"/>
                <a:sym typeface="Helvetica"/>
              </a:defRPr>
            </a:lvl2pPr>
            <a:lvl3pPr marL="0" indent="0">
              <a:spcBef>
                <a:spcPts val="0"/>
              </a:spcBef>
              <a:buClrTx/>
              <a:buSzTx/>
              <a:buFontTx/>
              <a:buNone/>
              <a:defRPr sz="1800" spc="0">
                <a:latin typeface="+mn-lt"/>
                <a:ea typeface="+mn-ea"/>
                <a:cs typeface="+mn-cs"/>
                <a:sym typeface="Helvetica"/>
              </a:defRPr>
            </a:lvl3pPr>
            <a:lvl4pPr marL="0" indent="0">
              <a:spcBef>
                <a:spcPts val="0"/>
              </a:spcBef>
              <a:buClrTx/>
              <a:buSzTx/>
              <a:buFontTx/>
              <a:buNone/>
              <a:defRPr sz="1800" spc="0">
                <a:latin typeface="+mn-lt"/>
                <a:ea typeface="+mn-ea"/>
                <a:cs typeface="+mn-cs"/>
                <a:sym typeface="Helvetica"/>
              </a:defRPr>
            </a:lvl4pPr>
            <a:lvl5pPr marL="0" indent="0">
              <a:spcBef>
                <a:spcPts val="0"/>
              </a:spcBef>
              <a:buClrTx/>
              <a:buSzTx/>
              <a:buFontTx/>
              <a:buNone/>
              <a:defRPr sz="1800" spc="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26" name="PlaceHolder 3"/>
          <p:cNvSpPr/>
          <p:nvPr/>
        </p:nvSpPr>
        <p:spPr>
          <a:xfrm>
            <a:off x="6232680" y="1604519"/>
            <a:ext cx="5355001" cy="1896842"/>
          </a:xfrm>
          <a:prstGeom prst="rect">
            <a:avLst/>
          </a:prstGeom>
          <a:ln w="12700">
            <a:miter lim="400000"/>
          </a:ln>
        </p:spPr>
        <p:txBody>
          <a:bodyPr lIns="0" tIns="0" rIns="0" bIns="0">
            <a:normAutofit/>
          </a:bodyPr>
          <a:lstStyle/>
          <a:p>
            <a:endParaRPr/>
          </a:p>
        </p:txBody>
      </p:sp>
      <p:sp>
        <p:nvSpPr>
          <p:cNvPr id="227" name="PlaceHolder 4"/>
          <p:cNvSpPr>
            <a:spLocks noGrp="1"/>
          </p:cNvSpPr>
          <p:nvPr>
            <p:ph type="body" sz="half" idx="21"/>
          </p:nvPr>
        </p:nvSpPr>
        <p:spPr>
          <a:xfrm>
            <a:off x="609479" y="3682079"/>
            <a:ext cx="10973522" cy="1896841"/>
          </a:xfrm>
          <a:prstGeom prst="rect">
            <a:avLst/>
          </a:prstGeom>
        </p:spPr>
        <p:txBody>
          <a:bodyPr/>
          <a:lstStyle/>
          <a:p>
            <a:pPr marL="0" indent="0">
              <a:spcBef>
                <a:spcPts val="0"/>
              </a:spcBef>
              <a:buClrTx/>
              <a:buSzTx/>
              <a:buNone/>
              <a:defRPr sz="1800" spc="0"/>
            </a:pPr>
            <a:endParaRP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Content over Content">
    <p:spTree>
      <p:nvGrpSpPr>
        <p:cNvPr id="1" name=""/>
        <p:cNvGrpSpPr/>
        <p:nvPr/>
      </p:nvGrpSpPr>
      <p:grpSpPr>
        <a:xfrm>
          <a:off x="0" y="0"/>
          <a:ext cx="0" cy="0"/>
          <a:chOff x="0" y="0"/>
          <a:chExt cx="0" cy="0"/>
        </a:xfrm>
      </p:grpSpPr>
      <p:pic>
        <p:nvPicPr>
          <p:cNvPr id="235"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236" name="Title Text"/>
          <p:cNvSpPr txBox="1">
            <a:spLocks noGrp="1"/>
          </p:cNvSpPr>
          <p:nvPr>
            <p:ph type="title"/>
          </p:nvPr>
        </p:nvSpPr>
        <p:spPr>
          <a:xfrm>
            <a:off x="609479" y="273599"/>
            <a:ext cx="10973522" cy="1144801"/>
          </a:xfrm>
          <a:prstGeom prst="rect">
            <a:avLst/>
          </a:prstGeom>
        </p:spPr>
        <p:txBody>
          <a:bodyPr>
            <a:normAutofit/>
          </a:bodyPr>
          <a:lstStyle>
            <a:lvl1pPr algn="l">
              <a:defRPr sz="1800" spc="0">
                <a:latin typeface="+mn-lt"/>
                <a:ea typeface="+mn-ea"/>
                <a:cs typeface="+mn-cs"/>
                <a:sym typeface="Helvetica"/>
              </a:defRPr>
            </a:lvl1pPr>
          </a:lstStyle>
          <a:p>
            <a:r>
              <a:t>Title Text</a:t>
            </a:r>
          </a:p>
        </p:txBody>
      </p:sp>
      <p:sp>
        <p:nvSpPr>
          <p:cNvPr id="237" name="Body Level One…"/>
          <p:cNvSpPr txBox="1">
            <a:spLocks noGrp="1"/>
          </p:cNvSpPr>
          <p:nvPr>
            <p:ph type="body" sz="half" idx="1"/>
          </p:nvPr>
        </p:nvSpPr>
        <p:spPr>
          <a:xfrm>
            <a:off x="609479" y="1604519"/>
            <a:ext cx="10973522" cy="1896842"/>
          </a:xfrm>
          <a:prstGeom prst="rect">
            <a:avLst/>
          </a:prstGeom>
        </p:spPr>
        <p:txBody>
          <a:bodyPr/>
          <a:lstStyle>
            <a:lvl1pPr marL="0" indent="0">
              <a:spcBef>
                <a:spcPts val="0"/>
              </a:spcBef>
              <a:buClrTx/>
              <a:buSzTx/>
              <a:buNone/>
              <a:defRPr sz="1800" spc="0">
                <a:latin typeface="+mn-lt"/>
                <a:ea typeface="+mn-ea"/>
                <a:cs typeface="+mn-cs"/>
                <a:sym typeface="Helvetica"/>
              </a:defRPr>
            </a:lvl1pPr>
            <a:lvl2pPr marL="0" indent="0">
              <a:spcBef>
                <a:spcPts val="0"/>
              </a:spcBef>
              <a:buClrTx/>
              <a:buSzTx/>
              <a:buFontTx/>
              <a:buNone/>
              <a:defRPr sz="1800" spc="0">
                <a:latin typeface="+mn-lt"/>
                <a:ea typeface="+mn-ea"/>
                <a:cs typeface="+mn-cs"/>
                <a:sym typeface="Helvetica"/>
              </a:defRPr>
            </a:lvl2pPr>
            <a:lvl3pPr marL="0" indent="0">
              <a:spcBef>
                <a:spcPts val="0"/>
              </a:spcBef>
              <a:buClrTx/>
              <a:buSzTx/>
              <a:buFontTx/>
              <a:buNone/>
              <a:defRPr sz="1800" spc="0">
                <a:latin typeface="+mn-lt"/>
                <a:ea typeface="+mn-ea"/>
                <a:cs typeface="+mn-cs"/>
                <a:sym typeface="Helvetica"/>
              </a:defRPr>
            </a:lvl3pPr>
            <a:lvl4pPr marL="0" indent="0">
              <a:spcBef>
                <a:spcPts val="0"/>
              </a:spcBef>
              <a:buClrTx/>
              <a:buSzTx/>
              <a:buFontTx/>
              <a:buNone/>
              <a:defRPr sz="1800" spc="0">
                <a:latin typeface="+mn-lt"/>
                <a:ea typeface="+mn-ea"/>
                <a:cs typeface="+mn-cs"/>
                <a:sym typeface="Helvetica"/>
              </a:defRPr>
            </a:lvl4pPr>
            <a:lvl5pPr marL="0" indent="0">
              <a:spcBef>
                <a:spcPts val="0"/>
              </a:spcBef>
              <a:buClrTx/>
              <a:buSzTx/>
              <a:buFontTx/>
              <a:buNone/>
              <a:defRPr sz="1800" spc="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38" name="PlaceHolder 3"/>
          <p:cNvSpPr>
            <a:spLocks noGrp="1"/>
          </p:cNvSpPr>
          <p:nvPr>
            <p:ph type="body" sz="half" idx="21"/>
          </p:nvPr>
        </p:nvSpPr>
        <p:spPr>
          <a:xfrm>
            <a:off x="609479" y="3682079"/>
            <a:ext cx="10973522" cy="1896841"/>
          </a:xfrm>
          <a:prstGeom prst="rect">
            <a:avLst/>
          </a:prstGeom>
        </p:spPr>
        <p:txBody>
          <a:bodyPr/>
          <a:lstStyle/>
          <a:p>
            <a:pPr marL="0" indent="0">
              <a:spcBef>
                <a:spcPts val="0"/>
              </a:spcBef>
              <a:buClrTx/>
              <a:buSzTx/>
              <a:buNone/>
              <a:defRPr sz="1800" spc="0"/>
            </a:pPr>
            <a:endParaRPr/>
          </a:p>
        </p:txBody>
      </p:sp>
      <p:sp>
        <p:nvSpPr>
          <p:cNvPr id="2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4 Content">
    <p:spTree>
      <p:nvGrpSpPr>
        <p:cNvPr id="1" name=""/>
        <p:cNvGrpSpPr/>
        <p:nvPr/>
      </p:nvGrpSpPr>
      <p:grpSpPr>
        <a:xfrm>
          <a:off x="0" y="0"/>
          <a:ext cx="0" cy="0"/>
          <a:chOff x="0" y="0"/>
          <a:chExt cx="0" cy="0"/>
        </a:xfrm>
      </p:grpSpPr>
      <p:pic>
        <p:nvPicPr>
          <p:cNvPr id="246"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247" name="Title Text"/>
          <p:cNvSpPr txBox="1">
            <a:spLocks noGrp="1"/>
          </p:cNvSpPr>
          <p:nvPr>
            <p:ph type="title"/>
          </p:nvPr>
        </p:nvSpPr>
        <p:spPr>
          <a:xfrm>
            <a:off x="609479" y="273599"/>
            <a:ext cx="10973522" cy="1144801"/>
          </a:xfrm>
          <a:prstGeom prst="rect">
            <a:avLst/>
          </a:prstGeom>
        </p:spPr>
        <p:txBody>
          <a:bodyPr>
            <a:normAutofit/>
          </a:bodyPr>
          <a:lstStyle>
            <a:lvl1pPr algn="l">
              <a:defRPr sz="1800" spc="0">
                <a:latin typeface="+mn-lt"/>
                <a:ea typeface="+mn-ea"/>
                <a:cs typeface="+mn-cs"/>
                <a:sym typeface="Helvetica"/>
              </a:defRPr>
            </a:lvl1pPr>
          </a:lstStyle>
          <a:p>
            <a:r>
              <a:t>Title Text</a:t>
            </a:r>
          </a:p>
        </p:txBody>
      </p:sp>
      <p:sp>
        <p:nvSpPr>
          <p:cNvPr id="248" name="Body Level One…"/>
          <p:cNvSpPr txBox="1">
            <a:spLocks noGrp="1"/>
          </p:cNvSpPr>
          <p:nvPr>
            <p:ph type="body" sz="quarter" idx="1"/>
          </p:nvPr>
        </p:nvSpPr>
        <p:spPr>
          <a:xfrm>
            <a:off x="609479" y="1604519"/>
            <a:ext cx="5355001" cy="1896842"/>
          </a:xfrm>
          <a:prstGeom prst="rect">
            <a:avLst/>
          </a:prstGeom>
        </p:spPr>
        <p:txBody>
          <a:bodyPr/>
          <a:lstStyle>
            <a:lvl1pPr marL="0" indent="0">
              <a:spcBef>
                <a:spcPts val="0"/>
              </a:spcBef>
              <a:buClrTx/>
              <a:buSzTx/>
              <a:buNone/>
              <a:defRPr sz="1800" spc="0">
                <a:latin typeface="+mn-lt"/>
                <a:ea typeface="+mn-ea"/>
                <a:cs typeface="+mn-cs"/>
                <a:sym typeface="Helvetica"/>
              </a:defRPr>
            </a:lvl1pPr>
            <a:lvl2pPr marL="0" indent="0">
              <a:spcBef>
                <a:spcPts val="0"/>
              </a:spcBef>
              <a:buClrTx/>
              <a:buSzTx/>
              <a:buFontTx/>
              <a:buNone/>
              <a:defRPr sz="1800" spc="0">
                <a:latin typeface="+mn-lt"/>
                <a:ea typeface="+mn-ea"/>
                <a:cs typeface="+mn-cs"/>
                <a:sym typeface="Helvetica"/>
              </a:defRPr>
            </a:lvl2pPr>
            <a:lvl3pPr marL="0" indent="0">
              <a:spcBef>
                <a:spcPts val="0"/>
              </a:spcBef>
              <a:buClrTx/>
              <a:buSzTx/>
              <a:buFontTx/>
              <a:buNone/>
              <a:defRPr sz="1800" spc="0">
                <a:latin typeface="+mn-lt"/>
                <a:ea typeface="+mn-ea"/>
                <a:cs typeface="+mn-cs"/>
                <a:sym typeface="Helvetica"/>
              </a:defRPr>
            </a:lvl3pPr>
            <a:lvl4pPr marL="0" indent="0">
              <a:spcBef>
                <a:spcPts val="0"/>
              </a:spcBef>
              <a:buClrTx/>
              <a:buSzTx/>
              <a:buFontTx/>
              <a:buNone/>
              <a:defRPr sz="1800" spc="0">
                <a:latin typeface="+mn-lt"/>
                <a:ea typeface="+mn-ea"/>
                <a:cs typeface="+mn-cs"/>
                <a:sym typeface="Helvetica"/>
              </a:defRPr>
            </a:lvl4pPr>
            <a:lvl5pPr marL="0" indent="0">
              <a:spcBef>
                <a:spcPts val="0"/>
              </a:spcBef>
              <a:buClrTx/>
              <a:buSzTx/>
              <a:buFontTx/>
              <a:buNone/>
              <a:defRPr sz="1800" spc="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49" name="PlaceHolder 3"/>
          <p:cNvSpPr/>
          <p:nvPr/>
        </p:nvSpPr>
        <p:spPr>
          <a:xfrm>
            <a:off x="6232680" y="1604519"/>
            <a:ext cx="5355001" cy="1896842"/>
          </a:xfrm>
          <a:prstGeom prst="rect">
            <a:avLst/>
          </a:prstGeom>
          <a:ln w="12700">
            <a:miter lim="400000"/>
          </a:ln>
        </p:spPr>
        <p:txBody>
          <a:bodyPr lIns="0" tIns="0" rIns="0" bIns="0">
            <a:normAutofit/>
          </a:bodyPr>
          <a:lstStyle/>
          <a:p>
            <a:endParaRPr/>
          </a:p>
        </p:txBody>
      </p:sp>
      <p:sp>
        <p:nvSpPr>
          <p:cNvPr id="250" name="PlaceHolder 4"/>
          <p:cNvSpPr/>
          <p:nvPr/>
        </p:nvSpPr>
        <p:spPr>
          <a:xfrm>
            <a:off x="609479" y="3682079"/>
            <a:ext cx="5355002" cy="1896841"/>
          </a:xfrm>
          <a:prstGeom prst="rect">
            <a:avLst/>
          </a:prstGeom>
          <a:ln w="12700">
            <a:miter lim="400000"/>
          </a:ln>
        </p:spPr>
        <p:txBody>
          <a:bodyPr lIns="0" tIns="0" rIns="0" bIns="0">
            <a:normAutofit/>
          </a:bodyPr>
          <a:lstStyle/>
          <a:p>
            <a:endParaRPr/>
          </a:p>
        </p:txBody>
      </p:sp>
      <p:sp>
        <p:nvSpPr>
          <p:cNvPr id="251" name="PlaceHolder 5"/>
          <p:cNvSpPr>
            <a:spLocks noGrp="1"/>
          </p:cNvSpPr>
          <p:nvPr>
            <p:ph type="body" sz="quarter" idx="21"/>
          </p:nvPr>
        </p:nvSpPr>
        <p:spPr>
          <a:xfrm>
            <a:off x="6232680" y="3682079"/>
            <a:ext cx="5355001" cy="1896841"/>
          </a:xfrm>
          <a:prstGeom prst="rect">
            <a:avLst/>
          </a:prstGeom>
        </p:spPr>
        <p:txBody>
          <a:bodyPr/>
          <a:lstStyle/>
          <a:p>
            <a:pPr marL="0" indent="0">
              <a:spcBef>
                <a:spcPts val="0"/>
              </a:spcBef>
              <a:buClrTx/>
              <a:buSzTx/>
              <a:buNone/>
              <a:defRPr sz="1800" spc="0"/>
            </a:pPr>
            <a:endParaRPr/>
          </a:p>
        </p:txBody>
      </p:sp>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6 Content">
    <p:spTree>
      <p:nvGrpSpPr>
        <p:cNvPr id="1" name=""/>
        <p:cNvGrpSpPr/>
        <p:nvPr/>
      </p:nvGrpSpPr>
      <p:grpSpPr>
        <a:xfrm>
          <a:off x="0" y="0"/>
          <a:ext cx="0" cy="0"/>
          <a:chOff x="0" y="0"/>
          <a:chExt cx="0" cy="0"/>
        </a:xfrm>
      </p:grpSpPr>
      <p:pic>
        <p:nvPicPr>
          <p:cNvPr id="259"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260" name="Title Text"/>
          <p:cNvSpPr txBox="1">
            <a:spLocks noGrp="1"/>
          </p:cNvSpPr>
          <p:nvPr>
            <p:ph type="title"/>
          </p:nvPr>
        </p:nvSpPr>
        <p:spPr>
          <a:xfrm>
            <a:off x="609479" y="273599"/>
            <a:ext cx="10973522" cy="1144801"/>
          </a:xfrm>
          <a:prstGeom prst="rect">
            <a:avLst/>
          </a:prstGeom>
        </p:spPr>
        <p:txBody>
          <a:bodyPr>
            <a:normAutofit/>
          </a:bodyPr>
          <a:lstStyle>
            <a:lvl1pPr algn="l">
              <a:defRPr sz="1800" spc="0">
                <a:latin typeface="+mn-lt"/>
                <a:ea typeface="+mn-ea"/>
                <a:cs typeface="+mn-cs"/>
                <a:sym typeface="Helvetica"/>
              </a:defRPr>
            </a:lvl1pPr>
          </a:lstStyle>
          <a:p>
            <a:r>
              <a:t>Title Text</a:t>
            </a:r>
          </a:p>
        </p:txBody>
      </p:sp>
      <p:sp>
        <p:nvSpPr>
          <p:cNvPr id="261" name="Body Level One…"/>
          <p:cNvSpPr txBox="1">
            <a:spLocks noGrp="1"/>
          </p:cNvSpPr>
          <p:nvPr>
            <p:ph type="body" sz="quarter" idx="1"/>
          </p:nvPr>
        </p:nvSpPr>
        <p:spPr>
          <a:xfrm>
            <a:off x="609479" y="1604519"/>
            <a:ext cx="3533401" cy="1896842"/>
          </a:xfrm>
          <a:prstGeom prst="rect">
            <a:avLst/>
          </a:prstGeom>
        </p:spPr>
        <p:txBody>
          <a:bodyPr/>
          <a:lstStyle>
            <a:lvl1pPr marL="0" indent="0">
              <a:spcBef>
                <a:spcPts val="0"/>
              </a:spcBef>
              <a:buClrTx/>
              <a:buSzTx/>
              <a:buNone/>
              <a:defRPr sz="1800" spc="0">
                <a:latin typeface="+mn-lt"/>
                <a:ea typeface="+mn-ea"/>
                <a:cs typeface="+mn-cs"/>
                <a:sym typeface="Helvetica"/>
              </a:defRPr>
            </a:lvl1pPr>
            <a:lvl2pPr marL="0" indent="0">
              <a:spcBef>
                <a:spcPts val="0"/>
              </a:spcBef>
              <a:buClrTx/>
              <a:buSzTx/>
              <a:buFontTx/>
              <a:buNone/>
              <a:defRPr sz="1800" spc="0">
                <a:latin typeface="+mn-lt"/>
                <a:ea typeface="+mn-ea"/>
                <a:cs typeface="+mn-cs"/>
                <a:sym typeface="Helvetica"/>
              </a:defRPr>
            </a:lvl2pPr>
            <a:lvl3pPr marL="0" indent="0">
              <a:spcBef>
                <a:spcPts val="0"/>
              </a:spcBef>
              <a:buClrTx/>
              <a:buSzTx/>
              <a:buFontTx/>
              <a:buNone/>
              <a:defRPr sz="1800" spc="0">
                <a:latin typeface="+mn-lt"/>
                <a:ea typeface="+mn-ea"/>
                <a:cs typeface="+mn-cs"/>
                <a:sym typeface="Helvetica"/>
              </a:defRPr>
            </a:lvl3pPr>
            <a:lvl4pPr marL="0" indent="0">
              <a:spcBef>
                <a:spcPts val="0"/>
              </a:spcBef>
              <a:buClrTx/>
              <a:buSzTx/>
              <a:buFontTx/>
              <a:buNone/>
              <a:defRPr sz="1800" spc="0">
                <a:latin typeface="+mn-lt"/>
                <a:ea typeface="+mn-ea"/>
                <a:cs typeface="+mn-cs"/>
                <a:sym typeface="Helvetica"/>
              </a:defRPr>
            </a:lvl4pPr>
            <a:lvl5pPr marL="0" indent="0">
              <a:spcBef>
                <a:spcPts val="0"/>
              </a:spcBef>
              <a:buClrTx/>
              <a:buSzTx/>
              <a:buFontTx/>
              <a:buNone/>
              <a:defRPr sz="1800" spc="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2" name="PlaceHolder 3"/>
          <p:cNvSpPr/>
          <p:nvPr/>
        </p:nvSpPr>
        <p:spPr>
          <a:xfrm>
            <a:off x="4319999" y="1604519"/>
            <a:ext cx="3533400" cy="1896842"/>
          </a:xfrm>
          <a:prstGeom prst="rect">
            <a:avLst/>
          </a:prstGeom>
          <a:ln w="12700">
            <a:miter lim="400000"/>
          </a:ln>
        </p:spPr>
        <p:txBody>
          <a:bodyPr lIns="0" tIns="0" rIns="0" bIns="0">
            <a:normAutofit/>
          </a:bodyPr>
          <a:lstStyle/>
          <a:p>
            <a:endParaRPr/>
          </a:p>
        </p:txBody>
      </p:sp>
      <p:sp>
        <p:nvSpPr>
          <p:cNvPr id="263" name="PlaceHolder 4"/>
          <p:cNvSpPr/>
          <p:nvPr/>
        </p:nvSpPr>
        <p:spPr>
          <a:xfrm>
            <a:off x="8030519" y="1604519"/>
            <a:ext cx="3533400" cy="1896842"/>
          </a:xfrm>
          <a:prstGeom prst="rect">
            <a:avLst/>
          </a:prstGeom>
          <a:ln w="12700">
            <a:miter lim="400000"/>
          </a:ln>
        </p:spPr>
        <p:txBody>
          <a:bodyPr lIns="0" tIns="0" rIns="0" bIns="0">
            <a:normAutofit/>
          </a:bodyPr>
          <a:lstStyle/>
          <a:p>
            <a:endParaRPr/>
          </a:p>
        </p:txBody>
      </p:sp>
      <p:sp>
        <p:nvSpPr>
          <p:cNvPr id="264" name="PlaceHolder 5"/>
          <p:cNvSpPr/>
          <p:nvPr/>
        </p:nvSpPr>
        <p:spPr>
          <a:xfrm>
            <a:off x="609479" y="3682079"/>
            <a:ext cx="3533401" cy="1896841"/>
          </a:xfrm>
          <a:prstGeom prst="rect">
            <a:avLst/>
          </a:prstGeom>
          <a:ln w="12700">
            <a:miter lim="400000"/>
          </a:ln>
        </p:spPr>
        <p:txBody>
          <a:bodyPr lIns="0" tIns="0" rIns="0" bIns="0">
            <a:normAutofit/>
          </a:bodyPr>
          <a:lstStyle/>
          <a:p>
            <a:endParaRPr/>
          </a:p>
        </p:txBody>
      </p:sp>
      <p:sp>
        <p:nvSpPr>
          <p:cNvPr id="265" name="PlaceHolder 6"/>
          <p:cNvSpPr/>
          <p:nvPr/>
        </p:nvSpPr>
        <p:spPr>
          <a:xfrm>
            <a:off x="4319999" y="3682079"/>
            <a:ext cx="3533400" cy="1896841"/>
          </a:xfrm>
          <a:prstGeom prst="rect">
            <a:avLst/>
          </a:prstGeom>
          <a:ln w="12700">
            <a:miter lim="400000"/>
          </a:ln>
        </p:spPr>
        <p:txBody>
          <a:bodyPr lIns="0" tIns="0" rIns="0" bIns="0">
            <a:normAutofit/>
          </a:bodyPr>
          <a:lstStyle/>
          <a:p>
            <a:endParaRPr/>
          </a:p>
        </p:txBody>
      </p:sp>
      <p:sp>
        <p:nvSpPr>
          <p:cNvPr id="266" name="PlaceHolder 7"/>
          <p:cNvSpPr>
            <a:spLocks noGrp="1"/>
          </p:cNvSpPr>
          <p:nvPr>
            <p:ph type="body" sz="quarter" idx="21"/>
          </p:nvPr>
        </p:nvSpPr>
        <p:spPr>
          <a:xfrm>
            <a:off x="8030519" y="3682079"/>
            <a:ext cx="3533400" cy="1896841"/>
          </a:xfrm>
          <a:prstGeom prst="rect">
            <a:avLst/>
          </a:prstGeom>
        </p:spPr>
        <p:txBody>
          <a:bodyPr/>
          <a:lstStyle/>
          <a:p>
            <a:pPr marL="0" indent="0">
              <a:spcBef>
                <a:spcPts val="0"/>
              </a:spcBef>
              <a:buClrTx/>
              <a:buSzTx/>
              <a:buNone/>
              <a:defRPr sz="1800" spc="0"/>
            </a:pPr>
            <a:endParaRPr/>
          </a:p>
        </p:txBody>
      </p:sp>
      <p:sp>
        <p:nvSpPr>
          <p:cNvPr id="2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Content">
    <p:spTree>
      <p:nvGrpSpPr>
        <p:cNvPr id="1" name=""/>
        <p:cNvGrpSpPr/>
        <p:nvPr/>
      </p:nvGrpSpPr>
      <p:grpSpPr>
        <a:xfrm>
          <a:off x="0" y="0"/>
          <a:ext cx="0" cy="0"/>
          <a:chOff x="0" y="0"/>
          <a:chExt cx="0" cy="0"/>
        </a:xfrm>
      </p:grpSpPr>
      <p:pic>
        <p:nvPicPr>
          <p:cNvPr id="29"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30" name="Title Text"/>
          <p:cNvSpPr txBox="1">
            <a:spLocks noGrp="1"/>
          </p:cNvSpPr>
          <p:nvPr>
            <p:ph type="title"/>
          </p:nvPr>
        </p:nvSpPr>
        <p:spPr>
          <a:xfrm>
            <a:off x="609479" y="273599"/>
            <a:ext cx="10973522" cy="1144801"/>
          </a:xfrm>
          <a:prstGeom prst="rect">
            <a:avLst/>
          </a:prstGeom>
        </p:spPr>
        <p:txBody>
          <a:bodyPr>
            <a:normAutofit/>
          </a:bodyPr>
          <a:lstStyle/>
          <a:p>
            <a:r>
              <a:t>Title Text</a:t>
            </a:r>
          </a:p>
        </p:txBody>
      </p:sp>
      <p:sp>
        <p:nvSpPr>
          <p:cNvPr id="31" name="Body Level One…"/>
          <p:cNvSpPr txBox="1">
            <a:spLocks noGrp="1"/>
          </p:cNvSpPr>
          <p:nvPr>
            <p:ph type="body" idx="1"/>
          </p:nvPr>
        </p:nvSpPr>
        <p:spPr>
          <a:xfrm>
            <a:off x="609479" y="1604519"/>
            <a:ext cx="10973522" cy="397728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2 Content">
    <p:spTree>
      <p:nvGrpSpPr>
        <p:cNvPr id="1" name=""/>
        <p:cNvGrpSpPr/>
        <p:nvPr/>
      </p:nvGrpSpPr>
      <p:grpSpPr>
        <a:xfrm>
          <a:off x="0" y="0"/>
          <a:ext cx="0" cy="0"/>
          <a:chOff x="0" y="0"/>
          <a:chExt cx="0" cy="0"/>
        </a:xfrm>
      </p:grpSpPr>
      <p:pic>
        <p:nvPicPr>
          <p:cNvPr id="39"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40" name="Title Text"/>
          <p:cNvSpPr txBox="1">
            <a:spLocks noGrp="1"/>
          </p:cNvSpPr>
          <p:nvPr>
            <p:ph type="title"/>
          </p:nvPr>
        </p:nvSpPr>
        <p:spPr>
          <a:xfrm>
            <a:off x="609479" y="273599"/>
            <a:ext cx="10973522" cy="1144801"/>
          </a:xfrm>
          <a:prstGeom prst="rect">
            <a:avLst/>
          </a:prstGeom>
        </p:spPr>
        <p:txBody>
          <a:bodyPr>
            <a:normAutofit/>
          </a:bodyPr>
          <a:lstStyle/>
          <a:p>
            <a:r>
              <a:t>Title Text</a:t>
            </a:r>
          </a:p>
        </p:txBody>
      </p:sp>
      <p:sp>
        <p:nvSpPr>
          <p:cNvPr id="41" name="Body Level One…"/>
          <p:cNvSpPr txBox="1">
            <a:spLocks noGrp="1"/>
          </p:cNvSpPr>
          <p:nvPr>
            <p:ph type="body" sz="half" idx="1"/>
          </p:nvPr>
        </p:nvSpPr>
        <p:spPr>
          <a:xfrm>
            <a:off x="609479" y="1604519"/>
            <a:ext cx="5355001" cy="397728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 name="PlaceHolder 3"/>
          <p:cNvSpPr>
            <a:spLocks noGrp="1"/>
          </p:cNvSpPr>
          <p:nvPr>
            <p:ph type="body" sz="half" idx="21"/>
          </p:nvPr>
        </p:nvSpPr>
        <p:spPr>
          <a:xfrm>
            <a:off x="6232680" y="1604519"/>
            <a:ext cx="5355001" cy="3977281"/>
          </a:xfrm>
          <a:prstGeom prst="rect">
            <a:avLst/>
          </a:prstGeom>
        </p:spPr>
        <p:txBody>
          <a:bodyPr/>
          <a:lstStyle/>
          <a:p>
            <a:pPr>
              <a:defRPr spc="-100"/>
            </a:pPr>
            <a:endParaRP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50"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51" name="Title Text"/>
          <p:cNvSpPr txBox="1">
            <a:spLocks noGrp="1"/>
          </p:cNvSpPr>
          <p:nvPr>
            <p:ph type="title"/>
          </p:nvPr>
        </p:nvSpPr>
        <p:spPr>
          <a:xfrm>
            <a:off x="609479" y="273599"/>
            <a:ext cx="10973522" cy="1144801"/>
          </a:xfrm>
          <a:prstGeom prst="rect">
            <a:avLst/>
          </a:prstGeom>
        </p:spPr>
        <p:txBody>
          <a:bodyPr>
            <a:normAutofit/>
          </a:bodyPr>
          <a:lstStyle/>
          <a:p>
            <a:r>
              <a:t>Title Text</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entered Text">
    <p:spTree>
      <p:nvGrpSpPr>
        <p:cNvPr id="1" name=""/>
        <p:cNvGrpSpPr/>
        <p:nvPr/>
      </p:nvGrpSpPr>
      <p:grpSpPr>
        <a:xfrm>
          <a:off x="0" y="0"/>
          <a:ext cx="0" cy="0"/>
          <a:chOff x="0" y="0"/>
          <a:chExt cx="0" cy="0"/>
        </a:xfrm>
      </p:grpSpPr>
      <p:pic>
        <p:nvPicPr>
          <p:cNvPr id="59"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60" name="Body Level One…"/>
          <p:cNvSpPr txBox="1">
            <a:spLocks noGrp="1"/>
          </p:cNvSpPr>
          <p:nvPr>
            <p:ph type="body" idx="1"/>
          </p:nvPr>
        </p:nvSpPr>
        <p:spPr>
          <a:xfrm>
            <a:off x="609479" y="273599"/>
            <a:ext cx="10973522" cy="5307841"/>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2 Content and Content">
    <p:spTree>
      <p:nvGrpSpPr>
        <p:cNvPr id="1" name=""/>
        <p:cNvGrpSpPr/>
        <p:nvPr/>
      </p:nvGrpSpPr>
      <p:grpSpPr>
        <a:xfrm>
          <a:off x="0" y="0"/>
          <a:ext cx="0" cy="0"/>
          <a:chOff x="0" y="0"/>
          <a:chExt cx="0" cy="0"/>
        </a:xfrm>
      </p:grpSpPr>
      <p:pic>
        <p:nvPicPr>
          <p:cNvPr id="68"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69" name="Title Text"/>
          <p:cNvSpPr txBox="1">
            <a:spLocks noGrp="1"/>
          </p:cNvSpPr>
          <p:nvPr>
            <p:ph type="title"/>
          </p:nvPr>
        </p:nvSpPr>
        <p:spPr>
          <a:xfrm>
            <a:off x="609479" y="273599"/>
            <a:ext cx="10973522" cy="1144801"/>
          </a:xfrm>
          <a:prstGeom prst="rect">
            <a:avLst/>
          </a:prstGeom>
        </p:spPr>
        <p:txBody>
          <a:bodyPr>
            <a:normAutofit/>
          </a:bodyPr>
          <a:lstStyle/>
          <a:p>
            <a:r>
              <a:t>Title Text</a:t>
            </a:r>
          </a:p>
        </p:txBody>
      </p:sp>
      <p:sp>
        <p:nvSpPr>
          <p:cNvPr id="70" name="Body Level One…"/>
          <p:cNvSpPr txBox="1">
            <a:spLocks noGrp="1"/>
          </p:cNvSpPr>
          <p:nvPr>
            <p:ph type="body" sz="quarter" idx="1"/>
          </p:nvPr>
        </p:nvSpPr>
        <p:spPr>
          <a:xfrm>
            <a:off x="609479" y="1604519"/>
            <a:ext cx="5355001" cy="189684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 name="PlaceHolder 3"/>
          <p:cNvSpPr/>
          <p:nvPr/>
        </p:nvSpPr>
        <p:spPr>
          <a:xfrm>
            <a:off x="6232680" y="1604519"/>
            <a:ext cx="5355001" cy="3977281"/>
          </a:xfrm>
          <a:prstGeom prst="rect">
            <a:avLst/>
          </a:prstGeom>
          <a:ln w="12700">
            <a:miter lim="400000"/>
          </a:ln>
        </p:spPr>
        <p:txBody>
          <a:bodyPr lIns="0" tIns="0" rIns="0" bIns="0">
            <a:normAutofit/>
          </a:bodyPr>
          <a:lstStyle/>
          <a:p>
            <a:pPr marL="431999" indent="-323999">
              <a:spcBef>
                <a:spcPts val="1400"/>
              </a:spcBef>
              <a:buClr>
                <a:srgbClr val="000000"/>
              </a:buClr>
              <a:buSzPct val="45000"/>
              <a:buChar char="●"/>
              <a:defRPr sz="3200" spc="-100"/>
            </a:pPr>
            <a:endParaRPr/>
          </a:p>
        </p:txBody>
      </p:sp>
      <p:sp>
        <p:nvSpPr>
          <p:cNvPr id="72" name="PlaceHolder 4"/>
          <p:cNvSpPr>
            <a:spLocks noGrp="1"/>
          </p:cNvSpPr>
          <p:nvPr>
            <p:ph type="body" sz="quarter" idx="21"/>
          </p:nvPr>
        </p:nvSpPr>
        <p:spPr>
          <a:xfrm>
            <a:off x="609479" y="3682079"/>
            <a:ext cx="5355002" cy="1896841"/>
          </a:xfrm>
          <a:prstGeom prst="rect">
            <a:avLst/>
          </a:prstGeom>
        </p:spPr>
        <p:txBody>
          <a:bodyPr/>
          <a:lstStyle/>
          <a:p>
            <a:pPr>
              <a:defRPr spc="-100"/>
            </a:pPr>
            <a:endParaRP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Content and 2 Content">
    <p:spTree>
      <p:nvGrpSpPr>
        <p:cNvPr id="1" name=""/>
        <p:cNvGrpSpPr/>
        <p:nvPr/>
      </p:nvGrpSpPr>
      <p:grpSpPr>
        <a:xfrm>
          <a:off x="0" y="0"/>
          <a:ext cx="0" cy="0"/>
          <a:chOff x="0" y="0"/>
          <a:chExt cx="0" cy="0"/>
        </a:xfrm>
      </p:grpSpPr>
      <p:pic>
        <p:nvPicPr>
          <p:cNvPr id="80"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81" name="Title Text"/>
          <p:cNvSpPr txBox="1">
            <a:spLocks noGrp="1"/>
          </p:cNvSpPr>
          <p:nvPr>
            <p:ph type="title"/>
          </p:nvPr>
        </p:nvSpPr>
        <p:spPr>
          <a:xfrm>
            <a:off x="609479" y="273599"/>
            <a:ext cx="10973522" cy="1144801"/>
          </a:xfrm>
          <a:prstGeom prst="rect">
            <a:avLst/>
          </a:prstGeom>
        </p:spPr>
        <p:txBody>
          <a:bodyPr>
            <a:normAutofit/>
          </a:bodyPr>
          <a:lstStyle/>
          <a:p>
            <a:r>
              <a:t>Title Text</a:t>
            </a:r>
          </a:p>
        </p:txBody>
      </p:sp>
      <p:sp>
        <p:nvSpPr>
          <p:cNvPr id="82" name="Body Level One…"/>
          <p:cNvSpPr txBox="1">
            <a:spLocks noGrp="1"/>
          </p:cNvSpPr>
          <p:nvPr>
            <p:ph type="body" sz="half" idx="1"/>
          </p:nvPr>
        </p:nvSpPr>
        <p:spPr>
          <a:xfrm>
            <a:off x="609479" y="1604519"/>
            <a:ext cx="5355001" cy="397728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PlaceHolder 3"/>
          <p:cNvSpPr/>
          <p:nvPr/>
        </p:nvSpPr>
        <p:spPr>
          <a:xfrm>
            <a:off x="6232680" y="1604519"/>
            <a:ext cx="5355001" cy="1896842"/>
          </a:xfrm>
          <a:prstGeom prst="rect">
            <a:avLst/>
          </a:prstGeom>
          <a:ln w="12700">
            <a:miter lim="400000"/>
          </a:ln>
        </p:spPr>
        <p:txBody>
          <a:bodyPr lIns="0" tIns="0" rIns="0" bIns="0">
            <a:normAutofit/>
          </a:bodyPr>
          <a:lstStyle/>
          <a:p>
            <a:pPr marL="431999" indent="-323999">
              <a:spcBef>
                <a:spcPts val="1400"/>
              </a:spcBef>
              <a:buClr>
                <a:srgbClr val="000000"/>
              </a:buClr>
              <a:buSzPct val="45000"/>
              <a:buChar char="●"/>
              <a:defRPr sz="3200" spc="-100"/>
            </a:pPr>
            <a:endParaRPr/>
          </a:p>
        </p:txBody>
      </p:sp>
      <p:sp>
        <p:nvSpPr>
          <p:cNvPr id="84" name="PlaceHolder 4"/>
          <p:cNvSpPr>
            <a:spLocks noGrp="1"/>
          </p:cNvSpPr>
          <p:nvPr>
            <p:ph type="body" sz="quarter" idx="21"/>
          </p:nvPr>
        </p:nvSpPr>
        <p:spPr>
          <a:xfrm>
            <a:off x="6232680" y="3682079"/>
            <a:ext cx="5355001" cy="1896841"/>
          </a:xfrm>
          <a:prstGeom prst="rect">
            <a:avLst/>
          </a:prstGeom>
        </p:spPr>
        <p:txBody>
          <a:bodyPr/>
          <a:lstStyle/>
          <a:p>
            <a:pPr>
              <a:defRPr spc="-100"/>
            </a:pP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2 Content over Content">
    <p:spTree>
      <p:nvGrpSpPr>
        <p:cNvPr id="1" name=""/>
        <p:cNvGrpSpPr/>
        <p:nvPr/>
      </p:nvGrpSpPr>
      <p:grpSpPr>
        <a:xfrm>
          <a:off x="0" y="0"/>
          <a:ext cx="0" cy="0"/>
          <a:chOff x="0" y="0"/>
          <a:chExt cx="0" cy="0"/>
        </a:xfrm>
      </p:grpSpPr>
      <p:pic>
        <p:nvPicPr>
          <p:cNvPr id="92" name="Picture 4" descr="Picture 4"/>
          <p:cNvPicPr>
            <a:picLocks noChangeAspect="1"/>
          </p:cNvPicPr>
          <p:nvPr/>
        </p:nvPicPr>
        <p:blipFill>
          <a:blip r:embed="rId2"/>
          <a:stretch>
            <a:fillRect/>
          </a:stretch>
        </p:blipFill>
        <p:spPr>
          <a:xfrm>
            <a:off x="0" y="6315840"/>
            <a:ext cx="12191401" cy="540361"/>
          </a:xfrm>
          <a:prstGeom prst="rect">
            <a:avLst/>
          </a:prstGeom>
          <a:ln w="12700">
            <a:miter lim="400000"/>
          </a:ln>
        </p:spPr>
      </p:pic>
      <p:sp>
        <p:nvSpPr>
          <p:cNvPr id="93" name="Title Text"/>
          <p:cNvSpPr txBox="1">
            <a:spLocks noGrp="1"/>
          </p:cNvSpPr>
          <p:nvPr>
            <p:ph type="title"/>
          </p:nvPr>
        </p:nvSpPr>
        <p:spPr>
          <a:xfrm>
            <a:off x="609479" y="273599"/>
            <a:ext cx="10973522" cy="1144801"/>
          </a:xfrm>
          <a:prstGeom prst="rect">
            <a:avLst/>
          </a:prstGeom>
        </p:spPr>
        <p:txBody>
          <a:bodyPr>
            <a:normAutofit/>
          </a:bodyPr>
          <a:lstStyle/>
          <a:p>
            <a:r>
              <a:t>Title Text</a:t>
            </a:r>
          </a:p>
        </p:txBody>
      </p:sp>
      <p:sp>
        <p:nvSpPr>
          <p:cNvPr id="94" name="Body Level One…"/>
          <p:cNvSpPr txBox="1">
            <a:spLocks noGrp="1"/>
          </p:cNvSpPr>
          <p:nvPr>
            <p:ph type="body" sz="quarter" idx="1"/>
          </p:nvPr>
        </p:nvSpPr>
        <p:spPr>
          <a:xfrm>
            <a:off x="609479" y="1604519"/>
            <a:ext cx="5355001" cy="189684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 name="PlaceHolder 3"/>
          <p:cNvSpPr/>
          <p:nvPr/>
        </p:nvSpPr>
        <p:spPr>
          <a:xfrm>
            <a:off x="6232680" y="1604519"/>
            <a:ext cx="5355001" cy="1896842"/>
          </a:xfrm>
          <a:prstGeom prst="rect">
            <a:avLst/>
          </a:prstGeom>
          <a:ln w="12700">
            <a:miter lim="400000"/>
          </a:ln>
        </p:spPr>
        <p:txBody>
          <a:bodyPr lIns="0" tIns="0" rIns="0" bIns="0">
            <a:normAutofit/>
          </a:bodyPr>
          <a:lstStyle/>
          <a:p>
            <a:pPr marL="431999" indent="-323999">
              <a:spcBef>
                <a:spcPts val="1400"/>
              </a:spcBef>
              <a:buClr>
                <a:srgbClr val="000000"/>
              </a:buClr>
              <a:buSzPct val="45000"/>
              <a:buChar char="●"/>
              <a:defRPr sz="3200" spc="-100"/>
            </a:pPr>
            <a:endParaRPr/>
          </a:p>
        </p:txBody>
      </p:sp>
      <p:sp>
        <p:nvSpPr>
          <p:cNvPr id="96" name="PlaceHolder 4"/>
          <p:cNvSpPr>
            <a:spLocks noGrp="1"/>
          </p:cNvSpPr>
          <p:nvPr>
            <p:ph type="body" sz="half" idx="21"/>
          </p:nvPr>
        </p:nvSpPr>
        <p:spPr>
          <a:xfrm>
            <a:off x="609479" y="3682079"/>
            <a:ext cx="10973522" cy="1896841"/>
          </a:xfrm>
          <a:prstGeom prst="rect">
            <a:avLst/>
          </a:prstGeom>
        </p:spPr>
        <p:txBody>
          <a:bodyPr/>
          <a:lstStyle/>
          <a:p>
            <a:pPr>
              <a:defRPr spc="-100"/>
            </a:pP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4" descr="Picture 4"/>
          <p:cNvPicPr>
            <a:picLocks noChangeAspect="1"/>
          </p:cNvPicPr>
          <p:nvPr/>
        </p:nvPicPr>
        <p:blipFill>
          <a:blip r:embed="rId26"/>
          <a:stretch>
            <a:fillRect/>
          </a:stretch>
        </p:blipFill>
        <p:spPr>
          <a:xfrm>
            <a:off x="0" y="6315840"/>
            <a:ext cx="12191401" cy="540361"/>
          </a:xfrm>
          <a:prstGeom prst="rect">
            <a:avLst/>
          </a:prstGeom>
          <a:ln w="12700">
            <a:miter lim="400000"/>
          </a:ln>
        </p:spPr>
      </p:pic>
      <p:sp>
        <p:nvSpPr>
          <p:cNvPr id="3"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atin typeface="+mn-lt"/>
                <a:ea typeface="+mn-ea"/>
                <a:cs typeface="+mn-cs"/>
                <a:sym typeface="Helvetic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1"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1"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1"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1"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1"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1"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1"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1"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1" baseline="0">
          <a:solidFill>
            <a:srgbClr val="000000"/>
          </a:solidFill>
          <a:uFillTx/>
          <a:latin typeface="Arial"/>
          <a:ea typeface="Arial"/>
          <a:cs typeface="Arial"/>
          <a:sym typeface="Arial"/>
        </a:defRPr>
      </a:lvl9pPr>
    </p:titleStyle>
    <p:bodyStyle>
      <a:lvl1pPr marL="431999" marR="0" indent="-323999" algn="l" defTabSz="914400" rtl="0" latinLnBrk="0">
        <a:lnSpc>
          <a:spcPct val="100000"/>
        </a:lnSpc>
        <a:spcBef>
          <a:spcPts val="1400"/>
        </a:spcBef>
        <a:spcAft>
          <a:spcPts val="0"/>
        </a:spcAft>
        <a:buClr>
          <a:srgbClr val="000000"/>
        </a:buClr>
        <a:buSzPct val="45000"/>
        <a:buFontTx/>
        <a:buChar char="●"/>
        <a:tabLst/>
        <a:defRPr sz="3200" b="0" i="0" u="none" strike="noStrike" cap="none" spc="-1" baseline="0">
          <a:solidFill>
            <a:srgbClr val="000000"/>
          </a:solidFill>
          <a:uFillTx/>
          <a:latin typeface="Arial"/>
          <a:ea typeface="Arial"/>
          <a:cs typeface="Arial"/>
          <a:sym typeface="Arial"/>
        </a:defRPr>
      </a:lvl1pPr>
      <a:lvl2pPr marL="910285" marR="0" indent="-370285" algn="l" defTabSz="914400" rtl="0" latinLnBrk="0">
        <a:lnSpc>
          <a:spcPct val="100000"/>
        </a:lnSpc>
        <a:spcBef>
          <a:spcPts val="1400"/>
        </a:spcBef>
        <a:spcAft>
          <a:spcPts val="0"/>
        </a:spcAft>
        <a:buClr>
          <a:srgbClr val="000000"/>
        </a:buClr>
        <a:buSzPct val="75000"/>
        <a:buFont typeface="Wingdings"/>
        <a:buChar char=""/>
        <a:tabLst/>
        <a:defRPr sz="3200" b="0" i="0" u="none" strike="noStrike" cap="none" spc="-1" baseline="0">
          <a:solidFill>
            <a:srgbClr val="000000"/>
          </a:solidFill>
          <a:uFillTx/>
          <a:latin typeface="Arial"/>
          <a:ea typeface="Arial"/>
          <a:cs typeface="Arial"/>
          <a:sym typeface="Arial"/>
        </a:defRPr>
      </a:lvl2pPr>
      <a:lvl3pPr marL="1392000" marR="0" indent="-384000" algn="l" defTabSz="914400" rtl="0" latinLnBrk="0">
        <a:lnSpc>
          <a:spcPct val="100000"/>
        </a:lnSpc>
        <a:spcBef>
          <a:spcPts val="1400"/>
        </a:spcBef>
        <a:spcAft>
          <a:spcPts val="0"/>
        </a:spcAft>
        <a:buClr>
          <a:srgbClr val="000000"/>
        </a:buClr>
        <a:buSzPct val="45000"/>
        <a:buFont typeface="Wingdings"/>
        <a:buChar char=""/>
        <a:tabLst/>
        <a:defRPr sz="3200" b="0" i="0" u="none" strike="noStrike" cap="none" spc="-1" baseline="0">
          <a:solidFill>
            <a:srgbClr val="000000"/>
          </a:solidFill>
          <a:uFillTx/>
          <a:latin typeface="Arial"/>
          <a:ea typeface="Arial"/>
          <a:cs typeface="Arial"/>
          <a:sym typeface="Arial"/>
        </a:defRPr>
      </a:lvl3pPr>
      <a:lvl4pPr marL="1857599" marR="0" indent="-345600" algn="l" defTabSz="914400" rtl="0" latinLnBrk="0">
        <a:lnSpc>
          <a:spcPct val="100000"/>
        </a:lnSpc>
        <a:spcBef>
          <a:spcPts val="1400"/>
        </a:spcBef>
        <a:spcAft>
          <a:spcPts val="0"/>
        </a:spcAft>
        <a:buClr>
          <a:srgbClr val="000000"/>
        </a:buClr>
        <a:buSzPct val="75000"/>
        <a:buFont typeface="Wingdings"/>
        <a:buChar char=""/>
        <a:tabLst/>
        <a:defRPr sz="3200" b="0" i="0" u="none" strike="noStrike" cap="none" spc="-1" baseline="0">
          <a:solidFill>
            <a:srgbClr val="000000"/>
          </a:solidFill>
          <a:uFillTx/>
          <a:latin typeface="Arial"/>
          <a:ea typeface="Arial"/>
          <a:cs typeface="Arial"/>
          <a:sym typeface="Arial"/>
        </a:defRPr>
      </a:lvl4pPr>
      <a:lvl5pPr marL="2289599" marR="0" indent="-345600" algn="l" defTabSz="914400" rtl="0" latinLnBrk="0">
        <a:lnSpc>
          <a:spcPct val="100000"/>
        </a:lnSpc>
        <a:spcBef>
          <a:spcPts val="1400"/>
        </a:spcBef>
        <a:spcAft>
          <a:spcPts val="0"/>
        </a:spcAft>
        <a:buClr>
          <a:srgbClr val="000000"/>
        </a:buClr>
        <a:buSzPct val="45000"/>
        <a:buFont typeface="Wingdings"/>
        <a:buChar char=""/>
        <a:tabLst/>
        <a:defRPr sz="3200" b="0" i="0" u="none" strike="noStrike" cap="none" spc="-1" baseline="0">
          <a:solidFill>
            <a:srgbClr val="000000"/>
          </a:solidFill>
          <a:uFillTx/>
          <a:latin typeface="Arial"/>
          <a:ea typeface="Arial"/>
          <a:cs typeface="Arial"/>
          <a:sym typeface="Arial"/>
        </a:defRPr>
      </a:lvl5pPr>
      <a:lvl6pPr marL="2721599" marR="0" indent="-345600" algn="l" defTabSz="914400" rtl="0" latinLnBrk="0">
        <a:lnSpc>
          <a:spcPct val="100000"/>
        </a:lnSpc>
        <a:spcBef>
          <a:spcPts val="1400"/>
        </a:spcBef>
        <a:spcAft>
          <a:spcPts val="0"/>
        </a:spcAft>
        <a:buClr>
          <a:srgbClr val="000000"/>
        </a:buClr>
        <a:buSzPct val="45000"/>
        <a:buFont typeface="Wingdings"/>
        <a:buChar char=""/>
        <a:tabLst/>
        <a:defRPr sz="3200" b="0" i="0" u="none" strike="noStrike" cap="none" spc="-1" baseline="0">
          <a:solidFill>
            <a:srgbClr val="000000"/>
          </a:solidFill>
          <a:uFillTx/>
          <a:latin typeface="Arial"/>
          <a:ea typeface="Arial"/>
          <a:cs typeface="Arial"/>
          <a:sym typeface="Arial"/>
        </a:defRPr>
      </a:lvl6pPr>
      <a:lvl7pPr marL="3153599" marR="0" indent="-345600" algn="l" defTabSz="914400" rtl="0" latinLnBrk="0">
        <a:lnSpc>
          <a:spcPct val="100000"/>
        </a:lnSpc>
        <a:spcBef>
          <a:spcPts val="1400"/>
        </a:spcBef>
        <a:spcAft>
          <a:spcPts val="0"/>
        </a:spcAft>
        <a:buClr>
          <a:srgbClr val="000000"/>
        </a:buClr>
        <a:buSzPct val="45000"/>
        <a:buFont typeface="Wingdings"/>
        <a:buChar char=""/>
        <a:tabLst/>
        <a:defRPr sz="3200" b="0" i="0" u="none" strike="noStrike" cap="none" spc="-1" baseline="0">
          <a:solidFill>
            <a:srgbClr val="000000"/>
          </a:solidFill>
          <a:uFillTx/>
          <a:latin typeface="Arial"/>
          <a:ea typeface="Arial"/>
          <a:cs typeface="Arial"/>
          <a:sym typeface="Arial"/>
        </a:defRPr>
      </a:lvl7pPr>
      <a:lvl8pPr marL="0" marR="0" indent="0" algn="l" defTabSz="914400" rtl="0" latinLnBrk="0">
        <a:lnSpc>
          <a:spcPct val="100000"/>
        </a:lnSpc>
        <a:spcBef>
          <a:spcPts val="1400"/>
        </a:spcBef>
        <a:spcAft>
          <a:spcPts val="0"/>
        </a:spcAft>
        <a:buClr>
          <a:srgbClr val="000000"/>
        </a:buClr>
        <a:buSzTx/>
        <a:buFont typeface="Wingdings"/>
        <a:buNone/>
        <a:tabLst/>
        <a:defRPr sz="3200" b="0" i="0" u="none" strike="noStrike" cap="none" spc="-1" baseline="0">
          <a:solidFill>
            <a:srgbClr val="000000"/>
          </a:solidFill>
          <a:uFillTx/>
          <a:latin typeface="Arial"/>
          <a:ea typeface="Arial"/>
          <a:cs typeface="Arial"/>
          <a:sym typeface="Arial"/>
        </a:defRPr>
      </a:lvl8pPr>
      <a:lvl9pPr marL="0" marR="0" indent="0" algn="l" defTabSz="914400" rtl="0" latinLnBrk="0">
        <a:lnSpc>
          <a:spcPct val="100000"/>
        </a:lnSpc>
        <a:spcBef>
          <a:spcPts val="1400"/>
        </a:spcBef>
        <a:spcAft>
          <a:spcPts val="0"/>
        </a:spcAft>
        <a:buClr>
          <a:srgbClr val="000000"/>
        </a:buClr>
        <a:buSzTx/>
        <a:buFont typeface="Wingdings"/>
        <a:buNone/>
        <a:tabLst/>
        <a:defRPr sz="3200" b="0" i="0" u="none" strike="noStrike" cap="none" spc="-1"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ssvi.be" TargetMode="Externa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tif"/><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60.jp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5" Type="http://schemas.openxmlformats.org/officeDocument/2006/relationships/image" Target="../media/image104.jp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10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eg"/><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16.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hyperlink" Target="https://indico.cern.ch/event/1384298/" TargetMode="External"/><Relationship Id="rId3" Type="http://schemas.openxmlformats.org/officeDocument/2006/relationships/hyperlink" Target="https://isotdaq-schools.web.cern.ch/" TargetMode="External"/><Relationship Id="rId7" Type="http://schemas.openxmlformats.org/officeDocument/2006/relationships/hyperlink" Target="https://hcpss.web.cern.ch/" TargetMode="External"/><Relationship Id="rId2"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hyperlink" Target="https://physicsschool.web.cern.ch/" TargetMode="External"/><Relationship Id="rId5" Type="http://schemas.openxmlformats.org/officeDocument/2006/relationships/hyperlink" Target="https://csc.web.cern.ch/" TargetMode="External"/><Relationship Id="rId4" Type="http://schemas.openxmlformats.org/officeDocument/2006/relationships/hyperlink" Target="https://cas.web.cern.ch/"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s://www.desy.de/schule/oeffentliche_vortraege/index_ger.html"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desy.de/schule/lehrerfortbildung/index_ger.html" TargetMode="External"/><Relationship Id="rId2" Type="http://schemas.openxmlformats.org/officeDocument/2006/relationships/hyperlink" Target="https://www.desy.de/schule/schuelerlabore/index_ger.html" TargetMode="External"/><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hyperlink" Target="https://www.desy.de/karriere/praktikum/index_ger.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desy.de/karriere/ausbildung/index_ger.html" TargetMode="External"/><Relationship Id="rId2" Type="http://schemas.openxmlformats.org/officeDocument/2006/relationships/hyperlink" Target="https://www.desy.de/karriere/duales_studium/index_ger.html" TargetMode="External"/><Relationship Id="rId1" Type="http://schemas.openxmlformats.org/officeDocument/2006/relationships/slideLayout" Target="../slideLayouts/slideLayout1.xml"/><Relationship Id="rId5" Type="http://schemas.openxmlformats.org/officeDocument/2006/relationships/hyperlink" Target="https://www.desy.de/karriere/karriereprogramme/index_ger.html" TargetMode="External"/><Relationship Id="rId4" Type="http://schemas.openxmlformats.org/officeDocument/2006/relationships/hyperlink" Target="https://v22.desy.d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ssvi.be/" TargetMode="Externa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ustomShape 1"/>
          <p:cNvSpPr txBox="1"/>
          <p:nvPr/>
        </p:nvSpPr>
        <p:spPr>
          <a:xfrm>
            <a:off x="589679" y="421979"/>
            <a:ext cx="10043130" cy="1689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90000"/>
              </a:lnSpc>
              <a:defRPr sz="5000" b="1" spc="-1">
                <a:solidFill>
                  <a:schemeClr val="accent1"/>
                </a:solidFill>
              </a:defRPr>
            </a:pPr>
            <a:r>
              <a:rPr dirty="0"/>
              <a:t>Beamline for Schools</a:t>
            </a:r>
            <a:br>
              <a:rPr dirty="0"/>
            </a:br>
            <a:r>
              <a:rPr sz="3600" dirty="0"/>
              <a:t>A </a:t>
            </a:r>
            <a:r>
              <a:rPr lang="en-US" sz="3600" dirty="0"/>
              <a:t>world-wide p</a:t>
            </a:r>
            <a:r>
              <a:rPr sz="3600" dirty="0"/>
              <a:t>hysics competition for </a:t>
            </a:r>
          </a:p>
          <a:p>
            <a:pPr algn="ctr">
              <a:lnSpc>
                <a:spcPct val="90000"/>
              </a:lnSpc>
              <a:defRPr sz="4000" b="1" spc="-1">
                <a:solidFill>
                  <a:schemeClr val="accent1"/>
                </a:solidFill>
              </a:defRPr>
            </a:pPr>
            <a:r>
              <a:rPr sz="3600" dirty="0"/>
              <a:t>high-school students</a:t>
            </a:r>
          </a:p>
        </p:txBody>
      </p:sp>
      <p:pic>
        <p:nvPicPr>
          <p:cNvPr id="278" name="DESY.png" descr="DESY.png"/>
          <p:cNvPicPr>
            <a:picLocks noChangeAspect="1"/>
          </p:cNvPicPr>
          <p:nvPr/>
        </p:nvPicPr>
        <p:blipFill>
          <a:blip r:embed="rId2"/>
          <a:stretch>
            <a:fillRect/>
          </a:stretch>
        </p:blipFill>
        <p:spPr>
          <a:xfrm>
            <a:off x="8429296" y="3786359"/>
            <a:ext cx="2001050" cy="2001049"/>
          </a:xfrm>
          <a:prstGeom prst="rect">
            <a:avLst/>
          </a:prstGeom>
          <a:ln w="12700">
            <a:miter lim="400000"/>
          </a:ln>
        </p:spPr>
      </p:pic>
      <p:pic>
        <p:nvPicPr>
          <p:cNvPr id="279" name="LogoOutline-Blue.png" descr="LogoOutline-Blue.png"/>
          <p:cNvPicPr>
            <a:picLocks noChangeAspect="1"/>
          </p:cNvPicPr>
          <p:nvPr/>
        </p:nvPicPr>
        <p:blipFill>
          <a:blip r:embed="rId3"/>
          <a:stretch>
            <a:fillRect/>
          </a:stretch>
        </p:blipFill>
        <p:spPr>
          <a:xfrm>
            <a:off x="928170" y="3786359"/>
            <a:ext cx="1901902" cy="1901901"/>
          </a:xfrm>
          <a:prstGeom prst="rect">
            <a:avLst/>
          </a:prstGeom>
          <a:ln w="12700">
            <a:miter lim="400000"/>
          </a:ln>
        </p:spPr>
      </p:pic>
      <p:pic>
        <p:nvPicPr>
          <p:cNvPr id="3" name="Picture 2" descr="A logo for a company&#10;&#10;Description automatically generated">
            <a:extLst>
              <a:ext uri="{FF2B5EF4-FFF2-40B4-BE49-F238E27FC236}">
                <a16:creationId xmlns:a16="http://schemas.microsoft.com/office/drawing/2014/main" id="{A669C740-3937-02F2-0193-A17A42023E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9050" y="2748718"/>
            <a:ext cx="3644318" cy="3429000"/>
          </a:xfrm>
          <a:prstGeom prst="rect">
            <a:avLst/>
          </a:prstGeom>
        </p:spPr>
      </p:pic>
      <p:sp>
        <p:nvSpPr>
          <p:cNvPr id="6" name="CustomShape 3">
            <a:extLst>
              <a:ext uri="{FF2B5EF4-FFF2-40B4-BE49-F238E27FC236}">
                <a16:creationId xmlns:a16="http://schemas.microsoft.com/office/drawing/2014/main" id="{2E1EBCF3-AF6E-3668-B8E7-FCAE53554E99}"/>
              </a:ext>
            </a:extLst>
          </p:cNvPr>
          <p:cNvSpPr txBox="1"/>
          <p:nvPr/>
        </p:nvSpPr>
        <p:spPr>
          <a:xfrm>
            <a:off x="724487" y="6429038"/>
            <a:ext cx="1585330"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7" name="CustomShape 3">
            <a:extLst>
              <a:ext uri="{FF2B5EF4-FFF2-40B4-BE49-F238E27FC236}">
                <a16:creationId xmlns:a16="http://schemas.microsoft.com/office/drawing/2014/main" id="{13A3AEB5-41FB-ABCF-1FAF-DC7D9B60D368}"/>
              </a:ext>
            </a:extLst>
          </p:cNvPr>
          <p:cNvSpPr txBox="1"/>
          <p:nvPr/>
        </p:nvSpPr>
        <p:spPr>
          <a:xfrm>
            <a:off x="8721774" y="6443157"/>
            <a:ext cx="3470226"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nchor="ctr">
            <a:spAutoFit/>
          </a:bodyPr>
          <a:lstStyle>
            <a:lvl1pPr algn="ctr">
              <a:defRPr sz="1200" spc="-1">
                <a:solidFill>
                  <a:srgbClr val="FFFFFF"/>
                </a:solidFill>
              </a:defRPr>
            </a:lvl1pPr>
          </a:lstStyle>
          <a:p>
            <a:pPr marL="0" marR="0" indent="0" algn="l" defTabSz="9144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chemeClr val="bg1"/>
                </a:solidFill>
                <a:effectLst/>
                <a:uFillTx/>
                <a:latin typeface="Arial"/>
                <a:ea typeface="Arial"/>
                <a:cs typeface="Arial"/>
                <a:sym typeface="Arial"/>
              </a:rPr>
              <a:t>Particle Physics Seminar, Uni Bonn, 7 Nov. 2024</a:t>
            </a:r>
          </a:p>
        </p:txBody>
      </p:sp>
    </p:spTree>
    <p:extLst>
      <p:ext uri="{BB962C8B-B14F-4D97-AF65-F5344CB8AC3E}">
        <p14:creationId xmlns:p14="http://schemas.microsoft.com/office/powerpoint/2010/main" val="55042670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dirty="0"/>
              <a:t>Experiment proposal</a:t>
            </a:r>
            <a:r>
              <a:rPr lang="en-US" dirty="0"/>
              <a:t> - II</a:t>
            </a:r>
            <a:endParaRPr dirty="0"/>
          </a:p>
        </p:txBody>
      </p:sp>
      <p:sp>
        <p:nvSpPr>
          <p:cNvPr id="323" name="CustomShape 4"/>
          <p:cNvSpPr txBox="1">
            <a:spLocks noGrp="1"/>
          </p:cNvSpPr>
          <p:nvPr>
            <p:ph type="sldNum" sz="quarter" idx="4294967295"/>
          </p:nvPr>
        </p:nvSpPr>
        <p:spPr>
          <a:xfrm>
            <a:off x="11804480" y="4824807"/>
            <a:ext cx="127001" cy="1355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10</a:t>
            </a:fld>
            <a:endParaRPr/>
          </a:p>
        </p:txBody>
      </p:sp>
      <p:pic>
        <p:nvPicPr>
          <p:cNvPr id="324" name="image10.png" descr="image10.png"/>
          <p:cNvPicPr>
            <a:picLocks noChangeAspect="1"/>
          </p:cNvPicPr>
          <p:nvPr/>
        </p:nvPicPr>
        <p:blipFill>
          <a:blip r:embed="rId2"/>
          <a:stretch>
            <a:fillRect/>
          </a:stretch>
        </p:blipFill>
        <p:spPr>
          <a:xfrm>
            <a:off x="7488000" y="136799"/>
            <a:ext cx="1834921" cy="2595602"/>
          </a:xfrm>
          <a:prstGeom prst="rect">
            <a:avLst/>
          </a:prstGeom>
          <a:ln>
            <a:solidFill>
              <a:srgbClr val="000000"/>
            </a:solidFill>
          </a:ln>
        </p:spPr>
      </p:pic>
      <p:pic>
        <p:nvPicPr>
          <p:cNvPr id="325" name="image11.png" descr="image11.png"/>
          <p:cNvPicPr>
            <a:picLocks noChangeAspect="1"/>
          </p:cNvPicPr>
          <p:nvPr/>
        </p:nvPicPr>
        <p:blipFill>
          <a:blip r:embed="rId3"/>
          <a:stretch>
            <a:fillRect/>
          </a:stretch>
        </p:blipFill>
        <p:spPr>
          <a:xfrm>
            <a:off x="7869600" y="450720"/>
            <a:ext cx="1658521" cy="2342881"/>
          </a:xfrm>
          <a:prstGeom prst="rect">
            <a:avLst/>
          </a:prstGeom>
          <a:ln>
            <a:solidFill>
              <a:srgbClr val="000000"/>
            </a:solidFill>
          </a:ln>
        </p:spPr>
      </p:pic>
      <p:pic>
        <p:nvPicPr>
          <p:cNvPr id="326" name="image12.png" descr="image12.png"/>
          <p:cNvPicPr>
            <a:picLocks noChangeAspect="1"/>
          </p:cNvPicPr>
          <p:nvPr/>
        </p:nvPicPr>
        <p:blipFill>
          <a:blip r:embed="rId4"/>
          <a:stretch>
            <a:fillRect/>
          </a:stretch>
        </p:blipFill>
        <p:spPr>
          <a:xfrm>
            <a:off x="8265600" y="836279"/>
            <a:ext cx="1708921" cy="2216881"/>
          </a:xfrm>
          <a:prstGeom prst="rect">
            <a:avLst/>
          </a:prstGeom>
          <a:ln>
            <a:solidFill>
              <a:srgbClr val="000000"/>
            </a:solidFill>
          </a:ln>
        </p:spPr>
      </p:pic>
      <p:pic>
        <p:nvPicPr>
          <p:cNvPr id="327" name="image13.png" descr="image13.png"/>
          <p:cNvPicPr>
            <a:picLocks noChangeAspect="1"/>
          </p:cNvPicPr>
          <p:nvPr/>
        </p:nvPicPr>
        <p:blipFill>
          <a:blip r:embed="rId5"/>
          <a:stretch>
            <a:fillRect/>
          </a:stretch>
        </p:blipFill>
        <p:spPr>
          <a:xfrm>
            <a:off x="8614799" y="1189799"/>
            <a:ext cx="1863721" cy="2375642"/>
          </a:xfrm>
          <a:prstGeom prst="rect">
            <a:avLst/>
          </a:prstGeom>
          <a:ln>
            <a:solidFill>
              <a:srgbClr val="000000"/>
            </a:solidFill>
          </a:ln>
        </p:spPr>
      </p:pic>
      <p:pic>
        <p:nvPicPr>
          <p:cNvPr id="328" name="image14.png" descr="image14.png"/>
          <p:cNvPicPr>
            <a:picLocks noChangeAspect="1"/>
          </p:cNvPicPr>
          <p:nvPr/>
        </p:nvPicPr>
        <p:blipFill>
          <a:blip r:embed="rId6"/>
          <a:stretch>
            <a:fillRect/>
          </a:stretch>
        </p:blipFill>
        <p:spPr>
          <a:xfrm>
            <a:off x="9007199" y="1604519"/>
            <a:ext cx="1705321" cy="2307241"/>
          </a:xfrm>
          <a:prstGeom prst="rect">
            <a:avLst/>
          </a:prstGeom>
          <a:ln>
            <a:solidFill>
              <a:srgbClr val="000000"/>
            </a:solidFill>
          </a:ln>
        </p:spPr>
      </p:pic>
      <p:pic>
        <p:nvPicPr>
          <p:cNvPr id="329" name="image15.png" descr="image15.png"/>
          <p:cNvPicPr>
            <a:picLocks noChangeAspect="1"/>
          </p:cNvPicPr>
          <p:nvPr/>
        </p:nvPicPr>
        <p:blipFill>
          <a:blip r:embed="rId7"/>
          <a:stretch>
            <a:fillRect/>
          </a:stretch>
        </p:blipFill>
        <p:spPr>
          <a:xfrm>
            <a:off x="9352799" y="2008440"/>
            <a:ext cx="1734121" cy="2166480"/>
          </a:xfrm>
          <a:prstGeom prst="rect">
            <a:avLst/>
          </a:prstGeom>
          <a:ln>
            <a:solidFill>
              <a:srgbClr val="000000"/>
            </a:solidFill>
          </a:ln>
        </p:spPr>
      </p:pic>
      <p:sp>
        <p:nvSpPr>
          <p:cNvPr id="330" name="CustomShape 5"/>
          <p:cNvSpPr txBox="1"/>
          <p:nvPr/>
        </p:nvSpPr>
        <p:spPr>
          <a:xfrm>
            <a:off x="252802" y="2109461"/>
            <a:ext cx="6118920" cy="2575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400"/>
              </a:spcBef>
              <a:defRPr sz="2200" b="1" spc="-1">
                <a:solidFill>
                  <a:schemeClr val="accent1"/>
                </a:solidFill>
              </a:defRPr>
            </a:pPr>
            <a:r>
              <a:rPr sz="1600" dirty="0"/>
              <a:t>Evaluation Criteria:</a:t>
            </a:r>
          </a:p>
          <a:p>
            <a:pPr marL="431999" indent="-322560">
              <a:spcBef>
                <a:spcPts val="400"/>
              </a:spcBef>
              <a:buClr>
                <a:srgbClr val="000000"/>
              </a:buClr>
              <a:buSzPct val="45000"/>
              <a:buChar char="●"/>
              <a:defRPr sz="2200" spc="-1">
                <a:solidFill>
                  <a:srgbClr val="2F2F2F"/>
                </a:solidFill>
              </a:defRPr>
            </a:pPr>
            <a:r>
              <a:rPr sz="1600" dirty="0">
                <a:solidFill>
                  <a:srgbClr val="C00000"/>
                </a:solidFill>
              </a:rPr>
              <a:t>Feasibility</a:t>
            </a:r>
            <a:r>
              <a:rPr sz="1600" dirty="0"/>
              <a:t> of the experiment</a:t>
            </a:r>
          </a:p>
          <a:p>
            <a:pPr marL="431999" indent="-322560">
              <a:spcBef>
                <a:spcPts val="400"/>
              </a:spcBef>
              <a:buClr>
                <a:srgbClr val="000000"/>
              </a:buClr>
              <a:buSzPct val="45000"/>
              <a:buChar char="●"/>
              <a:defRPr sz="2200" spc="-1">
                <a:solidFill>
                  <a:srgbClr val="2F2F2F"/>
                </a:solidFill>
              </a:defRPr>
            </a:pPr>
            <a:r>
              <a:rPr sz="1600" dirty="0">
                <a:solidFill>
                  <a:srgbClr val="C00000"/>
                </a:solidFill>
              </a:rPr>
              <a:t>Motivation</a:t>
            </a:r>
            <a:r>
              <a:rPr sz="1600" dirty="0"/>
              <a:t> of </a:t>
            </a:r>
            <a:r>
              <a:rPr lang="en-US" sz="1600" dirty="0"/>
              <a:t>the</a:t>
            </a:r>
            <a:r>
              <a:rPr sz="1600" dirty="0"/>
              <a:t> experiment </a:t>
            </a:r>
            <a:endParaRPr lang="en-US" sz="1600" dirty="0"/>
          </a:p>
          <a:p>
            <a:pPr marL="431999" indent="-322560">
              <a:spcBef>
                <a:spcPts val="400"/>
              </a:spcBef>
              <a:buClr>
                <a:srgbClr val="000000"/>
              </a:buClr>
              <a:buSzPct val="45000"/>
              <a:buChar char="●"/>
              <a:defRPr sz="2200" spc="-1">
                <a:solidFill>
                  <a:srgbClr val="2F2F2F"/>
                </a:solidFill>
              </a:defRPr>
            </a:pPr>
            <a:r>
              <a:rPr sz="1600" dirty="0">
                <a:solidFill>
                  <a:srgbClr val="C00000"/>
                </a:solidFill>
              </a:rPr>
              <a:t>Creativity</a:t>
            </a:r>
            <a:r>
              <a:rPr sz="1600" dirty="0"/>
              <a:t> of the experiment</a:t>
            </a:r>
          </a:p>
          <a:p>
            <a:pPr marL="431999" indent="-322560">
              <a:spcBef>
                <a:spcPts val="400"/>
              </a:spcBef>
              <a:buClr>
                <a:srgbClr val="000000"/>
              </a:buClr>
              <a:buSzPct val="45000"/>
              <a:buChar char="●"/>
              <a:defRPr sz="2200" spc="-1">
                <a:solidFill>
                  <a:srgbClr val="2F2F2F"/>
                </a:solidFill>
              </a:defRPr>
            </a:pPr>
            <a:r>
              <a:rPr sz="1600" dirty="0"/>
              <a:t>Ability to follow the </a:t>
            </a:r>
            <a:r>
              <a:rPr sz="1600" dirty="0">
                <a:solidFill>
                  <a:srgbClr val="C00000"/>
                </a:solidFill>
              </a:rPr>
              <a:t>scientific method</a:t>
            </a:r>
          </a:p>
          <a:p>
            <a:pPr>
              <a:spcBef>
                <a:spcPts val="400"/>
              </a:spcBef>
              <a:defRPr sz="2200" spc="-1"/>
            </a:pPr>
            <a:endParaRPr sz="1600" dirty="0"/>
          </a:p>
          <a:p>
            <a:pPr>
              <a:spcBef>
                <a:spcPts val="400"/>
              </a:spcBef>
              <a:defRPr sz="2200" b="1" spc="-1">
                <a:solidFill>
                  <a:schemeClr val="accent1"/>
                </a:solidFill>
              </a:defRPr>
            </a:pPr>
            <a:r>
              <a:rPr lang="en-US" sz="1600" dirty="0"/>
              <a:t>Students</a:t>
            </a:r>
            <a:r>
              <a:rPr sz="1600" dirty="0"/>
              <a:t> are not alone!</a:t>
            </a:r>
          </a:p>
          <a:p>
            <a:pPr>
              <a:spcBef>
                <a:spcPts val="400"/>
              </a:spcBef>
              <a:defRPr sz="2200" spc="-1">
                <a:solidFill>
                  <a:srgbClr val="2F2F2F"/>
                </a:solidFill>
              </a:defRPr>
            </a:pPr>
            <a:r>
              <a:rPr lang="en-US" sz="1600" dirty="0"/>
              <a:t>Students and team coaches can get in touch with </a:t>
            </a:r>
            <a:r>
              <a:rPr sz="1600" dirty="0"/>
              <a:t>national contacts </a:t>
            </a:r>
            <a:r>
              <a:rPr lang="en-US" sz="1600" dirty="0"/>
              <a:t>or the BL4S team</a:t>
            </a:r>
            <a:r>
              <a:rPr sz="1600" dirty="0"/>
              <a:t> : </a:t>
            </a:r>
            <a:r>
              <a:rPr sz="1600" dirty="0">
                <a:solidFill>
                  <a:srgbClr val="C00000"/>
                </a:solidFill>
              </a:rPr>
              <a:t>bl4s.team@cern.ch</a:t>
            </a:r>
          </a:p>
        </p:txBody>
      </p:sp>
      <p:pic>
        <p:nvPicPr>
          <p:cNvPr id="331" name="Picture 143" descr="Picture 143"/>
          <p:cNvPicPr>
            <a:picLocks noChangeAspect="1"/>
          </p:cNvPicPr>
          <p:nvPr/>
        </p:nvPicPr>
        <p:blipFill>
          <a:blip r:embed="rId8"/>
          <a:stretch>
            <a:fillRect/>
          </a:stretch>
        </p:blipFill>
        <p:spPr>
          <a:xfrm>
            <a:off x="9391680" y="4427999"/>
            <a:ext cx="2402281" cy="1436041"/>
          </a:xfrm>
          <a:prstGeom prst="rect">
            <a:avLst/>
          </a:prstGeom>
          <a:ln w="12700">
            <a:miter lim="400000"/>
          </a:ln>
        </p:spPr>
      </p:pic>
      <p:pic>
        <p:nvPicPr>
          <p:cNvPr id="332" name="Picture 144" descr="Picture 144"/>
          <p:cNvPicPr>
            <a:picLocks noChangeAspect="1"/>
          </p:cNvPicPr>
          <p:nvPr/>
        </p:nvPicPr>
        <p:blipFill>
          <a:blip r:embed="rId9"/>
          <a:stretch>
            <a:fillRect/>
          </a:stretch>
        </p:blipFill>
        <p:spPr>
          <a:xfrm>
            <a:off x="6840000" y="4430879"/>
            <a:ext cx="2405521" cy="1436041"/>
          </a:xfrm>
          <a:prstGeom prst="rect">
            <a:avLst/>
          </a:prstGeom>
          <a:ln w="12700">
            <a:miter lim="400000"/>
          </a:ln>
        </p:spPr>
      </p:pic>
      <p:sp>
        <p:nvSpPr>
          <p:cNvPr id="333" name="CustomShape 6"/>
          <p:cNvSpPr txBox="1"/>
          <p:nvPr/>
        </p:nvSpPr>
        <p:spPr>
          <a:xfrm>
            <a:off x="225442" y="1173102"/>
            <a:ext cx="6939000" cy="33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lvl1pPr>
              <a:defRPr sz="2200" spc="-1"/>
            </a:lvl1pPr>
          </a:lstStyle>
          <a:p>
            <a:r>
              <a:rPr lang="en-US" sz="1600" dirty="0"/>
              <a:t>All</a:t>
            </a:r>
            <a:r>
              <a:rPr sz="1600" dirty="0"/>
              <a:t> proposals </a:t>
            </a:r>
            <a:r>
              <a:rPr lang="en-US" sz="1600" dirty="0"/>
              <a:t>are </a:t>
            </a:r>
            <a:r>
              <a:rPr sz="1600" dirty="0"/>
              <a:t>evaluated by scientist</a:t>
            </a:r>
            <a:r>
              <a:rPr lang="en-US" sz="1600" dirty="0"/>
              <a:t>s, engineers and other specialists</a:t>
            </a:r>
          </a:p>
        </p:txBody>
      </p:sp>
      <p:sp>
        <p:nvSpPr>
          <p:cNvPr id="2" name="CustomShape 3">
            <a:extLst>
              <a:ext uri="{FF2B5EF4-FFF2-40B4-BE49-F238E27FC236}">
                <a16:creationId xmlns:a16="http://schemas.microsoft.com/office/drawing/2014/main" id="{05506478-D6D8-9967-C98C-0CFA44141034}"/>
              </a:ext>
            </a:extLst>
          </p:cNvPr>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dirty="0"/>
              <a:t>Experiment requirements</a:t>
            </a:r>
          </a:p>
        </p:txBody>
      </p:sp>
      <p:sp>
        <p:nvSpPr>
          <p:cNvPr id="344"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345" name="CustomShape 4"/>
          <p:cNvSpPr txBox="1">
            <a:spLocks noGrp="1"/>
          </p:cNvSpPr>
          <p:nvPr>
            <p:ph type="sldNum" sz="quarter" idx="4294967295"/>
          </p:nvPr>
        </p:nvSpPr>
        <p:spPr>
          <a:xfrm>
            <a:off x="11660479" y="6470367"/>
            <a:ext cx="127001"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11</a:t>
            </a:fld>
            <a:endParaRPr/>
          </a:p>
        </p:txBody>
      </p:sp>
      <p:sp>
        <p:nvSpPr>
          <p:cNvPr id="346" name="CustomShape 5"/>
          <p:cNvSpPr txBox="1"/>
          <p:nvPr/>
        </p:nvSpPr>
        <p:spPr>
          <a:xfrm>
            <a:off x="503999" y="1332359"/>
            <a:ext cx="7487282" cy="2486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431999" indent="-322560">
              <a:lnSpc>
                <a:spcPct val="120000"/>
              </a:lnSpc>
              <a:spcBef>
                <a:spcPts val="400"/>
              </a:spcBef>
              <a:buClr>
                <a:srgbClr val="000000"/>
              </a:buClr>
              <a:buSzPct val="45000"/>
              <a:buChar char="●"/>
              <a:defRPr sz="2400" spc="-1">
                <a:solidFill>
                  <a:srgbClr val="2F2F2F"/>
                </a:solidFill>
              </a:defRPr>
            </a:pPr>
            <a:r>
              <a:rPr sz="1600" dirty="0"/>
              <a:t>The proposal has to be design</a:t>
            </a:r>
            <a:r>
              <a:rPr lang="en-US" sz="1600" dirty="0"/>
              <a:t>ed</a:t>
            </a:r>
            <a:r>
              <a:rPr sz="1600" dirty="0"/>
              <a:t> for </a:t>
            </a:r>
            <a:r>
              <a:rPr lang="en-US" sz="1600" dirty="0"/>
              <a:t>a</a:t>
            </a:r>
            <a:r>
              <a:rPr sz="1600" dirty="0"/>
              <a:t> test-beam facility in </a:t>
            </a:r>
            <a:r>
              <a:rPr sz="1600" dirty="0">
                <a:solidFill>
                  <a:srgbClr val="C00000"/>
                </a:solidFill>
              </a:rPr>
              <a:t>fixed target configuration</a:t>
            </a:r>
          </a:p>
          <a:p>
            <a:pPr marL="431999" indent="-322560">
              <a:lnSpc>
                <a:spcPct val="120000"/>
              </a:lnSpc>
              <a:spcBef>
                <a:spcPts val="400"/>
              </a:spcBef>
              <a:buClr>
                <a:srgbClr val="000000"/>
              </a:buClr>
              <a:buSzPct val="45000"/>
              <a:buChar char="●"/>
              <a:defRPr sz="2400" spc="-1">
                <a:solidFill>
                  <a:srgbClr val="2F2F2F"/>
                </a:solidFill>
              </a:defRPr>
            </a:pPr>
            <a:r>
              <a:rPr sz="1600" dirty="0"/>
              <a:t>Experiment design:</a:t>
            </a:r>
          </a:p>
          <a:p>
            <a:pPr marL="322560" indent="218879">
              <a:spcBef>
                <a:spcPts val="1100"/>
              </a:spcBef>
              <a:defRPr sz="2400" spc="-1">
                <a:solidFill>
                  <a:srgbClr val="2F2F2F"/>
                </a:solidFill>
              </a:defRPr>
            </a:pPr>
            <a:r>
              <a:rPr sz="1600" dirty="0"/>
              <a:t>1. Beam </a:t>
            </a:r>
          </a:p>
          <a:p>
            <a:pPr marL="322560" indent="218879">
              <a:spcBef>
                <a:spcPts val="1100"/>
              </a:spcBef>
              <a:defRPr sz="2400" spc="-1">
                <a:solidFill>
                  <a:srgbClr val="2F2F2F"/>
                </a:solidFill>
              </a:defRPr>
            </a:pPr>
            <a:r>
              <a:rPr sz="1600" dirty="0"/>
              <a:t>2. Target </a:t>
            </a:r>
          </a:p>
          <a:p>
            <a:pPr marL="322560" indent="218879">
              <a:spcBef>
                <a:spcPts val="1100"/>
              </a:spcBef>
              <a:defRPr sz="2400" spc="-1">
                <a:solidFill>
                  <a:srgbClr val="2F2F2F"/>
                </a:solidFill>
              </a:defRPr>
            </a:pPr>
            <a:r>
              <a:rPr sz="1600" dirty="0"/>
              <a:t>3. Detectors</a:t>
            </a:r>
          </a:p>
          <a:p>
            <a:pPr marL="322560" indent="218879">
              <a:spcBef>
                <a:spcPts val="1100"/>
              </a:spcBef>
              <a:defRPr sz="2400" spc="-1">
                <a:solidFill>
                  <a:srgbClr val="2F2F2F"/>
                </a:solidFill>
              </a:defRPr>
            </a:pPr>
            <a:r>
              <a:rPr sz="1600" dirty="0"/>
              <a:t>4. Trigger/readout </a:t>
            </a:r>
          </a:p>
        </p:txBody>
      </p:sp>
      <p:pic>
        <p:nvPicPr>
          <p:cNvPr id="347" name="image27.png" descr="image27.png"/>
          <p:cNvPicPr>
            <a:picLocks noChangeAspect="1"/>
          </p:cNvPicPr>
          <p:nvPr/>
        </p:nvPicPr>
        <p:blipFill>
          <a:blip r:embed="rId2"/>
          <a:stretch>
            <a:fillRect/>
          </a:stretch>
        </p:blipFill>
        <p:spPr>
          <a:xfrm>
            <a:off x="8462519" y="4608000"/>
            <a:ext cx="1832041" cy="1067401"/>
          </a:xfrm>
          <a:prstGeom prst="rect">
            <a:avLst/>
          </a:prstGeom>
          <a:ln w="12700">
            <a:miter lim="400000"/>
          </a:ln>
        </p:spPr>
      </p:pic>
      <p:sp>
        <p:nvSpPr>
          <p:cNvPr id="348" name="Line 6"/>
          <p:cNvSpPr/>
          <p:nvPr/>
        </p:nvSpPr>
        <p:spPr>
          <a:xfrm>
            <a:off x="9396000" y="1363319"/>
            <a:ext cx="361" cy="1224001"/>
          </a:xfrm>
          <a:prstGeom prst="line">
            <a:avLst/>
          </a:prstGeom>
          <a:ln w="38160">
            <a:solidFill>
              <a:schemeClr val="accent1"/>
            </a:solidFill>
            <a:tailEnd type="triangle"/>
          </a:ln>
        </p:spPr>
        <p:txBody>
          <a:bodyPr lIns="0" tIns="0" rIns="0" bIns="0"/>
          <a:lstStyle/>
          <a:p>
            <a:endParaRPr/>
          </a:p>
        </p:txBody>
      </p:sp>
      <p:sp>
        <p:nvSpPr>
          <p:cNvPr id="349" name="Line 7"/>
          <p:cNvSpPr/>
          <p:nvPr/>
        </p:nvSpPr>
        <p:spPr>
          <a:xfrm>
            <a:off x="9405719" y="3528000"/>
            <a:ext cx="361" cy="864001"/>
          </a:xfrm>
          <a:prstGeom prst="line">
            <a:avLst/>
          </a:prstGeom>
          <a:ln w="38160">
            <a:solidFill>
              <a:schemeClr val="accent1"/>
            </a:solidFill>
            <a:tailEnd type="triangle"/>
          </a:ln>
        </p:spPr>
        <p:txBody>
          <a:bodyPr lIns="0" tIns="0" rIns="0" bIns="0"/>
          <a:lstStyle/>
          <a:p>
            <a:endParaRPr/>
          </a:p>
        </p:txBody>
      </p:sp>
      <p:sp>
        <p:nvSpPr>
          <p:cNvPr id="350" name="Line 8"/>
          <p:cNvSpPr/>
          <p:nvPr/>
        </p:nvSpPr>
        <p:spPr>
          <a:xfrm>
            <a:off x="9595439" y="3562920"/>
            <a:ext cx="340561" cy="794161"/>
          </a:xfrm>
          <a:prstGeom prst="line">
            <a:avLst/>
          </a:prstGeom>
          <a:ln w="38160">
            <a:solidFill>
              <a:schemeClr val="accent1"/>
            </a:solidFill>
            <a:tailEnd type="triangle"/>
          </a:ln>
        </p:spPr>
        <p:txBody>
          <a:bodyPr lIns="0" tIns="0" rIns="0" bIns="0"/>
          <a:lstStyle/>
          <a:p>
            <a:endParaRPr/>
          </a:p>
        </p:txBody>
      </p:sp>
      <p:sp>
        <p:nvSpPr>
          <p:cNvPr id="351" name="Line 9"/>
          <p:cNvSpPr/>
          <p:nvPr/>
        </p:nvSpPr>
        <p:spPr>
          <a:xfrm flipH="1">
            <a:off x="8875439" y="3528000"/>
            <a:ext cx="340561" cy="794161"/>
          </a:xfrm>
          <a:prstGeom prst="line">
            <a:avLst/>
          </a:prstGeom>
          <a:ln w="38160">
            <a:solidFill>
              <a:schemeClr val="accent1"/>
            </a:solidFill>
            <a:tailEnd type="triangle"/>
          </a:ln>
        </p:spPr>
        <p:txBody>
          <a:bodyPr lIns="0" tIns="0" rIns="0" bIns="0"/>
          <a:lstStyle/>
          <a:p>
            <a:endParaRPr/>
          </a:p>
        </p:txBody>
      </p:sp>
      <p:sp>
        <p:nvSpPr>
          <p:cNvPr id="352" name="CustomShape 10"/>
          <p:cNvSpPr txBox="1"/>
          <p:nvPr/>
        </p:nvSpPr>
        <p:spPr>
          <a:xfrm>
            <a:off x="9693000" y="1764000"/>
            <a:ext cx="1637281" cy="484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defRPr sz="2800" spc="-1"/>
            </a:lvl1pPr>
          </a:lstStyle>
          <a:p>
            <a:r>
              <a:t>beam</a:t>
            </a:r>
          </a:p>
        </p:txBody>
      </p:sp>
      <p:sp>
        <p:nvSpPr>
          <p:cNvPr id="353" name="CustomShape 11"/>
          <p:cNvSpPr txBox="1"/>
          <p:nvPr/>
        </p:nvSpPr>
        <p:spPr>
          <a:xfrm>
            <a:off x="9981000" y="2879999"/>
            <a:ext cx="1061281" cy="484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defRPr sz="2800" spc="-1"/>
            </a:lvl1pPr>
          </a:lstStyle>
          <a:p>
            <a:r>
              <a:t>target</a:t>
            </a:r>
          </a:p>
        </p:txBody>
      </p:sp>
      <p:sp>
        <p:nvSpPr>
          <p:cNvPr id="354" name="CustomShape 12"/>
          <p:cNvSpPr txBox="1"/>
          <p:nvPr/>
        </p:nvSpPr>
        <p:spPr>
          <a:xfrm>
            <a:off x="10557000" y="4895999"/>
            <a:ext cx="1421281" cy="484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defRPr sz="2800" spc="-1"/>
            </a:lvl1pPr>
          </a:lstStyle>
          <a:p>
            <a:r>
              <a:t>detector</a:t>
            </a:r>
          </a:p>
        </p:txBody>
      </p:sp>
      <p:sp>
        <p:nvSpPr>
          <p:cNvPr id="355" name="CustomShape 13"/>
          <p:cNvSpPr/>
          <p:nvPr/>
        </p:nvSpPr>
        <p:spPr>
          <a:xfrm>
            <a:off x="9107999" y="2736000"/>
            <a:ext cx="648001" cy="648001"/>
          </a:xfrm>
          <a:prstGeom prst="ellipse">
            <a:avLst/>
          </a:prstGeom>
          <a:gradFill>
            <a:gsLst>
              <a:gs pos="0">
                <a:schemeClr val="accent3"/>
              </a:gs>
              <a:gs pos="100000">
                <a:schemeClr val="accent3">
                  <a:lumOff val="23039"/>
                </a:schemeClr>
              </a:gs>
            </a:gsLst>
            <a:lin ang="5400000"/>
          </a:gradFill>
          <a:ln w="12700">
            <a:miter lim="400000"/>
          </a:ln>
        </p:spPr>
        <p:txBody>
          <a:bodyPr lIns="0" tIns="0" rIns="0" bIns="0"/>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t>Proposal Extension</a:t>
            </a:r>
          </a:p>
        </p:txBody>
      </p:sp>
      <p:sp>
        <p:nvSpPr>
          <p:cNvPr id="336"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337" name="CustomShape 4"/>
          <p:cNvSpPr txBox="1">
            <a:spLocks noGrp="1"/>
          </p:cNvSpPr>
          <p:nvPr>
            <p:ph type="sldNum" sz="quarter" idx="4294967295"/>
          </p:nvPr>
        </p:nvSpPr>
        <p:spPr>
          <a:xfrm>
            <a:off x="11804480" y="4824807"/>
            <a:ext cx="127001" cy="1355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12</a:t>
            </a:fld>
            <a:endParaRPr/>
          </a:p>
        </p:txBody>
      </p:sp>
      <p:sp>
        <p:nvSpPr>
          <p:cNvPr id="338" name="CustomShape 5"/>
          <p:cNvSpPr txBox="1"/>
          <p:nvPr/>
        </p:nvSpPr>
        <p:spPr>
          <a:xfrm>
            <a:off x="407879" y="1501609"/>
            <a:ext cx="6106962" cy="2306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defRPr sz="2000" spc="-1"/>
            </a:pPr>
            <a:r>
              <a:rPr lang="en-US" sz="1600" dirty="0"/>
              <a:t>Participants can describe (</a:t>
            </a:r>
            <a:r>
              <a:rPr sz="1600" dirty="0"/>
              <a:t>~200 extra words</a:t>
            </a:r>
            <a:r>
              <a:rPr lang="en-US" sz="1600" dirty="0"/>
              <a:t>)</a:t>
            </a:r>
            <a:r>
              <a:rPr sz="1600" dirty="0"/>
              <a:t> an </a:t>
            </a:r>
            <a:r>
              <a:rPr sz="1600" dirty="0">
                <a:solidFill>
                  <a:srgbClr val="C00000"/>
                </a:solidFill>
              </a:rPr>
              <a:t>outreach/education activity </a:t>
            </a:r>
            <a:r>
              <a:rPr sz="1600" dirty="0"/>
              <a:t>that </a:t>
            </a:r>
            <a:r>
              <a:rPr lang="en-US" sz="1600" dirty="0"/>
              <a:t>they </a:t>
            </a:r>
            <a:r>
              <a:rPr sz="1600" dirty="0"/>
              <a:t>plan to organi</a:t>
            </a:r>
            <a:r>
              <a:rPr lang="en-US" sz="1600" dirty="0"/>
              <a:t>z</a:t>
            </a:r>
            <a:r>
              <a:rPr sz="1600" dirty="0"/>
              <a:t>e for promoting </a:t>
            </a:r>
            <a:r>
              <a:rPr sz="1600" dirty="0">
                <a:solidFill>
                  <a:srgbClr val="C00000"/>
                </a:solidFill>
              </a:rPr>
              <a:t>science in an inclusive way</a:t>
            </a:r>
            <a:r>
              <a:rPr sz="1600" dirty="0"/>
              <a:t>!</a:t>
            </a:r>
          </a:p>
          <a:p>
            <a:pPr>
              <a:defRPr sz="2000" spc="-1"/>
            </a:pPr>
            <a:endParaRPr sz="1600" dirty="0"/>
          </a:p>
          <a:p>
            <a:pPr>
              <a:defRPr sz="2000" spc="-1"/>
            </a:pPr>
            <a:r>
              <a:rPr sz="1600" dirty="0"/>
              <a:t>Target audience: a part of </a:t>
            </a:r>
            <a:r>
              <a:rPr lang="en-US" sz="1600" dirty="0"/>
              <a:t>the student’s</a:t>
            </a:r>
            <a:r>
              <a:rPr sz="1600" dirty="0"/>
              <a:t> community usually less exposed to science</a:t>
            </a:r>
          </a:p>
          <a:p>
            <a:pPr>
              <a:defRPr sz="2000" spc="-1"/>
            </a:pPr>
            <a:endParaRPr sz="1600" dirty="0"/>
          </a:p>
          <a:p>
            <a:pPr>
              <a:defRPr sz="2000" spc="-1"/>
            </a:pPr>
            <a:r>
              <a:rPr sz="1600" dirty="0"/>
              <a:t>This extra proposal will give </a:t>
            </a:r>
            <a:r>
              <a:rPr lang="en-US" sz="1600" dirty="0"/>
              <a:t>students</a:t>
            </a:r>
            <a:r>
              <a:rPr sz="1600" dirty="0"/>
              <a:t> access to the </a:t>
            </a:r>
            <a:r>
              <a:rPr lang="en-GB" sz="1600" dirty="0"/>
              <a:t>optical telescopes</a:t>
            </a:r>
            <a:r>
              <a:rPr sz="1600" dirty="0"/>
              <a:t> offered by </a:t>
            </a:r>
            <a:r>
              <a:rPr sz="1600" u="sng" dirty="0">
                <a:solidFill>
                  <a:srgbClr val="6D2466"/>
                </a:solidFill>
                <a:uFill>
                  <a:solidFill>
                    <a:srgbClr val="6D2466"/>
                  </a:solidFill>
                </a:uFill>
                <a:hlinkClick r:id="rId2"/>
              </a:rPr>
              <a:t>SSVI</a:t>
            </a:r>
            <a:endParaRPr sz="1600" dirty="0"/>
          </a:p>
        </p:txBody>
      </p:sp>
      <p:pic>
        <p:nvPicPr>
          <p:cNvPr id="339" name="image18.png" descr="image18.png"/>
          <p:cNvPicPr>
            <a:picLocks noChangeAspect="1"/>
          </p:cNvPicPr>
          <p:nvPr/>
        </p:nvPicPr>
        <p:blipFill>
          <a:blip r:embed="rId3"/>
          <a:stretch>
            <a:fillRect/>
          </a:stretch>
        </p:blipFill>
        <p:spPr>
          <a:xfrm>
            <a:off x="7547337" y="545455"/>
            <a:ext cx="4011614" cy="2669866"/>
          </a:xfrm>
          <a:prstGeom prst="rect">
            <a:avLst/>
          </a:prstGeom>
          <a:ln w="12700">
            <a:miter lim="400000"/>
          </a:ln>
        </p:spPr>
      </p:pic>
      <p:pic>
        <p:nvPicPr>
          <p:cNvPr id="340" name="logo_SSVI.jpg" descr="logo_SSVI.jpg"/>
          <p:cNvPicPr>
            <a:picLocks noChangeAspect="1"/>
          </p:cNvPicPr>
          <p:nvPr/>
        </p:nvPicPr>
        <p:blipFill>
          <a:blip r:embed="rId4"/>
          <a:stretch>
            <a:fillRect/>
          </a:stretch>
        </p:blipFill>
        <p:spPr>
          <a:xfrm>
            <a:off x="5774045" y="316033"/>
            <a:ext cx="1378510" cy="1378510"/>
          </a:xfrm>
          <a:prstGeom prst="rect">
            <a:avLst/>
          </a:prstGeom>
          <a:ln w="12700">
            <a:miter lim="400000"/>
          </a:ln>
        </p:spPr>
      </p:pic>
      <p:pic>
        <p:nvPicPr>
          <p:cNvPr id="341" name="_DSC4631POST.jpg" descr="_DSC4631POST.jpg"/>
          <p:cNvPicPr>
            <a:picLocks noChangeAspect="1"/>
          </p:cNvPicPr>
          <p:nvPr/>
        </p:nvPicPr>
        <p:blipFill>
          <a:blip r:embed="rId5"/>
          <a:stretch>
            <a:fillRect/>
          </a:stretch>
        </p:blipFill>
        <p:spPr>
          <a:xfrm>
            <a:off x="7535896" y="3315371"/>
            <a:ext cx="4034496" cy="2689665"/>
          </a:xfrm>
          <a:prstGeom prst="rect">
            <a:avLst/>
          </a:prstGeom>
          <a:ln w="12700">
            <a:miter lim="400000"/>
          </a:ln>
        </p:spPr>
      </p:pic>
      <p:pic>
        <p:nvPicPr>
          <p:cNvPr id="3" name="Picture 2">
            <a:extLst>
              <a:ext uri="{FF2B5EF4-FFF2-40B4-BE49-F238E27FC236}">
                <a16:creationId xmlns:a16="http://schemas.microsoft.com/office/drawing/2014/main" id="{8CBD743F-E66A-0D7A-E476-0A55A5483D63}"/>
              </a:ext>
            </a:extLst>
          </p:cNvPr>
          <p:cNvPicPr>
            <a:picLocks noChangeAspect="1"/>
          </p:cNvPicPr>
          <p:nvPr/>
        </p:nvPicPr>
        <p:blipFill>
          <a:blip r:embed="rId6" cstate="print">
            <a:extLst>
              <a:ext uri="{28A0092B-C50C-407E-A947-70E740481C1C}">
                <a14:useLocalDpi xmlns:a14="http://schemas.microsoft.com/office/drawing/2010/main" val="0"/>
              </a:ext>
            </a:extLst>
          </a:blip>
          <a:srcRect l="15897" t="47924" r="46359"/>
          <a:stretch/>
        </p:blipFill>
        <p:spPr>
          <a:xfrm rot="10800000">
            <a:off x="4065260" y="3991561"/>
            <a:ext cx="3165533" cy="2013475"/>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ogo with text and images&#10;&#10;Description automatically generated">
            <a:extLst>
              <a:ext uri="{FF2B5EF4-FFF2-40B4-BE49-F238E27FC236}">
                <a16:creationId xmlns:a16="http://schemas.microsoft.com/office/drawing/2014/main" id="{FA1A0477-685F-32D3-A01E-3DF16887D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287" y="4794842"/>
            <a:ext cx="1248827" cy="1248827"/>
          </a:xfrm>
          <a:prstGeom prst="rect">
            <a:avLst/>
          </a:prstGeom>
        </p:spPr>
      </p:pic>
      <p:sp>
        <p:nvSpPr>
          <p:cNvPr id="293"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lang="en-US" dirty="0"/>
              <a:t>SSVI</a:t>
            </a:r>
            <a:endParaRPr dirty="0"/>
          </a:p>
        </p:txBody>
      </p:sp>
      <p:sp>
        <p:nvSpPr>
          <p:cNvPr id="294"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295" name="CustomShape 4"/>
          <p:cNvSpPr txBox="1">
            <a:spLocks noGrp="1"/>
          </p:cNvSpPr>
          <p:nvPr>
            <p:ph type="sldNum" sz="quarter" idx="4294967295"/>
          </p:nvPr>
        </p:nvSpPr>
        <p:spPr>
          <a:xfrm>
            <a:off x="11660479" y="6470367"/>
            <a:ext cx="127001"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13</a:t>
            </a:fld>
            <a:endParaRPr/>
          </a:p>
        </p:txBody>
      </p:sp>
      <p:sp>
        <p:nvSpPr>
          <p:cNvPr id="296" name="CustomShape 5"/>
          <p:cNvSpPr txBox="1"/>
          <p:nvPr/>
        </p:nvSpPr>
        <p:spPr>
          <a:xfrm>
            <a:off x="117714" y="1074485"/>
            <a:ext cx="5261401" cy="2626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09439">
              <a:spcBef>
                <a:spcPts val="400"/>
              </a:spcBef>
              <a:buClr>
                <a:srgbClr val="000000"/>
              </a:buClr>
              <a:buSzPct val="45000"/>
              <a:defRPr sz="2400" spc="-1">
                <a:solidFill>
                  <a:srgbClr val="2F2F2F"/>
                </a:solidFill>
              </a:defRPr>
            </a:pPr>
            <a:r>
              <a:rPr lang="en-GB" sz="1600" b="1" dirty="0" err="1">
                <a:solidFill>
                  <a:srgbClr val="4472C4"/>
                </a:solidFill>
                <a:effectLst/>
                <a:latin typeface="Arial" panose="020B0604020202020204" pitchFamily="34" charset="0"/>
              </a:rPr>
              <a:t>Sterren</a:t>
            </a:r>
            <a:r>
              <a:rPr lang="en-GB" sz="1600" b="1" dirty="0">
                <a:solidFill>
                  <a:srgbClr val="4472C4"/>
                </a:solidFill>
                <a:effectLst/>
                <a:latin typeface="Arial" panose="020B0604020202020204" pitchFamily="34" charset="0"/>
              </a:rPr>
              <a:t> </a:t>
            </a:r>
            <a:r>
              <a:rPr lang="en-GB" sz="1600" b="1" dirty="0" err="1">
                <a:solidFill>
                  <a:srgbClr val="4472C4"/>
                </a:solidFill>
                <a:effectLst/>
                <a:latin typeface="Arial" panose="020B0604020202020204" pitchFamily="34" charset="0"/>
              </a:rPr>
              <a:t>Schitteren</a:t>
            </a:r>
            <a:r>
              <a:rPr lang="en-GB" sz="1600" b="1" dirty="0">
                <a:solidFill>
                  <a:srgbClr val="4472C4"/>
                </a:solidFill>
                <a:effectLst/>
                <a:latin typeface="Arial" panose="020B0604020202020204" pitchFamily="34" charset="0"/>
              </a:rPr>
              <a:t> </a:t>
            </a:r>
            <a:r>
              <a:rPr lang="en-GB" sz="1600" b="1" dirty="0" err="1">
                <a:solidFill>
                  <a:srgbClr val="4472C4"/>
                </a:solidFill>
                <a:effectLst/>
                <a:latin typeface="Arial" panose="020B0604020202020204" pitchFamily="34" charset="0"/>
              </a:rPr>
              <a:t>Voor</a:t>
            </a:r>
            <a:r>
              <a:rPr lang="en-GB" sz="1600" b="1" dirty="0">
                <a:solidFill>
                  <a:srgbClr val="4472C4"/>
                </a:solidFill>
                <a:effectLst/>
                <a:latin typeface="Arial" panose="020B0604020202020204" pitchFamily="34" charset="0"/>
              </a:rPr>
              <a:t> </a:t>
            </a:r>
            <a:r>
              <a:rPr lang="en-GB" sz="1600" b="1" dirty="0" err="1">
                <a:solidFill>
                  <a:srgbClr val="4472C4"/>
                </a:solidFill>
                <a:effectLst/>
                <a:latin typeface="Arial" panose="020B0604020202020204" pitchFamily="34" charset="0"/>
              </a:rPr>
              <a:t>Iedereen</a:t>
            </a:r>
            <a:r>
              <a:rPr lang="en-GB" sz="1600" b="1" dirty="0">
                <a:solidFill>
                  <a:srgbClr val="4472C4"/>
                </a:solidFill>
                <a:effectLst/>
                <a:latin typeface="Arial" panose="020B0604020202020204" pitchFamily="34" charset="0"/>
              </a:rPr>
              <a:t> (Stars Shine For Everyone)</a:t>
            </a:r>
            <a:br>
              <a:rPr lang="en-GB" sz="1600" b="1" dirty="0">
                <a:solidFill>
                  <a:srgbClr val="4472C4"/>
                </a:solidFill>
                <a:effectLst/>
                <a:latin typeface="Arial" panose="020B0604020202020204" pitchFamily="34" charset="0"/>
              </a:rPr>
            </a:br>
            <a:r>
              <a:rPr lang="en-GB" sz="1600" b="1" dirty="0">
                <a:solidFill>
                  <a:srgbClr val="4472C4"/>
                </a:solidFill>
                <a:effectLst/>
                <a:latin typeface="Arial" panose="020B0604020202020204" pitchFamily="34" charset="0"/>
              </a:rPr>
              <a:t>An Astronomy Project for children with disabilities and underserved communities around the world</a:t>
            </a:r>
            <a:br>
              <a:rPr lang="en-GB" b="1" dirty="0">
                <a:solidFill>
                  <a:srgbClr val="000000"/>
                </a:solidFill>
                <a:effectLst/>
                <a:latin typeface="Arial" panose="020B0604020202020204" pitchFamily="34" charset="0"/>
              </a:rPr>
            </a:br>
            <a:endParaRPr lang="en-GB" b="1" dirty="0">
              <a:solidFill>
                <a:srgbClr val="000000"/>
              </a:solidFill>
              <a:effectLst/>
              <a:latin typeface="Arial" panose="020B0604020202020204" pitchFamily="34" charset="0"/>
            </a:endParaRPr>
          </a:p>
          <a:p>
            <a:pPr marL="109439">
              <a:spcBef>
                <a:spcPts val="400"/>
              </a:spcBef>
              <a:buClr>
                <a:srgbClr val="000000"/>
              </a:buClr>
              <a:buSzPct val="45000"/>
              <a:defRPr sz="2400" spc="-1">
                <a:solidFill>
                  <a:srgbClr val="2F2F2F"/>
                </a:solidFill>
              </a:defRPr>
            </a:pPr>
            <a:r>
              <a:rPr lang="en-GB" sz="1600" dirty="0">
                <a:solidFill>
                  <a:srgbClr val="000000"/>
                </a:solidFill>
                <a:effectLst/>
                <a:latin typeface="Arial" panose="020B0604020202020204" pitchFamily="34" charset="0"/>
              </a:rPr>
              <a:t>”</a:t>
            </a:r>
            <a:r>
              <a:rPr lang="en-GB" sz="1600" i="1" dirty="0">
                <a:solidFill>
                  <a:srgbClr val="000000"/>
                </a:solidFill>
                <a:effectLst/>
                <a:latin typeface="Arial" panose="020B0604020202020204" pitchFamily="34" charset="0"/>
              </a:rPr>
              <a:t>All children in special education and vulnerable people should have the opportunity to admire the starry sky with the help of a telescope</a:t>
            </a:r>
            <a:r>
              <a:rPr lang="en-GB" sz="1600" dirty="0">
                <a:solidFill>
                  <a:srgbClr val="000000"/>
                </a:solidFill>
                <a:effectLst/>
                <a:latin typeface="Arial" panose="020B0604020202020204" pitchFamily="34" charset="0"/>
              </a:rPr>
              <a:t>.” </a:t>
            </a:r>
          </a:p>
          <a:p>
            <a:pPr marL="109439">
              <a:spcBef>
                <a:spcPts val="400"/>
              </a:spcBef>
              <a:buClr>
                <a:srgbClr val="000000"/>
              </a:buClr>
              <a:buSzPct val="45000"/>
              <a:defRPr sz="2400" spc="-1">
                <a:solidFill>
                  <a:srgbClr val="2F2F2F"/>
                </a:solidFill>
              </a:defRPr>
            </a:pPr>
            <a:r>
              <a:rPr lang="en-GB" sz="1400" dirty="0">
                <a:solidFill>
                  <a:srgbClr val="000000"/>
                </a:solidFill>
                <a:effectLst/>
                <a:latin typeface="Arial" panose="020B0604020202020204" pitchFamily="34" charset="0"/>
              </a:rPr>
              <a:t>This is the starting point of the founder of the project Jean-Pierre Grootaerd.</a:t>
            </a:r>
            <a:endParaRPr sz="1400" dirty="0"/>
          </a:p>
        </p:txBody>
      </p:sp>
      <p:pic>
        <p:nvPicPr>
          <p:cNvPr id="5" name="Picture 4" descr="A group of people standing in a room with a telescope&#10;&#10;Description automatically generated">
            <a:extLst>
              <a:ext uri="{FF2B5EF4-FFF2-40B4-BE49-F238E27FC236}">
                <a16:creationId xmlns:a16="http://schemas.microsoft.com/office/drawing/2014/main" id="{CF8CD1EF-74DD-E041-AB40-91824CD1E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5406" y="188452"/>
            <a:ext cx="3495520" cy="2330347"/>
          </a:xfrm>
          <a:prstGeom prst="rect">
            <a:avLst/>
          </a:prstGeom>
        </p:spPr>
      </p:pic>
      <p:pic>
        <p:nvPicPr>
          <p:cNvPr id="7" name="Picture 6" descr="A person smiling at the camera&#10;&#10;Description automatically generated">
            <a:extLst>
              <a:ext uri="{FF2B5EF4-FFF2-40B4-BE49-F238E27FC236}">
                <a16:creationId xmlns:a16="http://schemas.microsoft.com/office/drawing/2014/main" id="{20DE97E3-1BE7-0700-C417-F66349619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112" y="353090"/>
            <a:ext cx="1628110" cy="1628110"/>
          </a:xfrm>
          <a:prstGeom prst="rect">
            <a:avLst/>
          </a:prstGeom>
        </p:spPr>
      </p:pic>
      <p:pic>
        <p:nvPicPr>
          <p:cNvPr id="9" name="Picture 8">
            <a:extLst>
              <a:ext uri="{FF2B5EF4-FFF2-40B4-BE49-F238E27FC236}">
                <a16:creationId xmlns:a16="http://schemas.microsoft.com/office/drawing/2014/main" id="{A2547D51-5289-28BB-140F-19EE1CBC65A7}"/>
              </a:ext>
            </a:extLst>
          </p:cNvPr>
          <p:cNvPicPr>
            <a:picLocks noChangeAspect="1"/>
          </p:cNvPicPr>
          <p:nvPr/>
        </p:nvPicPr>
        <p:blipFill>
          <a:blip r:embed="rId5"/>
          <a:stretch>
            <a:fillRect/>
          </a:stretch>
        </p:blipFill>
        <p:spPr>
          <a:xfrm>
            <a:off x="5647908" y="2491724"/>
            <a:ext cx="2498399" cy="2825932"/>
          </a:xfrm>
          <a:prstGeom prst="rect">
            <a:avLst/>
          </a:prstGeom>
        </p:spPr>
      </p:pic>
      <p:sp>
        <p:nvSpPr>
          <p:cNvPr id="11" name="TextBox 10">
            <a:extLst>
              <a:ext uri="{FF2B5EF4-FFF2-40B4-BE49-F238E27FC236}">
                <a16:creationId xmlns:a16="http://schemas.microsoft.com/office/drawing/2014/main" id="{58306D1C-38E8-6FF5-23E1-463EB9C1BDB8}"/>
              </a:ext>
            </a:extLst>
          </p:cNvPr>
          <p:cNvSpPr txBox="1"/>
          <p:nvPr/>
        </p:nvSpPr>
        <p:spPr>
          <a:xfrm>
            <a:off x="117714" y="5683590"/>
            <a:ext cx="300634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400" dirty="0">
                <a:highlight>
                  <a:srgbClr val="FFFF00"/>
                </a:highlight>
              </a:rPr>
              <a:t>https://www.ssvi.be</a:t>
            </a:r>
          </a:p>
        </p:txBody>
      </p:sp>
      <p:pic>
        <p:nvPicPr>
          <p:cNvPr id="3" name="Picture 2" descr="A person and person standing next to a telescope&#10;&#10;Description automatically generated">
            <a:extLst>
              <a:ext uri="{FF2B5EF4-FFF2-40B4-BE49-F238E27FC236}">
                <a16:creationId xmlns:a16="http://schemas.microsoft.com/office/drawing/2014/main" id="{04DB2460-9086-8EFB-AB7E-6EB195F134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50" t="8613" r="14760" b="3951"/>
          <a:stretch/>
        </p:blipFill>
        <p:spPr>
          <a:xfrm>
            <a:off x="8358835" y="2692700"/>
            <a:ext cx="3562091" cy="3293003"/>
          </a:xfrm>
          <a:prstGeom prst="rect">
            <a:avLst/>
          </a:prstGeom>
        </p:spPr>
      </p:pic>
    </p:spTree>
    <p:extLst>
      <p:ext uri="{BB962C8B-B14F-4D97-AF65-F5344CB8AC3E}">
        <p14:creationId xmlns:p14="http://schemas.microsoft.com/office/powerpoint/2010/main" val="379573517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Additional content created by BL4S</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14</a:t>
            </a:fld>
            <a:endParaRPr/>
          </a:p>
        </p:txBody>
      </p:sp>
      <p:sp>
        <p:nvSpPr>
          <p:cNvPr id="7" name="TextBox 6">
            <a:extLst>
              <a:ext uri="{FF2B5EF4-FFF2-40B4-BE49-F238E27FC236}">
                <a16:creationId xmlns:a16="http://schemas.microsoft.com/office/drawing/2014/main" id="{9E512214-3B36-D077-0A81-5B5FC95D6486}"/>
              </a:ext>
            </a:extLst>
          </p:cNvPr>
          <p:cNvSpPr txBox="1"/>
          <p:nvPr/>
        </p:nvSpPr>
        <p:spPr>
          <a:xfrm>
            <a:off x="294899" y="1361440"/>
            <a:ext cx="11601241" cy="2954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Arial"/>
                <a:ea typeface="Arial"/>
                <a:cs typeface="Arial"/>
                <a:sym typeface="Arial"/>
              </a:rPr>
              <a:t>BL4S is organizing a series of </a:t>
            </a:r>
            <a:r>
              <a:rPr kumimoji="0" lang="en-US" sz="1600" b="0" i="0" u="none" strike="noStrike" cap="none" spc="0" normalizeH="0" baseline="0" dirty="0">
                <a:ln>
                  <a:noFill/>
                </a:ln>
                <a:solidFill>
                  <a:srgbClr val="C00000"/>
                </a:solidFill>
                <a:effectLst/>
                <a:uFillTx/>
                <a:latin typeface="Arial"/>
                <a:ea typeface="Arial"/>
                <a:cs typeface="Arial"/>
                <a:sym typeface="Arial"/>
              </a:rPr>
              <a:t>on-line Zoom events </a:t>
            </a:r>
            <a:r>
              <a:rPr kumimoji="0" lang="en-US" sz="1600" b="0" i="0" u="none" strike="noStrike" cap="none" spc="0" normalizeH="0" baseline="0" dirty="0">
                <a:ln>
                  <a:noFill/>
                </a:ln>
                <a:solidFill>
                  <a:srgbClr val="000000"/>
                </a:solidFill>
                <a:effectLst/>
                <a:uFillTx/>
                <a:latin typeface="Arial"/>
                <a:ea typeface="Arial"/>
                <a:cs typeface="Arial"/>
                <a:sym typeface="Arial"/>
              </a:rPr>
              <a:t>for the participants of the competition. </a:t>
            </a:r>
            <a:r>
              <a:rPr kumimoji="0" lang="en-US" sz="1600" b="0" i="0" u="none" strike="noStrike" cap="none" spc="0" normalizeH="0" baseline="0" dirty="0">
                <a:ln>
                  <a:noFill/>
                </a:ln>
                <a:solidFill>
                  <a:srgbClr val="C00000"/>
                </a:solidFill>
                <a:effectLst/>
                <a:uFillTx/>
                <a:latin typeface="Arial"/>
                <a:ea typeface="Arial"/>
                <a:cs typeface="Arial"/>
                <a:sym typeface="Arial"/>
              </a:rPr>
              <a:t>Individuals</a:t>
            </a:r>
            <a:r>
              <a:rPr kumimoji="0" lang="en-US" sz="1600" b="0" i="0" u="none" strike="noStrike" cap="none" spc="0" normalizeH="0" baseline="0" dirty="0">
                <a:ln>
                  <a:noFill/>
                </a:ln>
                <a:solidFill>
                  <a:srgbClr val="000000"/>
                </a:solidFill>
                <a:effectLst/>
                <a:uFillTx/>
                <a:latin typeface="Arial"/>
                <a:ea typeface="Arial"/>
                <a:cs typeface="Arial"/>
                <a:sym typeface="Arial"/>
              </a:rPr>
              <a:t> are invited as well as complete </a:t>
            </a:r>
            <a:r>
              <a:rPr kumimoji="0" lang="en-US" sz="1600" b="0" i="0" u="none" strike="noStrike" cap="none" spc="0" normalizeH="0" baseline="0" dirty="0">
                <a:ln>
                  <a:noFill/>
                </a:ln>
                <a:solidFill>
                  <a:srgbClr val="C00000"/>
                </a:solidFill>
                <a:effectLst/>
                <a:uFillTx/>
                <a:latin typeface="Arial"/>
                <a:ea typeface="Arial"/>
                <a:cs typeface="Arial"/>
                <a:sym typeface="Arial"/>
              </a:rPr>
              <a:t>school classes</a:t>
            </a:r>
          </a:p>
          <a:p>
            <a:pPr marL="285750" lvl="1" indent="-285750">
              <a:buFont typeface="Arial" panose="020B0604020202020204" pitchFamily="34" charset="0"/>
              <a:buChar char="•"/>
            </a:pPr>
            <a:r>
              <a:rPr lang="en-US" sz="1600" dirty="0"/>
              <a:t>Each event is repeated twice (9:00 and 17:00 CERN time)</a:t>
            </a:r>
          </a:p>
          <a:p>
            <a:pPr marL="285750" lvl="1" indent="-285750">
              <a:buFont typeface="Arial" panose="020B0604020202020204" pitchFamily="34" charset="0"/>
              <a:buChar char="•"/>
            </a:pPr>
            <a:endParaRPr kumimoji="0" lang="en-US" sz="1600" b="0" i="0" u="none" strike="noStrike" cap="none" spc="0" normalizeH="0" baseline="0" dirty="0">
              <a:ln>
                <a:noFill/>
              </a:ln>
              <a:solidFill>
                <a:srgbClr val="000000"/>
              </a:solidFill>
              <a:effectLst/>
              <a:uFillTx/>
              <a:latin typeface="Arial"/>
              <a:ea typeface="Arial"/>
              <a:cs typeface="Arial"/>
              <a:sym typeface="Arial"/>
            </a:endParaRPr>
          </a:p>
          <a:p>
            <a:pPr marL="285750" lvl="1" indent="-285750">
              <a:buFont typeface="Arial" panose="020B0604020202020204" pitchFamily="34" charset="0"/>
              <a:buChar char="•"/>
            </a:pPr>
            <a:r>
              <a:rPr kumimoji="0" lang="en-US" sz="1600" b="0" i="0" u="none" strike="noStrike" cap="none" spc="0" normalizeH="0" baseline="0" dirty="0">
                <a:ln>
                  <a:noFill/>
                </a:ln>
                <a:solidFill>
                  <a:srgbClr val="C00000"/>
                </a:solidFill>
                <a:effectLst/>
                <a:uFillTx/>
                <a:latin typeface="Arial"/>
                <a:ea typeface="Arial"/>
                <a:cs typeface="Arial"/>
                <a:sym typeface="Arial"/>
              </a:rPr>
              <a:t>Program</a:t>
            </a:r>
            <a:r>
              <a:rPr lang="en-US" sz="1600" dirty="0"/>
              <a:t>:</a:t>
            </a:r>
          </a:p>
          <a:p>
            <a:pPr marL="628650" lvl="7" indent="-285750">
              <a:buFont typeface="Arial" panose="020B0604020202020204" pitchFamily="34" charset="0"/>
              <a:buChar char="•"/>
            </a:pPr>
            <a:r>
              <a:rPr kumimoji="0" lang="en-US" sz="1600" b="0" i="0" u="none" strike="noStrike" cap="none" spc="0" normalizeH="0" baseline="0" dirty="0">
                <a:ln>
                  <a:noFill/>
                </a:ln>
                <a:solidFill>
                  <a:srgbClr val="000000"/>
                </a:solidFill>
                <a:effectLst/>
                <a:uFillTx/>
                <a:latin typeface="Arial"/>
                <a:ea typeface="Arial"/>
                <a:cs typeface="Arial"/>
                <a:sym typeface="Arial"/>
              </a:rPr>
              <a:t>Introduction to CERN and DESY</a:t>
            </a:r>
          </a:p>
          <a:p>
            <a:pPr marL="628650" lvl="6" indent="-285750">
              <a:buFont typeface="Arial" panose="020B0604020202020204" pitchFamily="34" charset="0"/>
              <a:buChar char="•"/>
            </a:pPr>
            <a:r>
              <a:rPr lang="en-US" sz="1600" dirty="0"/>
              <a:t>Introduction to BL4S</a:t>
            </a:r>
          </a:p>
          <a:p>
            <a:pPr marL="628650" lvl="6" indent="-285750">
              <a:buFont typeface="Arial" panose="020B0604020202020204" pitchFamily="34" charset="0"/>
              <a:buChar char="•"/>
            </a:pPr>
            <a:r>
              <a:rPr kumimoji="0" lang="en-US" sz="1600" b="0" i="0" u="none" strike="noStrike" cap="none" spc="0" normalizeH="0" baseline="0" dirty="0">
                <a:ln>
                  <a:noFill/>
                </a:ln>
                <a:solidFill>
                  <a:srgbClr val="000000"/>
                </a:solidFill>
                <a:effectLst/>
                <a:uFillTx/>
                <a:latin typeface="Arial"/>
                <a:ea typeface="Arial"/>
                <a:cs typeface="Arial"/>
                <a:sym typeface="Arial"/>
              </a:rPr>
              <a:t>Virtual visit to the ATLAS experiment</a:t>
            </a:r>
          </a:p>
          <a:p>
            <a:pPr marL="628650" lvl="6" indent="-285750">
              <a:buFont typeface="Arial" panose="020B0604020202020204" pitchFamily="34" charset="0"/>
              <a:buChar char="•"/>
            </a:pPr>
            <a:r>
              <a:rPr lang="en-US" sz="1600" dirty="0"/>
              <a:t>Virtual visit to the antimatter factory</a:t>
            </a:r>
          </a:p>
          <a:p>
            <a:pPr marL="628650" lvl="6" indent="-285750">
              <a:buFont typeface="Arial" panose="020B0604020202020204" pitchFamily="34" charset="0"/>
              <a:buChar char="•"/>
            </a:pPr>
            <a:r>
              <a:rPr kumimoji="0" lang="en-US" sz="1600" b="0" i="0" u="none" strike="noStrike" cap="none" spc="0" normalizeH="0" baseline="0" dirty="0">
                <a:ln>
                  <a:noFill/>
                </a:ln>
                <a:solidFill>
                  <a:srgbClr val="000000"/>
                </a:solidFill>
                <a:effectLst/>
                <a:uFillTx/>
                <a:latin typeface="Arial"/>
                <a:ea typeface="Arial"/>
                <a:cs typeface="Arial"/>
                <a:sym typeface="Arial"/>
              </a:rPr>
              <a:t>3</a:t>
            </a:r>
            <a:r>
              <a:rPr kumimoji="0" lang="en-US" sz="1600" b="0" i="0" u="none" strike="noStrike" cap="none" spc="0" normalizeH="0" baseline="30000" dirty="0">
                <a:ln>
                  <a:noFill/>
                </a:ln>
                <a:solidFill>
                  <a:srgbClr val="000000"/>
                </a:solidFill>
                <a:effectLst/>
                <a:uFillTx/>
                <a:latin typeface="Arial"/>
                <a:ea typeface="Arial"/>
                <a:cs typeface="Arial"/>
                <a:sym typeface="Arial"/>
              </a:rPr>
              <a:t>rd</a:t>
            </a:r>
            <a:r>
              <a:rPr kumimoji="0" lang="en-US" sz="1600" b="0" i="0" u="none" strike="noStrike" cap="none" spc="0" normalizeH="0" baseline="0" dirty="0">
                <a:ln>
                  <a:noFill/>
                </a:ln>
                <a:solidFill>
                  <a:srgbClr val="000000"/>
                </a:solidFill>
                <a:effectLst/>
                <a:uFillTx/>
                <a:latin typeface="Arial"/>
                <a:ea typeface="Arial"/>
                <a:cs typeface="Arial"/>
                <a:sym typeface="Arial"/>
              </a:rPr>
              <a:t> party content. E.g. Life of an astronaut, engineering at CERN, astrophysics, etc.</a:t>
            </a:r>
            <a:endParaRPr lang="en-US" sz="1600" dirty="0"/>
          </a:p>
          <a:p>
            <a:pPr marL="285750" lvl="6" indent="-285750">
              <a:buFont typeface="Arial" panose="020B0604020202020204" pitchFamily="34" charset="0"/>
              <a:buChar char="•"/>
            </a:pPr>
            <a:r>
              <a:rPr kumimoji="0" lang="en-US" sz="1600" b="0" i="0" u="none" strike="noStrike" cap="none" spc="0" normalizeH="0" baseline="0" dirty="0">
                <a:ln>
                  <a:noFill/>
                </a:ln>
                <a:solidFill>
                  <a:srgbClr val="000000"/>
                </a:solidFill>
                <a:effectLst/>
                <a:uFillTx/>
                <a:latin typeface="Arial"/>
                <a:ea typeface="Arial"/>
                <a:cs typeface="Arial"/>
                <a:sym typeface="Arial"/>
              </a:rPr>
              <a:t>On-line participants are given </a:t>
            </a:r>
            <a:r>
              <a:rPr kumimoji="0" lang="en-US" sz="1600" b="0" i="0" u="none" strike="noStrike" cap="none" spc="0" normalizeH="0" baseline="0" dirty="0">
                <a:ln>
                  <a:noFill/>
                </a:ln>
                <a:solidFill>
                  <a:srgbClr val="C00000"/>
                </a:solidFill>
                <a:effectLst/>
                <a:uFillTx/>
                <a:latin typeface="Arial"/>
                <a:ea typeface="Arial"/>
                <a:cs typeface="Arial"/>
                <a:sym typeface="Arial"/>
              </a:rPr>
              <a:t>time for questions</a:t>
            </a:r>
          </a:p>
          <a:p>
            <a:pPr marL="285750" lvl="6" indent="-285750">
              <a:buFont typeface="Arial" panose="020B0604020202020204" pitchFamily="34" charset="0"/>
              <a:buChar char="•"/>
            </a:pPr>
            <a:r>
              <a:rPr kumimoji="0" lang="en-US" sz="1600" b="0" i="0" u="none" strike="noStrike" cap="none" spc="0" normalizeH="0" baseline="0" dirty="0">
                <a:ln>
                  <a:noFill/>
                </a:ln>
                <a:solidFill>
                  <a:srgbClr val="C00000"/>
                </a:solidFill>
                <a:effectLst/>
                <a:uFillTx/>
                <a:latin typeface="Arial"/>
                <a:ea typeface="Arial"/>
                <a:cs typeface="Arial"/>
                <a:sym typeface="Arial"/>
              </a:rPr>
              <a:t>Sessions are recorded </a:t>
            </a:r>
            <a:r>
              <a:rPr kumimoji="0" lang="en-US" sz="1600" b="0" i="0" u="none" strike="noStrike" cap="none" spc="0" normalizeH="0" baseline="0" dirty="0">
                <a:ln>
                  <a:noFill/>
                </a:ln>
                <a:solidFill>
                  <a:srgbClr val="000000"/>
                </a:solidFill>
                <a:effectLst/>
                <a:uFillTx/>
                <a:latin typeface="Arial"/>
                <a:ea typeface="Arial"/>
                <a:cs typeface="Arial"/>
                <a:sym typeface="Arial"/>
              </a:rPr>
              <a:t>for offline viewing</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sp>
        <p:nvSpPr>
          <p:cNvPr id="3" name="TextBox 2">
            <a:extLst>
              <a:ext uri="{FF2B5EF4-FFF2-40B4-BE49-F238E27FC236}">
                <a16:creationId xmlns:a16="http://schemas.microsoft.com/office/drawing/2014/main" id="{2F3691EE-AF4F-0BC3-D94C-DD3BABAE2989}"/>
              </a:ext>
            </a:extLst>
          </p:cNvPr>
          <p:cNvSpPr txBox="1"/>
          <p:nvPr/>
        </p:nvSpPr>
        <p:spPr>
          <a:xfrm>
            <a:off x="8373254" y="5496560"/>
            <a:ext cx="359835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600" dirty="0">
                <a:solidFill>
                  <a:srgbClr val="C00000"/>
                </a:solidFill>
              </a:rPr>
              <a:t>Schedule for 2025: https://indico.cern.ch/category/19008/</a:t>
            </a:r>
          </a:p>
        </p:txBody>
      </p:sp>
    </p:spTree>
    <p:extLst>
      <p:ext uri="{BB962C8B-B14F-4D97-AF65-F5344CB8AC3E}">
        <p14:creationId xmlns:p14="http://schemas.microsoft.com/office/powerpoint/2010/main" val="377414016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stomShape 2"/>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364" name="CustomShape 3"/>
          <p:cNvSpPr txBox="1">
            <a:spLocks noGrp="1"/>
          </p:cNvSpPr>
          <p:nvPr>
            <p:ph type="sldNum" sz="quarter" idx="4294967295"/>
          </p:nvPr>
        </p:nvSpPr>
        <p:spPr>
          <a:xfrm>
            <a:off x="11643196" y="6470367"/>
            <a:ext cx="144284"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15</a:t>
            </a:fld>
            <a:endParaRPr/>
          </a:p>
        </p:txBody>
      </p:sp>
      <p:pic>
        <p:nvPicPr>
          <p:cNvPr id="365" name="image28.png" descr="image28.png"/>
          <p:cNvPicPr>
            <a:picLocks noChangeAspect="1"/>
          </p:cNvPicPr>
          <p:nvPr/>
        </p:nvPicPr>
        <p:blipFill>
          <a:blip r:embed="rId2"/>
          <a:srcRect b="18106"/>
          <a:stretch>
            <a:fillRect/>
          </a:stretch>
        </p:blipFill>
        <p:spPr>
          <a:xfrm>
            <a:off x="41942" y="1328568"/>
            <a:ext cx="6100193" cy="4440128"/>
          </a:xfrm>
          <a:prstGeom prst="rect">
            <a:avLst/>
          </a:prstGeom>
          <a:ln w="12700">
            <a:miter lim="400000"/>
          </a:ln>
        </p:spPr>
      </p:pic>
      <p:sp>
        <p:nvSpPr>
          <p:cNvPr id="2" name="CustomShape 1">
            <a:extLst>
              <a:ext uri="{FF2B5EF4-FFF2-40B4-BE49-F238E27FC236}">
                <a16:creationId xmlns:a16="http://schemas.microsoft.com/office/drawing/2014/main" id="{1386011A-6135-410B-45A4-E938B1FDC1C7}"/>
              </a:ext>
            </a:extLst>
          </p:cNvPr>
          <p:cNvSpPr txBox="1"/>
          <p:nvPr/>
        </p:nvSpPr>
        <p:spPr>
          <a:xfrm>
            <a:off x="407879" y="373680"/>
            <a:ext cx="11375282" cy="498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lang="en-US" dirty="0"/>
              <a:t>At CERN: Proton Synchrotron</a:t>
            </a:r>
            <a:endParaRPr dirty="0"/>
          </a:p>
        </p:txBody>
      </p:sp>
      <p:pic>
        <p:nvPicPr>
          <p:cNvPr id="4" name="Picture 3" descr="A group of people in a factory">
            <a:extLst>
              <a:ext uri="{FF2B5EF4-FFF2-40B4-BE49-F238E27FC236}">
                <a16:creationId xmlns:a16="http://schemas.microsoft.com/office/drawing/2014/main" id="{56188604-79AA-EBDD-7BD8-2691878ADE8A}"/>
              </a:ext>
            </a:extLst>
          </p:cNvPr>
          <p:cNvPicPr>
            <a:picLocks noChangeAspect="1"/>
          </p:cNvPicPr>
          <p:nvPr/>
        </p:nvPicPr>
        <p:blipFill>
          <a:blip r:embed="rId3">
            <a:extLst>
              <a:ext uri="{28A0092B-C50C-407E-A947-70E740481C1C}">
                <a14:useLocalDpi xmlns:a14="http://schemas.microsoft.com/office/drawing/2010/main" val="0"/>
              </a:ext>
            </a:extLst>
          </a:blip>
          <a:srcRect l="12288"/>
          <a:stretch/>
        </p:blipFill>
        <p:spPr>
          <a:xfrm>
            <a:off x="6334790" y="2006600"/>
            <a:ext cx="5739734" cy="3703637"/>
          </a:xfrm>
          <a:prstGeom prst="rect">
            <a:avLst/>
          </a:prstGeom>
        </p:spPr>
      </p:pic>
      <p:sp>
        <p:nvSpPr>
          <p:cNvPr id="370" name="CustomShape 6"/>
          <p:cNvSpPr/>
          <p:nvPr/>
        </p:nvSpPr>
        <p:spPr>
          <a:xfrm flipV="1">
            <a:off x="5796197" y="4262511"/>
            <a:ext cx="2060609" cy="188213"/>
          </a:xfrm>
          <a:prstGeom prst="line">
            <a:avLst/>
          </a:prstGeom>
          <a:ln w="57150">
            <a:solidFill>
              <a:srgbClr val="F58220"/>
            </a:solidFill>
            <a:tailEnd type="triangle"/>
          </a:ln>
        </p:spPr>
        <p:txBody>
          <a:bodyPr lIns="0" tIns="0" rIns="0" bIns="0"/>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t>Beam properties at CERN</a:t>
            </a:r>
          </a:p>
        </p:txBody>
      </p:sp>
      <p:sp>
        <p:nvSpPr>
          <p:cNvPr id="408"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09"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16</a:t>
            </a:fld>
            <a:endParaRPr/>
          </a:p>
        </p:txBody>
      </p:sp>
      <p:sp>
        <p:nvSpPr>
          <p:cNvPr id="410" name="CustomShape 5"/>
          <p:cNvSpPr txBox="1"/>
          <p:nvPr/>
        </p:nvSpPr>
        <p:spPr>
          <a:xfrm>
            <a:off x="431999" y="1583999"/>
            <a:ext cx="6551281" cy="2108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431999" indent="-322560">
              <a:spcBef>
                <a:spcPts val="1000"/>
              </a:spcBef>
              <a:buClr>
                <a:srgbClr val="000000"/>
              </a:buClr>
              <a:buSzPct val="45000"/>
              <a:buChar char="●"/>
              <a:defRPr sz="2400" spc="-1">
                <a:solidFill>
                  <a:srgbClr val="2F2F2F"/>
                </a:solidFill>
              </a:defRPr>
            </a:pPr>
            <a:r>
              <a:rPr sz="1600" dirty="0"/>
              <a:t>Protons accelerated by the PS (up to 26 GeV) are smashed into a target</a:t>
            </a:r>
          </a:p>
          <a:p>
            <a:pPr marL="431999" indent="-322560">
              <a:spcBef>
                <a:spcPts val="1000"/>
              </a:spcBef>
              <a:buClr>
                <a:srgbClr val="000000"/>
              </a:buClr>
              <a:buSzPct val="45000"/>
              <a:buChar char="●"/>
              <a:defRPr sz="2400" spc="-1">
                <a:solidFill>
                  <a:srgbClr val="2F2F2F"/>
                </a:solidFill>
              </a:defRPr>
            </a:pPr>
            <a:r>
              <a:rPr lang="en-US" sz="1600" dirty="0"/>
              <a:t>The secondary particles (</a:t>
            </a:r>
            <a:r>
              <a:rPr lang="en-US" sz="1600" dirty="0">
                <a:solidFill>
                  <a:srgbClr val="C00000"/>
                </a:solidFill>
              </a:rPr>
              <a:t>proton, kaon, pion, muon, electron</a:t>
            </a:r>
            <a:r>
              <a:rPr lang="en-US" sz="1600" dirty="0"/>
              <a:t>) from this interaction are available in the experimental area</a:t>
            </a:r>
            <a:endParaRPr sz="1600" dirty="0"/>
          </a:p>
          <a:p>
            <a:pPr marL="431999" indent="-322560">
              <a:spcBef>
                <a:spcPts val="1000"/>
              </a:spcBef>
              <a:buClr>
                <a:srgbClr val="000000"/>
              </a:buClr>
              <a:buSzPct val="45000"/>
              <a:buChar char="●"/>
              <a:defRPr sz="2400" spc="-1">
                <a:solidFill>
                  <a:srgbClr val="2F2F2F"/>
                </a:solidFill>
              </a:defRPr>
            </a:pPr>
            <a:r>
              <a:rPr sz="1600" dirty="0"/>
              <a:t>Users can select the particle </a:t>
            </a:r>
            <a:r>
              <a:rPr lang="en-US" sz="1600" dirty="0">
                <a:solidFill>
                  <a:srgbClr val="C00000"/>
                </a:solidFill>
              </a:rPr>
              <a:t>polarity</a:t>
            </a:r>
            <a:r>
              <a:rPr sz="1600" dirty="0"/>
              <a:t> (positive or negative)</a:t>
            </a:r>
            <a:r>
              <a:rPr lang="en-US" sz="1600" dirty="0"/>
              <a:t> and </a:t>
            </a:r>
            <a:r>
              <a:rPr lang="en-US" sz="1600" dirty="0">
                <a:solidFill>
                  <a:srgbClr val="C00000"/>
                </a:solidFill>
              </a:rPr>
              <a:t>momentum</a:t>
            </a:r>
            <a:r>
              <a:rPr lang="en-US" sz="1600" dirty="0"/>
              <a:t> as well as the </a:t>
            </a:r>
            <a:r>
              <a:rPr sz="1600" dirty="0"/>
              <a:t>opening of </a:t>
            </a:r>
            <a:r>
              <a:rPr lang="en-US" sz="1600" dirty="0"/>
              <a:t>the </a:t>
            </a:r>
            <a:r>
              <a:rPr sz="1600" dirty="0"/>
              <a:t>collimator</a:t>
            </a:r>
          </a:p>
          <a:p>
            <a:pPr marL="431999" indent="-322560">
              <a:spcBef>
                <a:spcPts val="1000"/>
              </a:spcBef>
              <a:buClr>
                <a:srgbClr val="000000"/>
              </a:buClr>
              <a:buSzPct val="45000"/>
              <a:buChar char="●"/>
              <a:defRPr sz="2400" spc="-1">
                <a:solidFill>
                  <a:srgbClr val="2F2F2F"/>
                </a:solidFill>
              </a:defRPr>
            </a:pPr>
            <a:r>
              <a:rPr sz="1600" dirty="0"/>
              <a:t>Beam-spot size: diameter of ~ 2 cm </a:t>
            </a:r>
          </a:p>
        </p:txBody>
      </p:sp>
      <p:pic>
        <p:nvPicPr>
          <p:cNvPr id="411" name="image34.jpeg" descr="image34.jpeg"/>
          <p:cNvPicPr>
            <a:picLocks noChangeAspect="1"/>
          </p:cNvPicPr>
          <p:nvPr/>
        </p:nvPicPr>
        <p:blipFill>
          <a:blip r:embed="rId2"/>
          <a:stretch>
            <a:fillRect/>
          </a:stretch>
        </p:blipFill>
        <p:spPr>
          <a:xfrm rot="5400000">
            <a:off x="6426720" y="844920"/>
            <a:ext cx="6191280" cy="464328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t>Beam properties at CERN</a:t>
            </a:r>
          </a:p>
        </p:txBody>
      </p:sp>
      <p:sp>
        <p:nvSpPr>
          <p:cNvPr id="414"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15"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17</a:t>
            </a:fld>
            <a:endParaRPr/>
          </a:p>
        </p:txBody>
      </p:sp>
      <p:sp>
        <p:nvSpPr>
          <p:cNvPr id="416" name="CustomShape 5"/>
          <p:cNvSpPr txBox="1"/>
          <p:nvPr/>
        </p:nvSpPr>
        <p:spPr>
          <a:xfrm>
            <a:off x="2271922" y="5200007"/>
            <a:ext cx="7864252" cy="1014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algn="ctr">
              <a:defRPr sz="2000" b="1" spc="-1">
                <a:solidFill>
                  <a:schemeClr val="accent1"/>
                </a:solidFill>
              </a:defRPr>
            </a:pPr>
            <a:r>
              <a:rPr dirty="0"/>
              <a:t>Energy range : 0.</a:t>
            </a:r>
            <a:r>
              <a:rPr lang="en-US" dirty="0"/>
              <a:t>4</a:t>
            </a:r>
            <a:r>
              <a:rPr dirty="0"/>
              <a:t>-1</a:t>
            </a:r>
            <a:r>
              <a:rPr lang="en-US" dirty="0"/>
              <a:t>0/15</a:t>
            </a:r>
            <a:r>
              <a:rPr dirty="0"/>
              <a:t> GeV</a:t>
            </a:r>
            <a:endParaRPr lang="en-US" dirty="0"/>
          </a:p>
          <a:p>
            <a:pPr algn="ctr">
              <a:defRPr sz="2000" b="1" spc="-1">
                <a:solidFill>
                  <a:schemeClr val="accent1"/>
                </a:solidFill>
              </a:defRPr>
            </a:pPr>
            <a:r>
              <a:rPr lang="en-GB" dirty="0"/>
              <a:t>10^5 – 10^6 particles per spill of 400 </a:t>
            </a:r>
            <a:r>
              <a:rPr lang="en-GB" dirty="0" err="1"/>
              <a:t>ms</a:t>
            </a:r>
            <a:endParaRPr lang="en-GB" dirty="0"/>
          </a:p>
          <a:p>
            <a:pPr algn="ctr">
              <a:defRPr sz="2000" b="1" spc="-1">
                <a:solidFill>
                  <a:schemeClr val="accent1"/>
                </a:solidFill>
              </a:defRPr>
            </a:pPr>
            <a:r>
              <a:rPr lang="en-GB" dirty="0"/>
              <a:t>+ some muons</a:t>
            </a:r>
          </a:p>
        </p:txBody>
      </p:sp>
      <p:pic>
        <p:nvPicPr>
          <p:cNvPr id="417" name="Target1_NegativeBeam_Decay_mod.pdf" descr="Target1_NegativeBeam_Decay_mod.pdf"/>
          <p:cNvPicPr>
            <a:picLocks noChangeAspect="1"/>
          </p:cNvPicPr>
          <p:nvPr/>
        </p:nvPicPr>
        <p:blipFill>
          <a:blip r:embed="rId2"/>
          <a:stretch>
            <a:fillRect/>
          </a:stretch>
        </p:blipFill>
        <p:spPr>
          <a:xfrm>
            <a:off x="695569" y="1425011"/>
            <a:ext cx="5794456" cy="3442101"/>
          </a:xfrm>
          <a:prstGeom prst="rect">
            <a:avLst/>
          </a:prstGeom>
          <a:ln w="12700">
            <a:miter lim="400000"/>
          </a:ln>
        </p:spPr>
      </p:pic>
      <p:sp>
        <p:nvSpPr>
          <p:cNvPr id="418" name="Beam fraction"/>
          <p:cNvSpPr txBox="1"/>
          <p:nvPr/>
        </p:nvSpPr>
        <p:spPr>
          <a:xfrm rot="16200000">
            <a:off x="-85699" y="3016450"/>
            <a:ext cx="1423033" cy="259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r>
              <a:t>Beam fraction</a:t>
            </a:r>
          </a:p>
        </p:txBody>
      </p:sp>
      <p:sp>
        <p:nvSpPr>
          <p:cNvPr id="419" name="Momentum (GeV/c)"/>
          <p:cNvSpPr txBox="1"/>
          <p:nvPr/>
        </p:nvSpPr>
        <p:spPr>
          <a:xfrm>
            <a:off x="2601979" y="4728059"/>
            <a:ext cx="2007036" cy="259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r>
              <a:t>Momentum (GeV/c)</a:t>
            </a:r>
          </a:p>
        </p:txBody>
      </p:sp>
      <p:pic>
        <p:nvPicPr>
          <p:cNvPr id="420" name="Target1_PositiveBeam_Decay_mod.pdf" descr="Target1_PositiveBeam_Decay_mod.pdf"/>
          <p:cNvPicPr>
            <a:picLocks noChangeAspect="1"/>
          </p:cNvPicPr>
          <p:nvPr/>
        </p:nvPicPr>
        <p:blipFill>
          <a:blip r:embed="rId3"/>
          <a:stretch>
            <a:fillRect/>
          </a:stretch>
        </p:blipFill>
        <p:spPr>
          <a:xfrm>
            <a:off x="6747207" y="1425011"/>
            <a:ext cx="5376504" cy="3442101"/>
          </a:xfrm>
          <a:prstGeom prst="rect">
            <a:avLst/>
          </a:prstGeom>
          <a:ln w="12700">
            <a:miter lim="400000"/>
          </a:ln>
        </p:spPr>
      </p:pic>
      <p:sp>
        <p:nvSpPr>
          <p:cNvPr id="421" name="Momentum (GeV/c)"/>
          <p:cNvSpPr txBox="1"/>
          <p:nvPr/>
        </p:nvSpPr>
        <p:spPr>
          <a:xfrm>
            <a:off x="8431941" y="4799935"/>
            <a:ext cx="2007035" cy="259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r>
              <a:t>Momentum (GeV/c)</a:t>
            </a:r>
          </a:p>
        </p:txBody>
      </p:sp>
      <p:sp>
        <p:nvSpPr>
          <p:cNvPr id="422" name="Beam fraction"/>
          <p:cNvSpPr txBox="1"/>
          <p:nvPr/>
        </p:nvSpPr>
        <p:spPr>
          <a:xfrm rot="16200000">
            <a:off x="6016010" y="2945791"/>
            <a:ext cx="1423033" cy="259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r>
              <a:t>Beam fraction</a:t>
            </a:r>
          </a:p>
        </p:txBody>
      </p:sp>
      <p:sp>
        <p:nvSpPr>
          <p:cNvPr id="2" name="TextBox 1">
            <a:extLst>
              <a:ext uri="{FF2B5EF4-FFF2-40B4-BE49-F238E27FC236}">
                <a16:creationId xmlns:a16="http://schemas.microsoft.com/office/drawing/2014/main" id="{51027877-A94E-D522-6AAC-EE0C3ECEC0C8}"/>
              </a:ext>
            </a:extLst>
          </p:cNvPr>
          <p:cNvSpPr txBox="1"/>
          <p:nvPr/>
        </p:nvSpPr>
        <p:spPr>
          <a:xfrm>
            <a:off x="1285054" y="1386334"/>
            <a:ext cx="155170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Negative beam</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TextBox 2">
            <a:extLst>
              <a:ext uri="{FF2B5EF4-FFF2-40B4-BE49-F238E27FC236}">
                <a16:creationId xmlns:a16="http://schemas.microsoft.com/office/drawing/2014/main" id="{3C08EC6F-FE85-6E6E-6C32-804DA9C602C0}"/>
              </a:ext>
            </a:extLst>
          </p:cNvPr>
          <p:cNvSpPr txBox="1"/>
          <p:nvPr/>
        </p:nvSpPr>
        <p:spPr>
          <a:xfrm>
            <a:off x="7277819" y="1425011"/>
            <a:ext cx="1449115"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Positive beam</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
        <p:nvSpPr>
          <p:cNvPr id="4" name="CustomShape 5">
            <a:extLst>
              <a:ext uri="{FF2B5EF4-FFF2-40B4-BE49-F238E27FC236}">
                <a16:creationId xmlns:a16="http://schemas.microsoft.com/office/drawing/2014/main" id="{4EB50B2D-2CC9-DFA5-8D04-DE2328D8F53D}"/>
              </a:ext>
            </a:extLst>
          </p:cNvPr>
          <p:cNvSpPr txBox="1"/>
          <p:nvPr/>
        </p:nvSpPr>
        <p:spPr>
          <a:xfrm>
            <a:off x="6791343" y="5606659"/>
            <a:ext cx="4991818" cy="398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algn="ctr">
              <a:defRPr sz="2000" b="1" spc="-1">
                <a:solidFill>
                  <a:schemeClr val="accent1"/>
                </a:solidFill>
              </a:defRPr>
            </a:pPr>
            <a:endParaRPr dirty="0"/>
          </a:p>
        </p:txBody>
      </p:sp>
      <p:sp>
        <p:nvSpPr>
          <p:cNvPr id="5" name="TextBox 4">
            <a:extLst>
              <a:ext uri="{FF2B5EF4-FFF2-40B4-BE49-F238E27FC236}">
                <a16:creationId xmlns:a16="http://schemas.microsoft.com/office/drawing/2014/main" id="{925132C0-C285-28B4-DFCE-821DF6B86BBD}"/>
              </a:ext>
            </a:extLst>
          </p:cNvPr>
          <p:cNvSpPr txBox="1"/>
          <p:nvPr/>
        </p:nvSpPr>
        <p:spPr>
          <a:xfrm>
            <a:off x="4744528" y="3488246"/>
            <a:ext cx="95753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a:ea typeface="Arial"/>
                <a:cs typeface="Arial"/>
                <a:sym typeface="Arial"/>
              </a:rPr>
              <a:t>and very few anti-protons</a:t>
            </a:r>
            <a:endParaRPr kumimoji="0" lang="en-GB" sz="1200" b="0" i="0" u="none" strike="noStrike" cap="none" spc="0" normalizeH="0" baseline="0" dirty="0">
              <a:ln>
                <a:noFill/>
              </a:ln>
              <a:solidFill>
                <a:srgbClr val="000000"/>
              </a:solidFill>
              <a:effectLst/>
              <a:uFillTx/>
              <a:latin typeface="Arial"/>
              <a:ea typeface="Arial"/>
              <a:cs typeface="Arial"/>
              <a:sym typeface="Arial"/>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CustomShape 2"/>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379" name="CustomShape 3"/>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18</a:t>
            </a:fld>
            <a:endParaRPr/>
          </a:p>
        </p:txBody>
      </p:sp>
      <p:pic>
        <p:nvPicPr>
          <p:cNvPr id="380" name="Image" descr="Image"/>
          <p:cNvPicPr>
            <a:picLocks noChangeAspect="1"/>
          </p:cNvPicPr>
          <p:nvPr/>
        </p:nvPicPr>
        <p:blipFill>
          <a:blip r:embed="rId2">
            <a:alphaModFix amt="66783"/>
          </a:blip>
          <a:stretch>
            <a:fillRect/>
          </a:stretch>
        </p:blipFill>
        <p:spPr>
          <a:xfrm>
            <a:off x="192196" y="1637569"/>
            <a:ext cx="7830730" cy="3546861"/>
          </a:xfrm>
          <a:prstGeom prst="rect">
            <a:avLst/>
          </a:prstGeom>
          <a:ln w="12700">
            <a:miter lim="400000"/>
          </a:ln>
        </p:spPr>
      </p:pic>
      <p:pic>
        <p:nvPicPr>
          <p:cNvPr id="381" name="DESY.png" descr="DESY.png"/>
          <p:cNvPicPr>
            <a:picLocks noChangeAspect="1"/>
          </p:cNvPicPr>
          <p:nvPr/>
        </p:nvPicPr>
        <p:blipFill>
          <a:blip r:embed="rId3"/>
          <a:stretch>
            <a:fillRect/>
          </a:stretch>
        </p:blipFill>
        <p:spPr>
          <a:xfrm>
            <a:off x="486803" y="2952131"/>
            <a:ext cx="1087629" cy="1087628"/>
          </a:xfrm>
          <a:prstGeom prst="rect">
            <a:avLst/>
          </a:prstGeom>
          <a:ln w="12700">
            <a:miter lim="400000"/>
          </a:ln>
        </p:spPr>
      </p:pic>
      <p:pic>
        <p:nvPicPr>
          <p:cNvPr id="382" name="page17image32575984.png" descr="page17image32575984.png"/>
          <p:cNvPicPr>
            <a:picLocks noChangeAspect="1"/>
          </p:cNvPicPr>
          <p:nvPr/>
        </p:nvPicPr>
        <p:blipFill>
          <a:blip r:embed="rId4"/>
          <a:srcRect t="25604" b="7335"/>
          <a:stretch>
            <a:fillRect/>
          </a:stretch>
        </p:blipFill>
        <p:spPr>
          <a:xfrm>
            <a:off x="6472289" y="4131484"/>
            <a:ext cx="5588600" cy="2105893"/>
          </a:xfrm>
          <a:prstGeom prst="rect">
            <a:avLst/>
          </a:prstGeom>
          <a:ln w="12700">
            <a:miter lim="400000"/>
          </a:ln>
        </p:spPr>
      </p:pic>
      <p:sp>
        <p:nvSpPr>
          <p:cNvPr id="383" name="Text"/>
          <p:cNvSpPr txBox="1"/>
          <p:nvPr/>
        </p:nvSpPr>
        <p:spPr>
          <a:xfrm>
            <a:off x="-1051190" y="-449227"/>
            <a:ext cx="12700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457200">
              <a:defRPr sz="1200">
                <a:latin typeface="Times Roman"/>
                <a:ea typeface="Times Roman"/>
                <a:cs typeface="Times Roman"/>
                <a:sym typeface="Times Roman"/>
              </a:defRPr>
            </a:lvl1pPr>
          </a:lstStyle>
          <a:p>
            <a:r>
              <a:t> </a:t>
            </a:r>
          </a:p>
        </p:txBody>
      </p:sp>
      <p:sp>
        <p:nvSpPr>
          <p:cNvPr id="2" name="CustomShape 1">
            <a:extLst>
              <a:ext uri="{FF2B5EF4-FFF2-40B4-BE49-F238E27FC236}">
                <a16:creationId xmlns:a16="http://schemas.microsoft.com/office/drawing/2014/main" id="{CA7348B6-A67B-1378-3FB1-73BF01B6E9D7}"/>
              </a:ext>
            </a:extLst>
          </p:cNvPr>
          <p:cNvSpPr txBox="1"/>
          <p:nvPr/>
        </p:nvSpPr>
        <p:spPr>
          <a:xfrm>
            <a:off x="407879" y="373680"/>
            <a:ext cx="11375282" cy="498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lang="en-US" dirty="0"/>
              <a:t>At DESY: DESY-II</a:t>
            </a:r>
            <a:endParaRPr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t>Beam properties at DESY</a:t>
            </a:r>
          </a:p>
        </p:txBody>
      </p:sp>
      <p:sp>
        <p:nvSpPr>
          <p:cNvPr id="439"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40"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19</a:t>
            </a:fld>
            <a:endParaRPr/>
          </a:p>
        </p:txBody>
      </p:sp>
      <p:sp>
        <p:nvSpPr>
          <p:cNvPr id="441" name="CustomShape 5"/>
          <p:cNvSpPr txBox="1"/>
          <p:nvPr/>
        </p:nvSpPr>
        <p:spPr>
          <a:xfrm>
            <a:off x="299739" y="1523881"/>
            <a:ext cx="5796261" cy="2482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31999" indent="-322560">
              <a:spcBef>
                <a:spcPts val="1000"/>
              </a:spcBef>
              <a:buClr>
                <a:srgbClr val="000000"/>
              </a:buClr>
              <a:buSzPct val="45000"/>
              <a:buChar char="●"/>
              <a:defRPr sz="2400" spc="-1">
                <a:solidFill>
                  <a:srgbClr val="2F2F2F"/>
                </a:solidFill>
              </a:defRPr>
            </a:pPr>
            <a:r>
              <a:rPr sz="1600" dirty="0"/>
              <a:t>Photons produced by electrons accelerated by the DESY II up to 10 GeV and smashed into a target</a:t>
            </a:r>
          </a:p>
          <a:p>
            <a:pPr marL="431999" indent="-322560">
              <a:spcBef>
                <a:spcPts val="1000"/>
              </a:spcBef>
              <a:buClr>
                <a:srgbClr val="000000"/>
              </a:buClr>
              <a:buSzPct val="45000"/>
              <a:buChar char="●"/>
              <a:defRPr sz="2400" spc="-1">
                <a:solidFill>
                  <a:srgbClr val="2F2F2F"/>
                </a:solidFill>
              </a:defRPr>
            </a:pPr>
            <a:r>
              <a:rPr sz="1600" dirty="0">
                <a:solidFill>
                  <a:srgbClr val="C00000"/>
                </a:solidFill>
              </a:rPr>
              <a:t>Electron/positron pairs </a:t>
            </a:r>
            <a:r>
              <a:rPr sz="1600" dirty="0"/>
              <a:t>are produced at different energies</a:t>
            </a:r>
          </a:p>
          <a:p>
            <a:pPr marL="431999" indent="-322560">
              <a:spcBef>
                <a:spcPts val="1000"/>
              </a:spcBef>
              <a:buClr>
                <a:srgbClr val="000000"/>
              </a:buClr>
              <a:buSzPct val="45000"/>
              <a:buChar char="●"/>
              <a:defRPr sz="2400" spc="-1">
                <a:solidFill>
                  <a:srgbClr val="2F2F2F"/>
                </a:solidFill>
              </a:defRPr>
            </a:pPr>
            <a:r>
              <a:rPr sz="1600" dirty="0"/>
              <a:t>The user can select the </a:t>
            </a:r>
            <a:r>
              <a:rPr sz="1600" dirty="0">
                <a:solidFill>
                  <a:srgbClr val="C00000"/>
                </a:solidFill>
              </a:rPr>
              <a:t>particle </a:t>
            </a:r>
            <a:r>
              <a:rPr lang="en-US" sz="1600" dirty="0">
                <a:solidFill>
                  <a:srgbClr val="C00000"/>
                </a:solidFill>
              </a:rPr>
              <a:t>polarity</a:t>
            </a:r>
            <a:r>
              <a:rPr sz="1600" dirty="0">
                <a:solidFill>
                  <a:srgbClr val="C00000"/>
                </a:solidFill>
              </a:rPr>
              <a:t> </a:t>
            </a:r>
            <a:r>
              <a:rPr sz="1600" dirty="0"/>
              <a:t>(positive or negative)</a:t>
            </a:r>
            <a:r>
              <a:rPr lang="en-US" sz="1600" dirty="0"/>
              <a:t> and </a:t>
            </a:r>
            <a:r>
              <a:rPr lang="en-US" sz="1600" dirty="0">
                <a:solidFill>
                  <a:srgbClr val="C00000"/>
                </a:solidFill>
              </a:rPr>
              <a:t>momentum</a:t>
            </a:r>
            <a:r>
              <a:rPr lang="en-US" sz="1600" dirty="0"/>
              <a:t> as well as the</a:t>
            </a:r>
            <a:r>
              <a:rPr sz="1600" dirty="0"/>
              <a:t> opening of </a:t>
            </a:r>
            <a:r>
              <a:rPr lang="en-US" sz="1600" dirty="0"/>
              <a:t>the </a:t>
            </a:r>
            <a:r>
              <a:rPr sz="1600" dirty="0"/>
              <a:t>collimator</a:t>
            </a:r>
          </a:p>
          <a:p>
            <a:pPr marL="431999" indent="-322560">
              <a:spcBef>
                <a:spcPts val="1000"/>
              </a:spcBef>
              <a:buClr>
                <a:srgbClr val="000000"/>
              </a:buClr>
              <a:buSzPct val="45000"/>
              <a:buChar char="●"/>
              <a:defRPr sz="2400" spc="-1">
                <a:solidFill>
                  <a:srgbClr val="2F2F2F"/>
                </a:solidFill>
              </a:defRPr>
            </a:pPr>
            <a:r>
              <a:rPr sz="1600" dirty="0"/>
              <a:t>Beam-spot size: diameter of ~ 2 cm</a:t>
            </a:r>
            <a:endParaRPr lang="en-US" sz="1600" dirty="0"/>
          </a:p>
          <a:p>
            <a:pPr marL="431999" indent="-322560">
              <a:spcBef>
                <a:spcPts val="1000"/>
              </a:spcBef>
              <a:buClr>
                <a:srgbClr val="000000"/>
              </a:buClr>
              <a:buSzPct val="45000"/>
              <a:buChar char="●"/>
              <a:defRPr sz="2400" spc="-1">
                <a:solidFill>
                  <a:srgbClr val="2F2F2F"/>
                </a:solidFill>
              </a:defRPr>
            </a:pPr>
            <a:r>
              <a:rPr lang="en-GB" sz="1600" dirty="0"/>
              <a:t>Beam momentum: 1 – 6 GeV/c</a:t>
            </a:r>
            <a:r>
              <a:rPr sz="1600" dirty="0"/>
              <a:t> </a:t>
            </a:r>
          </a:p>
        </p:txBody>
      </p:sp>
      <p:pic>
        <p:nvPicPr>
          <p:cNvPr id="442" name="page19image15755632.png" descr="page19image15755632.png"/>
          <p:cNvPicPr>
            <a:picLocks noChangeAspect="1"/>
          </p:cNvPicPr>
          <p:nvPr/>
        </p:nvPicPr>
        <p:blipFill>
          <a:blip r:embed="rId2"/>
          <a:stretch>
            <a:fillRect/>
          </a:stretch>
        </p:blipFill>
        <p:spPr>
          <a:xfrm>
            <a:off x="5823163" y="697999"/>
            <a:ext cx="6382013" cy="3626300"/>
          </a:xfrm>
          <a:prstGeom prst="rect">
            <a:avLst/>
          </a:prstGeom>
          <a:ln w="12700">
            <a:miter lim="400000"/>
          </a:ln>
        </p:spPr>
      </p:pic>
      <p:sp>
        <p:nvSpPr>
          <p:cNvPr id="443" name="Text"/>
          <p:cNvSpPr txBox="1"/>
          <p:nvPr/>
        </p:nvSpPr>
        <p:spPr>
          <a:xfrm>
            <a:off x="4596836" y="-1445133"/>
            <a:ext cx="12700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457200">
              <a:defRPr sz="1200">
                <a:latin typeface="Times Roman"/>
                <a:ea typeface="Times Roman"/>
                <a:cs typeface="Times Roman"/>
                <a:sym typeface="Times Roman"/>
              </a:defRPr>
            </a:lvl1pPr>
          </a:lstStyle>
          <a:p>
            <a:r>
              <a:t> </a:t>
            </a:r>
          </a:p>
        </p:txBody>
      </p:sp>
      <p:pic>
        <p:nvPicPr>
          <p:cNvPr id="3" name="Picture 2" descr="A graph of a graph&#10;&#10;Description automatically generated">
            <a:extLst>
              <a:ext uri="{FF2B5EF4-FFF2-40B4-BE49-F238E27FC236}">
                <a16:creationId xmlns:a16="http://schemas.microsoft.com/office/drawing/2014/main" id="{D9F27127-91B2-DE93-6FE9-AEC2D81C2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276" y="3243096"/>
            <a:ext cx="4301198" cy="2916905"/>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dirty="0"/>
              <a:t>Beamline for Schools – </a:t>
            </a:r>
            <a:r>
              <a:rPr lang="en-US" dirty="0"/>
              <a:t>The basic idea</a:t>
            </a:r>
            <a:endParaRPr dirty="0"/>
          </a:p>
        </p:txBody>
      </p:sp>
      <p:sp>
        <p:nvSpPr>
          <p:cNvPr id="285"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286" name="CustomShape 4"/>
          <p:cNvSpPr txBox="1">
            <a:spLocks noGrp="1"/>
          </p:cNvSpPr>
          <p:nvPr>
            <p:ph type="sldNum" sz="quarter" idx="4294967295"/>
          </p:nvPr>
        </p:nvSpPr>
        <p:spPr>
          <a:xfrm>
            <a:off x="11660479" y="6470367"/>
            <a:ext cx="127001"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2</a:t>
            </a:fld>
            <a:endParaRPr/>
          </a:p>
        </p:txBody>
      </p:sp>
      <p:pic>
        <p:nvPicPr>
          <p:cNvPr id="289" name="image9.png" descr="image9.png"/>
          <p:cNvPicPr>
            <a:picLocks noChangeAspect="1"/>
          </p:cNvPicPr>
          <p:nvPr/>
        </p:nvPicPr>
        <p:blipFill>
          <a:blip r:embed="rId2"/>
          <a:stretch>
            <a:fillRect/>
          </a:stretch>
        </p:blipFill>
        <p:spPr>
          <a:xfrm>
            <a:off x="4095270" y="4381013"/>
            <a:ext cx="2376552" cy="1584018"/>
          </a:xfrm>
          <a:prstGeom prst="rect">
            <a:avLst/>
          </a:prstGeom>
          <a:ln w="12700">
            <a:miter lim="400000"/>
          </a:ln>
        </p:spPr>
      </p:pic>
      <p:sp>
        <p:nvSpPr>
          <p:cNvPr id="290" name="CustomShape 5"/>
          <p:cNvSpPr txBox="1"/>
          <p:nvPr/>
        </p:nvSpPr>
        <p:spPr>
          <a:xfrm>
            <a:off x="328457" y="1644538"/>
            <a:ext cx="3036594" cy="3784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a:defRPr sz="2200" spc="-1"/>
            </a:pPr>
            <a:r>
              <a:rPr sz="1600" dirty="0"/>
              <a:t>Teams of </a:t>
            </a:r>
            <a:r>
              <a:rPr sz="1600" dirty="0">
                <a:solidFill>
                  <a:srgbClr val="C00000"/>
                </a:solidFill>
              </a:rPr>
              <a:t>high-school students </a:t>
            </a:r>
            <a:r>
              <a:rPr sz="1600" dirty="0"/>
              <a:t>can propose an experiment to be performed at the beam facility of a particle accelerator</a:t>
            </a:r>
          </a:p>
          <a:p>
            <a:pPr>
              <a:defRPr sz="2200" spc="-1"/>
            </a:pPr>
            <a:endParaRPr sz="1600" dirty="0"/>
          </a:p>
          <a:p>
            <a:pPr>
              <a:defRPr sz="2200" spc="-1"/>
            </a:pPr>
            <a:r>
              <a:rPr sz="1600" dirty="0"/>
              <a:t>It is a great opportunity </a:t>
            </a:r>
            <a:r>
              <a:rPr lang="en-US" sz="1600" dirty="0"/>
              <a:t>for them </a:t>
            </a:r>
            <a:r>
              <a:rPr sz="1600" dirty="0"/>
              <a:t>to get in touch with the world of physics research</a:t>
            </a:r>
          </a:p>
          <a:p>
            <a:pPr>
              <a:defRPr sz="2200" spc="-1"/>
            </a:pPr>
            <a:endParaRPr sz="1600" dirty="0"/>
          </a:p>
          <a:p>
            <a:pPr>
              <a:defRPr sz="2200" spc="-1"/>
            </a:pPr>
            <a:r>
              <a:rPr lang="en-US" sz="1600" dirty="0"/>
              <a:t>Students</a:t>
            </a:r>
            <a:r>
              <a:rPr sz="1600" dirty="0"/>
              <a:t> can interact with scientists from CERN</a:t>
            </a:r>
            <a:r>
              <a:rPr lang="en-US" sz="1600" dirty="0"/>
              <a:t> and</a:t>
            </a:r>
            <a:r>
              <a:rPr sz="1600" dirty="0"/>
              <a:t> DESY </a:t>
            </a:r>
            <a:r>
              <a:rPr lang="en-US" sz="1600" dirty="0"/>
              <a:t>(</a:t>
            </a:r>
            <a:r>
              <a:rPr sz="1600" dirty="0"/>
              <a:t>and many other institutions around the world</a:t>
            </a:r>
            <a:r>
              <a:rPr lang="en-US" sz="1600" dirty="0"/>
              <a:t>)</a:t>
            </a:r>
            <a:endParaRPr sz="1600" dirty="0"/>
          </a:p>
          <a:p>
            <a:pPr>
              <a:defRPr sz="2200" spc="-1"/>
            </a:pPr>
            <a:endParaRPr sz="1600" dirty="0"/>
          </a:p>
          <a:p>
            <a:pPr>
              <a:defRPr sz="2200" spc="-1"/>
            </a:pPr>
            <a:endParaRPr sz="1600" dirty="0"/>
          </a:p>
        </p:txBody>
      </p:sp>
      <p:pic>
        <p:nvPicPr>
          <p:cNvPr id="291" name="MAA06739POST.jpg" descr="MAA06739POST.jpg"/>
          <p:cNvPicPr>
            <a:picLocks noChangeAspect="1"/>
          </p:cNvPicPr>
          <p:nvPr/>
        </p:nvPicPr>
        <p:blipFill>
          <a:blip r:embed="rId3"/>
          <a:stretch>
            <a:fillRect/>
          </a:stretch>
        </p:blipFill>
        <p:spPr>
          <a:xfrm>
            <a:off x="9017351" y="1146139"/>
            <a:ext cx="2098324" cy="1398883"/>
          </a:xfrm>
          <a:prstGeom prst="rect">
            <a:avLst/>
          </a:prstGeom>
          <a:ln w="12700">
            <a:miter lim="400000"/>
          </a:ln>
        </p:spPr>
      </p:pic>
      <p:pic>
        <p:nvPicPr>
          <p:cNvPr id="3" name="Picture 2">
            <a:extLst>
              <a:ext uri="{FF2B5EF4-FFF2-40B4-BE49-F238E27FC236}">
                <a16:creationId xmlns:a16="http://schemas.microsoft.com/office/drawing/2014/main" id="{7453B27C-3515-3D8F-506E-21836F763FB3}"/>
              </a:ext>
            </a:extLst>
          </p:cNvPr>
          <p:cNvPicPr>
            <a:picLocks noChangeAspect="1"/>
          </p:cNvPicPr>
          <p:nvPr/>
        </p:nvPicPr>
        <p:blipFill>
          <a:blip r:embed="rId4"/>
          <a:stretch>
            <a:fillRect/>
          </a:stretch>
        </p:blipFill>
        <p:spPr>
          <a:xfrm>
            <a:off x="6522451" y="4381013"/>
            <a:ext cx="2380844" cy="1584018"/>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8964108B-9485-1C83-8262-A08F98C3B2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5270" y="1146139"/>
            <a:ext cx="4782922" cy="3168686"/>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6D632AC3-7CD7-688E-FBDF-C2EB77947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7351" y="2656416"/>
            <a:ext cx="2098324" cy="1573743"/>
          </a:xfrm>
          <a:prstGeom prst="rect">
            <a:avLst/>
          </a:prstGeom>
        </p:spPr>
      </p:pic>
      <p:pic>
        <p:nvPicPr>
          <p:cNvPr id="4" name="Picture 3">
            <a:extLst>
              <a:ext uri="{FF2B5EF4-FFF2-40B4-BE49-F238E27FC236}">
                <a16:creationId xmlns:a16="http://schemas.microsoft.com/office/drawing/2014/main" id="{2643D1C4-DF24-2E57-22FA-D48489A7F9A1}"/>
              </a:ext>
            </a:extLst>
          </p:cNvPr>
          <p:cNvPicPr>
            <a:picLocks noChangeAspect="1"/>
          </p:cNvPicPr>
          <p:nvPr/>
        </p:nvPicPr>
        <p:blipFill rotWithShape="1">
          <a:blip r:embed="rId7"/>
          <a:srcRect l="12003"/>
          <a:stretch/>
        </p:blipFill>
        <p:spPr>
          <a:xfrm>
            <a:off x="9017351" y="4381013"/>
            <a:ext cx="2098324" cy="1584018"/>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t>Detectors</a:t>
            </a:r>
          </a:p>
        </p:txBody>
      </p:sp>
      <p:sp>
        <p:nvSpPr>
          <p:cNvPr id="454"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55"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20</a:t>
            </a:fld>
            <a:endParaRPr/>
          </a:p>
        </p:txBody>
      </p:sp>
      <p:sp>
        <p:nvSpPr>
          <p:cNvPr id="456" name="CustomShape 5"/>
          <p:cNvSpPr txBox="1"/>
          <p:nvPr/>
        </p:nvSpPr>
        <p:spPr>
          <a:xfrm>
            <a:off x="288000" y="1440720"/>
            <a:ext cx="5471281" cy="1862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431999" indent="-322560">
              <a:spcBef>
                <a:spcPts val="1000"/>
              </a:spcBef>
              <a:buClr>
                <a:srgbClr val="000000"/>
              </a:buClr>
              <a:buSzPct val="45000"/>
              <a:buChar char="●"/>
              <a:defRPr sz="2200" spc="-1">
                <a:solidFill>
                  <a:srgbClr val="2F2F2F"/>
                </a:solidFill>
              </a:defRPr>
            </a:pPr>
            <a:r>
              <a:rPr sz="1600" dirty="0"/>
              <a:t>Different detectors are available for BL4S</a:t>
            </a:r>
          </a:p>
          <a:p>
            <a:pPr marL="431999" indent="-322560">
              <a:spcBef>
                <a:spcPts val="1000"/>
              </a:spcBef>
              <a:buClr>
                <a:srgbClr val="000000"/>
              </a:buClr>
              <a:buSzPct val="45000"/>
              <a:buChar char="●"/>
              <a:defRPr sz="2200" spc="-1">
                <a:solidFill>
                  <a:srgbClr val="2F2F2F"/>
                </a:solidFill>
              </a:defRPr>
            </a:pPr>
            <a:r>
              <a:rPr sz="1600" dirty="0"/>
              <a:t>The choice depends on the </a:t>
            </a:r>
            <a:r>
              <a:rPr lang="en-US" sz="1600" dirty="0"/>
              <a:t>requirements</a:t>
            </a:r>
            <a:r>
              <a:rPr sz="1600" dirty="0"/>
              <a:t> of </a:t>
            </a:r>
            <a:r>
              <a:rPr lang="en-US" sz="1600" dirty="0"/>
              <a:t>the proposed</a:t>
            </a:r>
            <a:r>
              <a:rPr sz="1600" dirty="0"/>
              <a:t> experiment</a:t>
            </a:r>
            <a:r>
              <a:rPr lang="en-US" sz="1600" dirty="0"/>
              <a:t> and the lab (CERN/DESY)</a:t>
            </a:r>
            <a:endParaRPr sz="1600" dirty="0"/>
          </a:p>
          <a:p>
            <a:pPr marL="431999" indent="-322560">
              <a:spcBef>
                <a:spcPts val="1000"/>
              </a:spcBef>
              <a:buClr>
                <a:srgbClr val="000000"/>
              </a:buClr>
              <a:buSzPct val="45000"/>
              <a:buChar char="●"/>
              <a:defRPr sz="2200" spc="-1">
                <a:solidFill>
                  <a:srgbClr val="2F2F2F"/>
                </a:solidFill>
              </a:defRPr>
            </a:pPr>
            <a:r>
              <a:rPr sz="1600" dirty="0"/>
              <a:t>Each detector has its </a:t>
            </a:r>
            <a:r>
              <a:rPr lang="en-US" sz="1600" dirty="0"/>
              <a:t>specific</a:t>
            </a:r>
            <a:r>
              <a:rPr sz="1600" dirty="0"/>
              <a:t> readout system</a:t>
            </a:r>
          </a:p>
          <a:p>
            <a:pPr marL="431999" indent="-322560">
              <a:spcBef>
                <a:spcPts val="1000"/>
              </a:spcBef>
              <a:buClr>
                <a:srgbClr val="000000"/>
              </a:buClr>
              <a:buSzPct val="45000"/>
              <a:buChar char="●"/>
              <a:defRPr sz="2200" spc="-1">
                <a:solidFill>
                  <a:srgbClr val="2F2F2F"/>
                </a:solidFill>
              </a:defRPr>
            </a:pPr>
            <a:r>
              <a:rPr sz="1600" dirty="0"/>
              <a:t>The data-acquisition systems controls all the detectors and the experiment</a:t>
            </a:r>
          </a:p>
        </p:txBody>
      </p:sp>
      <p:pic>
        <p:nvPicPr>
          <p:cNvPr id="457" name="image41.png" descr="image41.png"/>
          <p:cNvPicPr>
            <a:picLocks noChangeAspect="1"/>
          </p:cNvPicPr>
          <p:nvPr/>
        </p:nvPicPr>
        <p:blipFill>
          <a:blip r:embed="rId2"/>
          <a:stretch>
            <a:fillRect/>
          </a:stretch>
        </p:blipFill>
        <p:spPr>
          <a:xfrm>
            <a:off x="6082200" y="1438920"/>
            <a:ext cx="5616360" cy="374256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dirty="0"/>
              <a:t>Detectors</a:t>
            </a:r>
            <a:r>
              <a:rPr lang="en-US" dirty="0"/>
              <a:t> - II</a:t>
            </a:r>
            <a:endParaRPr dirty="0"/>
          </a:p>
        </p:txBody>
      </p:sp>
      <p:sp>
        <p:nvSpPr>
          <p:cNvPr id="460"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1"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21</a:t>
            </a:fld>
            <a:endParaRPr/>
          </a:p>
        </p:txBody>
      </p:sp>
      <p:sp>
        <p:nvSpPr>
          <p:cNvPr id="462" name="CustomShape 5"/>
          <p:cNvSpPr txBox="1"/>
          <p:nvPr/>
        </p:nvSpPr>
        <p:spPr>
          <a:xfrm>
            <a:off x="287998" y="1440720"/>
            <a:ext cx="6854673" cy="25494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31999" indent="-322560">
              <a:spcBef>
                <a:spcPts val="1000"/>
              </a:spcBef>
              <a:buClr>
                <a:srgbClr val="000000"/>
              </a:buClr>
              <a:buSzPct val="45000"/>
              <a:buChar char="●"/>
              <a:defRPr sz="2200" spc="-1">
                <a:solidFill>
                  <a:srgbClr val="2F2F2F"/>
                </a:solidFill>
              </a:defRPr>
            </a:pPr>
            <a:r>
              <a:rPr sz="1600" dirty="0"/>
              <a:t>Scintillators + photomultipliers – </a:t>
            </a:r>
            <a:r>
              <a:rPr sz="1600" dirty="0">
                <a:solidFill>
                  <a:srgbClr val="C00000"/>
                </a:solidFill>
              </a:rPr>
              <a:t>particle counting, trigger, TOF measurements</a:t>
            </a:r>
          </a:p>
          <a:p>
            <a:pPr marL="431999" indent="-322560">
              <a:spcBef>
                <a:spcPts val="1000"/>
              </a:spcBef>
              <a:buClr>
                <a:srgbClr val="000000"/>
              </a:buClr>
              <a:buSzPct val="45000"/>
              <a:buChar char="●"/>
              <a:defRPr sz="2200" spc="-1">
                <a:solidFill>
                  <a:srgbClr val="2F2F2F"/>
                </a:solidFill>
              </a:defRPr>
            </a:pPr>
            <a:r>
              <a:rPr lang="en-US" sz="1600" dirty="0"/>
              <a:t>CERN: </a:t>
            </a:r>
            <a:r>
              <a:rPr sz="1600" dirty="0"/>
              <a:t>Delay Wire Chamber – </a:t>
            </a:r>
            <a:r>
              <a:rPr sz="1600" dirty="0">
                <a:solidFill>
                  <a:srgbClr val="C00000"/>
                </a:solidFill>
              </a:rPr>
              <a:t>2D tracker </a:t>
            </a:r>
            <a:r>
              <a:rPr sz="1600" dirty="0">
                <a:solidFill>
                  <a:schemeClr val="accent1"/>
                </a:solidFill>
              </a:rPr>
              <a:t>–</a:t>
            </a:r>
            <a:r>
              <a:rPr sz="1600" dirty="0">
                <a:solidFill>
                  <a:srgbClr val="000000"/>
                </a:solidFill>
              </a:rPr>
              <a:t> active area 10x10 cm, resolution 200-300 um</a:t>
            </a:r>
            <a:endParaRPr lang="en-US" sz="1600" dirty="0">
              <a:solidFill>
                <a:srgbClr val="000000"/>
              </a:solidFill>
            </a:endParaRPr>
          </a:p>
          <a:p>
            <a:pPr marL="431999" indent="-322560">
              <a:spcBef>
                <a:spcPts val="1000"/>
              </a:spcBef>
              <a:buClr>
                <a:srgbClr val="000000"/>
              </a:buClr>
              <a:buSzPct val="45000"/>
              <a:buChar char="●"/>
              <a:defRPr sz="2200" spc="-1">
                <a:solidFill>
                  <a:srgbClr val="2F2F2F"/>
                </a:solidFill>
              </a:defRPr>
            </a:pPr>
            <a:r>
              <a:rPr lang="en-GB" sz="1600" dirty="0"/>
              <a:t>DESY: Beam telescope, 6 planes of pixel sensors</a:t>
            </a:r>
            <a:endParaRPr sz="1600" dirty="0">
              <a:solidFill>
                <a:srgbClr val="000000"/>
              </a:solidFill>
            </a:endParaRPr>
          </a:p>
          <a:p>
            <a:pPr marL="431999" indent="-322560">
              <a:spcBef>
                <a:spcPts val="1000"/>
              </a:spcBef>
              <a:buClr>
                <a:srgbClr val="000000"/>
              </a:buClr>
              <a:buSzPct val="45000"/>
              <a:buChar char="●"/>
              <a:defRPr sz="2200" spc="-1">
                <a:solidFill>
                  <a:srgbClr val="2F2F2F"/>
                </a:solidFill>
              </a:defRPr>
            </a:pPr>
            <a:endParaRPr lang="en-US" sz="1600" dirty="0"/>
          </a:p>
          <a:p>
            <a:pPr marL="431999" indent="-322560">
              <a:spcBef>
                <a:spcPts val="1000"/>
              </a:spcBef>
              <a:buClr>
                <a:srgbClr val="000000"/>
              </a:buClr>
              <a:buSzPct val="45000"/>
              <a:buChar char="●"/>
              <a:defRPr sz="2200" spc="-1">
                <a:solidFill>
                  <a:srgbClr val="2F2F2F"/>
                </a:solidFill>
              </a:defRPr>
            </a:pPr>
            <a:r>
              <a:rPr lang="en-US" sz="1600" dirty="0" err="1"/>
              <a:t>MediPix</a:t>
            </a:r>
            <a:r>
              <a:rPr lang="en-US" sz="1600" dirty="0"/>
              <a:t> </a:t>
            </a:r>
            <a:r>
              <a:rPr sz="1600" dirty="0"/>
              <a:t>Silicon pixel detectors – </a:t>
            </a:r>
            <a:r>
              <a:rPr sz="1600" dirty="0">
                <a:solidFill>
                  <a:srgbClr val="C00000"/>
                </a:solidFill>
              </a:rPr>
              <a:t>2D tracker </a:t>
            </a:r>
            <a:r>
              <a:rPr sz="1600" dirty="0">
                <a:solidFill>
                  <a:schemeClr val="accent1"/>
                </a:solidFill>
              </a:rPr>
              <a:t>–  </a:t>
            </a:r>
            <a:r>
              <a:rPr sz="1600" dirty="0">
                <a:solidFill>
                  <a:srgbClr val="000000"/>
                </a:solidFill>
              </a:rPr>
              <a:t>2x2 cm, resolution ~ um</a:t>
            </a:r>
            <a:endParaRPr lang="en-US" sz="1600" dirty="0">
              <a:solidFill>
                <a:srgbClr val="000000"/>
              </a:solidFill>
            </a:endParaRPr>
          </a:p>
          <a:p>
            <a:pPr marL="431999" indent="-322560">
              <a:spcBef>
                <a:spcPts val="1000"/>
              </a:spcBef>
              <a:buClr>
                <a:srgbClr val="000000"/>
              </a:buClr>
              <a:buSzPct val="45000"/>
              <a:buFontTx/>
              <a:buChar char="●"/>
              <a:defRPr sz="2200" spc="-1">
                <a:solidFill>
                  <a:srgbClr val="2F2F2F"/>
                </a:solidFill>
              </a:defRPr>
            </a:pPr>
            <a:r>
              <a:rPr lang="en-GB" sz="1200" dirty="0" err="1"/>
              <a:t>MicroMegas</a:t>
            </a:r>
            <a:r>
              <a:rPr lang="en-GB" sz="1200" dirty="0"/>
              <a:t> detectors – </a:t>
            </a:r>
            <a:r>
              <a:rPr lang="en-GB" sz="1200" dirty="0">
                <a:solidFill>
                  <a:srgbClr val="C00000"/>
                </a:solidFill>
              </a:rPr>
              <a:t>1D tracker </a:t>
            </a:r>
            <a:r>
              <a:rPr lang="en-GB" sz="1200" dirty="0">
                <a:solidFill>
                  <a:schemeClr val="accent1"/>
                </a:solidFill>
              </a:rPr>
              <a:t>–</a:t>
            </a:r>
            <a:r>
              <a:rPr lang="en-GB" sz="1200" dirty="0">
                <a:solidFill>
                  <a:srgbClr val="000000"/>
                </a:solidFill>
              </a:rPr>
              <a:t> 40x40 cm, resolution 200 um</a:t>
            </a:r>
            <a:r>
              <a:rPr sz="1200" dirty="0"/>
              <a:t> </a:t>
            </a:r>
          </a:p>
        </p:txBody>
      </p:sp>
      <p:pic>
        <p:nvPicPr>
          <p:cNvPr id="463" name="image42.png" descr="image42.png"/>
          <p:cNvPicPr>
            <a:picLocks noChangeAspect="1"/>
          </p:cNvPicPr>
          <p:nvPr/>
        </p:nvPicPr>
        <p:blipFill>
          <a:blip r:embed="rId2"/>
          <a:stretch>
            <a:fillRect/>
          </a:stretch>
        </p:blipFill>
        <p:spPr>
          <a:xfrm>
            <a:off x="6901129" y="263330"/>
            <a:ext cx="2662561" cy="2464922"/>
          </a:xfrm>
          <a:prstGeom prst="rect">
            <a:avLst/>
          </a:prstGeom>
          <a:ln w="12700">
            <a:miter lim="400000"/>
          </a:ln>
        </p:spPr>
      </p:pic>
      <p:pic>
        <p:nvPicPr>
          <p:cNvPr id="464" name="image43.png" descr="image43.png"/>
          <p:cNvPicPr>
            <a:picLocks noChangeAspect="1"/>
          </p:cNvPicPr>
          <p:nvPr/>
        </p:nvPicPr>
        <p:blipFill>
          <a:blip r:embed="rId3"/>
          <a:stretch>
            <a:fillRect/>
          </a:stretch>
        </p:blipFill>
        <p:spPr>
          <a:xfrm>
            <a:off x="1115245" y="4733221"/>
            <a:ext cx="2822116" cy="1453945"/>
          </a:xfrm>
          <a:prstGeom prst="rect">
            <a:avLst/>
          </a:prstGeom>
          <a:ln w="12700">
            <a:miter lim="400000"/>
          </a:ln>
        </p:spPr>
      </p:pic>
      <p:pic>
        <p:nvPicPr>
          <p:cNvPr id="3" name="Picture 2">
            <a:extLst>
              <a:ext uri="{FF2B5EF4-FFF2-40B4-BE49-F238E27FC236}">
                <a16:creationId xmlns:a16="http://schemas.microsoft.com/office/drawing/2014/main" id="{36181E9A-4CF3-5E33-41A2-6BA9C9F1DA9F}"/>
              </a:ext>
            </a:extLst>
          </p:cNvPr>
          <p:cNvPicPr>
            <a:picLocks noChangeAspect="1"/>
          </p:cNvPicPr>
          <p:nvPr/>
        </p:nvPicPr>
        <p:blipFill>
          <a:blip r:embed="rId4"/>
          <a:stretch>
            <a:fillRect/>
          </a:stretch>
        </p:blipFill>
        <p:spPr>
          <a:xfrm>
            <a:off x="4352237" y="4733220"/>
            <a:ext cx="2488510" cy="1392673"/>
          </a:xfrm>
          <a:prstGeom prst="rect">
            <a:avLst/>
          </a:prstGeom>
        </p:spPr>
      </p:pic>
      <p:pic>
        <p:nvPicPr>
          <p:cNvPr id="5" name="Picture 4" descr="A square object with a square glass window&#10;&#10;Description automatically generated with medium confidence">
            <a:extLst>
              <a:ext uri="{FF2B5EF4-FFF2-40B4-BE49-F238E27FC236}">
                <a16:creationId xmlns:a16="http://schemas.microsoft.com/office/drawing/2014/main" id="{CE6553D4-80E1-ED3C-F54C-11038E7B1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19" t="6580" r="25047" b="7421"/>
          <a:stretch/>
        </p:blipFill>
        <p:spPr>
          <a:xfrm rot="5400000">
            <a:off x="9825422" y="3257816"/>
            <a:ext cx="2152345" cy="2004812"/>
          </a:xfrm>
          <a:prstGeom prst="rect">
            <a:avLst/>
          </a:prstGeom>
        </p:spPr>
      </p:pic>
      <p:pic>
        <p:nvPicPr>
          <p:cNvPr id="4" name="Picture 3" descr="Several metal pieces with wires&#10;&#10;Description automatically generated with medium confidence">
            <a:extLst>
              <a:ext uri="{FF2B5EF4-FFF2-40B4-BE49-F238E27FC236}">
                <a16:creationId xmlns:a16="http://schemas.microsoft.com/office/drawing/2014/main" id="{7761EC4C-353A-79FF-F847-A364270758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9035" y="3091690"/>
            <a:ext cx="1790687" cy="2408749"/>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dirty="0"/>
              <a:t>Detectors</a:t>
            </a:r>
            <a:r>
              <a:rPr lang="en-US" dirty="0"/>
              <a:t> - III</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22</a:t>
            </a:fld>
            <a:endParaRPr/>
          </a:p>
        </p:txBody>
      </p:sp>
      <p:pic>
        <p:nvPicPr>
          <p:cNvPr id="469" name="image44.png" descr="image44.png"/>
          <p:cNvPicPr>
            <a:picLocks noChangeAspect="1"/>
          </p:cNvPicPr>
          <p:nvPr/>
        </p:nvPicPr>
        <p:blipFill>
          <a:blip r:embed="rId2"/>
          <a:stretch>
            <a:fillRect/>
          </a:stretch>
        </p:blipFill>
        <p:spPr>
          <a:xfrm>
            <a:off x="9563994" y="298126"/>
            <a:ext cx="2219167" cy="2234059"/>
          </a:xfrm>
          <a:prstGeom prst="rect">
            <a:avLst/>
          </a:prstGeom>
          <a:ln w="12700">
            <a:miter lim="400000"/>
          </a:ln>
        </p:spPr>
      </p:pic>
      <p:sp>
        <p:nvSpPr>
          <p:cNvPr id="470" name="CustomShape 5"/>
          <p:cNvSpPr txBox="1"/>
          <p:nvPr/>
        </p:nvSpPr>
        <p:spPr>
          <a:xfrm>
            <a:off x="287999" y="1476000"/>
            <a:ext cx="5436962" cy="2580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431999" indent="-322560">
              <a:spcBef>
                <a:spcPts val="1000"/>
              </a:spcBef>
              <a:buClr>
                <a:srgbClr val="000000"/>
              </a:buClr>
              <a:buSzPct val="45000"/>
              <a:buChar char="●"/>
              <a:defRPr sz="2200" spc="-1"/>
            </a:pPr>
            <a:r>
              <a:rPr lang="en-US" sz="1600" dirty="0"/>
              <a:t>CERN: </a:t>
            </a:r>
            <a:r>
              <a:rPr sz="1600" dirty="0"/>
              <a:t>Cherenkov detectors</a:t>
            </a:r>
            <a:r>
              <a:rPr lang="en-US" sz="1600" dirty="0"/>
              <a:t>. Filled with </a:t>
            </a:r>
            <a:r>
              <a:rPr lang="en-US" sz="1600" dirty="0">
                <a:solidFill>
                  <a:schemeClr val="tx1"/>
                </a:solidFill>
              </a:rPr>
              <a:t>gas at variable (but limited) pressure. For </a:t>
            </a:r>
            <a:r>
              <a:rPr lang="en-US" sz="1600" dirty="0">
                <a:solidFill>
                  <a:srgbClr val="C00000"/>
                </a:solidFill>
              </a:rPr>
              <a:t>particle identification</a:t>
            </a:r>
            <a:endParaRPr sz="1600" dirty="0">
              <a:solidFill>
                <a:srgbClr val="C00000"/>
              </a:solidFill>
            </a:endParaRPr>
          </a:p>
          <a:p>
            <a:pPr marL="431999" indent="-322560">
              <a:spcBef>
                <a:spcPts val="1000"/>
              </a:spcBef>
              <a:buClr>
                <a:srgbClr val="000000"/>
              </a:buClr>
              <a:buSzPct val="45000"/>
              <a:buChar char="●"/>
              <a:defRPr sz="2200" spc="-1"/>
            </a:pPr>
            <a:r>
              <a:rPr sz="1600" dirty="0"/>
              <a:t>Lead crystal calorimeter – </a:t>
            </a:r>
            <a:r>
              <a:rPr sz="1600" dirty="0">
                <a:solidFill>
                  <a:srgbClr val="C00000"/>
                </a:solidFill>
              </a:rPr>
              <a:t>Energy of particles</a:t>
            </a:r>
            <a:endParaRPr lang="en-US" sz="1600" dirty="0">
              <a:solidFill>
                <a:srgbClr val="C00000"/>
              </a:solidFill>
            </a:endParaRPr>
          </a:p>
          <a:p>
            <a:pPr marL="431999" indent="-322560">
              <a:spcBef>
                <a:spcPts val="1000"/>
              </a:spcBef>
              <a:buClr>
                <a:srgbClr val="000000"/>
              </a:buClr>
              <a:buSzPct val="45000"/>
              <a:buChar char="●"/>
              <a:defRPr sz="2200" spc="-1"/>
            </a:pPr>
            <a:r>
              <a:rPr lang="en-GB" sz="1600" dirty="0">
                <a:solidFill>
                  <a:schemeClr val="tx1"/>
                </a:solidFill>
              </a:rPr>
              <a:t>Neutron detector (WENDI) - </a:t>
            </a:r>
            <a:r>
              <a:rPr lang="en-GB" sz="1600" dirty="0">
                <a:solidFill>
                  <a:srgbClr val="C00000"/>
                </a:solidFill>
              </a:rPr>
              <a:t>spallation</a:t>
            </a:r>
            <a:endParaRPr lang="en-US" sz="1600" dirty="0">
              <a:solidFill>
                <a:srgbClr val="C00000"/>
              </a:solidFill>
            </a:endParaRPr>
          </a:p>
          <a:p>
            <a:pPr marL="431999" indent="-322560">
              <a:spcBef>
                <a:spcPts val="1000"/>
              </a:spcBef>
              <a:buClr>
                <a:srgbClr val="000000"/>
              </a:buClr>
              <a:buSzPct val="45000"/>
              <a:buFontTx/>
              <a:buChar char="●"/>
              <a:defRPr sz="2200" spc="-1"/>
            </a:pPr>
            <a:r>
              <a:rPr lang="en-GB" sz="1200" dirty="0"/>
              <a:t>Muti-gap resistive plate chambers (MRPC)- </a:t>
            </a:r>
            <a:r>
              <a:rPr lang="en-GB" sz="1200" dirty="0">
                <a:solidFill>
                  <a:srgbClr val="C00000"/>
                </a:solidFill>
              </a:rPr>
              <a:t>trackers</a:t>
            </a:r>
            <a:r>
              <a:rPr lang="en-GB" sz="1200" dirty="0"/>
              <a:t> – 30x30 cm, suitable for </a:t>
            </a:r>
            <a:r>
              <a:rPr lang="en-GB" sz="1200" dirty="0">
                <a:solidFill>
                  <a:srgbClr val="C00000"/>
                </a:solidFill>
              </a:rPr>
              <a:t>time of flight measurements (particle speed)</a:t>
            </a:r>
            <a:r>
              <a:rPr lang="en-GB" sz="1200" dirty="0"/>
              <a:t>, time resolution 100 </a:t>
            </a:r>
            <a:r>
              <a:rPr lang="en-GB" sz="1200" dirty="0" err="1"/>
              <a:t>ps</a:t>
            </a:r>
            <a:endParaRPr sz="1200" dirty="0"/>
          </a:p>
          <a:p>
            <a:pPr marL="431999" lvl="4" indent="-322560">
              <a:spcBef>
                <a:spcPts val="1000"/>
              </a:spcBef>
              <a:buClr>
                <a:srgbClr val="000000"/>
              </a:buClr>
              <a:buSzPct val="45000"/>
              <a:buChar char="●"/>
              <a:defRPr sz="2200" spc="-1"/>
            </a:pPr>
            <a:endParaRPr lang="en-US" dirty="0"/>
          </a:p>
          <a:p>
            <a:pPr marL="431999" lvl="5" indent="-322560">
              <a:spcBef>
                <a:spcPts val="1000"/>
              </a:spcBef>
              <a:buClr>
                <a:srgbClr val="000000"/>
              </a:buClr>
              <a:buSzPct val="45000"/>
              <a:buChar char="●"/>
              <a:defRPr sz="2200" spc="-1"/>
            </a:pPr>
            <a:r>
              <a:rPr lang="en-US" sz="1600" dirty="0"/>
              <a:t>Students</a:t>
            </a:r>
            <a:r>
              <a:rPr sz="1600" dirty="0"/>
              <a:t> are free to </a:t>
            </a:r>
            <a:r>
              <a:rPr lang="en-US" sz="1600" dirty="0"/>
              <a:t>build</a:t>
            </a:r>
            <a:r>
              <a:rPr sz="1600" dirty="0"/>
              <a:t> and test </a:t>
            </a:r>
            <a:r>
              <a:rPr lang="en-US" sz="1600" dirty="0"/>
              <a:t>their</a:t>
            </a:r>
            <a:r>
              <a:rPr sz="1600" dirty="0"/>
              <a:t> own detector</a:t>
            </a:r>
            <a:r>
              <a:rPr lang="en-US" sz="1600" dirty="0"/>
              <a:t>s</a:t>
            </a:r>
            <a:r>
              <a:rPr sz="1600" dirty="0"/>
              <a:t>!</a:t>
            </a:r>
          </a:p>
        </p:txBody>
      </p:sp>
      <p:pic>
        <p:nvPicPr>
          <p:cNvPr id="3" name="Picture 2" descr="A piece of metal with a piece of paper on it">
            <a:extLst>
              <a:ext uri="{FF2B5EF4-FFF2-40B4-BE49-F238E27FC236}">
                <a16:creationId xmlns:a16="http://schemas.microsoft.com/office/drawing/2014/main" id="{4BB88BDB-1D93-6DDF-183E-00DABE0A9A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365" t="5165" r="8967" b="-205"/>
          <a:stretch/>
        </p:blipFill>
        <p:spPr>
          <a:xfrm rot="10800000">
            <a:off x="9217126" y="3652586"/>
            <a:ext cx="2493499" cy="2234059"/>
          </a:xfrm>
          <a:prstGeom prst="rect">
            <a:avLst/>
          </a:prstGeom>
        </p:spPr>
      </p:pic>
      <p:pic>
        <p:nvPicPr>
          <p:cNvPr id="5" name="Picture 4" descr="A white container with a black cord&#10;&#10;Description automatically generated">
            <a:extLst>
              <a:ext uri="{FF2B5EF4-FFF2-40B4-BE49-F238E27FC236}">
                <a16:creationId xmlns:a16="http://schemas.microsoft.com/office/drawing/2014/main" id="{B468FDFF-91E5-AFF7-2A05-2657C3EB7E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22" r="13333"/>
          <a:stretch/>
        </p:blipFill>
        <p:spPr>
          <a:xfrm rot="5400000">
            <a:off x="5895655" y="3158805"/>
            <a:ext cx="2927704" cy="2527975"/>
          </a:xfrm>
          <a:prstGeom prst="rect">
            <a:avLst/>
          </a:prstGeom>
        </p:spPr>
      </p:pic>
      <p:pic>
        <p:nvPicPr>
          <p:cNvPr id="4" name="Picture 3" descr="A machine with a mirror and wires&#10;&#10;Description automatically generated with medium confidence">
            <a:extLst>
              <a:ext uri="{FF2B5EF4-FFF2-40B4-BE49-F238E27FC236}">
                <a16:creationId xmlns:a16="http://schemas.microsoft.com/office/drawing/2014/main" id="{C5B9E658-C0C9-9A17-D316-3C0E57E2F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5590" y="182088"/>
            <a:ext cx="3297775" cy="2776853"/>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dirty="0"/>
              <a:t>A </a:t>
            </a:r>
            <a:r>
              <a:rPr lang="en-US" dirty="0"/>
              <a:t>typical </a:t>
            </a:r>
            <a:r>
              <a:rPr dirty="0"/>
              <a:t>experimental setup</a:t>
            </a:r>
          </a:p>
        </p:txBody>
      </p:sp>
      <p:sp>
        <p:nvSpPr>
          <p:cNvPr id="395"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396"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23</a:t>
            </a:fld>
            <a:endParaRPr/>
          </a:p>
        </p:txBody>
      </p:sp>
      <p:pic>
        <p:nvPicPr>
          <p:cNvPr id="397" name="image33.png" descr="image33.png"/>
          <p:cNvPicPr>
            <a:picLocks noChangeAspect="1"/>
          </p:cNvPicPr>
          <p:nvPr/>
        </p:nvPicPr>
        <p:blipFill>
          <a:blip r:embed="rId2"/>
          <a:stretch>
            <a:fillRect/>
          </a:stretch>
        </p:blipFill>
        <p:spPr>
          <a:xfrm>
            <a:off x="1444288" y="1309321"/>
            <a:ext cx="9719280" cy="3797281"/>
          </a:xfrm>
          <a:prstGeom prst="rect">
            <a:avLst/>
          </a:prstGeom>
          <a:ln w="12700">
            <a:miter lim="400000"/>
          </a:ln>
        </p:spPr>
      </p:pic>
      <p:sp>
        <p:nvSpPr>
          <p:cNvPr id="398" name="CustomShape 5"/>
          <p:cNvSpPr/>
          <p:nvPr/>
        </p:nvSpPr>
        <p:spPr>
          <a:xfrm rot="16200000">
            <a:off x="5561992" y="1783085"/>
            <a:ext cx="430563" cy="7306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187" y="0"/>
                  <a:pt x="10791" y="899"/>
                  <a:pt x="10791" y="1800"/>
                </a:cubicBezTo>
                <a:lnTo>
                  <a:pt x="10791" y="9000"/>
                </a:lnTo>
                <a:cubicBezTo>
                  <a:pt x="10791" y="9899"/>
                  <a:pt x="5396" y="10799"/>
                  <a:pt x="0" y="10799"/>
                </a:cubicBezTo>
                <a:cubicBezTo>
                  <a:pt x="5396" y="10799"/>
                  <a:pt x="10791" y="11700"/>
                  <a:pt x="10791" y="12599"/>
                </a:cubicBezTo>
                <a:lnTo>
                  <a:pt x="10791" y="19799"/>
                </a:lnTo>
                <a:cubicBezTo>
                  <a:pt x="10791" y="20700"/>
                  <a:pt x="16187" y="21600"/>
                  <a:pt x="21600" y="21600"/>
                </a:cubicBezTo>
              </a:path>
            </a:pathLst>
          </a:custGeom>
          <a:ln w="38160">
            <a:solidFill>
              <a:srgbClr val="F58220"/>
            </a:solidFill>
          </a:ln>
        </p:spPr>
        <p:txBody>
          <a:bodyPr lIns="0" tIns="0" rIns="0" bIns="0"/>
          <a:lstStyle/>
          <a:p>
            <a:endParaRPr/>
          </a:p>
        </p:txBody>
      </p:sp>
      <p:sp>
        <p:nvSpPr>
          <p:cNvPr id="399" name="CustomShape 6"/>
          <p:cNvSpPr txBox="1"/>
          <p:nvPr/>
        </p:nvSpPr>
        <p:spPr>
          <a:xfrm>
            <a:off x="5409000" y="5759999"/>
            <a:ext cx="844920" cy="411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defRPr sz="2200" b="1" spc="-1">
                <a:solidFill>
                  <a:srgbClr val="F58220"/>
                </a:solidFill>
              </a:defRPr>
            </a:lvl1pPr>
          </a:lstStyle>
          <a:p>
            <a:r>
              <a:t>~ 1 m</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lang="en-US" dirty="0"/>
              <a:t>The BL4S TDAQ </a:t>
            </a:r>
            <a:endParaRPr dirty="0"/>
          </a:p>
        </p:txBody>
      </p:sp>
      <p:sp>
        <p:nvSpPr>
          <p:cNvPr id="395"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396"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24</a:t>
            </a:fld>
            <a:endParaRPr/>
          </a:p>
        </p:txBody>
      </p:sp>
      <p:pic>
        <p:nvPicPr>
          <p:cNvPr id="2" name="Picture 1">
            <a:extLst>
              <a:ext uri="{FF2B5EF4-FFF2-40B4-BE49-F238E27FC236}">
                <a16:creationId xmlns:a16="http://schemas.microsoft.com/office/drawing/2014/main" id="{9276FBDE-3257-D9FB-703C-74CED79D0A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5754" y="3508359"/>
            <a:ext cx="3844588" cy="2254468"/>
          </a:xfrm>
          <a:prstGeom prst="rect">
            <a:avLst/>
          </a:prstGeom>
        </p:spPr>
      </p:pic>
      <p:sp>
        <p:nvSpPr>
          <p:cNvPr id="3" name="CustomShape 5">
            <a:extLst>
              <a:ext uri="{FF2B5EF4-FFF2-40B4-BE49-F238E27FC236}">
                <a16:creationId xmlns:a16="http://schemas.microsoft.com/office/drawing/2014/main" id="{1E45B27B-C67B-AEB0-21AB-C947792A11EE}"/>
              </a:ext>
            </a:extLst>
          </p:cNvPr>
          <p:cNvSpPr txBox="1"/>
          <p:nvPr/>
        </p:nvSpPr>
        <p:spPr>
          <a:xfrm>
            <a:off x="268524" y="1223647"/>
            <a:ext cx="7480785" cy="3939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09439">
              <a:spcBef>
                <a:spcPts val="1000"/>
              </a:spcBef>
              <a:buClr>
                <a:srgbClr val="000000"/>
              </a:buClr>
              <a:buSzPct val="45000"/>
              <a:defRPr sz="2200" spc="-1"/>
            </a:pPr>
            <a:r>
              <a:rPr lang="en-US" sz="1600" dirty="0"/>
              <a:t>We are using the (RCD) TDAQ system of ATLAS</a:t>
            </a:r>
          </a:p>
          <a:p>
            <a:pPr marL="395189" indent="-285750">
              <a:buClr>
                <a:srgbClr val="000000"/>
              </a:buClr>
              <a:buSzPct val="100000"/>
              <a:buFont typeface="Arial" panose="020B0604020202020204" pitchFamily="34" charset="0"/>
              <a:buChar char="•"/>
              <a:defRPr sz="2200" spc="-1"/>
            </a:pPr>
            <a:r>
              <a:rPr lang="en-US" sz="1600" dirty="0"/>
              <a:t>Very scalable</a:t>
            </a:r>
          </a:p>
          <a:p>
            <a:pPr marL="395189" indent="-285750">
              <a:buClr>
                <a:srgbClr val="000000"/>
              </a:buClr>
              <a:buSzPct val="100000"/>
              <a:buFont typeface="Arial" panose="020B0604020202020204" pitchFamily="34" charset="0"/>
              <a:buChar char="•"/>
              <a:defRPr sz="2200" spc="-1"/>
            </a:pPr>
            <a:r>
              <a:rPr lang="en-US" sz="1600" dirty="0" err="1">
                <a:solidFill>
                  <a:srgbClr val="C00000"/>
                </a:solidFill>
              </a:rPr>
              <a:t>VMEbus</a:t>
            </a:r>
            <a:r>
              <a:rPr lang="en-US" sz="1600" dirty="0"/>
              <a:t> well integrated</a:t>
            </a:r>
          </a:p>
          <a:p>
            <a:pPr marL="395189" indent="-285750">
              <a:buClr>
                <a:srgbClr val="000000"/>
              </a:buClr>
              <a:buSzPct val="100000"/>
              <a:buFont typeface="Arial" panose="020B0604020202020204" pitchFamily="34" charset="0"/>
              <a:buChar char="•"/>
              <a:defRPr sz="2200" spc="-1"/>
            </a:pPr>
            <a:r>
              <a:rPr lang="en-US" sz="1600" dirty="0"/>
              <a:t>Lost of </a:t>
            </a:r>
            <a:r>
              <a:rPr lang="en-US" sz="1600" dirty="0">
                <a:solidFill>
                  <a:srgbClr val="C00000"/>
                </a:solidFill>
              </a:rPr>
              <a:t>useful features</a:t>
            </a:r>
            <a:r>
              <a:rPr lang="en-US" sz="1600" dirty="0"/>
              <a:t>: GUI, databases, monitoring</a:t>
            </a:r>
          </a:p>
          <a:p>
            <a:pPr marL="395189" indent="-285750">
              <a:buClr>
                <a:srgbClr val="000000"/>
              </a:buClr>
              <a:buSzPct val="100000"/>
              <a:buFont typeface="Arial" panose="020B0604020202020204" pitchFamily="34" charset="0"/>
              <a:buChar char="•"/>
              <a:defRPr sz="2200" spc="-1"/>
            </a:pPr>
            <a:r>
              <a:rPr lang="en-US" sz="1600" dirty="0">
                <a:solidFill>
                  <a:srgbClr val="C00000"/>
                </a:solidFill>
              </a:rPr>
              <a:t>Access to experts from ATLAS</a:t>
            </a:r>
          </a:p>
          <a:p>
            <a:pPr marL="395189" indent="-285750">
              <a:buClr>
                <a:srgbClr val="000000"/>
              </a:buClr>
              <a:buSzPct val="100000"/>
              <a:buFont typeface="Arial" panose="020B0604020202020204" pitchFamily="34" charset="0"/>
              <a:buChar char="•"/>
              <a:defRPr sz="2200" spc="-1"/>
            </a:pPr>
            <a:r>
              <a:rPr lang="en-US" sz="1600" dirty="0">
                <a:solidFill>
                  <a:schemeClr val="tx1"/>
                </a:solidFill>
              </a:rPr>
              <a:t>Performance: </a:t>
            </a:r>
            <a:r>
              <a:rPr lang="en-US" sz="1600" dirty="0">
                <a:solidFill>
                  <a:srgbClr val="C00000"/>
                </a:solidFill>
              </a:rPr>
              <a:t>2-4 kHz event rate</a:t>
            </a:r>
          </a:p>
          <a:p>
            <a:pPr marL="109439">
              <a:buClr>
                <a:srgbClr val="000000"/>
              </a:buClr>
              <a:buSzPct val="100000"/>
              <a:defRPr sz="2200" spc="-1"/>
            </a:pPr>
            <a:endParaRPr lang="en-US" sz="1600" dirty="0"/>
          </a:p>
          <a:p>
            <a:pPr marL="109439">
              <a:buClr>
                <a:srgbClr val="000000"/>
              </a:buClr>
              <a:buSzPct val="100000"/>
              <a:defRPr sz="2200" spc="-1"/>
            </a:pPr>
            <a:r>
              <a:rPr lang="en-US" sz="1600" dirty="0"/>
              <a:t>For special experiments we have used:</a:t>
            </a:r>
          </a:p>
          <a:p>
            <a:pPr marL="395189" indent="-285750">
              <a:buClr>
                <a:srgbClr val="000000"/>
              </a:buClr>
              <a:buSzPct val="100000"/>
              <a:buFont typeface="Arial" panose="020B0604020202020204" pitchFamily="34" charset="0"/>
              <a:buChar char="•"/>
              <a:defRPr sz="2200" spc="-1"/>
            </a:pPr>
            <a:r>
              <a:rPr lang="en-US" sz="1600" dirty="0">
                <a:solidFill>
                  <a:srgbClr val="C00000"/>
                </a:solidFill>
              </a:rPr>
              <a:t>UDP </a:t>
            </a:r>
            <a:r>
              <a:rPr lang="en-US" sz="1600" dirty="0">
                <a:solidFill>
                  <a:schemeClr val="tx1"/>
                </a:solidFill>
              </a:rPr>
              <a:t>module in RCD to acquire data from MMFE8 cards (</a:t>
            </a:r>
            <a:r>
              <a:rPr lang="en-US" sz="1600" dirty="0" err="1">
                <a:solidFill>
                  <a:schemeClr val="tx1"/>
                </a:solidFill>
              </a:rPr>
              <a:t>MicroMegas</a:t>
            </a:r>
            <a:r>
              <a:rPr lang="en-US" sz="1600" dirty="0">
                <a:solidFill>
                  <a:schemeClr val="tx1"/>
                </a:solidFill>
              </a:rPr>
              <a:t>)</a:t>
            </a:r>
            <a:endParaRPr lang="en-US" sz="1600" dirty="0">
              <a:solidFill>
                <a:srgbClr val="C00000"/>
              </a:solidFill>
            </a:endParaRPr>
          </a:p>
          <a:p>
            <a:pPr marL="395189" indent="-285750">
              <a:buClr>
                <a:srgbClr val="000000"/>
              </a:buClr>
              <a:buSzPct val="100000"/>
              <a:buFont typeface="Arial" panose="020B0604020202020204" pitchFamily="34" charset="0"/>
              <a:buChar char="•"/>
              <a:defRPr sz="2200" spc="-1"/>
            </a:pPr>
            <a:r>
              <a:rPr lang="en-US" sz="1600" dirty="0">
                <a:solidFill>
                  <a:srgbClr val="C00000"/>
                </a:solidFill>
              </a:rPr>
              <a:t>EUDAQ</a:t>
            </a:r>
            <a:r>
              <a:rPr lang="en-US" sz="1600" dirty="0"/>
              <a:t> (in combination with the </a:t>
            </a:r>
            <a:r>
              <a:rPr lang="en-US" sz="1600" dirty="0">
                <a:solidFill>
                  <a:srgbClr val="C00000"/>
                </a:solidFill>
              </a:rPr>
              <a:t>DESY beam telescope</a:t>
            </a:r>
            <a:r>
              <a:rPr lang="en-US" sz="1600" dirty="0"/>
              <a:t>)</a:t>
            </a:r>
          </a:p>
          <a:p>
            <a:pPr marL="395189" indent="-285750">
              <a:buClr>
                <a:srgbClr val="000000"/>
              </a:buClr>
              <a:buSzPct val="100000"/>
              <a:buFont typeface="Arial" panose="020B0604020202020204" pitchFamily="34" charset="0"/>
              <a:buChar char="•"/>
              <a:defRPr sz="2200" spc="-1"/>
            </a:pPr>
            <a:r>
              <a:rPr lang="en-US" sz="1600" dirty="0"/>
              <a:t>Data recording on </a:t>
            </a:r>
            <a:r>
              <a:rPr lang="en-US" sz="1600" dirty="0">
                <a:solidFill>
                  <a:srgbClr val="C00000"/>
                </a:solidFill>
              </a:rPr>
              <a:t>high-end oscilloscopes </a:t>
            </a:r>
            <a:r>
              <a:rPr lang="en-US" sz="1600" dirty="0"/>
              <a:t>(with a common trigger)</a:t>
            </a:r>
          </a:p>
          <a:p>
            <a:pPr marL="395189" indent="-285750">
              <a:buClr>
                <a:srgbClr val="000000"/>
              </a:buClr>
              <a:buSzPct val="100000"/>
              <a:buFont typeface="Arial" panose="020B0604020202020204" pitchFamily="34" charset="0"/>
              <a:buChar char="•"/>
              <a:defRPr sz="2200" spc="-1"/>
            </a:pPr>
            <a:r>
              <a:rPr lang="en-US" sz="1600" dirty="0"/>
              <a:t>Ad-hoc code (e.g. to read out </a:t>
            </a:r>
            <a:r>
              <a:rPr lang="en-US" sz="1600" dirty="0" err="1"/>
              <a:t>MediPix</a:t>
            </a:r>
            <a:r>
              <a:rPr lang="en-US" sz="1600" dirty="0"/>
              <a:t> via USB)</a:t>
            </a:r>
          </a:p>
          <a:p>
            <a:pPr marL="109439">
              <a:buClr>
                <a:srgbClr val="000000"/>
              </a:buClr>
              <a:buSzPct val="100000"/>
              <a:defRPr sz="2200" spc="-1"/>
            </a:pPr>
            <a:endParaRPr lang="en-US" sz="1600" dirty="0"/>
          </a:p>
          <a:p>
            <a:pPr marL="109439">
              <a:buClr>
                <a:srgbClr val="000000"/>
              </a:buClr>
              <a:buSzPct val="100000"/>
              <a:defRPr sz="2200" spc="-1"/>
            </a:pPr>
            <a:endParaRPr lang="en-US" sz="1600" dirty="0"/>
          </a:p>
          <a:p>
            <a:pPr marL="109439">
              <a:buClr>
                <a:srgbClr val="000000"/>
              </a:buClr>
              <a:buSzPct val="100000"/>
              <a:defRPr sz="2200" spc="-1"/>
            </a:pPr>
            <a:r>
              <a:rPr lang="en-US" sz="1600" dirty="0"/>
              <a:t>Setting up the TDAQ system is one of the </a:t>
            </a:r>
            <a:r>
              <a:rPr lang="en-US" sz="1600" dirty="0">
                <a:solidFill>
                  <a:srgbClr val="C00000"/>
                </a:solidFill>
              </a:rPr>
              <a:t>main challenges </a:t>
            </a:r>
            <a:r>
              <a:rPr lang="en-US" sz="1600" dirty="0"/>
              <a:t>of the support scientists</a:t>
            </a:r>
            <a:endParaRPr sz="1600" dirty="0"/>
          </a:p>
        </p:txBody>
      </p:sp>
      <p:pic>
        <p:nvPicPr>
          <p:cNvPr id="5" name="Picture 4" descr="A person wearing a hard hat and standing next to a machine">
            <a:extLst>
              <a:ext uri="{FF2B5EF4-FFF2-40B4-BE49-F238E27FC236}">
                <a16:creationId xmlns:a16="http://schemas.microsoft.com/office/drawing/2014/main" id="{178A4E69-29D5-0F3F-1B3E-C61C47F2B4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79" t="30550" r="54860" b="33004"/>
          <a:stretch/>
        </p:blipFill>
        <p:spPr>
          <a:xfrm>
            <a:off x="10501745" y="252086"/>
            <a:ext cx="1378597" cy="3000073"/>
          </a:xfrm>
          <a:prstGeom prst="rect">
            <a:avLst/>
          </a:prstGeom>
        </p:spPr>
      </p:pic>
    </p:spTree>
    <p:extLst>
      <p:ext uri="{BB962C8B-B14F-4D97-AF65-F5344CB8AC3E}">
        <p14:creationId xmlns:p14="http://schemas.microsoft.com/office/powerpoint/2010/main" val="40058370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lang="en-US" dirty="0"/>
              <a:t>Data analysis</a:t>
            </a:r>
            <a:endParaRPr dirty="0"/>
          </a:p>
        </p:txBody>
      </p:sp>
      <p:sp>
        <p:nvSpPr>
          <p:cNvPr id="395"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396"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25</a:t>
            </a:fld>
            <a:endParaRPr/>
          </a:p>
        </p:txBody>
      </p:sp>
      <p:sp>
        <p:nvSpPr>
          <p:cNvPr id="2" name="TextBox 1">
            <a:extLst>
              <a:ext uri="{FF2B5EF4-FFF2-40B4-BE49-F238E27FC236}">
                <a16:creationId xmlns:a16="http://schemas.microsoft.com/office/drawing/2014/main" id="{D3EAEA31-4F45-AF5A-491A-99C0851EEC67}"/>
              </a:ext>
            </a:extLst>
          </p:cNvPr>
          <p:cNvSpPr txBox="1"/>
          <p:nvPr/>
        </p:nvSpPr>
        <p:spPr>
          <a:xfrm>
            <a:off x="282834" y="1258621"/>
            <a:ext cx="5344438" cy="41857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marL="285750" indent="-285750">
              <a:buFont typeface="Arial"/>
              <a:buChar char="•"/>
            </a:pPr>
            <a:r>
              <a:rPr lang="en-US" sz="1600" dirty="0"/>
              <a:t>Students have a very </a:t>
            </a:r>
            <a:r>
              <a:rPr lang="en-US" sz="1600" dirty="0">
                <a:solidFill>
                  <a:srgbClr val="C00000"/>
                </a:solidFill>
              </a:rPr>
              <a:t>diverse background </a:t>
            </a:r>
            <a:r>
              <a:rPr lang="en-US" sz="1600" dirty="0"/>
              <a:t>in programming and computing, both within and across different winning teams</a:t>
            </a:r>
          </a:p>
          <a:p>
            <a:pPr marL="285750" indent="-285750">
              <a:buFont typeface="Arial"/>
              <a:buChar char="•"/>
            </a:pPr>
            <a:endParaRPr lang="en-US" sz="1600" dirty="0"/>
          </a:p>
          <a:p>
            <a:pPr marL="285750" indent="-285750">
              <a:buFont typeface="Arial"/>
              <a:buChar char="•"/>
            </a:pPr>
            <a:r>
              <a:rPr lang="en-US" sz="1600" dirty="0"/>
              <a:t>Some students usually know a little bit of </a:t>
            </a:r>
            <a:r>
              <a:rPr lang="en-US" sz="1600" dirty="0">
                <a:solidFill>
                  <a:srgbClr val="C00000"/>
                </a:solidFill>
              </a:rPr>
              <a:t>Python</a:t>
            </a:r>
            <a:r>
              <a:rPr lang="en-US" sz="1600" dirty="0"/>
              <a:t> and maybe have done some data analysis with frameworks such as </a:t>
            </a:r>
            <a:r>
              <a:rPr lang="en-US" sz="1600" dirty="0" err="1">
                <a:solidFill>
                  <a:srgbClr val="C00000"/>
                </a:solidFill>
              </a:rPr>
              <a:t>numpy</a:t>
            </a:r>
            <a:r>
              <a:rPr lang="en-US" sz="1600" dirty="0">
                <a:solidFill>
                  <a:srgbClr val="C00000"/>
                </a:solidFill>
              </a:rPr>
              <a:t>, </a:t>
            </a:r>
            <a:r>
              <a:rPr lang="en-US" sz="1600" dirty="0" err="1">
                <a:solidFill>
                  <a:srgbClr val="C00000"/>
                </a:solidFill>
              </a:rPr>
              <a:t>scipy</a:t>
            </a:r>
            <a:r>
              <a:rPr lang="en-US" sz="1600" dirty="0">
                <a:solidFill>
                  <a:srgbClr val="C00000"/>
                </a:solidFill>
              </a:rPr>
              <a:t>, pandas</a:t>
            </a:r>
            <a:r>
              <a:rPr lang="en-US" sz="1600" dirty="0"/>
              <a:t>, etc.</a:t>
            </a:r>
          </a:p>
          <a:p>
            <a:pPr marL="285750" indent="-285750">
              <a:buFont typeface="Arial"/>
              <a:buChar char="•"/>
            </a:pPr>
            <a:endParaRPr lang="en-US" sz="1600" dirty="0"/>
          </a:p>
          <a:p>
            <a:pPr marL="285750" indent="-285750">
              <a:buFont typeface="Arial"/>
              <a:buChar char="•"/>
            </a:pPr>
            <a:r>
              <a:rPr lang="en-US" sz="1600" dirty="0"/>
              <a:t>The BL4S TDAQ software provides data in the form of </a:t>
            </a:r>
            <a:r>
              <a:rPr lang="en-US" sz="1600" dirty="0">
                <a:solidFill>
                  <a:srgbClr val="C00000"/>
                </a:solidFill>
              </a:rPr>
              <a:t>ROOT</a:t>
            </a:r>
            <a:r>
              <a:rPr lang="en-US" sz="1600" dirty="0"/>
              <a:t> Tree files</a:t>
            </a:r>
          </a:p>
          <a:p>
            <a:pPr marL="539750" lvl="1" indent="-285750">
              <a:buFont typeface="Arial"/>
              <a:buChar char="•"/>
            </a:pPr>
            <a:r>
              <a:rPr lang="en-US" sz="1600" dirty="0"/>
              <a:t>Students usually not familiar with this quite complex and domain specific software framework!</a:t>
            </a:r>
          </a:p>
          <a:p>
            <a:pPr marL="285750" indent="-285750">
              <a:buFont typeface="Arial,Sans-Serif"/>
              <a:buChar char="•"/>
            </a:pPr>
            <a:endParaRPr lang="en-US" sz="1600" dirty="0"/>
          </a:p>
          <a:p>
            <a:pPr marL="285750" indent="-285750">
              <a:buFont typeface="Arial,Sans-Serif"/>
              <a:buChar char="•"/>
            </a:pPr>
            <a:r>
              <a:rPr lang="en-US" sz="1600" dirty="0"/>
              <a:t>The BL4S </a:t>
            </a:r>
            <a:r>
              <a:rPr lang="en-US" sz="1600" dirty="0">
                <a:solidFill>
                  <a:srgbClr val="C00000"/>
                </a:solidFill>
              </a:rPr>
              <a:t>Support Scientists work with the students over the summer </a:t>
            </a:r>
            <a:r>
              <a:rPr lang="en-US" sz="1600" dirty="0"/>
              <a:t>(~ June to September) to introduce them to the required tools &amp; prepare them for the data analysis tasks they will perform during their on-site visit</a:t>
            </a:r>
          </a:p>
        </p:txBody>
      </p:sp>
      <p:pic>
        <p:nvPicPr>
          <p:cNvPr id="3" name="Picture 2" descr="A screenshot of a computer&#10;&#10;Description automatically generated">
            <a:extLst>
              <a:ext uri="{FF2B5EF4-FFF2-40B4-BE49-F238E27FC236}">
                <a16:creationId xmlns:a16="http://schemas.microsoft.com/office/drawing/2014/main" id="{F4F334AA-9FCB-0E27-2C8D-D2A979A9A4F0}"/>
              </a:ext>
            </a:extLst>
          </p:cNvPr>
          <p:cNvPicPr>
            <a:picLocks noChangeAspect="1"/>
          </p:cNvPicPr>
          <p:nvPr/>
        </p:nvPicPr>
        <p:blipFill>
          <a:blip r:embed="rId2"/>
          <a:stretch>
            <a:fillRect/>
          </a:stretch>
        </p:blipFill>
        <p:spPr>
          <a:xfrm>
            <a:off x="6237981" y="1208505"/>
            <a:ext cx="5183925" cy="3558880"/>
          </a:xfrm>
          <a:prstGeom prst="rect">
            <a:avLst/>
          </a:prstGeom>
        </p:spPr>
      </p:pic>
      <p:sp>
        <p:nvSpPr>
          <p:cNvPr id="4" name="TextBox 4">
            <a:extLst>
              <a:ext uri="{FF2B5EF4-FFF2-40B4-BE49-F238E27FC236}">
                <a16:creationId xmlns:a16="http://schemas.microsoft.com/office/drawing/2014/main" id="{A29DFE58-A5E2-67EC-C0AA-DF7923348FF4}"/>
              </a:ext>
            </a:extLst>
          </p:cNvPr>
          <p:cNvSpPr txBox="1"/>
          <p:nvPr/>
        </p:nvSpPr>
        <p:spPr>
          <a:xfrm>
            <a:off x="6172769" y="797511"/>
            <a:ext cx="534443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marL="285750" indent="-285750">
              <a:buFont typeface="Arial"/>
              <a:buChar char="•"/>
            </a:pPr>
            <a:r>
              <a:rPr lang="en-US" sz="1600" dirty="0"/>
              <a:t>Main tool: </a:t>
            </a:r>
            <a:r>
              <a:rPr lang="en-US" sz="1600" dirty="0" err="1">
                <a:solidFill>
                  <a:srgbClr val="C00000"/>
                </a:solidFill>
              </a:rPr>
              <a:t>Jupyter</a:t>
            </a:r>
            <a:r>
              <a:rPr lang="en-US" sz="1600" dirty="0">
                <a:solidFill>
                  <a:srgbClr val="FF0000"/>
                </a:solidFill>
              </a:rPr>
              <a:t> </a:t>
            </a:r>
            <a:r>
              <a:rPr lang="en-US" sz="1600" dirty="0"/>
              <a:t>Notebooks using </a:t>
            </a:r>
            <a:r>
              <a:rPr lang="en-US" sz="1600" dirty="0" err="1">
                <a:solidFill>
                  <a:srgbClr val="C00000"/>
                </a:solidFill>
              </a:rPr>
              <a:t>PyROOT</a:t>
            </a:r>
            <a:r>
              <a:rPr lang="en-US" sz="1600" dirty="0">
                <a:solidFill>
                  <a:srgbClr val="FF0000"/>
                </a:solidFill>
              </a:rPr>
              <a:t> </a:t>
            </a:r>
          </a:p>
        </p:txBody>
      </p:sp>
      <p:sp>
        <p:nvSpPr>
          <p:cNvPr id="5" name="TextBox 5">
            <a:extLst>
              <a:ext uri="{FF2B5EF4-FFF2-40B4-BE49-F238E27FC236}">
                <a16:creationId xmlns:a16="http://schemas.microsoft.com/office/drawing/2014/main" id="{749C0032-85D9-A7FB-F0D4-E78B64664156}"/>
              </a:ext>
            </a:extLst>
          </p:cNvPr>
          <p:cNvSpPr txBox="1"/>
          <p:nvPr/>
        </p:nvSpPr>
        <p:spPr>
          <a:xfrm>
            <a:off x="6172768" y="5234473"/>
            <a:ext cx="5537349"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marL="285750" indent="-285750">
              <a:buFont typeface="Arial"/>
              <a:buChar char="•"/>
            </a:pPr>
            <a:r>
              <a:rPr lang="en-US" sz="1600" dirty="0"/>
              <a:t>Depending on the experiment also </a:t>
            </a:r>
            <a:r>
              <a:rPr lang="en-US" sz="1600" dirty="0">
                <a:solidFill>
                  <a:srgbClr val="C00000"/>
                </a:solidFill>
              </a:rPr>
              <a:t>Geant4, </a:t>
            </a:r>
            <a:r>
              <a:rPr lang="en-US" sz="1600" dirty="0" err="1">
                <a:solidFill>
                  <a:srgbClr val="C00000"/>
                </a:solidFill>
              </a:rPr>
              <a:t>BDSim</a:t>
            </a:r>
            <a:r>
              <a:rPr lang="en-US" sz="1600" dirty="0"/>
              <a:t>, finite element solvers, 3D visualization, etc.</a:t>
            </a:r>
            <a:endParaRPr lang="en-US" sz="1600" dirty="0">
              <a:solidFill>
                <a:srgbClr val="FF0000"/>
              </a:solidFill>
            </a:endParaRPr>
          </a:p>
        </p:txBody>
      </p:sp>
    </p:spTree>
    <p:extLst>
      <p:ext uri="{BB962C8B-B14F-4D97-AF65-F5344CB8AC3E}">
        <p14:creationId xmlns:p14="http://schemas.microsoft.com/office/powerpoint/2010/main" val="410736448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lang="en-US" dirty="0"/>
              <a:t>A typical day of a winner at CERN/DESY</a:t>
            </a:r>
            <a:endParaRPr dirty="0"/>
          </a:p>
        </p:txBody>
      </p:sp>
      <p:sp>
        <p:nvSpPr>
          <p:cNvPr id="395"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396"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26</a:t>
            </a:fld>
            <a:endParaRPr/>
          </a:p>
        </p:txBody>
      </p:sp>
      <p:sp>
        <p:nvSpPr>
          <p:cNvPr id="3" name="CustomShape 5">
            <a:extLst>
              <a:ext uri="{FF2B5EF4-FFF2-40B4-BE49-F238E27FC236}">
                <a16:creationId xmlns:a16="http://schemas.microsoft.com/office/drawing/2014/main" id="{1E45B27B-C67B-AEB0-21AB-C947792A11EE}"/>
              </a:ext>
            </a:extLst>
          </p:cNvPr>
          <p:cNvSpPr txBox="1"/>
          <p:nvPr/>
        </p:nvSpPr>
        <p:spPr>
          <a:xfrm>
            <a:off x="415803" y="1073649"/>
            <a:ext cx="5107263" cy="3939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703388" indent="-1692275">
              <a:buClr>
                <a:srgbClr val="000000"/>
              </a:buClr>
              <a:buSzPct val="45000"/>
              <a:defRPr sz="2200" spc="-1"/>
            </a:pPr>
            <a:r>
              <a:rPr lang="en-US" sz="1600" dirty="0"/>
              <a:t>8:00:	Breakfast</a:t>
            </a:r>
          </a:p>
          <a:p>
            <a:pPr marL="1703388" indent="-1692275">
              <a:buClr>
                <a:srgbClr val="000000"/>
              </a:buClr>
              <a:buSzPct val="45000"/>
              <a:defRPr sz="2200" spc="-1"/>
            </a:pPr>
            <a:r>
              <a:rPr lang="en-US" sz="1600" dirty="0"/>
              <a:t>9:00 – 9:30: 	Daily meeting</a:t>
            </a:r>
          </a:p>
          <a:p>
            <a:pPr marL="1703388" indent="-1692275">
              <a:buClr>
                <a:srgbClr val="000000"/>
              </a:buClr>
              <a:buSzPct val="45000"/>
              <a:defRPr sz="2200" spc="-1"/>
            </a:pPr>
            <a:r>
              <a:rPr lang="en-US" sz="1600" dirty="0"/>
              <a:t>9:30 – 12:00:	Data taking shift in the control room</a:t>
            </a:r>
          </a:p>
          <a:p>
            <a:pPr marL="1703388" indent="-1692275">
              <a:buClr>
                <a:srgbClr val="000000"/>
              </a:buClr>
              <a:buSzPct val="45000"/>
              <a:defRPr sz="2200" spc="-1"/>
            </a:pPr>
            <a:r>
              <a:rPr lang="en-US" sz="1600" dirty="0"/>
              <a:t>12:00 – 13:00:	Lunch</a:t>
            </a:r>
          </a:p>
          <a:p>
            <a:pPr marL="1703388" indent="-1692275">
              <a:buClr>
                <a:srgbClr val="000000"/>
              </a:buClr>
              <a:buSzPct val="45000"/>
              <a:defRPr sz="2200" spc="-1"/>
            </a:pPr>
            <a:r>
              <a:rPr lang="en-US" sz="1600" dirty="0"/>
              <a:t>13:00 – 15:00:	</a:t>
            </a:r>
            <a:r>
              <a:rPr lang="en-US" sz="1600" dirty="0" err="1"/>
              <a:t>Playgound</a:t>
            </a:r>
            <a:r>
              <a:rPr lang="en-US" sz="1600" dirty="0"/>
              <a:t> (CERN only)</a:t>
            </a:r>
          </a:p>
          <a:p>
            <a:pPr marL="1703388" indent="-1692275">
              <a:buClr>
                <a:srgbClr val="000000"/>
              </a:buClr>
              <a:buSzPct val="45000"/>
              <a:defRPr sz="2200" spc="-1"/>
            </a:pPr>
            <a:r>
              <a:rPr lang="en-US" sz="1600" dirty="0"/>
              <a:t>15:00 – 15:30: 	Break</a:t>
            </a:r>
          </a:p>
          <a:p>
            <a:pPr marL="1703388" indent="-1692275">
              <a:buClr>
                <a:srgbClr val="000000"/>
              </a:buClr>
              <a:buSzPct val="45000"/>
              <a:defRPr sz="2200" spc="-1"/>
            </a:pPr>
            <a:r>
              <a:rPr lang="en-US" sz="1600" dirty="0"/>
              <a:t>15:30 – 17:30: 	Data analysis</a:t>
            </a:r>
          </a:p>
          <a:p>
            <a:pPr marL="1703388" indent="-1692275">
              <a:buClr>
                <a:srgbClr val="000000"/>
              </a:buClr>
              <a:buSzPct val="45000"/>
              <a:defRPr sz="2200" spc="-1"/>
            </a:pPr>
            <a:endParaRPr lang="en-US" sz="1600" dirty="0"/>
          </a:p>
          <a:p>
            <a:pPr marL="1703388" indent="-1692275">
              <a:buClr>
                <a:srgbClr val="000000"/>
              </a:buClr>
              <a:buSzPct val="45000"/>
              <a:defRPr sz="2200" spc="-1"/>
            </a:pPr>
            <a:r>
              <a:rPr lang="en-US" sz="1600" dirty="0"/>
              <a:t>In addition:</a:t>
            </a:r>
          </a:p>
          <a:p>
            <a:pPr marL="1703388" indent="-1692275">
              <a:buClr>
                <a:srgbClr val="000000"/>
              </a:buClr>
              <a:buSzPct val="45000"/>
              <a:defRPr sz="2200" spc="-1"/>
            </a:pPr>
            <a:r>
              <a:rPr lang="en-US" sz="1600" dirty="0"/>
              <a:t>- A full day safety briefing</a:t>
            </a:r>
          </a:p>
          <a:p>
            <a:pPr marL="1703388" indent="-1692275">
              <a:buClr>
                <a:srgbClr val="000000"/>
              </a:buClr>
              <a:buSzPct val="45000"/>
              <a:defRPr sz="2200" spc="-1"/>
            </a:pPr>
            <a:r>
              <a:rPr lang="en-US" sz="1600" dirty="0"/>
              <a:t>- Introductory lectures</a:t>
            </a:r>
          </a:p>
          <a:p>
            <a:pPr marL="1703388" indent="-1692275">
              <a:buClr>
                <a:srgbClr val="000000"/>
              </a:buClr>
              <a:buSzPct val="45000"/>
              <a:defRPr sz="2200" spc="-1"/>
            </a:pPr>
            <a:r>
              <a:rPr lang="en-US" sz="1600" dirty="0"/>
              <a:t>- VIP day (sponsors, ambassadors, other officials)</a:t>
            </a:r>
          </a:p>
          <a:p>
            <a:pPr marL="1703388" indent="-1692275">
              <a:buClr>
                <a:srgbClr val="000000"/>
              </a:buClr>
              <a:buSzPct val="45000"/>
              <a:defRPr sz="2200" spc="-1"/>
            </a:pPr>
            <a:r>
              <a:rPr lang="en-US" sz="1600" dirty="0"/>
              <a:t>- Visits to points of interest at CERN / DESY</a:t>
            </a:r>
          </a:p>
          <a:p>
            <a:pPr marL="1703388" indent="-1692275">
              <a:buClr>
                <a:srgbClr val="000000"/>
              </a:buClr>
              <a:buSzPct val="45000"/>
              <a:defRPr sz="2200" spc="-1"/>
            </a:pPr>
            <a:r>
              <a:rPr lang="en-US" sz="1600" dirty="0"/>
              <a:t>- Social activities (sightseeing, official dinner)</a:t>
            </a:r>
          </a:p>
          <a:p>
            <a:pPr marL="1703388" indent="-1692275">
              <a:buClr>
                <a:srgbClr val="000000"/>
              </a:buClr>
              <a:buSzPct val="45000"/>
              <a:defRPr sz="2200" spc="-1"/>
            </a:pPr>
            <a:r>
              <a:rPr lang="en-US" sz="1600" dirty="0"/>
              <a:t>- Final presentation (preliminary results)</a:t>
            </a:r>
          </a:p>
          <a:p>
            <a:pPr marL="1703388" indent="-1692275">
              <a:buClr>
                <a:srgbClr val="000000"/>
              </a:buClr>
              <a:buSzPct val="45000"/>
              <a:defRPr sz="2200" spc="-1"/>
            </a:pPr>
            <a:r>
              <a:rPr lang="en-US" sz="1600" dirty="0"/>
              <a:t>- Homework (for their school or university)</a:t>
            </a:r>
          </a:p>
        </p:txBody>
      </p:sp>
      <p:pic>
        <p:nvPicPr>
          <p:cNvPr id="6" name="Picture 5" descr="A group of people posing for a photo&#10;&#10;Description automatically generated">
            <a:extLst>
              <a:ext uri="{FF2B5EF4-FFF2-40B4-BE49-F238E27FC236}">
                <a16:creationId xmlns:a16="http://schemas.microsoft.com/office/drawing/2014/main" id="{B65635F6-B3A9-A931-B9AD-DA8AD601E70B}"/>
              </a:ext>
            </a:extLst>
          </p:cNvPr>
          <p:cNvPicPr>
            <a:picLocks noChangeAspect="1"/>
          </p:cNvPicPr>
          <p:nvPr/>
        </p:nvPicPr>
        <p:blipFill>
          <a:blip r:embed="rId2" cstate="print">
            <a:extLst>
              <a:ext uri="{28A0092B-C50C-407E-A947-70E740481C1C}">
                <a14:useLocalDpi xmlns:a14="http://schemas.microsoft.com/office/drawing/2010/main" val="0"/>
              </a:ext>
            </a:extLst>
          </a:blip>
          <a:srcRect t="11338" b="15648"/>
          <a:stretch/>
        </p:blipFill>
        <p:spPr>
          <a:xfrm>
            <a:off x="5907972" y="1082759"/>
            <a:ext cx="3131241" cy="1714663"/>
          </a:xfrm>
          <a:prstGeom prst="rect">
            <a:avLst/>
          </a:prstGeom>
        </p:spPr>
      </p:pic>
      <p:pic>
        <p:nvPicPr>
          <p:cNvPr id="8" name="Picture 7" descr="A group of people standing around a large copper object&#10;&#10;Description automatically generated">
            <a:extLst>
              <a:ext uri="{FF2B5EF4-FFF2-40B4-BE49-F238E27FC236}">
                <a16:creationId xmlns:a16="http://schemas.microsoft.com/office/drawing/2014/main" id="{2355260B-F345-BC84-B763-13F5E8A76B6C}"/>
              </a:ext>
            </a:extLst>
          </p:cNvPr>
          <p:cNvPicPr>
            <a:picLocks noChangeAspect="1"/>
          </p:cNvPicPr>
          <p:nvPr/>
        </p:nvPicPr>
        <p:blipFill>
          <a:blip r:embed="rId3" cstate="print">
            <a:extLst>
              <a:ext uri="{28A0092B-C50C-407E-A947-70E740481C1C}">
                <a14:useLocalDpi xmlns:a14="http://schemas.microsoft.com/office/drawing/2010/main" val="0"/>
              </a:ext>
            </a:extLst>
          </a:blip>
          <a:srcRect t="25627" r="1391" b="11101"/>
          <a:stretch/>
        </p:blipFill>
        <p:spPr>
          <a:xfrm>
            <a:off x="5907971" y="2881418"/>
            <a:ext cx="3131241" cy="1506851"/>
          </a:xfrm>
          <a:prstGeom prst="rect">
            <a:avLst/>
          </a:prstGeom>
        </p:spPr>
      </p:pic>
      <p:pic>
        <p:nvPicPr>
          <p:cNvPr id="12" name="Picture 11" descr="A group of people wearing hard hats">
            <a:extLst>
              <a:ext uri="{FF2B5EF4-FFF2-40B4-BE49-F238E27FC236}">
                <a16:creationId xmlns:a16="http://schemas.microsoft.com/office/drawing/2014/main" id="{F9B7EF50-89F7-8C5F-BDF8-A412646B6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362810" y="776433"/>
            <a:ext cx="2972717" cy="2229538"/>
          </a:xfrm>
          <a:prstGeom prst="rect">
            <a:avLst/>
          </a:prstGeom>
        </p:spPr>
      </p:pic>
      <p:pic>
        <p:nvPicPr>
          <p:cNvPr id="14" name="Picture 13" descr="A group of people standing around a fire extinguisher&#10;&#10;Description automatically generated">
            <a:extLst>
              <a:ext uri="{FF2B5EF4-FFF2-40B4-BE49-F238E27FC236}">
                <a16:creationId xmlns:a16="http://schemas.microsoft.com/office/drawing/2014/main" id="{FA41DDB6-86D7-5ABB-0816-324CCD0C2515}"/>
              </a:ext>
            </a:extLst>
          </p:cNvPr>
          <p:cNvPicPr>
            <a:picLocks noChangeAspect="1"/>
          </p:cNvPicPr>
          <p:nvPr/>
        </p:nvPicPr>
        <p:blipFill>
          <a:blip r:embed="rId5" cstate="print">
            <a:extLst>
              <a:ext uri="{28A0092B-C50C-407E-A947-70E740481C1C}">
                <a14:useLocalDpi xmlns:a14="http://schemas.microsoft.com/office/drawing/2010/main" val="0"/>
              </a:ext>
            </a:extLst>
          </a:blip>
          <a:srcRect l="3728" t="10394" r="12571" b="10551"/>
          <a:stretch/>
        </p:blipFill>
        <p:spPr>
          <a:xfrm>
            <a:off x="9440699" y="3568319"/>
            <a:ext cx="2548800" cy="1805500"/>
          </a:xfrm>
          <a:prstGeom prst="rect">
            <a:avLst/>
          </a:prstGeom>
        </p:spPr>
      </p:pic>
      <p:pic>
        <p:nvPicPr>
          <p:cNvPr id="18" name="Picture 17" descr="A group of people in a room&#10;&#10;Description automatically generated">
            <a:extLst>
              <a:ext uri="{FF2B5EF4-FFF2-40B4-BE49-F238E27FC236}">
                <a16:creationId xmlns:a16="http://schemas.microsoft.com/office/drawing/2014/main" id="{B8061018-D0F7-153D-EEB5-76518A918C55}"/>
              </a:ext>
            </a:extLst>
          </p:cNvPr>
          <p:cNvPicPr>
            <a:picLocks noChangeAspect="1"/>
          </p:cNvPicPr>
          <p:nvPr/>
        </p:nvPicPr>
        <p:blipFill>
          <a:blip r:embed="rId6" cstate="print">
            <a:extLst>
              <a:ext uri="{28A0092B-C50C-407E-A947-70E740481C1C}">
                <a14:useLocalDpi xmlns:a14="http://schemas.microsoft.com/office/drawing/2010/main" val="0"/>
              </a:ext>
            </a:extLst>
          </a:blip>
          <a:srcRect l="22266" t="3572" r="23570" b="340"/>
          <a:stretch/>
        </p:blipFill>
        <p:spPr>
          <a:xfrm rot="16200000">
            <a:off x="6579513" y="4175581"/>
            <a:ext cx="1788157" cy="2379132"/>
          </a:xfrm>
          <a:prstGeom prst="rect">
            <a:avLst/>
          </a:prstGeom>
        </p:spPr>
      </p:pic>
      <p:sp>
        <p:nvSpPr>
          <p:cNvPr id="4" name="TextBox 3">
            <a:extLst>
              <a:ext uri="{FF2B5EF4-FFF2-40B4-BE49-F238E27FC236}">
                <a16:creationId xmlns:a16="http://schemas.microsoft.com/office/drawing/2014/main" id="{F4D759A2-098A-FD83-CB3D-56C8A89944E2}"/>
              </a:ext>
            </a:extLst>
          </p:cNvPr>
          <p:cNvSpPr txBox="1"/>
          <p:nvPr/>
        </p:nvSpPr>
        <p:spPr>
          <a:xfrm>
            <a:off x="340242" y="5240763"/>
            <a:ext cx="452947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65113" indent="-265113">
              <a:buClr>
                <a:srgbClr val="000000"/>
              </a:buClr>
              <a:buSzPct val="45000"/>
              <a:defRPr sz="2200" spc="-1"/>
            </a:pPr>
            <a:r>
              <a:rPr lang="en-GB" sz="1800" dirty="0">
                <a:solidFill>
                  <a:srgbClr val="C00000"/>
                </a:solidFill>
                <a:sym typeface="Wingdings" panose="05000000000000000000" pitchFamily="2" charset="2"/>
              </a:rPr>
              <a:t> We go to the limits of what teenagers can cope with … and they enjoy it!</a:t>
            </a:r>
            <a:endParaRPr lang="en-GB" sz="1800" dirty="0">
              <a:solidFill>
                <a:srgbClr val="C00000"/>
              </a:solidFill>
            </a:endParaRPr>
          </a:p>
        </p:txBody>
      </p:sp>
    </p:spTree>
    <p:extLst>
      <p:ext uri="{BB962C8B-B14F-4D97-AF65-F5344CB8AC3E}">
        <p14:creationId xmlns:p14="http://schemas.microsoft.com/office/powerpoint/2010/main" val="428906100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lang="en-US" dirty="0"/>
              <a:t>A COVID lesson … the BL4S playground</a:t>
            </a:r>
            <a:endParaRPr dirty="0"/>
          </a:p>
        </p:txBody>
      </p:sp>
      <p:sp>
        <p:nvSpPr>
          <p:cNvPr id="395"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396"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27</a:t>
            </a:fld>
            <a:endParaRPr/>
          </a:p>
        </p:txBody>
      </p:sp>
      <p:pic>
        <p:nvPicPr>
          <p:cNvPr id="2" name="Picture 1">
            <a:extLst>
              <a:ext uri="{FF2B5EF4-FFF2-40B4-BE49-F238E27FC236}">
                <a16:creationId xmlns:a16="http://schemas.microsoft.com/office/drawing/2014/main" id="{5C6BF4D6-5995-97D1-4930-99AF340E6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879" y="1242699"/>
            <a:ext cx="3495906" cy="1747953"/>
          </a:xfrm>
          <a:prstGeom prst="rect">
            <a:avLst/>
          </a:prstGeom>
        </p:spPr>
      </p:pic>
      <p:pic>
        <p:nvPicPr>
          <p:cNvPr id="4" name="Picture 3">
            <a:extLst>
              <a:ext uri="{FF2B5EF4-FFF2-40B4-BE49-F238E27FC236}">
                <a16:creationId xmlns:a16="http://schemas.microsoft.com/office/drawing/2014/main" id="{D722F2B3-D07C-7956-3950-69699C3C72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296" r="8462" b="19767"/>
          <a:stretch/>
        </p:blipFill>
        <p:spPr>
          <a:xfrm>
            <a:off x="6852703" y="4720498"/>
            <a:ext cx="5115747" cy="1338646"/>
          </a:xfrm>
          <a:prstGeom prst="rect">
            <a:avLst/>
          </a:prstGeom>
        </p:spPr>
      </p:pic>
      <p:pic>
        <p:nvPicPr>
          <p:cNvPr id="5" name="Picture 2">
            <a:extLst>
              <a:ext uri="{FF2B5EF4-FFF2-40B4-BE49-F238E27FC236}">
                <a16:creationId xmlns:a16="http://schemas.microsoft.com/office/drawing/2014/main" id="{047D5D3A-12A1-BEC0-B195-76B8A18034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35"/>
          <a:stretch/>
        </p:blipFill>
        <p:spPr bwMode="auto">
          <a:xfrm>
            <a:off x="5221845" y="1515311"/>
            <a:ext cx="2871027" cy="19840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58F940A7-F42F-39DB-AE17-5CA8F4D359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4321" y="1515311"/>
            <a:ext cx="3230476" cy="211380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6053488-799C-E8CE-2603-D27B98FFE499}"/>
              </a:ext>
            </a:extLst>
          </p:cNvPr>
          <p:cNvCxnSpPr>
            <a:cxnSpLocks/>
          </p:cNvCxnSpPr>
          <p:nvPr/>
        </p:nvCxnSpPr>
        <p:spPr>
          <a:xfrm flipH="1" flipV="1">
            <a:off x="223550" y="1128252"/>
            <a:ext cx="3765889" cy="1932038"/>
          </a:xfrm>
          <a:prstGeom prst="line">
            <a:avLst/>
          </a:prstGeom>
          <a:noFill/>
          <a:ln w="57150" cap="flat">
            <a:solidFill>
              <a:srgbClr val="FF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078EA8CB-EBC7-34F9-0726-1DF77ABAB2AC}"/>
              </a:ext>
            </a:extLst>
          </p:cNvPr>
          <p:cNvCxnSpPr>
            <a:cxnSpLocks/>
          </p:cNvCxnSpPr>
          <p:nvPr/>
        </p:nvCxnSpPr>
        <p:spPr>
          <a:xfrm flipH="1">
            <a:off x="272887" y="1173061"/>
            <a:ext cx="3716552" cy="1817591"/>
          </a:xfrm>
          <a:prstGeom prst="line">
            <a:avLst/>
          </a:prstGeom>
          <a:noFill/>
          <a:ln w="57150" cap="flat">
            <a:solidFill>
              <a:srgbClr val="FF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3" name="CustomShape 5">
            <a:extLst>
              <a:ext uri="{FF2B5EF4-FFF2-40B4-BE49-F238E27FC236}">
                <a16:creationId xmlns:a16="http://schemas.microsoft.com/office/drawing/2014/main" id="{B150BC7D-C349-35ED-1C3C-D2131AF9305F}"/>
              </a:ext>
            </a:extLst>
          </p:cNvPr>
          <p:cNvSpPr txBox="1"/>
          <p:nvPr/>
        </p:nvSpPr>
        <p:spPr>
          <a:xfrm>
            <a:off x="407879" y="3735613"/>
            <a:ext cx="5107263" cy="196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buClr>
                <a:srgbClr val="000000"/>
              </a:buClr>
              <a:buSzPct val="45000"/>
              <a:defRPr sz="2200" spc="-1"/>
            </a:pPr>
            <a:r>
              <a:rPr lang="en-US" sz="1600" dirty="0"/>
              <a:t>The “playground” is a supervised </a:t>
            </a:r>
            <a:r>
              <a:rPr lang="en-US" sz="1600" dirty="0">
                <a:solidFill>
                  <a:srgbClr val="C00000"/>
                </a:solidFill>
              </a:rPr>
              <a:t>lab</a:t>
            </a:r>
            <a:r>
              <a:rPr lang="en-US" sz="1600" dirty="0"/>
              <a:t> where the students can do some “</a:t>
            </a:r>
            <a:r>
              <a:rPr lang="en-US" sz="1600" dirty="0">
                <a:solidFill>
                  <a:srgbClr val="C00000"/>
                </a:solidFill>
              </a:rPr>
              <a:t>hands-on work</a:t>
            </a:r>
            <a:r>
              <a:rPr lang="en-US" sz="1600" dirty="0"/>
              <a:t>” on a simple </a:t>
            </a:r>
            <a:r>
              <a:rPr lang="en-US" sz="1600" dirty="0">
                <a:solidFill>
                  <a:srgbClr val="C00000"/>
                </a:solidFill>
              </a:rPr>
              <a:t>cosmic muon detection </a:t>
            </a:r>
            <a:r>
              <a:rPr lang="en-US" sz="1600" dirty="0"/>
              <a:t>set-up. It helps them a lot in understanding the equipment that they are using in the experimental area</a:t>
            </a:r>
          </a:p>
          <a:p>
            <a:pPr>
              <a:buClr>
                <a:srgbClr val="000000"/>
              </a:buClr>
              <a:buSzPct val="45000"/>
              <a:defRPr sz="2200" spc="-1"/>
            </a:pPr>
            <a:endParaRPr lang="en-US" sz="1600" dirty="0"/>
          </a:p>
          <a:p>
            <a:pPr>
              <a:buClr>
                <a:srgbClr val="000000"/>
              </a:buClr>
              <a:buSzPct val="45000"/>
              <a:defRPr sz="2200" spc="-1"/>
            </a:pPr>
            <a:r>
              <a:rPr lang="en-US" sz="1600" dirty="0"/>
              <a:t>It is also an opportunity to </a:t>
            </a:r>
            <a:r>
              <a:rPr lang="en-US" sz="1600" dirty="0">
                <a:solidFill>
                  <a:srgbClr val="C00000"/>
                </a:solidFill>
              </a:rPr>
              <a:t>get to know the students </a:t>
            </a:r>
            <a:r>
              <a:rPr lang="en-US" sz="1600" dirty="0"/>
              <a:t>better (many of them ask us for </a:t>
            </a:r>
            <a:r>
              <a:rPr lang="en-US" sz="1600" dirty="0">
                <a:solidFill>
                  <a:srgbClr val="C00000"/>
                </a:solidFill>
              </a:rPr>
              <a:t>letters of reference </a:t>
            </a:r>
            <a:r>
              <a:rPr lang="en-US" sz="1600" dirty="0"/>
              <a:t>when they apply at universities)</a:t>
            </a:r>
            <a:endParaRPr sz="1600" dirty="0"/>
          </a:p>
        </p:txBody>
      </p:sp>
    </p:spTree>
    <p:extLst>
      <p:ext uri="{BB962C8B-B14F-4D97-AF65-F5344CB8AC3E}">
        <p14:creationId xmlns:p14="http://schemas.microsoft.com/office/powerpoint/2010/main" val="113801567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Past experiments – I </a:t>
            </a:r>
            <a:r>
              <a:rPr lang="en-US" sz="2400" dirty="0"/>
              <a:t>(proposal)</a:t>
            </a:r>
            <a:endParaRPr sz="2400"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28</a:t>
            </a:fld>
            <a:endParaRPr/>
          </a:p>
        </p:txBody>
      </p:sp>
      <p:sp>
        <p:nvSpPr>
          <p:cNvPr id="470" name="CustomShape 5"/>
          <p:cNvSpPr txBox="1"/>
          <p:nvPr/>
        </p:nvSpPr>
        <p:spPr>
          <a:xfrm>
            <a:off x="160524" y="1223647"/>
            <a:ext cx="8249076" cy="1241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09439">
              <a:spcBef>
                <a:spcPts val="1000"/>
              </a:spcBef>
              <a:buClr>
                <a:srgbClr val="000000"/>
              </a:buClr>
              <a:buSzPct val="45000"/>
              <a:defRPr sz="2200" spc="-1"/>
            </a:pPr>
            <a:r>
              <a:rPr lang="en-US" sz="1600" dirty="0"/>
              <a:t>2016 – Pyramid hunters, Poland</a:t>
            </a:r>
          </a:p>
          <a:p>
            <a:pPr marL="431999" indent="-322560">
              <a:spcBef>
                <a:spcPts val="1000"/>
              </a:spcBef>
              <a:buClr>
                <a:srgbClr val="000000"/>
              </a:buClr>
              <a:buSzPct val="45000"/>
              <a:buChar char="●"/>
              <a:defRPr sz="2200" spc="-1"/>
            </a:pPr>
            <a:r>
              <a:rPr lang="en-US" sz="1600" dirty="0"/>
              <a:t>Use </a:t>
            </a:r>
            <a:r>
              <a:rPr lang="en-US" sz="1600" dirty="0">
                <a:solidFill>
                  <a:srgbClr val="C00000"/>
                </a:solidFill>
              </a:rPr>
              <a:t>muon radiography </a:t>
            </a:r>
            <a:r>
              <a:rPr lang="en-US" sz="1600" dirty="0"/>
              <a:t>to find hidden chambers in a pyramid</a:t>
            </a:r>
          </a:p>
          <a:p>
            <a:pPr marL="431999" indent="-322560">
              <a:spcBef>
                <a:spcPts val="1000"/>
              </a:spcBef>
              <a:buClr>
                <a:srgbClr val="000000"/>
              </a:buClr>
              <a:buSzPct val="45000"/>
              <a:buChar char="●"/>
              <a:defRPr sz="2200" spc="-1"/>
            </a:pPr>
            <a:r>
              <a:rPr lang="en-US" sz="1600" dirty="0"/>
              <a:t>“Knowing the magnitude of fluctuations in the number of muons coming out of the rocks we can prove that there is an </a:t>
            </a:r>
            <a:r>
              <a:rPr lang="en-US" sz="1600" dirty="0">
                <a:solidFill>
                  <a:srgbClr val="C00000"/>
                </a:solidFill>
              </a:rPr>
              <a:t>invisible Pharaoh chamber </a:t>
            </a:r>
            <a:r>
              <a:rPr lang="en-US" sz="1600" dirty="0"/>
              <a:t>between 62° and 72°”.</a:t>
            </a:r>
            <a:endParaRPr sz="1600" dirty="0"/>
          </a:p>
        </p:txBody>
      </p:sp>
      <p:pic>
        <p:nvPicPr>
          <p:cNvPr id="2" name="Picture 1">
            <a:extLst>
              <a:ext uri="{FF2B5EF4-FFF2-40B4-BE49-F238E27FC236}">
                <a16:creationId xmlns:a16="http://schemas.microsoft.com/office/drawing/2014/main" id="{79F6E377-AEC9-0C0B-CFF7-2F22DC00B66D}"/>
              </a:ext>
            </a:extLst>
          </p:cNvPr>
          <p:cNvPicPr>
            <a:picLocks noChangeAspect="1"/>
          </p:cNvPicPr>
          <p:nvPr/>
        </p:nvPicPr>
        <p:blipFill rotWithShape="1">
          <a:blip r:embed="rId2"/>
          <a:srcRect l="1412" t="2528"/>
          <a:stretch/>
        </p:blipFill>
        <p:spPr>
          <a:xfrm>
            <a:off x="8602457" y="2928842"/>
            <a:ext cx="3494838" cy="2208737"/>
          </a:xfrm>
          <a:prstGeom prst="rect">
            <a:avLst/>
          </a:prstGeom>
        </p:spPr>
      </p:pic>
      <p:pic>
        <p:nvPicPr>
          <p:cNvPr id="6" name="Picture 5">
            <a:extLst>
              <a:ext uri="{FF2B5EF4-FFF2-40B4-BE49-F238E27FC236}">
                <a16:creationId xmlns:a16="http://schemas.microsoft.com/office/drawing/2014/main" id="{912B188B-7B01-583F-675B-ADE46F9872A6}"/>
              </a:ext>
            </a:extLst>
          </p:cNvPr>
          <p:cNvPicPr>
            <a:picLocks noChangeAspect="1"/>
          </p:cNvPicPr>
          <p:nvPr/>
        </p:nvPicPr>
        <p:blipFill>
          <a:blip r:embed="rId3"/>
          <a:stretch>
            <a:fillRect/>
          </a:stretch>
        </p:blipFill>
        <p:spPr>
          <a:xfrm>
            <a:off x="407879" y="3320474"/>
            <a:ext cx="3706525" cy="1389947"/>
          </a:xfrm>
          <a:prstGeom prst="rect">
            <a:avLst/>
          </a:prstGeom>
        </p:spPr>
      </p:pic>
      <p:pic>
        <p:nvPicPr>
          <p:cNvPr id="10" name="Picture 9">
            <a:extLst>
              <a:ext uri="{FF2B5EF4-FFF2-40B4-BE49-F238E27FC236}">
                <a16:creationId xmlns:a16="http://schemas.microsoft.com/office/drawing/2014/main" id="{A54D6417-9CDE-3B78-EFA7-3B18A50A0BAC}"/>
              </a:ext>
            </a:extLst>
          </p:cNvPr>
          <p:cNvPicPr>
            <a:picLocks noChangeAspect="1"/>
          </p:cNvPicPr>
          <p:nvPr/>
        </p:nvPicPr>
        <p:blipFill>
          <a:blip r:embed="rId4"/>
          <a:stretch>
            <a:fillRect/>
          </a:stretch>
        </p:blipFill>
        <p:spPr>
          <a:xfrm>
            <a:off x="268524" y="4757269"/>
            <a:ext cx="4977652" cy="1240676"/>
          </a:xfrm>
          <a:prstGeom prst="rect">
            <a:avLst/>
          </a:prstGeom>
        </p:spPr>
      </p:pic>
      <p:pic>
        <p:nvPicPr>
          <p:cNvPr id="3" name="Picture 2">
            <a:extLst>
              <a:ext uri="{FF2B5EF4-FFF2-40B4-BE49-F238E27FC236}">
                <a16:creationId xmlns:a16="http://schemas.microsoft.com/office/drawing/2014/main" id="{6D8ED54F-07EB-9B59-D3FD-093AB70BE003}"/>
              </a:ext>
            </a:extLst>
          </p:cNvPr>
          <p:cNvPicPr>
            <a:picLocks noChangeAspect="1"/>
          </p:cNvPicPr>
          <p:nvPr/>
        </p:nvPicPr>
        <p:blipFill rotWithShape="1">
          <a:blip r:embed="rId5"/>
          <a:srcRect l="6582" t="1511"/>
          <a:stretch/>
        </p:blipFill>
        <p:spPr>
          <a:xfrm>
            <a:off x="8468479" y="252086"/>
            <a:ext cx="3494838" cy="2486854"/>
          </a:xfrm>
          <a:prstGeom prst="rect">
            <a:avLst/>
          </a:prstGeom>
        </p:spPr>
      </p:pic>
      <p:cxnSp>
        <p:nvCxnSpPr>
          <p:cNvPr id="14" name="Straight Arrow Connector 13">
            <a:extLst>
              <a:ext uri="{FF2B5EF4-FFF2-40B4-BE49-F238E27FC236}">
                <a16:creationId xmlns:a16="http://schemas.microsoft.com/office/drawing/2014/main" id="{0989D35C-9CF2-348E-E483-FA06925B9334}"/>
              </a:ext>
            </a:extLst>
          </p:cNvPr>
          <p:cNvCxnSpPr>
            <a:cxnSpLocks/>
          </p:cNvCxnSpPr>
          <p:nvPr/>
        </p:nvCxnSpPr>
        <p:spPr>
          <a:xfrm>
            <a:off x="7384211" y="2465012"/>
            <a:ext cx="2105229" cy="1883468"/>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98511BC5-6420-2449-D292-463D759E53DF}"/>
              </a:ext>
            </a:extLst>
          </p:cNvPr>
          <p:cNvSpPr txBox="1"/>
          <p:nvPr/>
        </p:nvSpPr>
        <p:spPr>
          <a:xfrm>
            <a:off x="5018320" y="4175307"/>
            <a:ext cx="268022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highlight>
                  <a:srgbClr val="FFFF00"/>
                </a:highlight>
                <a:uFillTx/>
                <a:latin typeface="Arial"/>
                <a:ea typeface="Arial"/>
                <a:cs typeface="Arial"/>
                <a:sym typeface="Arial"/>
              </a:rPr>
              <a:t>Fro</a:t>
            </a:r>
            <a:r>
              <a:rPr lang="en-US" dirty="0">
                <a:highlight>
                  <a:srgbClr val="FFFF00"/>
                </a:highlight>
              </a:rPr>
              <a:t>m the original proposal</a:t>
            </a:r>
            <a:endParaRPr kumimoji="0" lang="en-GB" sz="1800" b="0" i="0" u="none" strike="noStrike" cap="none" spc="0" normalizeH="0" baseline="0" dirty="0">
              <a:ln>
                <a:noFill/>
              </a:ln>
              <a:solidFill>
                <a:srgbClr val="000000"/>
              </a:solidFill>
              <a:effectLst/>
              <a:highlight>
                <a:srgbClr val="FFFF00"/>
              </a:highlight>
              <a:uFillTx/>
              <a:latin typeface="Arial"/>
              <a:ea typeface="Arial"/>
              <a:cs typeface="Arial"/>
              <a:sym typeface="Arial"/>
            </a:endParaRPr>
          </a:p>
        </p:txBody>
      </p:sp>
    </p:spTree>
    <p:extLst>
      <p:ext uri="{BB962C8B-B14F-4D97-AF65-F5344CB8AC3E}">
        <p14:creationId xmlns:p14="http://schemas.microsoft.com/office/powerpoint/2010/main" val="194847195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E49C2B-391C-F089-093A-25559EEA6C99}"/>
              </a:ext>
            </a:extLst>
          </p:cNvPr>
          <p:cNvPicPr>
            <a:picLocks noChangeAspect="1"/>
          </p:cNvPicPr>
          <p:nvPr/>
        </p:nvPicPr>
        <p:blipFill>
          <a:blip r:embed="rId2"/>
          <a:stretch>
            <a:fillRect/>
          </a:stretch>
        </p:blipFill>
        <p:spPr>
          <a:xfrm>
            <a:off x="184176" y="2331369"/>
            <a:ext cx="4601217" cy="2657846"/>
          </a:xfrm>
          <a:prstGeom prst="rect">
            <a:avLst/>
          </a:prstGeom>
        </p:spPr>
      </p:pic>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Past experiments – I </a:t>
            </a:r>
            <a:r>
              <a:rPr lang="en-US" sz="2400" dirty="0"/>
              <a:t>(realization)</a:t>
            </a:r>
            <a:endParaRPr sz="2400"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29</a:t>
            </a:fld>
            <a:endParaRPr/>
          </a:p>
        </p:txBody>
      </p:sp>
      <p:sp>
        <p:nvSpPr>
          <p:cNvPr id="470" name="CustomShape 5"/>
          <p:cNvSpPr txBox="1"/>
          <p:nvPr/>
        </p:nvSpPr>
        <p:spPr>
          <a:xfrm>
            <a:off x="268524" y="1223647"/>
            <a:ext cx="5309316" cy="805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09439">
              <a:spcBef>
                <a:spcPts val="1000"/>
              </a:spcBef>
              <a:buClr>
                <a:srgbClr val="000000"/>
              </a:buClr>
              <a:buSzPct val="45000"/>
              <a:defRPr sz="2200" spc="-1"/>
            </a:pPr>
            <a:r>
              <a:rPr lang="en-US" dirty="0"/>
              <a:t>Setup at CERN</a:t>
            </a:r>
          </a:p>
          <a:p>
            <a:pPr marL="109439">
              <a:spcBef>
                <a:spcPts val="1000"/>
              </a:spcBef>
              <a:buClr>
                <a:srgbClr val="000000"/>
              </a:buClr>
              <a:buSzPct val="45000"/>
              <a:defRPr sz="2200" spc="-1"/>
            </a:pPr>
            <a:r>
              <a:rPr lang="en-US" sz="1600" dirty="0"/>
              <a:t>Scintillators        Limestone            Absorber</a:t>
            </a:r>
            <a:r>
              <a:rPr dirty="0"/>
              <a:t> </a:t>
            </a:r>
          </a:p>
        </p:txBody>
      </p:sp>
      <p:cxnSp>
        <p:nvCxnSpPr>
          <p:cNvPr id="4" name="Straight Arrow Connector 3">
            <a:extLst>
              <a:ext uri="{FF2B5EF4-FFF2-40B4-BE49-F238E27FC236}">
                <a16:creationId xmlns:a16="http://schemas.microsoft.com/office/drawing/2014/main" id="{B3B47FD3-9120-7109-4C69-7CAA268244A2}"/>
              </a:ext>
            </a:extLst>
          </p:cNvPr>
          <p:cNvCxnSpPr/>
          <p:nvPr/>
        </p:nvCxnSpPr>
        <p:spPr>
          <a:xfrm>
            <a:off x="1107440" y="2028996"/>
            <a:ext cx="436880" cy="1303484"/>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 name="Straight Arrow Connector 5">
            <a:extLst>
              <a:ext uri="{FF2B5EF4-FFF2-40B4-BE49-F238E27FC236}">
                <a16:creationId xmlns:a16="http://schemas.microsoft.com/office/drawing/2014/main" id="{9390FF00-ADFE-4D40-F5C2-CD90DC278B97}"/>
              </a:ext>
            </a:extLst>
          </p:cNvPr>
          <p:cNvCxnSpPr>
            <a:cxnSpLocks/>
          </p:cNvCxnSpPr>
          <p:nvPr/>
        </p:nvCxnSpPr>
        <p:spPr>
          <a:xfrm>
            <a:off x="2243881" y="2088454"/>
            <a:ext cx="0" cy="1340546"/>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F4B7C07D-24D7-2E22-58B1-6C5DC2655022}"/>
              </a:ext>
            </a:extLst>
          </p:cNvPr>
          <p:cNvCxnSpPr>
            <a:cxnSpLocks/>
          </p:cNvCxnSpPr>
          <p:nvPr/>
        </p:nvCxnSpPr>
        <p:spPr>
          <a:xfrm>
            <a:off x="3867639" y="2028996"/>
            <a:ext cx="104921" cy="1923244"/>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18" name="Picture 17">
            <a:extLst>
              <a:ext uri="{FF2B5EF4-FFF2-40B4-BE49-F238E27FC236}">
                <a16:creationId xmlns:a16="http://schemas.microsoft.com/office/drawing/2014/main" id="{648C072E-AEDC-2C7C-3333-55B33DEA88B4}"/>
              </a:ext>
            </a:extLst>
          </p:cNvPr>
          <p:cNvPicPr>
            <a:picLocks noChangeAspect="1"/>
          </p:cNvPicPr>
          <p:nvPr/>
        </p:nvPicPr>
        <p:blipFill>
          <a:blip r:embed="rId3"/>
          <a:stretch>
            <a:fillRect/>
          </a:stretch>
        </p:blipFill>
        <p:spPr>
          <a:xfrm>
            <a:off x="6045265" y="1123164"/>
            <a:ext cx="5602282" cy="2310430"/>
          </a:xfrm>
          <a:prstGeom prst="rect">
            <a:avLst/>
          </a:prstGeom>
        </p:spPr>
      </p:pic>
      <p:sp>
        <p:nvSpPr>
          <p:cNvPr id="2" name="TextBox 1">
            <a:extLst>
              <a:ext uri="{FF2B5EF4-FFF2-40B4-BE49-F238E27FC236}">
                <a16:creationId xmlns:a16="http://schemas.microsoft.com/office/drawing/2014/main" id="{AD5A00BE-2D1E-4CF2-B50D-4D00EE41992F}"/>
              </a:ext>
            </a:extLst>
          </p:cNvPr>
          <p:cNvSpPr txBox="1"/>
          <p:nvPr/>
        </p:nvSpPr>
        <p:spPr>
          <a:xfrm>
            <a:off x="184176" y="5141910"/>
            <a:ext cx="8217952"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C00000"/>
                </a:solidFill>
                <a:effectLst/>
                <a:uFillTx/>
                <a:latin typeface="Arial"/>
                <a:ea typeface="Arial"/>
                <a:cs typeface="Arial"/>
                <a:sym typeface="Arial"/>
              </a:rPr>
              <a:t>Challenges: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t>Who is selling pyramids?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t>How can we make a muon beam with sufficient intensity but low momentum (&lt; 1 GeV)</a:t>
            </a:r>
          </a:p>
        </p:txBody>
      </p:sp>
      <p:pic>
        <p:nvPicPr>
          <p:cNvPr id="5" name="Picture 4">
            <a:extLst>
              <a:ext uri="{FF2B5EF4-FFF2-40B4-BE49-F238E27FC236}">
                <a16:creationId xmlns:a16="http://schemas.microsoft.com/office/drawing/2014/main" id="{C90181FB-B295-35A6-D14E-93E29D1C4DCB}"/>
              </a:ext>
            </a:extLst>
          </p:cNvPr>
          <p:cNvPicPr>
            <a:picLocks noChangeAspect="1"/>
          </p:cNvPicPr>
          <p:nvPr/>
        </p:nvPicPr>
        <p:blipFill>
          <a:blip r:embed="rId4"/>
          <a:stretch>
            <a:fillRect/>
          </a:stretch>
        </p:blipFill>
        <p:spPr>
          <a:xfrm>
            <a:off x="8397920" y="3581863"/>
            <a:ext cx="3361769" cy="2308752"/>
          </a:xfrm>
          <a:prstGeom prst="rect">
            <a:avLst/>
          </a:prstGeom>
        </p:spPr>
      </p:pic>
      <p:cxnSp>
        <p:nvCxnSpPr>
          <p:cNvPr id="3" name="Straight Arrow Connector 2">
            <a:extLst>
              <a:ext uri="{FF2B5EF4-FFF2-40B4-BE49-F238E27FC236}">
                <a16:creationId xmlns:a16="http://schemas.microsoft.com/office/drawing/2014/main" id="{A42084FA-82DA-4ED0-56D9-33CF39FD7CA0}"/>
              </a:ext>
            </a:extLst>
          </p:cNvPr>
          <p:cNvCxnSpPr>
            <a:cxnSpLocks/>
          </p:cNvCxnSpPr>
          <p:nvPr/>
        </p:nvCxnSpPr>
        <p:spPr>
          <a:xfrm>
            <a:off x="1107440" y="2028996"/>
            <a:ext cx="2406227" cy="1923244"/>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 name="CustomShape 5">
            <a:extLst>
              <a:ext uri="{FF2B5EF4-FFF2-40B4-BE49-F238E27FC236}">
                <a16:creationId xmlns:a16="http://schemas.microsoft.com/office/drawing/2014/main" id="{511F39CA-F139-FEBF-CA0E-5FD40262303B}"/>
              </a:ext>
            </a:extLst>
          </p:cNvPr>
          <p:cNvSpPr txBox="1"/>
          <p:nvPr/>
        </p:nvSpPr>
        <p:spPr>
          <a:xfrm>
            <a:off x="5197744" y="4118051"/>
            <a:ext cx="806368"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09439">
              <a:spcBef>
                <a:spcPts val="1000"/>
              </a:spcBef>
              <a:buClr>
                <a:srgbClr val="000000"/>
              </a:buClr>
              <a:buSzPct val="45000"/>
              <a:defRPr sz="2200" spc="-1"/>
            </a:pPr>
            <a:r>
              <a:rPr lang="en-US" sz="1600" dirty="0"/>
              <a:t>beam</a:t>
            </a:r>
            <a:r>
              <a:rPr dirty="0"/>
              <a:t> </a:t>
            </a:r>
          </a:p>
        </p:txBody>
      </p:sp>
      <p:cxnSp>
        <p:nvCxnSpPr>
          <p:cNvPr id="8" name="Straight Arrow Connector 7">
            <a:extLst>
              <a:ext uri="{FF2B5EF4-FFF2-40B4-BE49-F238E27FC236}">
                <a16:creationId xmlns:a16="http://schemas.microsoft.com/office/drawing/2014/main" id="{ADC3EA2A-A437-36C0-BE5D-54DEC3685251}"/>
              </a:ext>
            </a:extLst>
          </p:cNvPr>
          <p:cNvCxnSpPr>
            <a:cxnSpLocks/>
          </p:cNvCxnSpPr>
          <p:nvPr/>
        </p:nvCxnSpPr>
        <p:spPr>
          <a:xfrm flipH="1" flipV="1">
            <a:off x="4206447" y="4095423"/>
            <a:ext cx="1001433" cy="191905"/>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369998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9.png" descr="image9.png"/>
          <p:cNvPicPr>
            <a:picLocks noChangeAspect="1"/>
          </p:cNvPicPr>
          <p:nvPr/>
        </p:nvPicPr>
        <p:blipFill>
          <a:blip r:embed="rId2"/>
          <a:stretch>
            <a:fillRect/>
          </a:stretch>
        </p:blipFill>
        <p:spPr>
          <a:xfrm>
            <a:off x="3706711" y="135213"/>
            <a:ext cx="8049316" cy="5849250"/>
          </a:xfrm>
          <a:prstGeom prst="rect">
            <a:avLst/>
          </a:prstGeom>
          <a:ln w="12700">
            <a:miter lim="400000"/>
          </a:ln>
        </p:spPr>
      </p:pic>
      <p:pic>
        <p:nvPicPr>
          <p:cNvPr id="299" name="image10.png" descr="image10.png"/>
          <p:cNvPicPr>
            <a:picLocks noChangeAspect="1"/>
          </p:cNvPicPr>
          <p:nvPr/>
        </p:nvPicPr>
        <p:blipFill>
          <a:blip r:embed="rId3"/>
          <a:srcRect/>
          <a:stretch>
            <a:fillRect/>
          </a:stretch>
        </p:blipFill>
        <p:spPr>
          <a:xfrm>
            <a:off x="4603769" y="445985"/>
            <a:ext cx="2771487" cy="1828553"/>
          </a:xfrm>
          <a:prstGeom prst="rect">
            <a:avLst/>
          </a:prstGeom>
          <a:ln w="12700">
            <a:miter lim="400000"/>
          </a:ln>
        </p:spPr>
      </p:pic>
      <p:pic>
        <p:nvPicPr>
          <p:cNvPr id="300" name="image11.png" descr="image11.png"/>
          <p:cNvPicPr>
            <a:picLocks noChangeAspect="1"/>
          </p:cNvPicPr>
          <p:nvPr/>
        </p:nvPicPr>
        <p:blipFill>
          <a:blip r:embed="rId4"/>
          <a:stretch>
            <a:fillRect/>
          </a:stretch>
        </p:blipFill>
        <p:spPr>
          <a:xfrm>
            <a:off x="4407213" y="3695059"/>
            <a:ext cx="2576128" cy="1828553"/>
          </a:xfrm>
          <a:prstGeom prst="rect">
            <a:avLst/>
          </a:prstGeom>
          <a:ln w="12700">
            <a:miter lim="400000"/>
          </a:ln>
        </p:spPr>
      </p:pic>
      <p:sp>
        <p:nvSpPr>
          <p:cNvPr id="301" name="Line"/>
          <p:cNvSpPr/>
          <p:nvPr/>
        </p:nvSpPr>
        <p:spPr>
          <a:xfrm>
            <a:off x="7490236" y="900478"/>
            <a:ext cx="491246" cy="491246"/>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0" tIns="0" rIns="0" bIns="0"/>
          <a:lstStyle/>
          <a:p>
            <a:endParaRPr/>
          </a:p>
        </p:txBody>
      </p:sp>
      <p:sp>
        <p:nvSpPr>
          <p:cNvPr id="302" name="Line"/>
          <p:cNvSpPr/>
          <p:nvPr/>
        </p:nvSpPr>
        <p:spPr>
          <a:xfrm flipV="1">
            <a:off x="7023566" y="4160915"/>
            <a:ext cx="302922" cy="534139"/>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0" tIns="0" rIns="0" bIns="0"/>
          <a:lstStyle/>
          <a:p>
            <a:endParaRPr/>
          </a:p>
        </p:txBody>
      </p:sp>
      <p:pic>
        <p:nvPicPr>
          <p:cNvPr id="303" name="DESY.png" descr="DESY.png"/>
          <p:cNvPicPr>
            <a:picLocks noChangeAspect="1"/>
          </p:cNvPicPr>
          <p:nvPr/>
        </p:nvPicPr>
        <p:blipFill>
          <a:blip r:embed="rId5"/>
          <a:stretch>
            <a:fillRect/>
          </a:stretch>
        </p:blipFill>
        <p:spPr>
          <a:xfrm>
            <a:off x="8287828" y="1411848"/>
            <a:ext cx="649800" cy="649800"/>
          </a:xfrm>
          <a:prstGeom prst="rect">
            <a:avLst/>
          </a:prstGeom>
          <a:ln w="12700">
            <a:miter lim="400000"/>
          </a:ln>
        </p:spPr>
      </p:pic>
      <p:pic>
        <p:nvPicPr>
          <p:cNvPr id="304" name="LogoOutline-Blue.png" descr="LogoOutline-Blue.png"/>
          <p:cNvPicPr>
            <a:picLocks noChangeAspect="1"/>
          </p:cNvPicPr>
          <p:nvPr/>
        </p:nvPicPr>
        <p:blipFill>
          <a:blip r:embed="rId6"/>
          <a:stretch>
            <a:fillRect/>
          </a:stretch>
        </p:blipFill>
        <p:spPr>
          <a:xfrm>
            <a:off x="7552985" y="3695059"/>
            <a:ext cx="856994" cy="856994"/>
          </a:xfrm>
          <a:prstGeom prst="rect">
            <a:avLst/>
          </a:prstGeom>
          <a:ln w="12700">
            <a:miter lim="400000"/>
          </a:ln>
        </p:spPr>
      </p:pic>
      <p:sp>
        <p:nvSpPr>
          <p:cNvPr id="305" name="Hamburg"/>
          <p:cNvSpPr txBox="1"/>
          <p:nvPr/>
        </p:nvSpPr>
        <p:spPr>
          <a:xfrm>
            <a:off x="5050928" y="645348"/>
            <a:ext cx="1016063" cy="259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b="1">
                <a:solidFill>
                  <a:srgbClr val="FFFFFF"/>
                </a:solidFill>
              </a:defRPr>
            </a:lvl1pPr>
          </a:lstStyle>
          <a:p>
            <a:r>
              <a:t>Hamburg</a:t>
            </a:r>
          </a:p>
        </p:txBody>
      </p:sp>
      <p:sp>
        <p:nvSpPr>
          <p:cNvPr id="306" name="Geneva"/>
          <p:cNvSpPr txBox="1"/>
          <p:nvPr/>
        </p:nvSpPr>
        <p:spPr>
          <a:xfrm>
            <a:off x="4585508" y="3888476"/>
            <a:ext cx="838697" cy="259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b="1">
                <a:solidFill>
                  <a:srgbClr val="FFFFFF"/>
                </a:solidFill>
              </a:defRPr>
            </a:lvl1pPr>
          </a:lstStyle>
          <a:p>
            <a:r>
              <a:t>Geneva</a:t>
            </a:r>
          </a:p>
        </p:txBody>
      </p:sp>
      <p:sp>
        <p:nvSpPr>
          <p:cNvPr id="2" name="CustomShape 1">
            <a:extLst>
              <a:ext uri="{FF2B5EF4-FFF2-40B4-BE49-F238E27FC236}">
                <a16:creationId xmlns:a16="http://schemas.microsoft.com/office/drawing/2014/main" id="{DA8CA9BB-542C-4F67-02D3-5A2DF2E3CC7E}"/>
              </a:ext>
            </a:extLst>
          </p:cNvPr>
          <p:cNvSpPr txBox="1"/>
          <p:nvPr/>
        </p:nvSpPr>
        <p:spPr>
          <a:xfrm>
            <a:off x="407879" y="373680"/>
            <a:ext cx="2833639"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3600" b="1" spc="-1">
                <a:solidFill>
                  <a:schemeClr val="accent1"/>
                </a:solidFill>
              </a:defRPr>
            </a:lvl1pPr>
          </a:lstStyle>
          <a:p>
            <a:r>
              <a:rPr lang="en-US" dirty="0"/>
              <a:t>The venues</a:t>
            </a:r>
            <a:endParaRPr dirty="0"/>
          </a:p>
        </p:txBody>
      </p:sp>
      <p:sp>
        <p:nvSpPr>
          <p:cNvPr id="3" name="CustomShape 3">
            <a:extLst>
              <a:ext uri="{FF2B5EF4-FFF2-40B4-BE49-F238E27FC236}">
                <a16:creationId xmlns:a16="http://schemas.microsoft.com/office/drawing/2014/main" id="{8DCBA656-D4BA-A96A-941C-7100F7F73389}"/>
              </a:ext>
            </a:extLst>
          </p:cNvPr>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 name="CustomShape 5">
            <a:extLst>
              <a:ext uri="{FF2B5EF4-FFF2-40B4-BE49-F238E27FC236}">
                <a16:creationId xmlns:a16="http://schemas.microsoft.com/office/drawing/2014/main" id="{1AFD7A33-EF61-5CCB-428D-504272991A41}"/>
              </a:ext>
            </a:extLst>
          </p:cNvPr>
          <p:cNvSpPr txBox="1"/>
          <p:nvPr/>
        </p:nvSpPr>
        <p:spPr>
          <a:xfrm>
            <a:off x="306401" y="2714833"/>
            <a:ext cx="3036594" cy="3291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a:defRPr sz="2200" spc="-1"/>
            </a:pPr>
            <a:r>
              <a:rPr lang="en-US" sz="1600" dirty="0"/>
              <a:t>In the past, some participating teams have been invited to extended visits to </a:t>
            </a:r>
            <a:r>
              <a:rPr lang="en-US" sz="1600" dirty="0">
                <a:solidFill>
                  <a:srgbClr val="C00000"/>
                </a:solidFill>
              </a:rPr>
              <a:t>Fermilab</a:t>
            </a:r>
            <a:r>
              <a:rPr lang="en-US" sz="1600" dirty="0"/>
              <a:t> and </a:t>
            </a:r>
            <a:r>
              <a:rPr lang="en-US" sz="1600" dirty="0">
                <a:solidFill>
                  <a:srgbClr val="C00000"/>
                </a:solidFill>
              </a:rPr>
              <a:t>INFN</a:t>
            </a:r>
            <a:r>
              <a:rPr lang="en-US" sz="1600" dirty="0"/>
              <a:t> institutes.</a:t>
            </a:r>
          </a:p>
          <a:p>
            <a:pPr>
              <a:defRPr sz="2200" spc="-1"/>
            </a:pPr>
            <a:endParaRPr lang="en-US" sz="1600" dirty="0"/>
          </a:p>
          <a:p>
            <a:pPr>
              <a:defRPr sz="2200" spc="-1"/>
            </a:pPr>
            <a:r>
              <a:rPr lang="en-US" sz="1600" dirty="0"/>
              <a:t>We are in contact with </a:t>
            </a:r>
            <a:r>
              <a:rPr lang="en-US" sz="1600" dirty="0">
                <a:solidFill>
                  <a:srgbClr val="C00000"/>
                </a:solidFill>
              </a:rPr>
              <a:t> other physics labs </a:t>
            </a:r>
            <a:r>
              <a:rPr lang="en-US" sz="1600" dirty="0"/>
              <a:t>but there is no concrete collaboration yet.</a:t>
            </a:r>
          </a:p>
          <a:p>
            <a:pPr>
              <a:defRPr sz="2200" spc="-1"/>
            </a:pPr>
            <a:endParaRPr lang="en-US" sz="1600" dirty="0"/>
          </a:p>
          <a:p>
            <a:pPr>
              <a:defRPr sz="2200" spc="-1"/>
            </a:pPr>
            <a:r>
              <a:rPr lang="en-US" sz="1600" dirty="0"/>
              <a:t>My vision / wish: establish BL4S as a “</a:t>
            </a:r>
            <a:r>
              <a:rPr lang="en-US" sz="1600" dirty="0">
                <a:solidFill>
                  <a:srgbClr val="C00000"/>
                </a:solidFill>
              </a:rPr>
              <a:t>brand</a:t>
            </a:r>
            <a:r>
              <a:rPr lang="en-US" sz="1600" dirty="0"/>
              <a:t>” with a head quarter at CERN and “</a:t>
            </a:r>
            <a:r>
              <a:rPr lang="en-US" sz="1600" dirty="0">
                <a:solidFill>
                  <a:srgbClr val="C00000"/>
                </a:solidFill>
              </a:rPr>
              <a:t>franchises</a:t>
            </a:r>
            <a:r>
              <a:rPr lang="en-US" sz="1600" dirty="0"/>
              <a:t>” in other institutes.</a:t>
            </a:r>
            <a:endParaRPr sz="1600"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111212"/>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Past experiments – I </a:t>
            </a:r>
            <a:r>
              <a:rPr lang="en-US" sz="2400" dirty="0"/>
              <a:t>(result)</a:t>
            </a:r>
            <a:endParaRPr sz="2400"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30</a:t>
            </a:fld>
            <a:endParaRPr/>
          </a:p>
        </p:txBody>
      </p:sp>
      <p:sp>
        <p:nvSpPr>
          <p:cNvPr id="470" name="CustomShape 5"/>
          <p:cNvSpPr txBox="1"/>
          <p:nvPr/>
        </p:nvSpPr>
        <p:spPr>
          <a:xfrm>
            <a:off x="268524" y="1223647"/>
            <a:ext cx="4313635" cy="65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09439">
              <a:spcBef>
                <a:spcPts val="1000"/>
              </a:spcBef>
              <a:buClr>
                <a:srgbClr val="000000"/>
              </a:buClr>
              <a:buSzPct val="45000"/>
              <a:defRPr sz="2200" spc="-1"/>
            </a:pPr>
            <a:r>
              <a:rPr lang="en-US" dirty="0"/>
              <a:t>Publication:</a:t>
            </a:r>
          </a:p>
          <a:p>
            <a:pPr marL="109439">
              <a:spcBef>
                <a:spcPts val="1000"/>
              </a:spcBef>
              <a:buClr>
                <a:srgbClr val="000000"/>
              </a:buClr>
              <a:buSzPct val="45000"/>
              <a:defRPr sz="2200" spc="-1"/>
            </a:pPr>
            <a:r>
              <a:rPr lang="en-GB" sz="1200" dirty="0"/>
              <a:t>https://iopscience.iop.org/article/10.1088/1361-6552/aab85c</a:t>
            </a:r>
            <a:endParaRPr sz="1200" dirty="0"/>
          </a:p>
        </p:txBody>
      </p:sp>
      <p:pic>
        <p:nvPicPr>
          <p:cNvPr id="4" name="Picture 3">
            <a:extLst>
              <a:ext uri="{FF2B5EF4-FFF2-40B4-BE49-F238E27FC236}">
                <a16:creationId xmlns:a16="http://schemas.microsoft.com/office/drawing/2014/main" id="{20916F0E-66C8-72DD-6EA5-2A3B70EEC102}"/>
              </a:ext>
            </a:extLst>
          </p:cNvPr>
          <p:cNvPicPr>
            <a:picLocks noChangeAspect="1"/>
          </p:cNvPicPr>
          <p:nvPr/>
        </p:nvPicPr>
        <p:blipFill>
          <a:blip r:embed="rId2"/>
          <a:stretch>
            <a:fillRect/>
          </a:stretch>
        </p:blipFill>
        <p:spPr>
          <a:xfrm>
            <a:off x="295908" y="2019028"/>
            <a:ext cx="4286251" cy="4057490"/>
          </a:xfrm>
          <a:prstGeom prst="rect">
            <a:avLst/>
          </a:prstGeom>
        </p:spPr>
      </p:pic>
      <p:pic>
        <p:nvPicPr>
          <p:cNvPr id="13" name="Picture 12">
            <a:extLst>
              <a:ext uri="{FF2B5EF4-FFF2-40B4-BE49-F238E27FC236}">
                <a16:creationId xmlns:a16="http://schemas.microsoft.com/office/drawing/2014/main" id="{0CFEC201-728C-94D1-1E97-3E2E66839888}"/>
              </a:ext>
            </a:extLst>
          </p:cNvPr>
          <p:cNvPicPr>
            <a:picLocks noChangeAspect="1"/>
          </p:cNvPicPr>
          <p:nvPr/>
        </p:nvPicPr>
        <p:blipFill>
          <a:blip r:embed="rId3"/>
          <a:stretch>
            <a:fillRect/>
          </a:stretch>
        </p:blipFill>
        <p:spPr>
          <a:xfrm>
            <a:off x="5848140" y="893860"/>
            <a:ext cx="2728980" cy="5327698"/>
          </a:xfrm>
          <a:prstGeom prst="rect">
            <a:avLst/>
          </a:prstGeom>
        </p:spPr>
      </p:pic>
      <p:pic>
        <p:nvPicPr>
          <p:cNvPr id="14" name="Picture 13">
            <a:extLst>
              <a:ext uri="{FF2B5EF4-FFF2-40B4-BE49-F238E27FC236}">
                <a16:creationId xmlns:a16="http://schemas.microsoft.com/office/drawing/2014/main" id="{08A062F6-73D7-987D-5C37-310EBD650169}"/>
              </a:ext>
            </a:extLst>
          </p:cNvPr>
          <p:cNvPicPr>
            <a:picLocks noChangeAspect="1"/>
          </p:cNvPicPr>
          <p:nvPr/>
        </p:nvPicPr>
        <p:blipFill rotWithShape="1">
          <a:blip r:embed="rId4"/>
          <a:srcRect t="2376" b="-1"/>
          <a:stretch/>
        </p:blipFill>
        <p:spPr>
          <a:xfrm>
            <a:off x="9167112" y="2329428"/>
            <a:ext cx="2728980" cy="1634203"/>
          </a:xfrm>
          <a:prstGeom prst="rect">
            <a:avLst/>
          </a:prstGeom>
        </p:spPr>
      </p:pic>
      <p:pic>
        <p:nvPicPr>
          <p:cNvPr id="15" name="Picture 14">
            <a:extLst>
              <a:ext uri="{FF2B5EF4-FFF2-40B4-BE49-F238E27FC236}">
                <a16:creationId xmlns:a16="http://schemas.microsoft.com/office/drawing/2014/main" id="{B99CFD50-9EE6-6032-32C8-28A658B299FC}"/>
              </a:ext>
            </a:extLst>
          </p:cNvPr>
          <p:cNvPicPr>
            <a:picLocks noChangeAspect="1"/>
          </p:cNvPicPr>
          <p:nvPr/>
        </p:nvPicPr>
        <p:blipFill rotWithShape="1">
          <a:blip r:embed="rId5"/>
          <a:srcRect t="2650"/>
          <a:stretch/>
        </p:blipFill>
        <p:spPr>
          <a:xfrm>
            <a:off x="9727254" y="4153659"/>
            <a:ext cx="1906517" cy="1634203"/>
          </a:xfrm>
          <a:prstGeom prst="rect">
            <a:avLst/>
          </a:prstGeom>
        </p:spPr>
      </p:pic>
      <p:pic>
        <p:nvPicPr>
          <p:cNvPr id="17" name="Picture 16">
            <a:extLst>
              <a:ext uri="{FF2B5EF4-FFF2-40B4-BE49-F238E27FC236}">
                <a16:creationId xmlns:a16="http://schemas.microsoft.com/office/drawing/2014/main" id="{0DA99C79-CF11-613C-C824-24F30A68AB75}"/>
              </a:ext>
            </a:extLst>
          </p:cNvPr>
          <p:cNvPicPr>
            <a:picLocks noChangeAspect="1"/>
          </p:cNvPicPr>
          <p:nvPr/>
        </p:nvPicPr>
        <p:blipFill>
          <a:blip r:embed="rId6"/>
          <a:stretch>
            <a:fillRect/>
          </a:stretch>
        </p:blipFill>
        <p:spPr>
          <a:xfrm>
            <a:off x="9596221" y="274750"/>
            <a:ext cx="1870759" cy="1769637"/>
          </a:xfrm>
          <a:prstGeom prst="rect">
            <a:avLst/>
          </a:prstGeom>
        </p:spPr>
      </p:pic>
    </p:spTree>
    <p:extLst>
      <p:ext uri="{BB962C8B-B14F-4D97-AF65-F5344CB8AC3E}">
        <p14:creationId xmlns:p14="http://schemas.microsoft.com/office/powerpoint/2010/main" val="318144253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Past experiments – II </a:t>
            </a:r>
            <a:r>
              <a:rPr lang="en-US" sz="2400" dirty="0"/>
              <a:t>(proposal)</a:t>
            </a:r>
            <a:endParaRPr sz="2400"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31</a:t>
            </a:fld>
            <a:endParaRPr/>
          </a:p>
        </p:txBody>
      </p:sp>
      <p:sp>
        <p:nvSpPr>
          <p:cNvPr id="470" name="CustomShape 5"/>
          <p:cNvSpPr txBox="1"/>
          <p:nvPr/>
        </p:nvSpPr>
        <p:spPr>
          <a:xfrm>
            <a:off x="268524" y="1223647"/>
            <a:ext cx="6839282" cy="682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09439">
              <a:spcBef>
                <a:spcPts val="1000"/>
              </a:spcBef>
              <a:buClr>
                <a:srgbClr val="000000"/>
              </a:buClr>
              <a:buSzPct val="45000"/>
              <a:defRPr sz="2200" spc="-1"/>
            </a:pPr>
            <a:r>
              <a:rPr lang="en-US" dirty="0"/>
              <a:t>2020 – </a:t>
            </a:r>
            <a:r>
              <a:rPr lang="en-US" dirty="0" err="1"/>
              <a:t>ChDR</a:t>
            </a:r>
            <a:r>
              <a:rPr lang="en-US" dirty="0"/>
              <a:t> Cheese, Germany</a:t>
            </a:r>
          </a:p>
          <a:p>
            <a:pPr marL="431999" indent="-322560">
              <a:spcBef>
                <a:spcPts val="1000"/>
              </a:spcBef>
              <a:buClr>
                <a:srgbClr val="000000"/>
              </a:buClr>
              <a:buSzPct val="45000"/>
              <a:buChar char="●"/>
              <a:defRPr sz="2200" spc="-1"/>
            </a:pPr>
            <a:r>
              <a:rPr lang="en-US" sz="1400" dirty="0"/>
              <a:t>Use </a:t>
            </a:r>
            <a:r>
              <a:rPr lang="en-US" sz="1400" dirty="0">
                <a:solidFill>
                  <a:srgbClr val="C00000"/>
                </a:solidFill>
              </a:rPr>
              <a:t>Cherenkov diffraction radiation </a:t>
            </a:r>
            <a:r>
              <a:rPr lang="en-US" sz="1400" dirty="0"/>
              <a:t>for </a:t>
            </a:r>
            <a:r>
              <a:rPr lang="en-US" sz="1400" dirty="0">
                <a:solidFill>
                  <a:srgbClr val="C00000"/>
                </a:solidFill>
              </a:rPr>
              <a:t>beam diagnostics</a:t>
            </a:r>
            <a:endParaRPr sz="1400" dirty="0">
              <a:solidFill>
                <a:srgbClr val="C00000"/>
              </a:solidFill>
            </a:endParaRPr>
          </a:p>
        </p:txBody>
      </p:sp>
      <p:sp>
        <p:nvSpPr>
          <p:cNvPr id="6" name="TextBox 5">
            <a:extLst>
              <a:ext uri="{FF2B5EF4-FFF2-40B4-BE49-F238E27FC236}">
                <a16:creationId xmlns:a16="http://schemas.microsoft.com/office/drawing/2014/main" id="{60D39DB6-C6E4-A6D3-69B0-015CB0FDE51B}"/>
              </a:ext>
            </a:extLst>
          </p:cNvPr>
          <p:cNvSpPr txBox="1"/>
          <p:nvPr/>
        </p:nvSpPr>
        <p:spPr>
          <a:xfrm>
            <a:off x="221565" y="2071107"/>
            <a:ext cx="6403521" cy="1785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100" dirty="0"/>
              <a:t>Beam diagnostics are crucial for smooth accelerator operations. Approaches in the past have mainly focused on technologies where the beam properties are significantly affected by the measurement. Recently, groups have performed experiments for non-invasive beam diagnostics using Cherenkov Diffraction Radiation (</a:t>
            </a:r>
            <a:r>
              <a:rPr lang="en-GB" sz="1100" dirty="0" err="1"/>
              <a:t>ChDR</a:t>
            </a:r>
            <a:r>
              <a:rPr lang="en-GB" sz="1100" dirty="0"/>
              <a:t>). Unlike regular Cherenkov Radiation, the charged particles (e.g. electrons and positrons) do not have to move inside of the medium, but it is sufficient for them to move in its vicinity as long as they are faster than the speed of light in the medium. Changes to the beam properties due to </a:t>
            </a:r>
            <a:r>
              <a:rPr lang="en-GB" sz="1100" dirty="0" err="1"/>
              <a:t>ChDR</a:t>
            </a:r>
            <a:r>
              <a:rPr lang="en-GB" sz="1100" dirty="0"/>
              <a:t>-measurements are negligible and therefore </a:t>
            </a:r>
            <a:r>
              <a:rPr lang="en-GB" sz="1100" dirty="0" err="1"/>
              <a:t>ChDR</a:t>
            </a:r>
            <a:r>
              <a:rPr lang="en-GB" sz="1100" dirty="0"/>
              <a:t> could be used for non-invasive beam diagnostics in future colliders.</a:t>
            </a:r>
          </a:p>
          <a:p>
            <a:r>
              <a:rPr lang="en-GB" sz="1100" dirty="0">
                <a:solidFill>
                  <a:srgbClr val="C00000"/>
                </a:solidFill>
              </a:rPr>
              <a:t>In our experiment we want to focus on the </a:t>
            </a:r>
            <a:r>
              <a:rPr lang="en-GB" sz="1100" dirty="0" err="1">
                <a:solidFill>
                  <a:srgbClr val="C00000"/>
                </a:solidFill>
              </a:rPr>
              <a:t>ChDR</a:t>
            </a:r>
            <a:r>
              <a:rPr lang="en-GB" sz="1100" dirty="0">
                <a:solidFill>
                  <a:srgbClr val="C00000"/>
                </a:solidFill>
              </a:rPr>
              <a:t> emitted by electrons and positrons, monitor the beam properties and compare the results. </a:t>
            </a:r>
          </a:p>
        </p:txBody>
      </p:sp>
      <p:pic>
        <p:nvPicPr>
          <p:cNvPr id="7" name="Picture 6">
            <a:extLst>
              <a:ext uri="{FF2B5EF4-FFF2-40B4-BE49-F238E27FC236}">
                <a16:creationId xmlns:a16="http://schemas.microsoft.com/office/drawing/2014/main" id="{E79EBE7A-B306-5846-1347-077FD0BDA2ED}"/>
              </a:ext>
            </a:extLst>
          </p:cNvPr>
          <p:cNvPicPr>
            <a:picLocks noChangeAspect="1"/>
          </p:cNvPicPr>
          <p:nvPr/>
        </p:nvPicPr>
        <p:blipFill>
          <a:blip r:embed="rId2"/>
          <a:stretch>
            <a:fillRect/>
          </a:stretch>
        </p:blipFill>
        <p:spPr>
          <a:xfrm>
            <a:off x="6777007" y="3242853"/>
            <a:ext cx="4790164" cy="2624224"/>
          </a:xfrm>
          <a:prstGeom prst="rect">
            <a:avLst/>
          </a:prstGeom>
        </p:spPr>
      </p:pic>
      <p:pic>
        <p:nvPicPr>
          <p:cNvPr id="10" name="Picture 9">
            <a:extLst>
              <a:ext uri="{FF2B5EF4-FFF2-40B4-BE49-F238E27FC236}">
                <a16:creationId xmlns:a16="http://schemas.microsoft.com/office/drawing/2014/main" id="{69E2A509-6CBB-164B-5A30-7701CD9AAB9F}"/>
              </a:ext>
            </a:extLst>
          </p:cNvPr>
          <p:cNvPicPr>
            <a:picLocks noChangeAspect="1"/>
          </p:cNvPicPr>
          <p:nvPr/>
        </p:nvPicPr>
        <p:blipFill>
          <a:blip r:embed="rId3"/>
          <a:stretch>
            <a:fillRect/>
          </a:stretch>
        </p:blipFill>
        <p:spPr>
          <a:xfrm>
            <a:off x="7969277" y="550412"/>
            <a:ext cx="2643795" cy="2028708"/>
          </a:xfrm>
          <a:prstGeom prst="rect">
            <a:avLst/>
          </a:prstGeom>
        </p:spPr>
      </p:pic>
      <p:sp>
        <p:nvSpPr>
          <p:cNvPr id="2" name="TextBox 1">
            <a:extLst>
              <a:ext uri="{FF2B5EF4-FFF2-40B4-BE49-F238E27FC236}">
                <a16:creationId xmlns:a16="http://schemas.microsoft.com/office/drawing/2014/main" id="{AE7E6A7B-7CFD-75BC-4EF7-3F4DEDCB8B51}"/>
              </a:ext>
            </a:extLst>
          </p:cNvPr>
          <p:cNvSpPr txBox="1"/>
          <p:nvPr/>
        </p:nvSpPr>
        <p:spPr>
          <a:xfrm>
            <a:off x="3773570" y="4989790"/>
            <a:ext cx="268022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highlight>
                  <a:srgbClr val="FFFF00"/>
                </a:highlight>
                <a:uFillTx/>
                <a:latin typeface="Arial"/>
                <a:ea typeface="Arial"/>
                <a:cs typeface="Arial"/>
                <a:sym typeface="Arial"/>
              </a:rPr>
              <a:t>Fro</a:t>
            </a:r>
            <a:r>
              <a:rPr lang="en-US" dirty="0">
                <a:highlight>
                  <a:srgbClr val="FFFF00"/>
                </a:highlight>
              </a:rPr>
              <a:t>m the original proposal</a:t>
            </a:r>
            <a:endParaRPr kumimoji="0" lang="en-GB" sz="1800" b="0" i="0" u="none" strike="noStrike" cap="none" spc="0" normalizeH="0" baseline="0" dirty="0">
              <a:ln>
                <a:noFill/>
              </a:ln>
              <a:solidFill>
                <a:srgbClr val="000000"/>
              </a:solidFill>
              <a:effectLst/>
              <a:highlight>
                <a:srgbClr val="FFFF00"/>
              </a:highlight>
              <a:uFillTx/>
              <a:latin typeface="Arial"/>
              <a:ea typeface="Arial"/>
              <a:cs typeface="Arial"/>
              <a:sym typeface="Arial"/>
            </a:endParaRPr>
          </a:p>
        </p:txBody>
      </p:sp>
      <p:pic>
        <p:nvPicPr>
          <p:cNvPr id="4" name="Picture 3">
            <a:extLst>
              <a:ext uri="{FF2B5EF4-FFF2-40B4-BE49-F238E27FC236}">
                <a16:creationId xmlns:a16="http://schemas.microsoft.com/office/drawing/2014/main" id="{FBC76D44-8EF9-383E-F384-4D58380044C6}"/>
              </a:ext>
            </a:extLst>
          </p:cNvPr>
          <p:cNvPicPr>
            <a:picLocks noChangeAspect="1"/>
          </p:cNvPicPr>
          <p:nvPr/>
        </p:nvPicPr>
        <p:blipFill>
          <a:blip r:embed="rId4"/>
          <a:srcRect l="13721" t="11739"/>
          <a:stretch/>
        </p:blipFill>
        <p:spPr>
          <a:xfrm>
            <a:off x="268524" y="3856211"/>
            <a:ext cx="1753473" cy="2028708"/>
          </a:xfrm>
          <a:prstGeom prst="rect">
            <a:avLst/>
          </a:prstGeom>
        </p:spPr>
      </p:pic>
    </p:spTree>
    <p:extLst>
      <p:ext uri="{BB962C8B-B14F-4D97-AF65-F5344CB8AC3E}">
        <p14:creationId xmlns:p14="http://schemas.microsoft.com/office/powerpoint/2010/main" val="317525752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Past experiments – II </a:t>
            </a:r>
            <a:r>
              <a:rPr lang="en-US" sz="2400" dirty="0"/>
              <a:t>(realization)</a:t>
            </a:r>
            <a:endParaRPr sz="2400"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32</a:t>
            </a:fld>
            <a:endParaRPr/>
          </a:p>
        </p:txBody>
      </p:sp>
      <p:pic>
        <p:nvPicPr>
          <p:cNvPr id="4" name="Picture 3" descr="A close-up of a machine&#10;&#10;Description automatically generated">
            <a:extLst>
              <a:ext uri="{FF2B5EF4-FFF2-40B4-BE49-F238E27FC236}">
                <a16:creationId xmlns:a16="http://schemas.microsoft.com/office/drawing/2014/main" id="{7DD4EDA0-745C-50A5-2092-AF95E213A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697" y="2757957"/>
            <a:ext cx="4288378" cy="3262586"/>
          </a:xfrm>
          <a:prstGeom prst="rect">
            <a:avLst/>
          </a:prstGeom>
        </p:spPr>
      </p:pic>
      <p:pic>
        <p:nvPicPr>
          <p:cNvPr id="8" name="Picture 7" descr="A diagram of a radiator&#10;&#10;Description automatically generated">
            <a:extLst>
              <a:ext uri="{FF2B5EF4-FFF2-40B4-BE49-F238E27FC236}">
                <a16:creationId xmlns:a16="http://schemas.microsoft.com/office/drawing/2014/main" id="{14BB06DF-E438-4A8F-FB37-F5362BBBE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704" y="453895"/>
            <a:ext cx="2991806" cy="1854238"/>
          </a:xfrm>
          <a:prstGeom prst="rect">
            <a:avLst/>
          </a:prstGeom>
        </p:spPr>
      </p:pic>
      <p:sp>
        <p:nvSpPr>
          <p:cNvPr id="2" name="TextBox 1">
            <a:extLst>
              <a:ext uri="{FF2B5EF4-FFF2-40B4-BE49-F238E27FC236}">
                <a16:creationId xmlns:a16="http://schemas.microsoft.com/office/drawing/2014/main" id="{51E56F08-62A1-52BD-1FA0-5E8B42660754}"/>
              </a:ext>
            </a:extLst>
          </p:cNvPr>
          <p:cNvSpPr txBox="1"/>
          <p:nvPr/>
        </p:nvSpPr>
        <p:spPr>
          <a:xfrm>
            <a:off x="337623" y="1465295"/>
            <a:ext cx="6683324" cy="3754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n-US" sz="2000" dirty="0">
                <a:solidFill>
                  <a:srgbClr val="C00000"/>
                </a:solidFill>
              </a:rPr>
              <a:t>Challenges: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600" b="0" i="0" u="none" strike="noStrike" cap="none" spc="0" normalizeH="0" baseline="0" dirty="0">
              <a:ln>
                <a:noFill/>
              </a:ln>
              <a:solidFill>
                <a:schemeClr val="tx1"/>
              </a:solidFill>
              <a:effectLst/>
              <a:uFillTx/>
              <a:latin typeface="Arial"/>
              <a:ea typeface="Arial"/>
              <a:cs typeface="Arial"/>
              <a:sym typeface="Arial"/>
            </a:endParaRPr>
          </a:p>
          <a:p>
            <a:pPr marL="28575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We need a </a:t>
            </a:r>
            <a:r>
              <a:rPr lang="en-US" sz="1600" dirty="0">
                <a:solidFill>
                  <a:srgbClr val="C00000"/>
                </a:solidFill>
                <a:latin typeface="Arial" panose="020B0604020202020204" pitchFamily="34" charset="0"/>
                <a:cs typeface="Arial" panose="020B0604020202020204" pitchFamily="34" charset="0"/>
              </a:rPr>
              <a:t>radiator of fused silica </a:t>
            </a:r>
            <a:r>
              <a:rPr lang="en-US" sz="1600" dirty="0">
                <a:solidFill>
                  <a:schemeClr val="tx1"/>
                </a:solidFill>
                <a:latin typeface="Arial" panose="020B0604020202020204" pitchFamily="34" charset="0"/>
                <a:cs typeface="Arial" panose="020B0604020202020204" pitchFamily="34" charset="0"/>
              </a:rPr>
              <a:t>with a </a:t>
            </a:r>
            <a:r>
              <a:rPr lang="en-US" sz="1600" dirty="0">
                <a:solidFill>
                  <a:srgbClr val="C00000"/>
                </a:solidFill>
                <a:latin typeface="Arial" panose="020B0604020202020204" pitchFamily="34" charset="0"/>
                <a:cs typeface="Arial" panose="020B0604020202020204" pitchFamily="34" charset="0"/>
              </a:rPr>
              <a:t>custom geometry</a:t>
            </a:r>
            <a:r>
              <a:rPr lang="en-US" sz="1600" dirty="0">
                <a:solidFill>
                  <a:schemeClr val="tx1"/>
                </a:solidFill>
                <a:latin typeface="Arial" panose="020B0604020202020204" pitchFamily="34" charset="0"/>
                <a:cs typeface="Arial" panose="020B0604020202020204" pitchFamily="34" charset="0"/>
              </a:rPr>
              <a:t> and a coated surface</a:t>
            </a:r>
          </a:p>
          <a:p>
            <a:pPr marL="625475" lvl="1"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Radiators: CERN (on loan) and </a:t>
            </a:r>
            <a:r>
              <a:rPr lang="en-US" sz="1600" dirty="0">
                <a:solidFill>
                  <a:srgbClr val="C00000"/>
                </a:solidFill>
                <a:latin typeface="Arial" panose="020B0604020202020204" pitchFamily="34" charset="0"/>
                <a:cs typeface="Arial" panose="020B0604020202020204" pitchFamily="34" charset="0"/>
              </a:rPr>
              <a:t>Heraeus</a:t>
            </a:r>
            <a:r>
              <a:rPr lang="en-US" sz="1600" dirty="0">
                <a:solidFill>
                  <a:schemeClr val="tx1"/>
                </a:solidFill>
                <a:latin typeface="Arial" panose="020B0604020202020204" pitchFamily="34" charset="0"/>
                <a:cs typeface="Arial" panose="020B0604020202020204" pitchFamily="34" charset="0"/>
              </a:rPr>
              <a:t> (offered to BL4S)</a:t>
            </a:r>
          </a:p>
          <a:p>
            <a:pPr marL="625475" indent="-285750">
              <a:buFont typeface="Arial" panose="020B0604020202020204" pitchFamily="34" charset="0"/>
              <a:buChar char="•"/>
            </a:pPr>
            <a:r>
              <a:rPr lang="en-US" sz="1600" dirty="0">
                <a:solidFill>
                  <a:srgbClr val="C00000"/>
                </a:solidFill>
                <a:latin typeface="Arial" panose="020B0604020202020204" pitchFamily="34" charset="0"/>
                <a:cs typeface="Arial" panose="020B0604020202020204" pitchFamily="34" charset="0"/>
              </a:rPr>
              <a:t>Coating</a:t>
            </a:r>
            <a:r>
              <a:rPr lang="en-US" sz="1600" dirty="0">
                <a:solidFill>
                  <a:schemeClr val="tx1"/>
                </a:solidFill>
                <a:latin typeface="Arial" panose="020B0604020202020204" pitchFamily="34" charset="0"/>
                <a:cs typeface="Arial" panose="020B0604020202020204" pitchFamily="34" charset="0"/>
              </a:rPr>
              <a:t>: CERN</a:t>
            </a:r>
          </a:p>
          <a:p>
            <a:pPr marL="285750" indent="-285750">
              <a:buFont typeface="Arial" panose="020B0604020202020204" pitchFamily="34" charset="0"/>
              <a:buChar char="•"/>
            </a:pPr>
            <a:r>
              <a:rPr lang="en-US" sz="1600" dirty="0">
                <a:solidFill>
                  <a:srgbClr val="C00000"/>
                </a:solidFill>
                <a:latin typeface="Arial" panose="020B0604020202020204" pitchFamily="34" charset="0"/>
                <a:cs typeface="Arial" panose="020B0604020202020204" pitchFamily="34" charset="0"/>
              </a:rPr>
              <a:t>Mechanics and alignment</a:t>
            </a:r>
          </a:p>
          <a:p>
            <a:pPr marL="625475" indent="-285750">
              <a:buFont typeface="Arial" panose="020B0604020202020204" pitchFamily="34" charset="0"/>
              <a:buChar char="•"/>
            </a:pPr>
            <a:r>
              <a:rPr lang="en-GB" sz="1600" dirty="0">
                <a:solidFill>
                  <a:schemeClr val="tx1"/>
                </a:solidFill>
                <a:latin typeface="Arial" panose="020B0604020202020204" pitchFamily="34" charset="0"/>
                <a:ea typeface="Times New Roman" panose="02020603050405020304" pitchFamily="18" charset="0"/>
                <a:cs typeface="Arial" panose="020B0604020202020204" pitchFamily="34" charset="0"/>
              </a:rPr>
              <a:t>D</a:t>
            </a:r>
            <a:r>
              <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esign a holder for the radiator and guarantee alignment with the opening of the PMT while still allowing to rotate the radiator to fine tune the alignment with the beam. </a:t>
            </a:r>
          </a:p>
          <a:p>
            <a:pPr marL="625475"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Beam telescope (</a:t>
            </a:r>
            <a:r>
              <a:rPr lang="en-US" sz="1600" dirty="0">
                <a:solidFill>
                  <a:srgbClr val="C00000"/>
                </a:solidFill>
                <a:latin typeface="Arial" panose="020B0604020202020204" pitchFamily="34" charset="0"/>
                <a:cs typeface="Arial" panose="020B0604020202020204" pitchFamily="34" charset="0"/>
              </a:rPr>
              <a:t>radiography</a:t>
            </a:r>
            <a:r>
              <a:rPr lang="en-US" sz="1600" dirty="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Data analysis</a:t>
            </a:r>
          </a:p>
          <a:p>
            <a:pPr marL="625475" indent="-285750">
              <a:buFont typeface="Arial" panose="020B0604020202020204" pitchFamily="34" charset="0"/>
              <a:buChar char="•"/>
            </a:pPr>
            <a:r>
              <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Select only </a:t>
            </a:r>
            <a:r>
              <a:rPr lang="en-GB"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particles</a:t>
            </a:r>
            <a:r>
              <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which </a:t>
            </a:r>
            <a:r>
              <a:rPr lang="en-GB"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travelled parallel </a:t>
            </a:r>
            <a:r>
              <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to the radiator surface</a:t>
            </a:r>
          </a:p>
          <a:p>
            <a:pPr marL="625475" indent="-285750">
              <a:buFont typeface="Arial" panose="020B0604020202020204" pitchFamily="34" charset="0"/>
              <a:buChar char="•"/>
            </a:pPr>
            <a:r>
              <a:rPr lang="en-GB" sz="1600" dirty="0">
                <a:solidFill>
                  <a:schemeClr val="tx1"/>
                </a:solidFill>
                <a:latin typeface="Arial" panose="020B0604020202020204" pitchFamily="34" charset="0"/>
                <a:ea typeface="Times New Roman" panose="02020603050405020304" pitchFamily="18" charset="0"/>
                <a:cs typeface="Arial" panose="020B0604020202020204" pitchFamily="34" charset="0"/>
              </a:rPr>
              <a:t>Select </a:t>
            </a:r>
            <a:r>
              <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only </a:t>
            </a:r>
            <a:r>
              <a:rPr lang="en-GB"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particles</a:t>
            </a:r>
            <a:r>
              <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which are </a:t>
            </a:r>
            <a:r>
              <a:rPr lang="en-GB"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close to the surface</a:t>
            </a:r>
            <a:r>
              <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and not inside the radiator</a:t>
            </a:r>
            <a:endParaRPr lang="en-GB" sz="16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36A7A2E-342A-D386-CCFC-9D932B3CC205}"/>
              </a:ext>
            </a:extLst>
          </p:cNvPr>
          <p:cNvSpPr txBox="1"/>
          <p:nvPr/>
        </p:nvSpPr>
        <p:spPr>
          <a:xfrm>
            <a:off x="9829948" y="3633504"/>
            <a:ext cx="93455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0000"/>
                </a:solidFill>
                <a:effectLst/>
                <a:uFillTx/>
                <a:latin typeface="Arial"/>
                <a:ea typeface="Arial"/>
                <a:cs typeface="Arial"/>
                <a:sym typeface="Arial"/>
              </a:rPr>
              <a:t>Goniometer</a:t>
            </a:r>
            <a:endParaRPr kumimoji="0" lang="en-GB" sz="1800" b="0" i="0" u="none" strike="noStrike" cap="none" spc="0" normalizeH="0" baseline="0" dirty="0">
              <a:ln>
                <a:noFill/>
              </a:ln>
              <a:solidFill>
                <a:srgbClr val="FF0000"/>
              </a:solidFill>
              <a:effectLst/>
              <a:uFillTx/>
              <a:latin typeface="Arial"/>
              <a:ea typeface="Arial"/>
              <a:cs typeface="Arial"/>
              <a:sym typeface="Arial"/>
            </a:endParaRPr>
          </a:p>
        </p:txBody>
      </p:sp>
      <p:cxnSp>
        <p:nvCxnSpPr>
          <p:cNvPr id="6" name="Straight Arrow Connector 5">
            <a:extLst>
              <a:ext uri="{FF2B5EF4-FFF2-40B4-BE49-F238E27FC236}">
                <a16:creationId xmlns:a16="http://schemas.microsoft.com/office/drawing/2014/main" id="{672D2DBB-8614-F159-C7FF-22D815D40533}"/>
              </a:ext>
            </a:extLst>
          </p:cNvPr>
          <p:cNvCxnSpPr/>
          <p:nvPr/>
        </p:nvCxnSpPr>
        <p:spPr>
          <a:xfrm flipH="1">
            <a:off x="10002129" y="3861582"/>
            <a:ext cx="140677" cy="527668"/>
          </a:xfrm>
          <a:prstGeom prst="straightConnector1">
            <a:avLst/>
          </a:prstGeom>
          <a:noFill/>
          <a:ln w="25400" cap="flat">
            <a:solidFill>
              <a:srgbClr val="FF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3512735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Past experiments - II</a:t>
            </a:r>
            <a:r>
              <a:rPr lang="en-US" sz="3600" dirty="0"/>
              <a:t> </a:t>
            </a:r>
            <a:r>
              <a:rPr lang="en-US" sz="2400" dirty="0"/>
              <a:t>(result)</a:t>
            </a:r>
            <a:endParaRPr sz="2400"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33</a:t>
            </a:fld>
            <a:endParaRPr/>
          </a:p>
        </p:txBody>
      </p:sp>
      <p:pic>
        <p:nvPicPr>
          <p:cNvPr id="3" name="Picture 2">
            <a:extLst>
              <a:ext uri="{FF2B5EF4-FFF2-40B4-BE49-F238E27FC236}">
                <a16:creationId xmlns:a16="http://schemas.microsoft.com/office/drawing/2014/main" id="{E75DBE8E-0D2E-64E1-90F0-9F997736CE74}"/>
              </a:ext>
            </a:extLst>
          </p:cNvPr>
          <p:cNvPicPr>
            <a:picLocks noChangeAspect="1"/>
          </p:cNvPicPr>
          <p:nvPr/>
        </p:nvPicPr>
        <p:blipFill>
          <a:blip r:embed="rId2"/>
          <a:stretch>
            <a:fillRect/>
          </a:stretch>
        </p:blipFill>
        <p:spPr>
          <a:xfrm>
            <a:off x="295736" y="2286001"/>
            <a:ext cx="4388030" cy="2630662"/>
          </a:xfrm>
          <a:prstGeom prst="rect">
            <a:avLst/>
          </a:prstGeom>
        </p:spPr>
      </p:pic>
      <p:sp>
        <p:nvSpPr>
          <p:cNvPr id="10" name="CustomShape 5">
            <a:extLst>
              <a:ext uri="{FF2B5EF4-FFF2-40B4-BE49-F238E27FC236}">
                <a16:creationId xmlns:a16="http://schemas.microsoft.com/office/drawing/2014/main" id="{769E0EDB-5344-F8DC-434B-F38D90B9CD99}"/>
              </a:ext>
            </a:extLst>
          </p:cNvPr>
          <p:cNvSpPr txBox="1"/>
          <p:nvPr/>
        </p:nvSpPr>
        <p:spPr>
          <a:xfrm>
            <a:off x="291047" y="1276347"/>
            <a:ext cx="5804473" cy="941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09439">
              <a:spcBef>
                <a:spcPts val="1000"/>
              </a:spcBef>
              <a:buClr>
                <a:srgbClr val="000000"/>
              </a:buClr>
              <a:buSzPct val="45000"/>
              <a:defRPr sz="2200" spc="-1"/>
            </a:pPr>
            <a:r>
              <a:rPr lang="en-US" dirty="0"/>
              <a:t>Publication:</a:t>
            </a:r>
          </a:p>
          <a:p>
            <a:pPr marL="109439">
              <a:spcBef>
                <a:spcPts val="1000"/>
              </a:spcBef>
              <a:buClr>
                <a:srgbClr val="000000"/>
              </a:buClr>
              <a:buSzPct val="45000"/>
              <a:defRPr sz="2200" spc="-1"/>
            </a:pPr>
            <a:r>
              <a:rPr lang="en-GB" sz="1050" dirty="0"/>
              <a:t>https://www.sciencedirect.com/science/article/pii/S0168900223002772?via%3Dihub</a:t>
            </a:r>
            <a:endParaRPr lang="en-GB" sz="1200" dirty="0"/>
          </a:p>
          <a:p>
            <a:pPr marL="109439">
              <a:spcBef>
                <a:spcPts val="1000"/>
              </a:spcBef>
              <a:buClr>
                <a:srgbClr val="000000"/>
              </a:buClr>
              <a:buSzPct val="45000"/>
              <a:defRPr sz="2200" spc="-1"/>
            </a:pPr>
            <a:endParaRPr sz="1200" dirty="0"/>
          </a:p>
        </p:txBody>
      </p:sp>
      <p:pic>
        <p:nvPicPr>
          <p:cNvPr id="12" name="Picture 11">
            <a:extLst>
              <a:ext uri="{FF2B5EF4-FFF2-40B4-BE49-F238E27FC236}">
                <a16:creationId xmlns:a16="http://schemas.microsoft.com/office/drawing/2014/main" id="{EF44235F-F622-8C0F-6746-1AFEFA35DDAC}"/>
              </a:ext>
            </a:extLst>
          </p:cNvPr>
          <p:cNvPicPr>
            <a:picLocks noChangeAspect="1"/>
          </p:cNvPicPr>
          <p:nvPr/>
        </p:nvPicPr>
        <p:blipFill>
          <a:blip r:embed="rId3"/>
          <a:stretch>
            <a:fillRect/>
          </a:stretch>
        </p:blipFill>
        <p:spPr>
          <a:xfrm>
            <a:off x="5935752" y="1276347"/>
            <a:ext cx="2096899" cy="1575549"/>
          </a:xfrm>
          <a:prstGeom prst="rect">
            <a:avLst/>
          </a:prstGeom>
        </p:spPr>
      </p:pic>
      <p:pic>
        <p:nvPicPr>
          <p:cNvPr id="15" name="Picture 14">
            <a:extLst>
              <a:ext uri="{FF2B5EF4-FFF2-40B4-BE49-F238E27FC236}">
                <a16:creationId xmlns:a16="http://schemas.microsoft.com/office/drawing/2014/main" id="{8BAC1A15-34ED-AAAA-38CF-483F3F3E06B0}"/>
              </a:ext>
            </a:extLst>
          </p:cNvPr>
          <p:cNvPicPr>
            <a:picLocks noChangeAspect="1"/>
          </p:cNvPicPr>
          <p:nvPr/>
        </p:nvPicPr>
        <p:blipFill>
          <a:blip r:embed="rId4"/>
          <a:stretch>
            <a:fillRect/>
          </a:stretch>
        </p:blipFill>
        <p:spPr>
          <a:xfrm>
            <a:off x="8311988" y="793703"/>
            <a:ext cx="3687543" cy="2196376"/>
          </a:xfrm>
          <a:prstGeom prst="rect">
            <a:avLst/>
          </a:prstGeom>
        </p:spPr>
      </p:pic>
      <p:pic>
        <p:nvPicPr>
          <p:cNvPr id="17" name="Picture 16">
            <a:extLst>
              <a:ext uri="{FF2B5EF4-FFF2-40B4-BE49-F238E27FC236}">
                <a16:creationId xmlns:a16="http://schemas.microsoft.com/office/drawing/2014/main" id="{814B9B90-9014-8728-9A86-5C5BA2E7D4C3}"/>
              </a:ext>
            </a:extLst>
          </p:cNvPr>
          <p:cNvPicPr>
            <a:picLocks noChangeAspect="1"/>
          </p:cNvPicPr>
          <p:nvPr/>
        </p:nvPicPr>
        <p:blipFill>
          <a:blip r:embed="rId5"/>
          <a:stretch>
            <a:fillRect/>
          </a:stretch>
        </p:blipFill>
        <p:spPr>
          <a:xfrm>
            <a:off x="8258297" y="2990079"/>
            <a:ext cx="3637967" cy="210162"/>
          </a:xfrm>
          <a:prstGeom prst="rect">
            <a:avLst/>
          </a:prstGeom>
        </p:spPr>
      </p:pic>
      <p:pic>
        <p:nvPicPr>
          <p:cNvPr id="4" name="Picture 3">
            <a:extLst>
              <a:ext uri="{FF2B5EF4-FFF2-40B4-BE49-F238E27FC236}">
                <a16:creationId xmlns:a16="http://schemas.microsoft.com/office/drawing/2014/main" id="{DDBAD71F-42D9-0CFF-312F-ED416CFD15AA}"/>
              </a:ext>
            </a:extLst>
          </p:cNvPr>
          <p:cNvPicPr>
            <a:picLocks noChangeAspect="1"/>
          </p:cNvPicPr>
          <p:nvPr/>
        </p:nvPicPr>
        <p:blipFill>
          <a:blip r:embed="rId6"/>
          <a:srcRect l="1557" t="2924"/>
          <a:stretch/>
        </p:blipFill>
        <p:spPr>
          <a:xfrm>
            <a:off x="5519014" y="3841328"/>
            <a:ext cx="5894962" cy="1836647"/>
          </a:xfrm>
          <a:prstGeom prst="rect">
            <a:avLst/>
          </a:prstGeom>
        </p:spPr>
      </p:pic>
      <p:sp>
        <p:nvSpPr>
          <p:cNvPr id="5" name="TextBox 4">
            <a:extLst>
              <a:ext uri="{FF2B5EF4-FFF2-40B4-BE49-F238E27FC236}">
                <a16:creationId xmlns:a16="http://schemas.microsoft.com/office/drawing/2014/main" id="{D54FA703-82DD-677B-9EA8-AF3F8C3C6BE6}"/>
              </a:ext>
            </a:extLst>
          </p:cNvPr>
          <p:cNvSpPr txBox="1"/>
          <p:nvPr/>
        </p:nvSpPr>
        <p:spPr>
          <a:xfrm>
            <a:off x="6095520" y="3482578"/>
            <a:ext cx="220092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a:ea typeface="Arial"/>
                <a:cs typeface="Arial"/>
                <a:sym typeface="Arial"/>
              </a:rPr>
              <a:t>Beam outside / inside of radiator</a:t>
            </a:r>
            <a:endParaRPr kumimoji="0" lang="en-GB" sz="1200" b="0" i="0" u="none" strike="noStrike" cap="none" spc="0" normalizeH="0" baseline="0" dirty="0">
              <a:ln>
                <a:noFill/>
              </a:ln>
              <a:solidFill>
                <a:srgbClr val="000000"/>
              </a:solidFill>
              <a:effectLst/>
              <a:uFillTx/>
              <a:latin typeface="Arial"/>
              <a:ea typeface="Arial"/>
              <a:cs typeface="Arial"/>
              <a:sym typeface="Arial"/>
            </a:endParaRPr>
          </a:p>
        </p:txBody>
      </p:sp>
      <p:cxnSp>
        <p:nvCxnSpPr>
          <p:cNvPr id="7" name="Straight Connector 6">
            <a:extLst>
              <a:ext uri="{FF2B5EF4-FFF2-40B4-BE49-F238E27FC236}">
                <a16:creationId xmlns:a16="http://schemas.microsoft.com/office/drawing/2014/main" id="{F86BE1F2-E431-1769-BD2D-1D60C7A073A0}"/>
              </a:ext>
            </a:extLst>
          </p:cNvPr>
          <p:cNvCxnSpPr>
            <a:cxnSpLocks/>
          </p:cNvCxnSpPr>
          <p:nvPr/>
        </p:nvCxnSpPr>
        <p:spPr>
          <a:xfrm>
            <a:off x="7146389" y="4023364"/>
            <a:ext cx="0" cy="1366222"/>
          </a:xfrm>
          <a:prstGeom prst="line">
            <a:avLst/>
          </a:prstGeom>
          <a:noFill/>
          <a:ln w="1905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29EAA245-0D20-6CF8-C50A-6D8F0DDDA246}"/>
              </a:ext>
            </a:extLst>
          </p:cNvPr>
          <p:cNvCxnSpPr/>
          <p:nvPr/>
        </p:nvCxnSpPr>
        <p:spPr>
          <a:xfrm>
            <a:off x="6935373" y="3706852"/>
            <a:ext cx="407963" cy="0"/>
          </a:xfrm>
          <a:prstGeom prst="straightConnector1">
            <a:avLst/>
          </a:prstGeom>
          <a:noFill/>
          <a:ln w="12700" cap="flat">
            <a:solidFill>
              <a:schemeClr val="accent1"/>
            </a:solidFill>
            <a:prstDash val="solid"/>
            <a:round/>
            <a:headEnd type="arrow" w="med" len="med"/>
            <a:tailEnd type="arrow"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FA7C1AC7-CA32-325A-83C3-76C81EFCEB92}"/>
              </a:ext>
            </a:extLst>
          </p:cNvPr>
          <p:cNvSpPr txBox="1"/>
          <p:nvPr/>
        </p:nvSpPr>
        <p:spPr>
          <a:xfrm>
            <a:off x="6533722" y="5831875"/>
            <a:ext cx="859210"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err="1">
                <a:ln>
                  <a:noFill/>
                </a:ln>
                <a:solidFill>
                  <a:srgbClr val="000000"/>
                </a:solidFill>
                <a:effectLst/>
                <a:uFillTx/>
                <a:latin typeface="Arial"/>
                <a:ea typeface="Arial"/>
                <a:cs typeface="Arial"/>
                <a:sym typeface="Arial"/>
              </a:rPr>
              <a:t>ChDR</a:t>
            </a:r>
            <a:r>
              <a:rPr kumimoji="0" lang="en-US" sz="1200" b="0" i="0" u="none" strike="noStrike" cap="none" spc="0" normalizeH="0" baseline="0" dirty="0">
                <a:ln>
                  <a:noFill/>
                </a:ln>
                <a:solidFill>
                  <a:srgbClr val="000000"/>
                </a:solidFill>
                <a:effectLst/>
                <a:uFillTx/>
                <a:latin typeface="Arial"/>
                <a:ea typeface="Arial"/>
                <a:cs typeface="Arial"/>
                <a:sym typeface="Arial"/>
              </a:rPr>
              <a:t> signal</a:t>
            </a:r>
            <a:endParaRPr kumimoji="0" lang="en-GB" sz="1200" b="0" i="0" u="none" strike="noStrike" cap="none" spc="0" normalizeH="0" baseline="0" dirty="0">
              <a:ln>
                <a:noFill/>
              </a:ln>
              <a:solidFill>
                <a:srgbClr val="000000"/>
              </a:solidFill>
              <a:effectLst/>
              <a:uFillTx/>
              <a:latin typeface="Arial"/>
              <a:ea typeface="Arial"/>
              <a:cs typeface="Arial"/>
              <a:sym typeface="Arial"/>
            </a:endParaRPr>
          </a:p>
        </p:txBody>
      </p:sp>
      <p:cxnSp>
        <p:nvCxnSpPr>
          <p:cNvPr id="14" name="Straight Arrow Connector 13">
            <a:extLst>
              <a:ext uri="{FF2B5EF4-FFF2-40B4-BE49-F238E27FC236}">
                <a16:creationId xmlns:a16="http://schemas.microsoft.com/office/drawing/2014/main" id="{A55E54F1-4D79-7499-39F0-993A4939A582}"/>
              </a:ext>
            </a:extLst>
          </p:cNvPr>
          <p:cNvCxnSpPr>
            <a:cxnSpLocks/>
          </p:cNvCxnSpPr>
          <p:nvPr/>
        </p:nvCxnSpPr>
        <p:spPr>
          <a:xfrm flipV="1">
            <a:off x="7047917" y="5289452"/>
            <a:ext cx="0" cy="527437"/>
          </a:xfrm>
          <a:prstGeom prst="straightConnector1">
            <a:avLst/>
          </a:prstGeom>
          <a:noFill/>
          <a:ln w="12700" cap="flat">
            <a:solidFill>
              <a:schemeClr val="accent1"/>
            </a:solidFill>
            <a:prstDash val="solid"/>
            <a:round/>
            <a:headEnd type="none" w="med" len="med"/>
            <a:tailEnd type="arrow"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79861578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Past experiments – III </a:t>
            </a:r>
            <a:r>
              <a:rPr lang="en-US" sz="2400" dirty="0"/>
              <a:t>(proposal)</a:t>
            </a:r>
            <a:endParaRPr sz="2400"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34</a:t>
            </a:fld>
            <a:endParaRPr/>
          </a:p>
        </p:txBody>
      </p:sp>
      <p:sp>
        <p:nvSpPr>
          <p:cNvPr id="470" name="CustomShape 5"/>
          <p:cNvSpPr txBox="1"/>
          <p:nvPr/>
        </p:nvSpPr>
        <p:spPr>
          <a:xfrm>
            <a:off x="268524" y="1223647"/>
            <a:ext cx="6839282" cy="620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109439">
              <a:spcBef>
                <a:spcPts val="1000"/>
              </a:spcBef>
              <a:buClr>
                <a:srgbClr val="000000"/>
              </a:buClr>
              <a:buSzPct val="45000"/>
              <a:defRPr sz="2200" spc="-1"/>
            </a:pPr>
            <a:r>
              <a:rPr lang="en-US" sz="1600" dirty="0"/>
              <a:t>2023 – Myriad Magnets, USA</a:t>
            </a:r>
          </a:p>
          <a:p>
            <a:pPr marL="431999" indent="-322560">
              <a:spcBef>
                <a:spcPts val="1000"/>
              </a:spcBef>
              <a:buClr>
                <a:srgbClr val="000000"/>
              </a:buClr>
              <a:buSzPct val="45000"/>
              <a:buChar char="●"/>
              <a:defRPr sz="2200" spc="-1"/>
            </a:pPr>
            <a:r>
              <a:rPr lang="en-US" sz="1600" dirty="0"/>
              <a:t>Design of a versatile </a:t>
            </a:r>
            <a:r>
              <a:rPr lang="en-US" sz="1600" dirty="0">
                <a:solidFill>
                  <a:srgbClr val="C00000"/>
                </a:solidFill>
              </a:rPr>
              <a:t>Halbach magnet</a:t>
            </a:r>
            <a:endParaRPr sz="1600" dirty="0">
              <a:solidFill>
                <a:srgbClr val="C00000"/>
              </a:solidFill>
            </a:endParaRPr>
          </a:p>
        </p:txBody>
      </p:sp>
      <p:pic>
        <p:nvPicPr>
          <p:cNvPr id="3" name="Picture 2">
            <a:extLst>
              <a:ext uri="{FF2B5EF4-FFF2-40B4-BE49-F238E27FC236}">
                <a16:creationId xmlns:a16="http://schemas.microsoft.com/office/drawing/2014/main" id="{1D006936-0FDA-F6FF-B737-7196039AA8F9}"/>
              </a:ext>
            </a:extLst>
          </p:cNvPr>
          <p:cNvPicPr>
            <a:picLocks noChangeAspect="1"/>
          </p:cNvPicPr>
          <p:nvPr/>
        </p:nvPicPr>
        <p:blipFill>
          <a:blip r:embed="rId2"/>
          <a:stretch>
            <a:fillRect/>
          </a:stretch>
        </p:blipFill>
        <p:spPr>
          <a:xfrm>
            <a:off x="9193559" y="4622015"/>
            <a:ext cx="2720266" cy="1354070"/>
          </a:xfrm>
          <a:prstGeom prst="rect">
            <a:avLst/>
          </a:prstGeom>
        </p:spPr>
      </p:pic>
      <p:pic>
        <p:nvPicPr>
          <p:cNvPr id="6" name="Picture 5">
            <a:extLst>
              <a:ext uri="{FF2B5EF4-FFF2-40B4-BE49-F238E27FC236}">
                <a16:creationId xmlns:a16="http://schemas.microsoft.com/office/drawing/2014/main" id="{442E4DB4-2EA1-4A6E-B3D2-8F990320C33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685793" y="2022456"/>
            <a:ext cx="3029229" cy="2498743"/>
          </a:xfrm>
          <a:prstGeom prst="rect">
            <a:avLst/>
          </a:prstGeom>
        </p:spPr>
      </p:pic>
      <p:pic>
        <p:nvPicPr>
          <p:cNvPr id="9" name="Picture 8">
            <a:extLst>
              <a:ext uri="{FF2B5EF4-FFF2-40B4-BE49-F238E27FC236}">
                <a16:creationId xmlns:a16="http://schemas.microsoft.com/office/drawing/2014/main" id="{36E197DF-A586-B11B-BBD1-1B75E7E557CE}"/>
              </a:ext>
            </a:extLst>
          </p:cNvPr>
          <p:cNvPicPr>
            <a:picLocks noChangeAspect="1"/>
          </p:cNvPicPr>
          <p:nvPr/>
        </p:nvPicPr>
        <p:blipFill>
          <a:blip r:embed="rId4"/>
          <a:stretch>
            <a:fillRect/>
          </a:stretch>
        </p:blipFill>
        <p:spPr>
          <a:xfrm>
            <a:off x="7677738" y="373680"/>
            <a:ext cx="4105423" cy="1655316"/>
          </a:xfrm>
          <a:prstGeom prst="rect">
            <a:avLst/>
          </a:prstGeom>
        </p:spPr>
      </p:pic>
      <p:sp>
        <p:nvSpPr>
          <p:cNvPr id="19" name="TextBox 18">
            <a:extLst>
              <a:ext uri="{FF2B5EF4-FFF2-40B4-BE49-F238E27FC236}">
                <a16:creationId xmlns:a16="http://schemas.microsoft.com/office/drawing/2014/main" id="{2FD3B74D-663A-DCEF-034A-B359CE254A21}"/>
              </a:ext>
            </a:extLst>
          </p:cNvPr>
          <p:cNvSpPr txBox="1"/>
          <p:nvPr/>
        </p:nvSpPr>
        <p:spPr>
          <a:xfrm>
            <a:off x="268524" y="2341758"/>
            <a:ext cx="4616836"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000000"/>
                </a:solidFill>
                <a:effectLst/>
                <a:uFillTx/>
                <a:latin typeface="Arial"/>
                <a:ea typeface="Arial"/>
                <a:cs typeface="Arial"/>
                <a:sym typeface="Arial"/>
              </a:rPr>
              <a:t>Excessive energy usage is a major contributor to climate change, a pressing world issue. </a:t>
            </a:r>
            <a:r>
              <a:rPr kumimoji="0" lang="en-GB" sz="1400" b="0" i="0" u="none" strike="noStrike" cap="none" spc="0" normalizeH="0" baseline="0" dirty="0">
                <a:ln>
                  <a:noFill/>
                </a:ln>
                <a:solidFill>
                  <a:srgbClr val="C00000"/>
                </a:solidFill>
                <a:effectLst/>
                <a:uFillTx/>
                <a:latin typeface="Arial"/>
                <a:ea typeface="Arial"/>
                <a:cs typeface="Arial"/>
                <a:sym typeface="Arial"/>
              </a:rPr>
              <a:t>Electromagnets used at accelerator facilities can consume large quantities of energy</a:t>
            </a:r>
            <a:r>
              <a:rPr kumimoji="0" lang="en-GB" sz="1400" b="0" i="0" u="none" strike="noStrike" cap="none" spc="0" normalizeH="0" baseline="0" dirty="0">
                <a:ln>
                  <a:noFill/>
                </a:ln>
                <a:solidFill>
                  <a:srgbClr val="000000"/>
                </a:solidFill>
                <a:effectLst/>
                <a:uFillTx/>
                <a:latin typeface="Arial"/>
                <a:ea typeface="Arial"/>
                <a:cs typeface="Arial"/>
                <a:sym typeface="Arial"/>
              </a:rPr>
              <a:t> – it is therefore worthwhile to investigate alternative technologies that provide the same capabilities</a:t>
            </a:r>
          </a:p>
        </p:txBody>
      </p:sp>
      <p:pic>
        <p:nvPicPr>
          <p:cNvPr id="4" name="Picture 3">
            <a:extLst>
              <a:ext uri="{FF2B5EF4-FFF2-40B4-BE49-F238E27FC236}">
                <a16:creationId xmlns:a16="http://schemas.microsoft.com/office/drawing/2014/main" id="{C8798026-477D-6D4A-EB45-724A889AD660}"/>
              </a:ext>
            </a:extLst>
          </p:cNvPr>
          <p:cNvPicPr>
            <a:picLocks noChangeAspect="1"/>
          </p:cNvPicPr>
          <p:nvPr/>
        </p:nvPicPr>
        <p:blipFill>
          <a:blip r:embed="rId5"/>
          <a:stretch>
            <a:fillRect/>
          </a:stretch>
        </p:blipFill>
        <p:spPr>
          <a:xfrm>
            <a:off x="5132716" y="2391334"/>
            <a:ext cx="3711293" cy="3262675"/>
          </a:xfrm>
          <a:prstGeom prst="rect">
            <a:avLst/>
          </a:prstGeom>
        </p:spPr>
      </p:pic>
      <p:pic>
        <p:nvPicPr>
          <p:cNvPr id="7" name="Picture 6">
            <a:extLst>
              <a:ext uri="{FF2B5EF4-FFF2-40B4-BE49-F238E27FC236}">
                <a16:creationId xmlns:a16="http://schemas.microsoft.com/office/drawing/2014/main" id="{1786D718-4E85-3405-1C8F-2AEFEDDC4866}"/>
              </a:ext>
            </a:extLst>
          </p:cNvPr>
          <p:cNvPicPr>
            <a:picLocks noChangeAspect="1"/>
          </p:cNvPicPr>
          <p:nvPr/>
        </p:nvPicPr>
        <p:blipFill>
          <a:blip r:embed="rId6"/>
          <a:stretch>
            <a:fillRect/>
          </a:stretch>
        </p:blipFill>
        <p:spPr>
          <a:xfrm>
            <a:off x="1176918" y="3664023"/>
            <a:ext cx="3468906" cy="2448910"/>
          </a:xfrm>
          <a:prstGeom prst="rect">
            <a:avLst/>
          </a:prstGeom>
        </p:spPr>
      </p:pic>
      <p:sp>
        <p:nvSpPr>
          <p:cNvPr id="2" name="TextBox 1">
            <a:extLst>
              <a:ext uri="{FF2B5EF4-FFF2-40B4-BE49-F238E27FC236}">
                <a16:creationId xmlns:a16="http://schemas.microsoft.com/office/drawing/2014/main" id="{488F38D6-2259-B85B-2FD9-14AAFD47A013}"/>
              </a:ext>
            </a:extLst>
          </p:cNvPr>
          <p:cNvSpPr txBox="1"/>
          <p:nvPr/>
        </p:nvSpPr>
        <p:spPr>
          <a:xfrm>
            <a:off x="6163788" y="5837585"/>
            <a:ext cx="268022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highlight>
                  <a:srgbClr val="FFFF00"/>
                </a:highlight>
                <a:uFillTx/>
                <a:latin typeface="Arial"/>
                <a:ea typeface="Arial"/>
                <a:cs typeface="Arial"/>
                <a:sym typeface="Arial"/>
              </a:rPr>
              <a:t>Fro</a:t>
            </a:r>
            <a:r>
              <a:rPr lang="en-US" dirty="0">
                <a:highlight>
                  <a:srgbClr val="FFFF00"/>
                </a:highlight>
              </a:rPr>
              <a:t>m the original proposal</a:t>
            </a:r>
            <a:endParaRPr kumimoji="0" lang="en-GB" sz="1800" b="0" i="0" u="none" strike="noStrike" cap="none" spc="0" normalizeH="0" baseline="0" dirty="0">
              <a:ln>
                <a:noFill/>
              </a:ln>
              <a:solidFill>
                <a:srgbClr val="000000"/>
              </a:solidFill>
              <a:effectLst/>
              <a:highlight>
                <a:srgbClr val="FFFF00"/>
              </a:highlight>
              <a:uFillTx/>
              <a:latin typeface="Arial"/>
              <a:ea typeface="Arial"/>
              <a:cs typeface="Arial"/>
              <a:sym typeface="Arial"/>
            </a:endParaRPr>
          </a:p>
        </p:txBody>
      </p:sp>
    </p:spTree>
    <p:extLst>
      <p:ext uri="{BB962C8B-B14F-4D97-AF65-F5344CB8AC3E}">
        <p14:creationId xmlns:p14="http://schemas.microsoft.com/office/powerpoint/2010/main" val="67076153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Past experiments – III </a:t>
            </a:r>
            <a:r>
              <a:rPr lang="en-US" sz="2400" dirty="0"/>
              <a:t>(realization)</a:t>
            </a:r>
            <a:endParaRPr sz="2400"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35</a:t>
            </a:fld>
            <a:endParaRPr/>
          </a:p>
        </p:txBody>
      </p:sp>
      <p:sp>
        <p:nvSpPr>
          <p:cNvPr id="470" name="CustomShape 5"/>
          <p:cNvSpPr txBox="1"/>
          <p:nvPr/>
        </p:nvSpPr>
        <p:spPr>
          <a:xfrm>
            <a:off x="268523" y="1223647"/>
            <a:ext cx="6908653" cy="2200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09439">
              <a:spcBef>
                <a:spcPts val="1000"/>
              </a:spcBef>
              <a:buClr>
                <a:srgbClr val="000000"/>
              </a:buClr>
              <a:buSzPct val="45000"/>
              <a:defRPr sz="2200" spc="-1"/>
            </a:pPr>
            <a:r>
              <a:rPr lang="en-US" sz="1600" dirty="0">
                <a:solidFill>
                  <a:schemeClr val="tx1"/>
                </a:solidFill>
              </a:rPr>
              <a:t>Challenges:</a:t>
            </a:r>
          </a:p>
          <a:p>
            <a:pPr marL="452339" indent="-342900">
              <a:spcBef>
                <a:spcPts val="1000"/>
              </a:spcBef>
              <a:buClr>
                <a:srgbClr val="000000"/>
              </a:buClr>
              <a:buSzPct val="45000"/>
              <a:buFont typeface="Arial" panose="020B0604020202020204" pitchFamily="34" charset="0"/>
              <a:buChar char="•"/>
              <a:defRPr sz="2200" spc="-1"/>
            </a:pPr>
            <a:r>
              <a:rPr lang="en-US" sz="1600" dirty="0">
                <a:solidFill>
                  <a:schemeClr val="tx1"/>
                </a:solidFill>
              </a:rPr>
              <a:t>The </a:t>
            </a:r>
            <a:r>
              <a:rPr lang="en-US" sz="1600" dirty="0">
                <a:solidFill>
                  <a:srgbClr val="C00000"/>
                </a:solidFill>
              </a:rPr>
              <a:t>magnets</a:t>
            </a:r>
            <a:r>
              <a:rPr lang="en-US" sz="1600" dirty="0">
                <a:solidFill>
                  <a:schemeClr val="tx1"/>
                </a:solidFill>
              </a:rPr>
              <a:t> (15 x 15 x 50 mm) </a:t>
            </a:r>
            <a:r>
              <a:rPr lang="en-US" sz="1600" dirty="0">
                <a:solidFill>
                  <a:srgbClr val="C00000"/>
                </a:solidFill>
              </a:rPr>
              <a:t>are very strong </a:t>
            </a:r>
            <a:r>
              <a:rPr lang="en-US" sz="1600" dirty="0">
                <a:solidFill>
                  <a:schemeClr val="tx1"/>
                </a:solidFill>
              </a:rPr>
              <a:t>(~330 N). A 3D printed plastic mangle is too weak and the </a:t>
            </a:r>
            <a:r>
              <a:rPr lang="en-US" sz="1600" dirty="0">
                <a:solidFill>
                  <a:srgbClr val="C00000"/>
                </a:solidFill>
              </a:rPr>
              <a:t>assembly</a:t>
            </a:r>
            <a:r>
              <a:rPr lang="en-US" sz="1600" dirty="0">
                <a:solidFill>
                  <a:schemeClr val="tx1"/>
                </a:solidFill>
              </a:rPr>
              <a:t> of the array is </a:t>
            </a:r>
            <a:r>
              <a:rPr lang="en-US" sz="1600" dirty="0">
                <a:solidFill>
                  <a:srgbClr val="C00000"/>
                </a:solidFill>
              </a:rPr>
              <a:t>dangerous</a:t>
            </a:r>
          </a:p>
          <a:p>
            <a:pPr marL="452339" indent="-342900">
              <a:spcBef>
                <a:spcPts val="1000"/>
              </a:spcBef>
              <a:buClr>
                <a:srgbClr val="000000"/>
              </a:buClr>
              <a:buSzPct val="45000"/>
              <a:buFont typeface="Arial" panose="020B0604020202020204" pitchFamily="34" charset="0"/>
              <a:buChar char="•"/>
              <a:defRPr sz="2200" spc="-1"/>
            </a:pPr>
            <a:r>
              <a:rPr lang="en-US" sz="1600" dirty="0">
                <a:solidFill>
                  <a:schemeClr val="tx1"/>
                </a:solidFill>
              </a:rPr>
              <a:t>The </a:t>
            </a:r>
            <a:r>
              <a:rPr lang="en-US" sz="1600" dirty="0">
                <a:solidFill>
                  <a:srgbClr val="C00000"/>
                </a:solidFill>
              </a:rPr>
              <a:t>CERN mechanical workshop </a:t>
            </a:r>
            <a:r>
              <a:rPr lang="en-US" sz="1600" dirty="0">
                <a:solidFill>
                  <a:schemeClr val="tx1"/>
                </a:solidFill>
              </a:rPr>
              <a:t>has done simulations and designed a mounting structure that was made from aluminum in our workshop</a:t>
            </a:r>
          </a:p>
          <a:p>
            <a:pPr marL="452339" indent="-342900">
              <a:spcBef>
                <a:spcPts val="1000"/>
              </a:spcBef>
              <a:buClr>
                <a:srgbClr val="000000"/>
              </a:buClr>
              <a:buSzPct val="45000"/>
              <a:buFont typeface="Arial" panose="020B0604020202020204" pitchFamily="34" charset="0"/>
              <a:buChar char="•"/>
              <a:defRPr sz="2200" spc="-1"/>
            </a:pPr>
            <a:r>
              <a:rPr lang="en-US" sz="1600" dirty="0">
                <a:solidFill>
                  <a:schemeClr val="tx1"/>
                </a:solidFill>
              </a:rPr>
              <a:t>The deflection of the beam was measured with </a:t>
            </a:r>
            <a:r>
              <a:rPr lang="en-US" sz="1600" dirty="0">
                <a:solidFill>
                  <a:srgbClr val="C00000"/>
                </a:solidFill>
              </a:rPr>
              <a:t>DWCs</a:t>
            </a:r>
            <a:r>
              <a:rPr lang="en-US" sz="1600" dirty="0">
                <a:solidFill>
                  <a:schemeClr val="tx1"/>
                </a:solidFill>
              </a:rPr>
              <a:t>. Calibrating and aligning them is a pain…..</a:t>
            </a:r>
            <a:r>
              <a:rPr dirty="0">
                <a:solidFill>
                  <a:schemeClr val="tx1"/>
                </a:solidFill>
              </a:rPr>
              <a:t> </a:t>
            </a:r>
          </a:p>
        </p:txBody>
      </p:sp>
      <p:pic>
        <p:nvPicPr>
          <p:cNvPr id="4" name="Picture 3">
            <a:extLst>
              <a:ext uri="{FF2B5EF4-FFF2-40B4-BE49-F238E27FC236}">
                <a16:creationId xmlns:a16="http://schemas.microsoft.com/office/drawing/2014/main" id="{478E6C16-EC30-556B-D76E-A10717550296}"/>
              </a:ext>
            </a:extLst>
          </p:cNvPr>
          <p:cNvPicPr>
            <a:picLocks noChangeAspect="1"/>
          </p:cNvPicPr>
          <p:nvPr/>
        </p:nvPicPr>
        <p:blipFill>
          <a:blip r:embed="rId2"/>
          <a:stretch>
            <a:fillRect/>
          </a:stretch>
        </p:blipFill>
        <p:spPr>
          <a:xfrm>
            <a:off x="9428671" y="3472150"/>
            <a:ext cx="2150853" cy="2247807"/>
          </a:xfrm>
          <a:prstGeom prst="rect">
            <a:avLst/>
          </a:prstGeom>
        </p:spPr>
      </p:pic>
      <p:pic>
        <p:nvPicPr>
          <p:cNvPr id="7" name="Picture 6">
            <a:extLst>
              <a:ext uri="{FF2B5EF4-FFF2-40B4-BE49-F238E27FC236}">
                <a16:creationId xmlns:a16="http://schemas.microsoft.com/office/drawing/2014/main" id="{FBCDA238-E206-F4BB-600B-7621A0C036C7}"/>
              </a:ext>
            </a:extLst>
          </p:cNvPr>
          <p:cNvPicPr>
            <a:picLocks noChangeAspect="1"/>
          </p:cNvPicPr>
          <p:nvPr/>
        </p:nvPicPr>
        <p:blipFill>
          <a:blip r:embed="rId3"/>
          <a:stretch>
            <a:fillRect/>
          </a:stretch>
        </p:blipFill>
        <p:spPr>
          <a:xfrm>
            <a:off x="612476" y="3691731"/>
            <a:ext cx="4302659" cy="2232614"/>
          </a:xfrm>
          <a:prstGeom prst="rect">
            <a:avLst/>
          </a:prstGeom>
        </p:spPr>
      </p:pic>
      <p:pic>
        <p:nvPicPr>
          <p:cNvPr id="10" name="Picture 9">
            <a:extLst>
              <a:ext uri="{FF2B5EF4-FFF2-40B4-BE49-F238E27FC236}">
                <a16:creationId xmlns:a16="http://schemas.microsoft.com/office/drawing/2014/main" id="{9DA02607-E336-009F-E507-BA7CF3BE7849}"/>
              </a:ext>
            </a:extLst>
          </p:cNvPr>
          <p:cNvPicPr>
            <a:picLocks noChangeAspect="1"/>
          </p:cNvPicPr>
          <p:nvPr/>
        </p:nvPicPr>
        <p:blipFill>
          <a:blip r:embed="rId4"/>
          <a:stretch>
            <a:fillRect/>
          </a:stretch>
        </p:blipFill>
        <p:spPr>
          <a:xfrm>
            <a:off x="5901337" y="3748121"/>
            <a:ext cx="2751059" cy="2164268"/>
          </a:xfrm>
          <a:prstGeom prst="rect">
            <a:avLst/>
          </a:prstGeom>
        </p:spPr>
      </p:pic>
      <p:pic>
        <p:nvPicPr>
          <p:cNvPr id="3" name="Picture 2" descr="A group of people standing around a counter">
            <a:extLst>
              <a:ext uri="{FF2B5EF4-FFF2-40B4-BE49-F238E27FC236}">
                <a16:creationId xmlns:a16="http://schemas.microsoft.com/office/drawing/2014/main" id="{D9F53B66-AAFC-C39C-1131-2DAA18DD3FD0}"/>
              </a:ext>
            </a:extLst>
          </p:cNvPr>
          <p:cNvPicPr>
            <a:picLocks noChangeAspect="1"/>
          </p:cNvPicPr>
          <p:nvPr/>
        </p:nvPicPr>
        <p:blipFill>
          <a:blip r:embed="rId5">
            <a:extLst>
              <a:ext uri="{28A0092B-C50C-407E-A947-70E740481C1C}">
                <a14:useLocalDpi xmlns:a14="http://schemas.microsoft.com/office/drawing/2010/main" val="0"/>
              </a:ext>
            </a:extLst>
          </a:blip>
          <a:srcRect l="30393" t="8395" r="9506" b="28271"/>
          <a:stretch/>
        </p:blipFill>
        <p:spPr>
          <a:xfrm>
            <a:off x="8068732" y="252086"/>
            <a:ext cx="3854743" cy="3048885"/>
          </a:xfrm>
          <a:prstGeom prst="rect">
            <a:avLst/>
          </a:prstGeom>
        </p:spPr>
      </p:pic>
    </p:spTree>
    <p:extLst>
      <p:ext uri="{BB962C8B-B14F-4D97-AF65-F5344CB8AC3E}">
        <p14:creationId xmlns:p14="http://schemas.microsoft.com/office/powerpoint/2010/main" val="124416668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Past experiments – III</a:t>
            </a:r>
            <a:r>
              <a:rPr lang="en-US" sz="2400" dirty="0"/>
              <a:t> (result)</a:t>
            </a:r>
            <a:endParaRPr sz="2400"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36</a:t>
            </a:fld>
            <a:endParaRPr/>
          </a:p>
        </p:txBody>
      </p:sp>
      <p:pic>
        <p:nvPicPr>
          <p:cNvPr id="18" name="Picture 17" descr="A round white object with gold screws&#10;&#10;Description automatically generated">
            <a:extLst>
              <a:ext uri="{FF2B5EF4-FFF2-40B4-BE49-F238E27FC236}">
                <a16:creationId xmlns:a16="http://schemas.microsoft.com/office/drawing/2014/main" id="{BCB08065-A90A-FA7C-DDDD-8C938A9715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43" r="24404"/>
          <a:stretch/>
        </p:blipFill>
        <p:spPr>
          <a:xfrm rot="5400000">
            <a:off x="9694381" y="475241"/>
            <a:ext cx="2391550" cy="2329283"/>
          </a:xfrm>
          <a:prstGeom prst="rect">
            <a:avLst/>
          </a:prstGeom>
        </p:spPr>
      </p:pic>
      <p:pic>
        <p:nvPicPr>
          <p:cNvPr id="21" name="Picture 20" descr="A white and red mechanical device&#10;&#10;Description automatically generated">
            <a:extLst>
              <a:ext uri="{FF2B5EF4-FFF2-40B4-BE49-F238E27FC236}">
                <a16:creationId xmlns:a16="http://schemas.microsoft.com/office/drawing/2014/main" id="{C7E5906A-0823-6E7B-E6D8-8F3F68A406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28" t="6890" r="24220" b="12216"/>
          <a:stretch/>
        </p:blipFill>
        <p:spPr>
          <a:xfrm rot="5400000">
            <a:off x="7138438" y="393240"/>
            <a:ext cx="2447898" cy="2493869"/>
          </a:xfrm>
          <a:prstGeom prst="rect">
            <a:avLst/>
          </a:prstGeom>
        </p:spPr>
      </p:pic>
      <p:sp>
        <p:nvSpPr>
          <p:cNvPr id="2" name="TextBox 1">
            <a:extLst>
              <a:ext uri="{FF2B5EF4-FFF2-40B4-BE49-F238E27FC236}">
                <a16:creationId xmlns:a16="http://schemas.microsoft.com/office/drawing/2014/main" id="{2FE1A330-A634-9DC1-1AC3-D6240A61B54D}"/>
              </a:ext>
            </a:extLst>
          </p:cNvPr>
          <p:cNvSpPr txBox="1"/>
          <p:nvPr/>
        </p:nvSpPr>
        <p:spPr>
          <a:xfrm>
            <a:off x="315936" y="1200358"/>
            <a:ext cx="6683324"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000000"/>
                </a:solidFill>
                <a:effectLst/>
                <a:uFillTx/>
                <a:latin typeface="Arial"/>
                <a:ea typeface="Arial"/>
                <a:cs typeface="Arial"/>
                <a:sym typeface="Arial"/>
              </a:rPr>
              <a:t>No publication yet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t>….but one student is still very active</a:t>
            </a:r>
            <a:endParaRPr kumimoji="0" lang="en-US" sz="1600" b="0" i="0" u="none" strike="noStrike" cap="none" spc="0" normalizeH="0" baseline="0" dirty="0">
              <a:ln>
                <a:noFill/>
              </a:ln>
              <a:solidFill>
                <a:srgbClr val="000000"/>
              </a:solidFill>
              <a:effectLst/>
              <a:uFillTx/>
              <a:latin typeface="Arial"/>
              <a:ea typeface="Arial"/>
              <a:cs typeface="Arial"/>
              <a:sym typeface="Arial"/>
            </a:endParaRPr>
          </a:p>
          <a:p>
            <a:pPr lvl="2"/>
            <a:endParaRPr kumimoji="0" lang="en-US" sz="1600" b="0" i="0" u="none" strike="noStrike" cap="none" spc="0" normalizeH="0" baseline="0" dirty="0">
              <a:ln>
                <a:noFill/>
              </a:ln>
              <a:solidFill>
                <a:srgbClr val="000000"/>
              </a:solidFill>
              <a:effectLst/>
              <a:uFillTx/>
              <a:latin typeface="Arial"/>
              <a:ea typeface="Arial"/>
              <a:cs typeface="Arial"/>
              <a:sym typeface="Arial"/>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baseline="0" dirty="0">
                <a:ln>
                  <a:noFill/>
                </a:ln>
                <a:solidFill>
                  <a:srgbClr val="000000"/>
                </a:solidFill>
                <a:effectLst/>
                <a:uFillTx/>
                <a:latin typeface="Arial"/>
                <a:ea typeface="Arial"/>
                <a:cs typeface="Arial"/>
                <a:sym typeface="Arial"/>
              </a:rPr>
              <a:t>A 3D printed mangle with weaker magnets works fine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baseline="0" dirty="0">
                <a:ln>
                  <a:noFill/>
                </a:ln>
                <a:solidFill>
                  <a:srgbClr val="000000"/>
                </a:solidFill>
                <a:effectLst/>
                <a:uFillTx/>
                <a:latin typeface="Arial"/>
                <a:ea typeface="Arial"/>
                <a:cs typeface="Arial"/>
                <a:sym typeface="Arial"/>
              </a:rPr>
              <a:t>Magnetic field measurements done in two dipole configurations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baseline="0" dirty="0">
                <a:ln>
                  <a:noFill/>
                </a:ln>
                <a:solidFill>
                  <a:srgbClr val="000000"/>
                </a:solidFill>
                <a:effectLst/>
                <a:uFillTx/>
                <a:latin typeface="Arial"/>
                <a:ea typeface="Arial"/>
                <a:cs typeface="Arial"/>
                <a:sym typeface="Arial"/>
              </a:rPr>
              <a:t>Main </a:t>
            </a:r>
            <a:r>
              <a:rPr kumimoji="0" lang="en-GB" sz="1600" b="0" i="0" u="none" strike="noStrike" cap="none" spc="0" normalizeH="0" baseline="0" dirty="0">
                <a:ln>
                  <a:noFill/>
                </a:ln>
                <a:solidFill>
                  <a:srgbClr val="C00000"/>
                </a:solidFill>
                <a:effectLst/>
                <a:uFillTx/>
                <a:latin typeface="Arial"/>
                <a:ea typeface="Arial"/>
                <a:cs typeface="Arial"/>
                <a:sym typeface="Arial"/>
              </a:rPr>
              <a:t>Challenges</a:t>
            </a:r>
            <a:r>
              <a:rPr kumimoji="0" lang="en-GB" sz="1600" b="0" i="0" u="none" strike="noStrike" cap="none" spc="0" normalizeH="0" baseline="0" dirty="0">
                <a:ln>
                  <a:noFill/>
                </a:ln>
                <a:solidFill>
                  <a:srgbClr val="000000"/>
                </a:solidFill>
                <a:effectLst/>
                <a:uFillTx/>
                <a:latin typeface="Arial"/>
                <a:ea typeface="Arial"/>
                <a:cs typeface="Arial"/>
                <a:sym typeface="Arial"/>
              </a:rPr>
              <a:t>:</a:t>
            </a:r>
          </a:p>
          <a:p>
            <a:pPr marL="62547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baseline="0" dirty="0">
                <a:ln>
                  <a:noFill/>
                </a:ln>
                <a:solidFill>
                  <a:srgbClr val="C00000"/>
                </a:solidFill>
                <a:effectLst/>
                <a:uFillTx/>
                <a:latin typeface="Arial"/>
                <a:ea typeface="Arial"/>
                <a:cs typeface="Arial"/>
                <a:sym typeface="Arial"/>
              </a:rPr>
              <a:t>Alignment</a:t>
            </a:r>
            <a:r>
              <a:rPr kumimoji="0" lang="en-GB" sz="1600" b="0" i="0" u="none" strike="noStrike" cap="none" spc="0" normalizeH="0" baseline="0" dirty="0">
                <a:ln>
                  <a:noFill/>
                </a:ln>
                <a:solidFill>
                  <a:srgbClr val="000000"/>
                </a:solidFill>
                <a:effectLst/>
                <a:uFillTx/>
                <a:latin typeface="Arial"/>
                <a:ea typeface="Arial"/>
                <a:cs typeface="Arial"/>
                <a:sym typeface="Arial"/>
              </a:rPr>
              <a:t> of DWC and Magnet relative to the beam centroid </a:t>
            </a:r>
          </a:p>
          <a:p>
            <a:pPr marL="62547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baseline="0" dirty="0">
                <a:ln>
                  <a:noFill/>
                </a:ln>
                <a:solidFill>
                  <a:srgbClr val="C00000"/>
                </a:solidFill>
                <a:effectLst/>
                <a:uFillTx/>
                <a:latin typeface="Arial"/>
                <a:ea typeface="Arial"/>
                <a:cs typeface="Arial"/>
                <a:sym typeface="Arial"/>
              </a:rPr>
              <a:t>Noise and reflections in the DWC</a:t>
            </a:r>
          </a:p>
          <a:p>
            <a:pPr marL="62547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baseline="0" dirty="0">
                <a:ln>
                  <a:noFill/>
                </a:ln>
                <a:solidFill>
                  <a:srgbClr val="000000"/>
                </a:solidFill>
                <a:effectLst/>
                <a:uFillTx/>
                <a:latin typeface="Arial"/>
                <a:ea typeface="Arial"/>
                <a:cs typeface="Arial"/>
                <a:sym typeface="Arial"/>
              </a:rPr>
              <a:t>Off-Centre particles </a:t>
            </a:r>
            <a:r>
              <a:rPr kumimoji="0" lang="en-GB" sz="1600" b="0" i="0" u="none" strike="noStrike" cap="none" spc="0" normalizeH="0" baseline="0" dirty="0">
                <a:ln>
                  <a:noFill/>
                </a:ln>
                <a:solidFill>
                  <a:srgbClr val="C00000"/>
                </a:solidFill>
                <a:effectLst/>
                <a:uFillTx/>
                <a:latin typeface="Arial"/>
                <a:ea typeface="Arial"/>
                <a:cs typeface="Arial"/>
                <a:sym typeface="Arial"/>
              </a:rPr>
              <a:t>scattering</a:t>
            </a:r>
            <a:r>
              <a:rPr kumimoji="0" lang="en-GB" sz="1600" b="0" i="0" u="none" strike="noStrike" cap="none" spc="0" normalizeH="0" baseline="0" dirty="0">
                <a:ln>
                  <a:noFill/>
                </a:ln>
                <a:solidFill>
                  <a:srgbClr val="000000"/>
                </a:solidFill>
                <a:effectLst/>
                <a:uFillTx/>
                <a:latin typeface="Arial"/>
                <a:ea typeface="Arial"/>
                <a:cs typeface="Arial"/>
                <a:sym typeface="Arial"/>
              </a:rPr>
              <a:t> off the magnet structure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pic>
        <p:nvPicPr>
          <p:cNvPr id="4" name="Picture 3" descr="A machine with many wires">
            <a:extLst>
              <a:ext uri="{FF2B5EF4-FFF2-40B4-BE49-F238E27FC236}">
                <a16:creationId xmlns:a16="http://schemas.microsoft.com/office/drawing/2014/main" id="{7CE85D85-BBB8-4464-A52A-0C3F303D2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478" y="2956145"/>
            <a:ext cx="4338320" cy="3253740"/>
          </a:xfrm>
          <a:prstGeom prst="rect">
            <a:avLst/>
          </a:prstGeom>
        </p:spPr>
      </p:pic>
      <p:pic>
        <p:nvPicPr>
          <p:cNvPr id="3" name="Picture 2" descr="A graph of a graph&#10;&#10;Description automatically generated">
            <a:extLst>
              <a:ext uri="{FF2B5EF4-FFF2-40B4-BE49-F238E27FC236}">
                <a16:creationId xmlns:a16="http://schemas.microsoft.com/office/drawing/2014/main" id="{34C93AFF-A3CD-6B10-D478-CD37C07C609A}"/>
              </a:ext>
            </a:extLst>
          </p:cNvPr>
          <p:cNvPicPr>
            <a:picLocks noChangeAspect="1"/>
          </p:cNvPicPr>
          <p:nvPr/>
        </p:nvPicPr>
        <p:blipFill>
          <a:blip r:embed="rId5"/>
          <a:stretch>
            <a:fillRect/>
          </a:stretch>
        </p:blipFill>
        <p:spPr>
          <a:xfrm>
            <a:off x="315935" y="3515095"/>
            <a:ext cx="5490895" cy="2567782"/>
          </a:xfrm>
          <a:prstGeom prst="rect">
            <a:avLst/>
          </a:prstGeom>
        </p:spPr>
      </p:pic>
    </p:spTree>
    <p:extLst>
      <p:ext uri="{BB962C8B-B14F-4D97-AF65-F5344CB8AC3E}">
        <p14:creationId xmlns:p14="http://schemas.microsoft.com/office/powerpoint/2010/main" val="300411324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Challenges for the future</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37</a:t>
            </a:fld>
            <a:endParaRPr/>
          </a:p>
        </p:txBody>
      </p:sp>
      <p:sp>
        <p:nvSpPr>
          <p:cNvPr id="3" name="TextBox 2">
            <a:extLst>
              <a:ext uri="{FF2B5EF4-FFF2-40B4-BE49-F238E27FC236}">
                <a16:creationId xmlns:a16="http://schemas.microsoft.com/office/drawing/2014/main" id="{82772873-148E-E117-FCCC-2BFAE0342687}"/>
              </a:ext>
            </a:extLst>
          </p:cNvPr>
          <p:cNvSpPr txBox="1"/>
          <p:nvPr/>
        </p:nvSpPr>
        <p:spPr>
          <a:xfrm>
            <a:off x="812862" y="1490007"/>
            <a:ext cx="7752800" cy="3877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C00000"/>
                </a:solidFill>
                <a:effectLst/>
                <a:uFillTx/>
                <a:latin typeface="Arial"/>
                <a:ea typeface="Arial"/>
                <a:cs typeface="Arial"/>
                <a:sym typeface="Arial"/>
              </a:rPr>
              <a:t>Funding</a:t>
            </a:r>
          </a:p>
          <a:p>
            <a:pPr marL="539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chemeClr val="tx1"/>
                </a:solidFill>
              </a:rPr>
              <a:t>We need roughly CHF / EUR 150.000 – 200.000 per year</a:t>
            </a:r>
          </a:p>
          <a:p>
            <a:pPr marL="539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chemeClr val="tx1"/>
                </a:solidFill>
              </a:rPr>
              <a:t>Many donors only make one-year commitments</a:t>
            </a:r>
            <a:endParaRPr kumimoji="0" lang="en-US" b="0" i="0" u="none" strike="noStrike" cap="none" spc="0" normalizeH="0" baseline="0" dirty="0">
              <a:ln>
                <a:noFill/>
              </a:ln>
              <a:solidFill>
                <a:schemeClr val="tx1"/>
              </a:solidFill>
              <a:effectLst/>
              <a:uFillTx/>
              <a:latin typeface="Arial"/>
              <a:ea typeface="Arial"/>
              <a:cs typeface="Arial"/>
              <a:sym typeface="Arial"/>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rgbClr val="C00000"/>
                </a:solidFill>
              </a:rPr>
              <a:t>Access to beam lines</a:t>
            </a:r>
          </a:p>
          <a:p>
            <a:pPr marL="539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chemeClr val="tx1"/>
                </a:solidFill>
              </a:rPr>
              <a:t>LS3 of CERN approaching</a:t>
            </a:r>
          </a:p>
          <a:p>
            <a:pPr marL="539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chemeClr val="tx1"/>
                </a:solidFill>
              </a:rPr>
              <a:t>Situation at DESY unclear due to PETRA-IV</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C00000"/>
                </a:solidFill>
                <a:effectLst/>
                <a:uFillTx/>
                <a:latin typeface="Arial"/>
                <a:ea typeface="Arial"/>
                <a:cs typeface="Arial"/>
                <a:sym typeface="Arial"/>
              </a:rPr>
              <a:t>Support scientists</a:t>
            </a:r>
          </a:p>
          <a:p>
            <a:pPr marL="539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chemeClr val="tx1"/>
                </a:solidFill>
              </a:rPr>
              <a:t>Need specialists with a variety of skills</a:t>
            </a:r>
          </a:p>
          <a:p>
            <a:pPr marL="539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chemeClr val="tx1"/>
                </a:solidFill>
                <a:effectLst/>
                <a:uFillTx/>
                <a:latin typeface="Arial"/>
                <a:ea typeface="Arial"/>
                <a:cs typeface="Arial"/>
                <a:sym typeface="Arial"/>
              </a:rPr>
              <a:t>Can only keep them busy for 6 months / year</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rgbClr val="C00000"/>
                </a:solidFill>
              </a:rPr>
              <a:t>Detectors</a:t>
            </a:r>
          </a:p>
          <a:p>
            <a:pPr marL="538163"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chemeClr val="tx1"/>
                </a:solidFill>
              </a:rPr>
              <a:t>“Lost” some detectors (</a:t>
            </a:r>
            <a:r>
              <a:rPr lang="en-US" dirty="0" err="1">
                <a:solidFill>
                  <a:schemeClr val="tx1"/>
                </a:solidFill>
              </a:rPr>
              <a:t>MicroMegas</a:t>
            </a:r>
            <a:r>
              <a:rPr lang="en-US" dirty="0">
                <a:solidFill>
                  <a:schemeClr val="tx1"/>
                </a:solidFill>
              </a:rPr>
              <a:t>, MRPC). Looking for alternatives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C00000"/>
                </a:solidFill>
                <a:effectLst/>
                <a:uFillTx/>
                <a:latin typeface="Arial"/>
                <a:ea typeface="Arial"/>
                <a:cs typeface="Arial"/>
                <a:sym typeface="Arial"/>
              </a:rPr>
              <a:t>Volunteers</a:t>
            </a:r>
          </a:p>
          <a:p>
            <a:pPr marL="538163"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chemeClr val="tx1"/>
                </a:solidFill>
              </a:rPr>
              <a:t>Some of the key players are 70++ </a:t>
            </a:r>
            <a:endParaRPr kumimoji="0" lang="en-US" b="0" i="0" u="none" strike="noStrike" cap="none" spc="0" normalizeH="0" baseline="0" dirty="0">
              <a:ln>
                <a:noFill/>
              </a:ln>
              <a:solidFill>
                <a:schemeClr val="tx1"/>
              </a:solidFill>
              <a:effectLst/>
              <a:uFillTx/>
              <a:latin typeface="Arial"/>
              <a:ea typeface="Arial"/>
              <a:cs typeface="Arial"/>
              <a:sym typeface="Arial"/>
            </a:endParaRPr>
          </a:p>
          <a:p>
            <a:pPr marL="539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b="0" i="0" u="none" strike="noStrike" cap="none" spc="0" normalizeH="0" baseline="0" dirty="0">
              <a:ln>
                <a:noFill/>
              </a:ln>
              <a:solidFill>
                <a:schemeClr val="tx1"/>
              </a:solidFill>
              <a:effectLst/>
              <a:uFillTx/>
              <a:latin typeface="Arial"/>
              <a:ea typeface="Arial"/>
              <a:cs typeface="Arial"/>
              <a:sym typeface="Arial"/>
            </a:endParaRPr>
          </a:p>
        </p:txBody>
      </p:sp>
    </p:spTree>
    <p:extLst>
      <p:ext uri="{BB962C8B-B14F-4D97-AF65-F5344CB8AC3E}">
        <p14:creationId xmlns:p14="http://schemas.microsoft.com/office/powerpoint/2010/main" val="257414414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txBox="1"/>
          <p:nvPr/>
        </p:nvSpPr>
        <p:spPr>
          <a:xfrm>
            <a:off x="381392" y="238133"/>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lang="en-US" dirty="0"/>
              <a:t>The Outreach challenge in a nutshell…. </a:t>
            </a:r>
            <a:endParaRPr dirty="0"/>
          </a:p>
        </p:txBody>
      </p:sp>
      <p:sp>
        <p:nvSpPr>
          <p:cNvPr id="395"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396"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38</a:t>
            </a:fld>
            <a:endParaRPr/>
          </a:p>
        </p:txBody>
      </p:sp>
      <p:pic>
        <p:nvPicPr>
          <p:cNvPr id="10" name="Picture 9">
            <a:extLst>
              <a:ext uri="{FF2B5EF4-FFF2-40B4-BE49-F238E27FC236}">
                <a16:creationId xmlns:a16="http://schemas.microsoft.com/office/drawing/2014/main" id="{1AD2F159-70BA-7C27-FAEC-03426E48E671}"/>
              </a:ext>
            </a:extLst>
          </p:cNvPr>
          <p:cNvPicPr>
            <a:picLocks noChangeAspect="1"/>
          </p:cNvPicPr>
          <p:nvPr/>
        </p:nvPicPr>
        <p:blipFill>
          <a:blip r:embed="rId2"/>
          <a:srcRect l="-399" t="1394" r="399"/>
          <a:stretch/>
        </p:blipFill>
        <p:spPr>
          <a:xfrm>
            <a:off x="8332837" y="1055077"/>
            <a:ext cx="3246148" cy="5183274"/>
          </a:xfrm>
          <a:prstGeom prst="rect">
            <a:avLst/>
          </a:prstGeom>
        </p:spPr>
      </p:pic>
      <p:pic>
        <p:nvPicPr>
          <p:cNvPr id="14" name="Picture 13">
            <a:extLst>
              <a:ext uri="{FF2B5EF4-FFF2-40B4-BE49-F238E27FC236}">
                <a16:creationId xmlns:a16="http://schemas.microsoft.com/office/drawing/2014/main" id="{CA27D58F-518A-EB0B-D1A9-CEBE19F2CFFB}"/>
              </a:ext>
            </a:extLst>
          </p:cNvPr>
          <p:cNvPicPr>
            <a:picLocks noChangeAspect="1"/>
          </p:cNvPicPr>
          <p:nvPr/>
        </p:nvPicPr>
        <p:blipFill>
          <a:blip r:embed="rId3"/>
          <a:srcRect r="22869"/>
          <a:stretch/>
        </p:blipFill>
        <p:spPr>
          <a:xfrm>
            <a:off x="223524" y="1977787"/>
            <a:ext cx="4451715" cy="4319557"/>
          </a:xfrm>
          <a:prstGeom prst="rect">
            <a:avLst/>
          </a:prstGeom>
        </p:spPr>
      </p:pic>
      <p:sp>
        <p:nvSpPr>
          <p:cNvPr id="9" name="TextBox 8">
            <a:extLst>
              <a:ext uri="{FF2B5EF4-FFF2-40B4-BE49-F238E27FC236}">
                <a16:creationId xmlns:a16="http://schemas.microsoft.com/office/drawing/2014/main" id="{843561D4-9970-7B92-B1AE-EB9C2589633E}"/>
              </a:ext>
            </a:extLst>
          </p:cNvPr>
          <p:cNvSpPr txBox="1"/>
          <p:nvPr/>
        </p:nvSpPr>
        <p:spPr>
          <a:xfrm>
            <a:off x="5613890" y="3270575"/>
            <a:ext cx="1611261" cy="8402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Teenagers with an interest in STEM</a:t>
            </a: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cxnSp>
        <p:nvCxnSpPr>
          <p:cNvPr id="12" name="Straight Arrow Connector 11">
            <a:extLst>
              <a:ext uri="{FF2B5EF4-FFF2-40B4-BE49-F238E27FC236}">
                <a16:creationId xmlns:a16="http://schemas.microsoft.com/office/drawing/2014/main" id="{DD4E0ADB-A53D-0413-7B60-BD3263E6824F}"/>
              </a:ext>
            </a:extLst>
          </p:cNvPr>
          <p:cNvCxnSpPr>
            <a:cxnSpLocks/>
          </p:cNvCxnSpPr>
          <p:nvPr/>
        </p:nvCxnSpPr>
        <p:spPr>
          <a:xfrm flipH="1">
            <a:off x="1690841" y="3578472"/>
            <a:ext cx="3842402"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2" name="Group 1">
            <a:extLst>
              <a:ext uri="{FF2B5EF4-FFF2-40B4-BE49-F238E27FC236}">
                <a16:creationId xmlns:a16="http://schemas.microsoft.com/office/drawing/2014/main" id="{B0FB9C1A-46DD-7AFC-17E2-911887DAEF3D}"/>
              </a:ext>
            </a:extLst>
          </p:cNvPr>
          <p:cNvGrpSpPr/>
          <p:nvPr/>
        </p:nvGrpSpPr>
        <p:grpSpPr>
          <a:xfrm>
            <a:off x="188093" y="3215377"/>
            <a:ext cx="1478929" cy="3078086"/>
            <a:chOff x="5369074" y="559370"/>
            <a:chExt cx="2404344" cy="4927856"/>
          </a:xfrm>
        </p:grpSpPr>
        <p:pic>
          <p:nvPicPr>
            <p:cNvPr id="3" name="Picture 2">
              <a:extLst>
                <a:ext uri="{FF2B5EF4-FFF2-40B4-BE49-F238E27FC236}">
                  <a16:creationId xmlns:a16="http://schemas.microsoft.com/office/drawing/2014/main" id="{FBB613A5-954D-1599-A5AC-7620149D4E1A}"/>
                </a:ext>
              </a:extLst>
            </p:cNvPr>
            <p:cNvPicPr>
              <a:picLocks noChangeAspect="1"/>
            </p:cNvPicPr>
            <p:nvPr/>
          </p:nvPicPr>
          <p:blipFill>
            <a:blip r:embed="rId4"/>
            <a:srcRect l="17758" t="1935" r="6264" b="215"/>
            <a:stretch/>
          </p:blipFill>
          <p:spPr>
            <a:xfrm>
              <a:off x="5457675" y="559370"/>
              <a:ext cx="2285227" cy="4927856"/>
            </a:xfrm>
            <a:prstGeom prst="rect">
              <a:avLst/>
            </a:prstGeom>
          </p:spPr>
        </p:pic>
        <p:pic>
          <p:nvPicPr>
            <p:cNvPr id="4" name="Picture 3">
              <a:extLst>
                <a:ext uri="{FF2B5EF4-FFF2-40B4-BE49-F238E27FC236}">
                  <a16:creationId xmlns:a16="http://schemas.microsoft.com/office/drawing/2014/main" id="{21EF1B7A-8E56-7F38-3C2B-9D64AD4ECB4C}"/>
                </a:ext>
              </a:extLst>
            </p:cNvPr>
            <p:cNvPicPr>
              <a:picLocks noChangeAspect="1"/>
            </p:cNvPicPr>
            <p:nvPr/>
          </p:nvPicPr>
          <p:blipFill>
            <a:blip r:embed="rId5"/>
            <a:srcRect l="4875" t="11218" r="5129"/>
            <a:stretch/>
          </p:blipFill>
          <p:spPr>
            <a:xfrm rot="166407">
              <a:off x="5369074" y="1479132"/>
              <a:ext cx="1256996" cy="1787636"/>
            </a:xfrm>
            <a:prstGeom prst="rect">
              <a:avLst/>
            </a:prstGeom>
          </p:spPr>
        </p:pic>
        <p:pic>
          <p:nvPicPr>
            <p:cNvPr id="5" name="Picture 4">
              <a:extLst>
                <a:ext uri="{FF2B5EF4-FFF2-40B4-BE49-F238E27FC236}">
                  <a16:creationId xmlns:a16="http://schemas.microsoft.com/office/drawing/2014/main" id="{363170E7-83AE-7DBD-EB80-0CE2EFE986D4}"/>
                </a:ext>
              </a:extLst>
            </p:cNvPr>
            <p:cNvPicPr>
              <a:picLocks noChangeAspect="1"/>
            </p:cNvPicPr>
            <p:nvPr/>
          </p:nvPicPr>
          <p:blipFill>
            <a:blip r:embed="rId6"/>
            <a:srcRect l="4616" t="7499" r="12809" b="14526"/>
            <a:stretch/>
          </p:blipFill>
          <p:spPr>
            <a:xfrm rot="170523">
              <a:off x="6638067" y="1590013"/>
              <a:ext cx="1135351" cy="1565874"/>
            </a:xfrm>
            <a:prstGeom prst="rect">
              <a:avLst/>
            </a:prstGeom>
          </p:spPr>
        </p:pic>
      </p:grpSp>
      <p:grpSp>
        <p:nvGrpSpPr>
          <p:cNvPr id="19" name="Group 18">
            <a:extLst>
              <a:ext uri="{FF2B5EF4-FFF2-40B4-BE49-F238E27FC236}">
                <a16:creationId xmlns:a16="http://schemas.microsoft.com/office/drawing/2014/main" id="{3BDFEEB5-BF54-D5E9-DFEC-9D10ED8CBA12}"/>
              </a:ext>
            </a:extLst>
          </p:cNvPr>
          <p:cNvGrpSpPr/>
          <p:nvPr/>
        </p:nvGrpSpPr>
        <p:grpSpPr>
          <a:xfrm>
            <a:off x="8290858" y="3160265"/>
            <a:ext cx="1478929" cy="3078086"/>
            <a:chOff x="5369074" y="559370"/>
            <a:chExt cx="2404344" cy="4927856"/>
          </a:xfrm>
        </p:grpSpPr>
        <p:pic>
          <p:nvPicPr>
            <p:cNvPr id="20" name="Picture 19">
              <a:extLst>
                <a:ext uri="{FF2B5EF4-FFF2-40B4-BE49-F238E27FC236}">
                  <a16:creationId xmlns:a16="http://schemas.microsoft.com/office/drawing/2014/main" id="{216A6297-45EB-86A0-5FAB-9CA01107DF50}"/>
                </a:ext>
              </a:extLst>
            </p:cNvPr>
            <p:cNvPicPr>
              <a:picLocks noChangeAspect="1"/>
            </p:cNvPicPr>
            <p:nvPr/>
          </p:nvPicPr>
          <p:blipFill>
            <a:blip r:embed="rId4"/>
            <a:srcRect l="17758" t="1935" r="6264" b="215"/>
            <a:stretch/>
          </p:blipFill>
          <p:spPr>
            <a:xfrm>
              <a:off x="5457675" y="559370"/>
              <a:ext cx="2285227" cy="4927856"/>
            </a:xfrm>
            <a:prstGeom prst="rect">
              <a:avLst/>
            </a:prstGeom>
          </p:spPr>
        </p:pic>
        <p:pic>
          <p:nvPicPr>
            <p:cNvPr id="21" name="Picture 20">
              <a:extLst>
                <a:ext uri="{FF2B5EF4-FFF2-40B4-BE49-F238E27FC236}">
                  <a16:creationId xmlns:a16="http://schemas.microsoft.com/office/drawing/2014/main" id="{BD584B4B-01FA-5EE7-6615-4BEF790FB852}"/>
                </a:ext>
              </a:extLst>
            </p:cNvPr>
            <p:cNvPicPr>
              <a:picLocks noChangeAspect="1"/>
            </p:cNvPicPr>
            <p:nvPr/>
          </p:nvPicPr>
          <p:blipFill>
            <a:blip r:embed="rId5"/>
            <a:srcRect l="4875" t="11218" r="5129"/>
            <a:stretch/>
          </p:blipFill>
          <p:spPr>
            <a:xfrm rot="166407">
              <a:off x="5369074" y="1479132"/>
              <a:ext cx="1256996" cy="1787636"/>
            </a:xfrm>
            <a:prstGeom prst="rect">
              <a:avLst/>
            </a:prstGeom>
          </p:spPr>
        </p:pic>
        <p:pic>
          <p:nvPicPr>
            <p:cNvPr id="22" name="Picture 21">
              <a:extLst>
                <a:ext uri="{FF2B5EF4-FFF2-40B4-BE49-F238E27FC236}">
                  <a16:creationId xmlns:a16="http://schemas.microsoft.com/office/drawing/2014/main" id="{C55BB2E4-8979-D2D7-2B6A-855BE6125D6A}"/>
                </a:ext>
              </a:extLst>
            </p:cNvPr>
            <p:cNvPicPr>
              <a:picLocks noChangeAspect="1"/>
            </p:cNvPicPr>
            <p:nvPr/>
          </p:nvPicPr>
          <p:blipFill>
            <a:blip r:embed="rId6"/>
            <a:srcRect l="4616" t="7499" r="12809" b="14526"/>
            <a:stretch/>
          </p:blipFill>
          <p:spPr>
            <a:xfrm rot="170523">
              <a:off x="6638067" y="1590013"/>
              <a:ext cx="1135351" cy="1565874"/>
            </a:xfrm>
            <a:prstGeom prst="rect">
              <a:avLst/>
            </a:prstGeom>
          </p:spPr>
        </p:pic>
      </p:grpSp>
      <p:grpSp>
        <p:nvGrpSpPr>
          <p:cNvPr id="27" name="Group 26">
            <a:extLst>
              <a:ext uri="{FF2B5EF4-FFF2-40B4-BE49-F238E27FC236}">
                <a16:creationId xmlns:a16="http://schemas.microsoft.com/office/drawing/2014/main" id="{C4A46282-4C1C-2F84-3C70-7CA0785CAD6C}"/>
              </a:ext>
            </a:extLst>
          </p:cNvPr>
          <p:cNvGrpSpPr/>
          <p:nvPr/>
        </p:nvGrpSpPr>
        <p:grpSpPr>
          <a:xfrm>
            <a:off x="194327" y="3761444"/>
            <a:ext cx="9554358" cy="1188987"/>
            <a:chOff x="194327" y="3761444"/>
            <a:chExt cx="9554358" cy="1188987"/>
          </a:xfrm>
        </p:grpSpPr>
        <p:sp>
          <p:nvSpPr>
            <p:cNvPr id="24" name="TextBox 23">
              <a:extLst>
                <a:ext uri="{FF2B5EF4-FFF2-40B4-BE49-F238E27FC236}">
                  <a16:creationId xmlns:a16="http://schemas.microsoft.com/office/drawing/2014/main" id="{5F75CAB1-68AD-E645-0457-E054D2A75780}"/>
                </a:ext>
              </a:extLst>
            </p:cNvPr>
            <p:cNvSpPr txBox="1"/>
            <p:nvPr/>
          </p:nvSpPr>
          <p:spPr>
            <a:xfrm>
              <a:off x="194327" y="3842435"/>
              <a:ext cx="1415848" cy="1107996"/>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Most likely outfit?</a:t>
              </a:r>
            </a:p>
            <a:p>
              <a:pPr marL="0" marR="0" indent="0" algn="ctr" defTabSz="914400" rtl="0" fontAlgn="auto" latinLnBrk="0" hangingPunct="0">
                <a:lnSpc>
                  <a:spcPct val="100000"/>
                </a:lnSpc>
                <a:spcBef>
                  <a:spcPts val="0"/>
                </a:spcBef>
                <a:spcAft>
                  <a:spcPts val="0"/>
                </a:spcAft>
                <a:buClrTx/>
                <a:buSzTx/>
                <a:buFontTx/>
                <a:buNone/>
                <a:tabLst/>
              </a:pPr>
              <a:endParaRPr lang="en-US" dirty="0"/>
            </a:p>
          </p:txBody>
        </p:sp>
        <p:sp>
          <p:nvSpPr>
            <p:cNvPr id="26" name="TextBox 25">
              <a:extLst>
                <a:ext uri="{FF2B5EF4-FFF2-40B4-BE49-F238E27FC236}">
                  <a16:creationId xmlns:a16="http://schemas.microsoft.com/office/drawing/2014/main" id="{50D20D37-9E8F-43D1-D431-C24240254902}"/>
                </a:ext>
              </a:extLst>
            </p:cNvPr>
            <p:cNvSpPr txBox="1"/>
            <p:nvPr/>
          </p:nvSpPr>
          <p:spPr>
            <a:xfrm>
              <a:off x="8332837" y="3761444"/>
              <a:ext cx="1415848" cy="1107996"/>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Most likely outfit?</a:t>
              </a:r>
            </a:p>
            <a:p>
              <a:pPr marL="0" marR="0" indent="0" algn="ctr"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grpSp>
      <p:cxnSp>
        <p:nvCxnSpPr>
          <p:cNvPr id="13" name="Straight Arrow Connector 12">
            <a:extLst>
              <a:ext uri="{FF2B5EF4-FFF2-40B4-BE49-F238E27FC236}">
                <a16:creationId xmlns:a16="http://schemas.microsoft.com/office/drawing/2014/main" id="{F73AC0BE-E1BC-527B-8A4C-54CB3F2F2B27}"/>
              </a:ext>
            </a:extLst>
          </p:cNvPr>
          <p:cNvCxnSpPr>
            <a:cxnSpLocks/>
          </p:cNvCxnSpPr>
          <p:nvPr/>
        </p:nvCxnSpPr>
        <p:spPr>
          <a:xfrm>
            <a:off x="7252498" y="3592299"/>
            <a:ext cx="1059048"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71891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7"/>
                                        </p:tgtEl>
                                      </p:cBhvr>
                                    </p:animEffect>
                                    <p:anim calcmode="lin" valueType="num">
                                      <p:cBhvr>
                                        <p:cTn id="7" dur="1000"/>
                                        <p:tgtEl>
                                          <p:spTgt spid="27"/>
                                        </p:tgtEl>
                                        <p:attrNameLst>
                                          <p:attrName>ppt_x</p:attrName>
                                        </p:attrNameLst>
                                      </p:cBhvr>
                                      <p:tavLst>
                                        <p:tav tm="0">
                                          <p:val>
                                            <p:strVal val="ppt_x"/>
                                          </p:val>
                                        </p:tav>
                                        <p:tav tm="100000">
                                          <p:val>
                                            <p:strVal val="ppt_x"/>
                                          </p:val>
                                        </p:tav>
                                      </p:tavLst>
                                    </p:anim>
                                    <p:anim calcmode="lin" valueType="num">
                                      <p:cBhvr>
                                        <p:cTn id="8" dur="1000"/>
                                        <p:tgtEl>
                                          <p:spTgt spid="27"/>
                                        </p:tgtEl>
                                        <p:attrNameLst>
                                          <p:attrName>ppt_y</p:attrName>
                                        </p:attrNameLst>
                                      </p:cBhvr>
                                      <p:tavLst>
                                        <p:tav tm="0">
                                          <p:val>
                                            <p:strVal val="ppt_y"/>
                                          </p:val>
                                        </p:tav>
                                        <p:tav tm="100000">
                                          <p:val>
                                            <p:strVal val="ppt_y+.1"/>
                                          </p:val>
                                        </p:tav>
                                      </p:tavLst>
                                    </p:anim>
                                    <p:set>
                                      <p:cBhvr>
                                        <p:cTn id="9"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Outreach activities of CERN (selection)</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39</a:t>
            </a:fld>
            <a:endParaRPr/>
          </a:p>
        </p:txBody>
      </p:sp>
      <p:sp>
        <p:nvSpPr>
          <p:cNvPr id="2" name="TextBox 1">
            <a:extLst>
              <a:ext uri="{FF2B5EF4-FFF2-40B4-BE49-F238E27FC236}">
                <a16:creationId xmlns:a16="http://schemas.microsoft.com/office/drawing/2014/main" id="{78145870-FE9E-04B8-B57A-80952776A9ED}"/>
              </a:ext>
            </a:extLst>
          </p:cNvPr>
          <p:cNvSpPr txBox="1"/>
          <p:nvPr/>
        </p:nvSpPr>
        <p:spPr>
          <a:xfrm>
            <a:off x="243528" y="1385512"/>
            <a:ext cx="5944621"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C00000"/>
                </a:solidFill>
                <a:effectLst/>
                <a:uFillTx/>
                <a:latin typeface="Arial"/>
                <a:ea typeface="Arial"/>
                <a:cs typeface="Arial"/>
                <a:sym typeface="Arial"/>
              </a:rPr>
              <a:t>Science Gateway</a:t>
            </a:r>
          </a:p>
          <a:p>
            <a:pPr marL="536575" lvl="2" indent="-285750">
              <a:buFont typeface="Arial" panose="020B0604020202020204" pitchFamily="34" charset="0"/>
              <a:buChar char="•"/>
            </a:pPr>
            <a:r>
              <a:rPr lang="en-US" sz="1600" dirty="0"/>
              <a:t>Open Tue-Sun, free access, interactive exhibition and hands-on sessions (reservation required)</a:t>
            </a:r>
          </a:p>
          <a:p>
            <a:pPr marL="536575" lvl="2" indent="-285750">
              <a:buFont typeface="Arial" panose="020B0604020202020204" pitchFamily="34" charset="0"/>
              <a:buChar char="•"/>
            </a:pPr>
            <a:r>
              <a:rPr lang="en-US" sz="1600" dirty="0"/>
              <a:t>Capacity: 300.000+ visitors per year</a:t>
            </a:r>
          </a:p>
          <a:p>
            <a:pPr marL="285750" lvl="2" indent="-285750">
              <a:buFont typeface="Arial" panose="020B0604020202020204" pitchFamily="34" charset="0"/>
              <a:buChar char="•"/>
            </a:pPr>
            <a:r>
              <a:rPr kumimoji="0" lang="en-US" sz="1600" b="0" i="0" u="none" strike="noStrike" cap="none" spc="0" normalizeH="0" baseline="0" dirty="0">
                <a:ln>
                  <a:noFill/>
                </a:ln>
                <a:solidFill>
                  <a:srgbClr val="000000"/>
                </a:solidFill>
                <a:effectLst/>
                <a:uFillTx/>
                <a:latin typeface="Arial"/>
                <a:ea typeface="Arial"/>
                <a:cs typeface="Arial"/>
                <a:sym typeface="Arial"/>
              </a:rPr>
              <a:t>Regular </a:t>
            </a:r>
            <a:r>
              <a:rPr kumimoji="0" lang="en-US" sz="1600" b="0" i="0" u="none" strike="noStrike" cap="none" spc="0" normalizeH="0" baseline="0" dirty="0">
                <a:ln>
                  <a:noFill/>
                </a:ln>
                <a:solidFill>
                  <a:srgbClr val="C00000"/>
                </a:solidFill>
                <a:effectLst/>
                <a:uFillTx/>
                <a:latin typeface="Arial"/>
                <a:ea typeface="Arial"/>
                <a:cs typeface="Arial"/>
                <a:sym typeface="Arial"/>
              </a:rPr>
              <a:t>visits</a:t>
            </a:r>
          </a:p>
          <a:p>
            <a:pPr marL="536575" lvl="2" indent="-285750">
              <a:buFont typeface="Arial" panose="020B0604020202020204" pitchFamily="34" charset="0"/>
              <a:buChar char="•"/>
            </a:pPr>
            <a:r>
              <a:rPr lang="en-US" sz="1600" dirty="0"/>
              <a:t>Mon-Sat, 2 to 3 hours, reservation required</a:t>
            </a:r>
          </a:p>
          <a:p>
            <a:pPr marL="536575" lvl="2" indent="-285750">
              <a:buFont typeface="Arial" panose="020B0604020202020204" pitchFamily="34" charset="0"/>
              <a:buChar char="•"/>
            </a:pPr>
            <a:r>
              <a:rPr lang="en-US" sz="1600" dirty="0"/>
              <a:t>130.000 visitors per year (but many more requests)</a:t>
            </a:r>
          </a:p>
          <a:p>
            <a:pPr marL="285750" lvl="2" indent="-285750">
              <a:buFont typeface="Arial" panose="020B0604020202020204" pitchFamily="34" charset="0"/>
              <a:buChar char="•"/>
            </a:pPr>
            <a:r>
              <a:rPr kumimoji="0" lang="en-US" sz="1600" b="0" i="0" u="none" strike="noStrike" cap="none" spc="0" normalizeH="0" baseline="0" dirty="0">
                <a:ln>
                  <a:noFill/>
                </a:ln>
                <a:solidFill>
                  <a:srgbClr val="C00000"/>
                </a:solidFill>
                <a:effectLst/>
                <a:uFillTx/>
                <a:latin typeface="Arial"/>
                <a:ea typeface="Arial"/>
                <a:cs typeface="Arial"/>
                <a:sym typeface="Arial"/>
              </a:rPr>
              <a:t>Arts</a:t>
            </a:r>
            <a:r>
              <a:rPr kumimoji="0" lang="en-US" sz="1600" b="0" i="0" u="none" strike="noStrike" cap="none" spc="0" normalizeH="0" baseline="0" dirty="0">
                <a:ln>
                  <a:noFill/>
                </a:ln>
                <a:solidFill>
                  <a:srgbClr val="000000"/>
                </a:solidFill>
                <a:effectLst/>
                <a:uFillTx/>
                <a:latin typeface="Arial"/>
                <a:ea typeface="Arial"/>
                <a:cs typeface="Arial"/>
                <a:sym typeface="Arial"/>
              </a:rPr>
              <a:t> at CERN</a:t>
            </a:r>
          </a:p>
          <a:p>
            <a:pPr marL="285750" lvl="2" indent="-285750">
              <a:buFont typeface="Arial" panose="020B0604020202020204" pitchFamily="34" charset="0"/>
              <a:buChar char="•"/>
            </a:pPr>
            <a:r>
              <a:rPr lang="en-GB" sz="1600" dirty="0"/>
              <a:t>Programmes for High School </a:t>
            </a:r>
            <a:r>
              <a:rPr lang="en-GB" sz="1600" dirty="0">
                <a:solidFill>
                  <a:srgbClr val="C00000"/>
                </a:solidFill>
              </a:rPr>
              <a:t>Teachers</a:t>
            </a:r>
          </a:p>
          <a:p>
            <a:pPr marL="285750" lvl="2" indent="-285750">
              <a:buFont typeface="Arial" panose="020B0604020202020204" pitchFamily="34" charset="0"/>
              <a:buChar char="•"/>
            </a:pPr>
            <a:r>
              <a:rPr lang="en-GB" sz="1600" dirty="0">
                <a:solidFill>
                  <a:srgbClr val="C00000"/>
                </a:solidFill>
              </a:rPr>
              <a:t>CERN-Solvay</a:t>
            </a:r>
            <a:r>
              <a:rPr lang="en-GB" sz="1600" dirty="0"/>
              <a:t> Education Programme</a:t>
            </a:r>
            <a:endParaRPr kumimoji="0" lang="en-US" sz="1600" b="0" i="0" u="none" strike="noStrike" cap="none" spc="0" normalizeH="0" baseline="0" dirty="0">
              <a:ln>
                <a:noFill/>
              </a:ln>
              <a:solidFill>
                <a:srgbClr val="000000"/>
              </a:solidFill>
              <a:effectLst/>
              <a:highlight>
                <a:srgbClr val="FFFF00"/>
              </a:highlight>
              <a:uFillTx/>
              <a:latin typeface="Arial"/>
              <a:ea typeface="Arial"/>
              <a:cs typeface="Arial"/>
              <a:sym typeface="Arial"/>
            </a:endParaRPr>
          </a:p>
        </p:txBody>
      </p:sp>
      <p:pic>
        <p:nvPicPr>
          <p:cNvPr id="7" name="Picture 6" descr="A highway with a large round structure">
            <a:extLst>
              <a:ext uri="{FF2B5EF4-FFF2-40B4-BE49-F238E27FC236}">
                <a16:creationId xmlns:a16="http://schemas.microsoft.com/office/drawing/2014/main" id="{D251C67C-059E-A258-A809-6031B6A552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58" t="20227" b="19231"/>
          <a:stretch/>
        </p:blipFill>
        <p:spPr>
          <a:xfrm>
            <a:off x="8402482" y="1070496"/>
            <a:ext cx="3189881" cy="1678319"/>
          </a:xfrm>
          <a:prstGeom prst="rect">
            <a:avLst/>
          </a:prstGeom>
        </p:spPr>
      </p:pic>
      <p:pic>
        <p:nvPicPr>
          <p:cNvPr id="9" name="Picture 8" descr="A group of people standing in a line">
            <a:extLst>
              <a:ext uri="{FF2B5EF4-FFF2-40B4-BE49-F238E27FC236}">
                <a16:creationId xmlns:a16="http://schemas.microsoft.com/office/drawing/2014/main" id="{E7F00A8B-1099-46B9-B6F6-CE92AB8BDC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5851" y="2915659"/>
            <a:ext cx="3813262" cy="1143978"/>
          </a:xfrm>
          <a:prstGeom prst="rect">
            <a:avLst/>
          </a:prstGeom>
        </p:spPr>
      </p:pic>
      <p:pic>
        <p:nvPicPr>
          <p:cNvPr id="11" name="Picture 10" descr="A large metal sculpture of rings&#10;&#10;Description automatically generated with medium confidence">
            <a:extLst>
              <a:ext uri="{FF2B5EF4-FFF2-40B4-BE49-F238E27FC236}">
                <a16:creationId xmlns:a16="http://schemas.microsoft.com/office/drawing/2014/main" id="{B196C758-17E3-C8A4-BEC0-C5FC46092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3280" y="4226482"/>
            <a:ext cx="2999083" cy="2000388"/>
          </a:xfrm>
          <a:prstGeom prst="rect">
            <a:avLst/>
          </a:prstGeom>
        </p:spPr>
      </p:pic>
      <p:pic>
        <p:nvPicPr>
          <p:cNvPr id="15" name="Picture 14">
            <a:extLst>
              <a:ext uri="{FF2B5EF4-FFF2-40B4-BE49-F238E27FC236}">
                <a16:creationId xmlns:a16="http://schemas.microsoft.com/office/drawing/2014/main" id="{704499FE-10C7-6C17-8538-ADA2A10DC5A2}"/>
              </a:ext>
            </a:extLst>
          </p:cNvPr>
          <p:cNvPicPr>
            <a:picLocks noChangeAspect="1"/>
          </p:cNvPicPr>
          <p:nvPr/>
        </p:nvPicPr>
        <p:blipFill>
          <a:blip r:embed="rId5"/>
          <a:stretch>
            <a:fillRect/>
          </a:stretch>
        </p:blipFill>
        <p:spPr>
          <a:xfrm>
            <a:off x="4508312" y="4692150"/>
            <a:ext cx="3975078" cy="1080980"/>
          </a:xfrm>
          <a:prstGeom prst="rect">
            <a:avLst/>
          </a:prstGeom>
        </p:spPr>
      </p:pic>
    </p:spTree>
    <p:extLst>
      <p:ext uri="{BB962C8B-B14F-4D97-AF65-F5344CB8AC3E}">
        <p14:creationId xmlns:p14="http://schemas.microsoft.com/office/powerpoint/2010/main" val="25894812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The team</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4</a:t>
            </a:fld>
            <a:endParaRPr/>
          </a:p>
        </p:txBody>
      </p:sp>
      <p:sp>
        <p:nvSpPr>
          <p:cNvPr id="2" name="CustomShape 1">
            <a:extLst>
              <a:ext uri="{FF2B5EF4-FFF2-40B4-BE49-F238E27FC236}">
                <a16:creationId xmlns:a16="http://schemas.microsoft.com/office/drawing/2014/main" id="{F695CF4B-630E-00B6-226D-FFAB05D6654F}"/>
              </a:ext>
            </a:extLst>
          </p:cNvPr>
          <p:cNvSpPr txBox="1"/>
          <p:nvPr/>
        </p:nvSpPr>
        <p:spPr>
          <a:xfrm>
            <a:off x="382939" y="5378961"/>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solidFill>
                  <a:srgbClr val="C00000"/>
                </a:solidFill>
              </a:rPr>
              <a:t>More volunteers wanted….</a:t>
            </a:r>
            <a:endParaRPr dirty="0">
              <a:solidFill>
                <a:srgbClr val="C00000"/>
              </a:solidFill>
            </a:endParaRPr>
          </a:p>
        </p:txBody>
      </p:sp>
      <p:sp>
        <p:nvSpPr>
          <p:cNvPr id="3" name="TextBox 2">
            <a:extLst>
              <a:ext uri="{FF2B5EF4-FFF2-40B4-BE49-F238E27FC236}">
                <a16:creationId xmlns:a16="http://schemas.microsoft.com/office/drawing/2014/main" id="{82772873-148E-E117-FCCC-2BFAE0342687}"/>
              </a:ext>
            </a:extLst>
          </p:cNvPr>
          <p:cNvSpPr txBox="1"/>
          <p:nvPr/>
        </p:nvSpPr>
        <p:spPr>
          <a:xfrm>
            <a:off x="407878" y="1070891"/>
            <a:ext cx="11601241"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C00000"/>
                </a:solidFill>
                <a:effectLst/>
                <a:uFillTx/>
                <a:latin typeface="Arial"/>
                <a:ea typeface="Arial"/>
                <a:cs typeface="Arial"/>
                <a:sym typeface="Arial"/>
              </a:rPr>
              <a:t>CERN</a:t>
            </a:r>
          </a:p>
          <a:p>
            <a:pPr marL="623888"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solidFill>
                  <a:srgbClr val="C00000"/>
                </a:solidFill>
              </a:rPr>
              <a:t>Core team</a:t>
            </a:r>
            <a:r>
              <a:rPr lang="en-US" dirty="0"/>
              <a:t>:</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Project manager</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Technical coordinator</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Two support scientists</a:t>
            </a:r>
          </a:p>
          <a:p>
            <a:pPr marL="623888"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Helped by </a:t>
            </a:r>
            <a:r>
              <a:rPr lang="en-US" dirty="0">
                <a:solidFill>
                  <a:srgbClr val="C00000"/>
                </a:solidFill>
              </a:rPr>
              <a:t>volunteers</a:t>
            </a:r>
            <a:r>
              <a:rPr lang="en-US" dirty="0"/>
              <a:t>:</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~40: Proposal evaluation</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~60: National contacts</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~5: Data analysis</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~2: TDAQ and simulations</a:t>
            </a:r>
          </a:p>
          <a:p>
            <a:pPr marL="623888"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dirty="0"/>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C00000"/>
                </a:solidFill>
                <a:effectLst/>
                <a:uFillTx/>
                <a:latin typeface="Arial"/>
                <a:ea typeface="Arial"/>
                <a:cs typeface="Arial"/>
                <a:sym typeface="Arial"/>
              </a:rPr>
              <a:t>DESY</a:t>
            </a:r>
          </a:p>
          <a:p>
            <a:pPr marL="539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Arial"/>
                <a:ea typeface="Arial"/>
                <a:cs typeface="Arial"/>
                <a:sym typeface="Arial"/>
              </a:rPr>
              <a:t>One support scientist</a:t>
            </a:r>
          </a:p>
          <a:p>
            <a:pPr marL="539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Administration </a:t>
            </a:r>
          </a:p>
          <a:p>
            <a:pPr marL="539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b="0" i="0" u="none" strike="noStrike" cap="none" spc="0" normalizeH="0" baseline="0" dirty="0">
                <a:ln>
                  <a:noFill/>
                </a:ln>
                <a:solidFill>
                  <a:srgbClr val="000000"/>
                </a:solidFill>
                <a:effectLst/>
                <a:uFillTx/>
                <a:latin typeface="Arial"/>
                <a:ea typeface="Arial"/>
                <a:cs typeface="Arial"/>
                <a:sym typeface="Arial"/>
              </a:rPr>
              <a:t>Volunteers for data analysis</a:t>
            </a:r>
          </a:p>
        </p:txBody>
      </p:sp>
      <p:pic>
        <p:nvPicPr>
          <p:cNvPr id="5" name="Picture 4" descr="A group of people standing together&#10;&#10;Description automatically generated">
            <a:extLst>
              <a:ext uri="{FF2B5EF4-FFF2-40B4-BE49-F238E27FC236}">
                <a16:creationId xmlns:a16="http://schemas.microsoft.com/office/drawing/2014/main" id="{27504C1B-D10A-0191-6AA8-F171A9358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571" y="4977205"/>
            <a:ext cx="2859314" cy="1189459"/>
          </a:xfrm>
          <a:prstGeom prst="rect">
            <a:avLst/>
          </a:prstGeom>
        </p:spPr>
      </p:pic>
      <p:pic>
        <p:nvPicPr>
          <p:cNvPr id="6" name="Picture 5" descr="A group of people wearing helmets&#10;&#10;Description automatically generated">
            <a:extLst>
              <a:ext uri="{FF2B5EF4-FFF2-40B4-BE49-F238E27FC236}">
                <a16:creationId xmlns:a16="http://schemas.microsoft.com/office/drawing/2014/main" id="{32E45EAB-022D-D27B-BB4C-79D35595A66E}"/>
              </a:ext>
            </a:extLst>
          </p:cNvPr>
          <p:cNvPicPr>
            <a:picLocks noChangeAspect="1"/>
          </p:cNvPicPr>
          <p:nvPr/>
        </p:nvPicPr>
        <p:blipFill>
          <a:blip r:embed="rId3" cstate="print">
            <a:extLst>
              <a:ext uri="{28A0092B-C50C-407E-A947-70E740481C1C}">
                <a14:useLocalDpi xmlns:a14="http://schemas.microsoft.com/office/drawing/2010/main" val="0"/>
              </a:ext>
            </a:extLst>
          </a:blip>
          <a:srcRect l="22386" r="33234"/>
          <a:stretch/>
        </p:blipFill>
        <p:spPr>
          <a:xfrm>
            <a:off x="8539200" y="284813"/>
            <a:ext cx="3171425" cy="4154984"/>
          </a:xfrm>
          <a:prstGeom prst="rect">
            <a:avLst/>
          </a:prstGeom>
        </p:spPr>
      </p:pic>
    </p:spTree>
    <p:extLst>
      <p:ext uri="{BB962C8B-B14F-4D97-AF65-F5344CB8AC3E}">
        <p14:creationId xmlns:p14="http://schemas.microsoft.com/office/powerpoint/2010/main" val="379735617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Educational activities of CERN</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40</a:t>
            </a:fld>
            <a:endParaRPr/>
          </a:p>
        </p:txBody>
      </p:sp>
      <p:pic>
        <p:nvPicPr>
          <p:cNvPr id="3" name="Picture 2">
            <a:extLst>
              <a:ext uri="{FF2B5EF4-FFF2-40B4-BE49-F238E27FC236}">
                <a16:creationId xmlns:a16="http://schemas.microsoft.com/office/drawing/2014/main" id="{BC088C01-B83D-1092-867F-74FF495EE617}"/>
              </a:ext>
            </a:extLst>
          </p:cNvPr>
          <p:cNvPicPr>
            <a:picLocks noChangeAspect="1"/>
          </p:cNvPicPr>
          <p:nvPr/>
        </p:nvPicPr>
        <p:blipFill>
          <a:blip r:embed="rId2"/>
          <a:stretch>
            <a:fillRect/>
          </a:stretch>
        </p:blipFill>
        <p:spPr>
          <a:xfrm>
            <a:off x="284510" y="1018968"/>
            <a:ext cx="1500750" cy="1688071"/>
          </a:xfrm>
          <a:prstGeom prst="rect">
            <a:avLst/>
          </a:prstGeom>
        </p:spPr>
      </p:pic>
      <p:sp>
        <p:nvSpPr>
          <p:cNvPr id="5" name="TextBox 4">
            <a:extLst>
              <a:ext uri="{FF2B5EF4-FFF2-40B4-BE49-F238E27FC236}">
                <a16:creationId xmlns:a16="http://schemas.microsoft.com/office/drawing/2014/main" id="{387228FE-455E-F991-59CD-EF5B1EB06118}"/>
              </a:ext>
            </a:extLst>
          </p:cNvPr>
          <p:cNvSpPr txBox="1"/>
          <p:nvPr/>
        </p:nvSpPr>
        <p:spPr>
          <a:xfrm>
            <a:off x="1785260" y="1586004"/>
            <a:ext cx="413656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dirty="0">
                <a:hlinkClick r:id="rId3"/>
              </a:rPr>
              <a:t>https://isotdaq-schools.web.cern.ch/</a:t>
            </a:r>
            <a:endParaRPr lang="en-GB" dirty="0"/>
          </a:p>
          <a:p>
            <a:endParaRPr lang="en-GB" dirty="0"/>
          </a:p>
        </p:txBody>
      </p:sp>
      <p:sp>
        <p:nvSpPr>
          <p:cNvPr id="6" name="TextBox 5">
            <a:extLst>
              <a:ext uri="{FF2B5EF4-FFF2-40B4-BE49-F238E27FC236}">
                <a16:creationId xmlns:a16="http://schemas.microsoft.com/office/drawing/2014/main" id="{4C41948D-05F1-7091-E611-49DA1C2F6367}"/>
              </a:ext>
            </a:extLst>
          </p:cNvPr>
          <p:cNvSpPr txBox="1"/>
          <p:nvPr/>
        </p:nvSpPr>
        <p:spPr>
          <a:xfrm>
            <a:off x="364337" y="2775859"/>
            <a:ext cx="10602685"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indent="-171450">
              <a:buFont typeface="Arial" panose="020B0604020202020204" pitchFamily="34" charset="0"/>
              <a:buChar char="•"/>
            </a:pPr>
            <a:r>
              <a:rPr lang="en-GB" sz="1600" dirty="0">
                <a:effectLst/>
                <a:latin typeface="Aptos" panose="020B0004020202020204" pitchFamily="34" charset="0"/>
                <a:ea typeface="Times New Roman" panose="02020603050405020304" pitchFamily="18" charset="0"/>
                <a:cs typeface="Aptos" panose="020B0004020202020204" pitchFamily="34" charset="0"/>
              </a:rPr>
              <a:t>CERN </a:t>
            </a:r>
            <a:r>
              <a:rPr lang="en-GB" sz="16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Accelerator</a:t>
            </a:r>
            <a:r>
              <a:rPr lang="en-GB" sz="1600" dirty="0">
                <a:effectLst/>
                <a:latin typeface="Aptos" panose="020B0004020202020204" pitchFamily="34" charset="0"/>
                <a:ea typeface="Times New Roman" panose="02020603050405020304" pitchFamily="18" charset="0"/>
                <a:cs typeface="Aptos" panose="020B0004020202020204" pitchFamily="34" charset="0"/>
              </a:rPr>
              <a:t> School (</a:t>
            </a:r>
            <a:r>
              <a:rPr lang="en-GB" sz="16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https://cas.web.cern.ch/</a:t>
            </a:r>
            <a:r>
              <a:rPr lang="en-GB" sz="1600" dirty="0">
                <a:effectLst/>
                <a:latin typeface="Aptos" panose="020B0004020202020204" pitchFamily="34" charset="0"/>
                <a:ea typeface="Times New Roman" panose="02020603050405020304" pitchFamily="18" charset="0"/>
                <a:cs typeface="Aptos" panose="020B0004020202020204" pitchFamily="34" charset="0"/>
              </a:rPr>
              <a:t>)</a:t>
            </a:r>
          </a:p>
          <a:p>
            <a:pPr marL="355600" lvl="1" indent="-171450">
              <a:buFont typeface="Arial" panose="020B0604020202020204" pitchFamily="34" charset="0"/>
              <a:buChar char="•"/>
            </a:pPr>
            <a:r>
              <a:rPr lang="en-GB" sz="1600" dirty="0">
                <a:effectLst/>
                <a:latin typeface="Aptos" panose="020B0004020202020204" pitchFamily="34" charset="0"/>
                <a:ea typeface="Times New Roman" panose="02020603050405020304" pitchFamily="18" charset="0"/>
                <a:cs typeface="Aptos" panose="020B0004020202020204" pitchFamily="34" charset="0"/>
              </a:rPr>
              <a:t>Bachelor/Master/PhD/Postdoc - training courses in Accelerator Physics</a:t>
            </a:r>
            <a:endParaRPr lang="en-GB" sz="1600" dirty="0">
              <a:effectLst/>
              <a:latin typeface="Aptos" panose="020B0004020202020204" pitchFamily="34" charset="0"/>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GB" sz="1600" dirty="0">
                <a:effectLst/>
                <a:latin typeface="Aptos" panose="020B0004020202020204" pitchFamily="34" charset="0"/>
                <a:ea typeface="Times New Roman" panose="02020603050405020304" pitchFamily="18" charset="0"/>
                <a:cs typeface="Aptos" panose="020B0004020202020204" pitchFamily="34" charset="0"/>
              </a:rPr>
              <a:t>CERN </a:t>
            </a:r>
            <a:r>
              <a:rPr lang="en-GB" sz="16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Computing</a:t>
            </a:r>
            <a:r>
              <a:rPr lang="en-GB" sz="1600" dirty="0">
                <a:effectLst/>
                <a:latin typeface="Aptos" panose="020B0004020202020204" pitchFamily="34" charset="0"/>
                <a:ea typeface="Times New Roman" panose="02020603050405020304" pitchFamily="18" charset="0"/>
                <a:cs typeface="Aptos" panose="020B0004020202020204" pitchFamily="34" charset="0"/>
              </a:rPr>
              <a:t> School (</a:t>
            </a:r>
            <a:r>
              <a:rPr lang="en-GB" sz="16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https://csc.web.cern.ch/</a:t>
            </a:r>
            <a:r>
              <a:rPr lang="en-GB" sz="1600" dirty="0">
                <a:effectLst/>
                <a:latin typeface="Aptos" panose="020B0004020202020204" pitchFamily="34" charset="0"/>
                <a:ea typeface="Times New Roman" panose="02020603050405020304" pitchFamily="18" charset="0"/>
                <a:cs typeface="Aptos" panose="020B0004020202020204" pitchFamily="34" charset="0"/>
              </a:rPr>
              <a:t>)</a:t>
            </a:r>
          </a:p>
          <a:p>
            <a:pPr marL="355600" indent="-171450">
              <a:buFont typeface="Arial" panose="020B0604020202020204" pitchFamily="34" charset="0"/>
              <a:buChar char="•"/>
            </a:pPr>
            <a:r>
              <a:rPr lang="en-GB" sz="1600" dirty="0">
                <a:effectLst/>
                <a:latin typeface="Aptos" panose="020B0004020202020204" pitchFamily="34" charset="0"/>
                <a:ea typeface="Times New Roman" panose="02020603050405020304" pitchFamily="18" charset="0"/>
                <a:cs typeface="Aptos" panose="020B0004020202020204" pitchFamily="34" charset="0"/>
              </a:rPr>
              <a:t>postgraduate (min. Bachelor)</a:t>
            </a:r>
            <a:endParaRPr lang="en-GB" sz="1600" dirty="0">
              <a:effectLst/>
              <a:latin typeface="Aptos" panose="020B0004020202020204" pitchFamily="34" charset="0"/>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GB" sz="1600" dirty="0">
                <a:effectLst/>
                <a:latin typeface="Aptos" panose="020B0004020202020204" pitchFamily="34" charset="0"/>
                <a:ea typeface="Times New Roman" panose="02020603050405020304" pitchFamily="18" charset="0"/>
                <a:cs typeface="Aptos" panose="020B0004020202020204" pitchFamily="34" charset="0"/>
              </a:rPr>
              <a:t>CERN Schools of </a:t>
            </a:r>
            <a:r>
              <a:rPr lang="en-GB" sz="16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Physics</a:t>
            </a:r>
            <a:r>
              <a:rPr lang="en-GB" sz="1600" dirty="0">
                <a:effectLst/>
                <a:latin typeface="Aptos" panose="020B0004020202020204" pitchFamily="34" charset="0"/>
                <a:ea typeface="Times New Roman" panose="02020603050405020304" pitchFamily="18" charset="0"/>
                <a:cs typeface="Aptos" panose="020B0004020202020204" pitchFamily="34" charset="0"/>
              </a:rPr>
              <a:t> (</a:t>
            </a:r>
            <a:r>
              <a:rPr lang="en-GB" sz="16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https://physicsschool.web.cern.ch/</a:t>
            </a:r>
            <a:r>
              <a:rPr lang="en-GB" sz="1600" dirty="0">
                <a:effectLst/>
                <a:latin typeface="Aptos" panose="020B0004020202020204" pitchFamily="34" charset="0"/>
                <a:ea typeface="Times New Roman" panose="02020603050405020304" pitchFamily="18" charset="0"/>
                <a:cs typeface="Aptos" panose="020B0004020202020204" pitchFamily="34" charset="0"/>
              </a:rPr>
              <a:t>)</a:t>
            </a:r>
          </a:p>
          <a:p>
            <a:pPr marL="355600" indent="-171450">
              <a:buFont typeface="Arial" panose="020B0604020202020204" pitchFamily="34" charset="0"/>
              <a:buChar char="•"/>
            </a:pPr>
            <a:r>
              <a:rPr lang="en-GB" sz="1600" dirty="0">
                <a:effectLst/>
                <a:latin typeface="Aptos" panose="020B0004020202020204" pitchFamily="34" charset="0"/>
                <a:ea typeface="Times New Roman" panose="02020603050405020304" pitchFamily="18" charset="0"/>
                <a:cs typeface="Aptos" panose="020B0004020202020204" pitchFamily="34" charset="0"/>
              </a:rPr>
              <a:t>Master/PhD/Postdoc</a:t>
            </a:r>
          </a:p>
          <a:p>
            <a:pPr marL="171450" indent="-171450">
              <a:buFont typeface="Arial" panose="020B0604020202020204" pitchFamily="34" charset="0"/>
              <a:buChar char="•"/>
            </a:pPr>
            <a:r>
              <a:rPr lang="en-GB" sz="1600" dirty="0">
                <a:effectLst/>
                <a:latin typeface="Aptos" panose="020B0004020202020204" pitchFamily="34" charset="0"/>
                <a:ea typeface="Times New Roman" panose="02020603050405020304" pitchFamily="18" charset="0"/>
                <a:cs typeface="Aptos" panose="020B0004020202020204" pitchFamily="34" charset="0"/>
              </a:rPr>
              <a:t>CERN-Fermilab </a:t>
            </a:r>
            <a:r>
              <a:rPr lang="en-GB" sz="16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Hadron Collider </a:t>
            </a:r>
            <a:r>
              <a:rPr lang="en-GB" sz="1600" dirty="0">
                <a:effectLst/>
                <a:latin typeface="Aptos" panose="020B0004020202020204" pitchFamily="34" charset="0"/>
                <a:ea typeface="Times New Roman" panose="02020603050405020304" pitchFamily="18" charset="0"/>
                <a:cs typeface="Aptos" panose="020B0004020202020204" pitchFamily="34" charset="0"/>
              </a:rPr>
              <a:t>School (</a:t>
            </a:r>
            <a:r>
              <a:rPr lang="en-GB" sz="16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https://hcpss.web.cern.ch/</a:t>
            </a:r>
            <a:r>
              <a:rPr lang="en-GB" sz="1600" dirty="0">
                <a:effectLst/>
                <a:latin typeface="Aptos" panose="020B0004020202020204" pitchFamily="34" charset="0"/>
                <a:ea typeface="Times New Roman" panose="02020603050405020304" pitchFamily="18" charset="0"/>
                <a:cs typeface="Aptos" panose="020B0004020202020204" pitchFamily="34" charset="0"/>
              </a:rPr>
              <a:t>)</a:t>
            </a:r>
          </a:p>
          <a:p>
            <a:pPr marL="355600" indent="-171450">
              <a:buFont typeface="Arial" panose="020B0604020202020204" pitchFamily="34" charset="0"/>
              <a:buChar char="•"/>
            </a:pPr>
            <a:r>
              <a:rPr lang="en-GB" sz="1600" dirty="0" err="1">
                <a:effectLst/>
                <a:latin typeface="Aptos" panose="020B0004020202020204" pitchFamily="34" charset="0"/>
                <a:ea typeface="Times New Roman" panose="02020603050405020304" pitchFamily="18" charset="0"/>
                <a:cs typeface="Aptos" panose="020B0004020202020204" pitchFamily="34" charset="0"/>
              </a:rPr>
              <a:t>Phd</a:t>
            </a:r>
            <a:r>
              <a:rPr lang="en-GB" sz="1600" dirty="0">
                <a:effectLst/>
                <a:latin typeface="Aptos" panose="020B0004020202020204" pitchFamily="34" charset="0"/>
                <a:ea typeface="Times New Roman" panose="02020603050405020304" pitchFamily="18" charset="0"/>
                <a:cs typeface="Aptos" panose="020B0004020202020204" pitchFamily="34" charset="0"/>
              </a:rPr>
              <a:t>/Postdoc  </a:t>
            </a:r>
            <a:endParaRPr lang="en-GB" sz="1600" dirty="0">
              <a:effectLst/>
              <a:latin typeface="Aptos" panose="020B0004020202020204" pitchFamily="34" charset="0"/>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GB" sz="1600" dirty="0">
                <a:effectLst/>
                <a:latin typeface="Aptos" panose="020B0004020202020204" pitchFamily="34" charset="0"/>
                <a:ea typeface="Times New Roman" panose="02020603050405020304" pitchFamily="18" charset="0"/>
                <a:cs typeface="Aptos" panose="020B0004020202020204" pitchFamily="34" charset="0"/>
              </a:rPr>
              <a:t>DRD1 </a:t>
            </a:r>
            <a:r>
              <a:rPr lang="en-GB" sz="16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Gaseous Detectors </a:t>
            </a:r>
            <a:r>
              <a:rPr lang="en-GB" sz="1600" dirty="0">
                <a:effectLst/>
                <a:latin typeface="Aptos" panose="020B0004020202020204" pitchFamily="34" charset="0"/>
                <a:ea typeface="Times New Roman" panose="02020603050405020304" pitchFamily="18" charset="0"/>
                <a:cs typeface="Aptos" panose="020B0004020202020204" pitchFamily="34" charset="0"/>
              </a:rPr>
              <a:t>School (</a:t>
            </a:r>
            <a:r>
              <a:rPr lang="en-GB" sz="1600" dirty="0">
                <a:latin typeface="Aptos" panose="020B0004020202020204" pitchFamily="34" charset="0"/>
                <a:ea typeface="Times New Roman" panose="02020603050405020304" pitchFamily="18" charset="0"/>
                <a:cs typeface="Aptos" panose="020B0004020202020204" pitchFamily="34" charset="0"/>
                <a:hlinkClick r:id="rId8"/>
              </a:rPr>
              <a:t>https://indico.cern.ch/event/1384298</a:t>
            </a:r>
            <a:r>
              <a:rPr lang="en-GB" sz="1600" dirty="0">
                <a:effectLst/>
                <a:latin typeface="Aptos" panose="020B0004020202020204" pitchFamily="34" charset="0"/>
                <a:ea typeface="Times New Roman" panose="02020603050405020304" pitchFamily="18" charset="0"/>
                <a:cs typeface="Aptos" panose="020B0004020202020204" pitchFamily="34" charset="0"/>
              </a:rPr>
              <a:t>) </a:t>
            </a:r>
          </a:p>
          <a:p>
            <a:pPr marL="355600" indent="-171450">
              <a:buFont typeface="Arial" panose="020B0604020202020204" pitchFamily="34" charset="0"/>
              <a:buChar char="•"/>
            </a:pPr>
            <a:r>
              <a:rPr lang="en-GB" sz="1600" dirty="0" err="1">
                <a:effectLst/>
                <a:latin typeface="Aptos" panose="020B0004020202020204" pitchFamily="34" charset="0"/>
                <a:ea typeface="Times New Roman" panose="02020603050405020304" pitchFamily="18" charset="0"/>
                <a:cs typeface="Aptos" panose="020B0004020202020204" pitchFamily="34" charset="0"/>
              </a:rPr>
              <a:t>Phd</a:t>
            </a:r>
            <a:r>
              <a:rPr lang="en-GB" sz="1600" dirty="0">
                <a:effectLst/>
                <a:latin typeface="Aptos" panose="020B0004020202020204" pitchFamily="34" charset="0"/>
                <a:ea typeface="Times New Roman" panose="02020603050405020304" pitchFamily="18" charset="0"/>
                <a:cs typeface="Aptos" panose="020B0004020202020204" pitchFamily="34" charset="0"/>
              </a:rPr>
              <a:t>/Postdoc  </a:t>
            </a:r>
          </a:p>
          <a:p>
            <a:endParaRPr lang="en-GB" sz="1600" dirty="0">
              <a:effectLst/>
              <a:latin typeface="Aptos" panose="020B0004020202020204" pitchFamily="34" charset="0"/>
              <a:ea typeface="Aptos" panose="020B0004020202020204" pitchFamily="34" charset="0"/>
              <a:cs typeface="Aptos" panose="020B0004020202020204" pitchFamily="34" charset="0"/>
            </a:endParaRPr>
          </a:p>
          <a:p>
            <a:pPr marL="171450" indent="-171450">
              <a:buFont typeface="Arial" panose="020B0604020202020204" pitchFamily="34" charset="0"/>
              <a:buChar char="•"/>
            </a:pPr>
            <a:r>
              <a:rPr lang="en-GB" sz="16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ESIPAP, JUAS</a:t>
            </a:r>
            <a:r>
              <a:rPr lang="en-GB" sz="1600" dirty="0">
                <a:effectLst/>
                <a:latin typeface="Aptos" panose="020B0004020202020204" pitchFamily="34" charset="0"/>
                <a:ea typeface="Times New Roman" panose="02020603050405020304" pitchFamily="18" charset="0"/>
                <a:cs typeface="Aptos" panose="020B0004020202020204" pitchFamily="34" charset="0"/>
              </a:rPr>
              <a:t>: Not “CERN” </a:t>
            </a:r>
            <a:r>
              <a:rPr lang="en-GB" sz="1600" dirty="0">
                <a:latin typeface="Aptos" panose="020B0004020202020204" pitchFamily="34" charset="0"/>
                <a:ea typeface="Times New Roman" panose="02020603050405020304" pitchFamily="18" charset="0"/>
                <a:cs typeface="Aptos" panose="020B0004020202020204" pitchFamily="34" charset="0"/>
              </a:rPr>
              <a:t>s</a:t>
            </a:r>
            <a:r>
              <a:rPr lang="en-GB" sz="1600" dirty="0">
                <a:effectLst/>
                <a:latin typeface="Aptos" panose="020B0004020202020204" pitchFamily="34" charset="0"/>
                <a:ea typeface="Times New Roman" panose="02020603050405020304" pitchFamily="18" charset="0"/>
                <a:cs typeface="Aptos" panose="020B0004020202020204" pitchFamily="34" charset="0"/>
              </a:rPr>
              <a:t>chools but held close to CERN: </a:t>
            </a:r>
            <a:r>
              <a:rPr lang="en-GB" sz="1600" dirty="0">
                <a:solidFill>
                  <a:srgbClr val="C00000"/>
                </a:solidFill>
                <a:effectLst/>
                <a:latin typeface="Aptos" panose="020B0004020202020204" pitchFamily="34" charset="0"/>
                <a:ea typeface="Times New Roman" panose="02020603050405020304" pitchFamily="18" charset="0"/>
                <a:cs typeface="Aptos" panose="020B0004020202020204" pitchFamily="34" charset="0"/>
              </a:rPr>
              <a:t>https://www.esi-archamps.eu/our-schools/</a:t>
            </a:r>
          </a:p>
        </p:txBody>
      </p:sp>
    </p:spTree>
    <p:extLst>
      <p:ext uri="{BB962C8B-B14F-4D97-AF65-F5344CB8AC3E}">
        <p14:creationId xmlns:p14="http://schemas.microsoft.com/office/powerpoint/2010/main" val="107895694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Career options at CERN</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41</a:t>
            </a:fld>
            <a:endParaRPr/>
          </a:p>
        </p:txBody>
      </p:sp>
      <p:sp>
        <p:nvSpPr>
          <p:cNvPr id="2" name="TextBox 1">
            <a:extLst>
              <a:ext uri="{FF2B5EF4-FFF2-40B4-BE49-F238E27FC236}">
                <a16:creationId xmlns:a16="http://schemas.microsoft.com/office/drawing/2014/main" id="{33176508-DEAD-7984-0395-9979BE70ECDF}"/>
              </a:ext>
            </a:extLst>
          </p:cNvPr>
          <p:cNvSpPr txBox="1"/>
          <p:nvPr/>
        </p:nvSpPr>
        <p:spPr>
          <a:xfrm>
            <a:off x="537324" y="1356144"/>
            <a:ext cx="7675651" cy="34470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C00000"/>
                </a:solidFill>
                <a:effectLst/>
                <a:uFillTx/>
                <a:latin typeface="Arial"/>
                <a:ea typeface="Arial"/>
                <a:cs typeface="Arial"/>
                <a:sym typeface="Arial"/>
              </a:rPr>
              <a:t>Main portal: https://careers.cern/</a:t>
            </a:r>
          </a:p>
          <a:p>
            <a:pPr marL="0" marR="0" indent="0" algn="l" defTabSz="914400" rtl="0" fontAlgn="auto" latinLnBrk="0" hangingPunct="0">
              <a:lnSpc>
                <a:spcPct val="100000"/>
              </a:lnSpc>
              <a:spcBef>
                <a:spcPts val="0"/>
              </a:spcBef>
              <a:spcAft>
                <a:spcPts val="0"/>
              </a:spcAft>
              <a:buClrTx/>
              <a:buSzTx/>
              <a:buFontTx/>
              <a:buNone/>
              <a:tabLst/>
            </a:pPr>
            <a:endParaRPr lang="en-US" sz="1600" dirty="0"/>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t>Lots of offers:</a:t>
            </a:r>
          </a:p>
          <a:p>
            <a:pPr marL="623888" lvl="1" indent="-285750">
              <a:buFont typeface="Arial" panose="020B0604020202020204" pitchFamily="34" charset="0"/>
              <a:buChar char="•"/>
            </a:pPr>
            <a:r>
              <a:rPr kumimoji="0" lang="en-US" sz="1600" b="0" i="0" u="none" strike="noStrike" cap="none" spc="0" normalizeH="0" baseline="0" dirty="0">
                <a:ln>
                  <a:noFill/>
                </a:ln>
                <a:solidFill>
                  <a:srgbClr val="C00000"/>
                </a:solidFill>
                <a:effectLst/>
                <a:uFillTx/>
                <a:latin typeface="Arial"/>
                <a:ea typeface="Arial"/>
                <a:cs typeface="Arial"/>
                <a:sym typeface="Arial"/>
              </a:rPr>
              <a:t>Summer students</a:t>
            </a:r>
          </a:p>
          <a:p>
            <a:pPr marL="898525" lvl="1" indent="-285750">
              <a:buFont typeface="Arial" panose="020B0604020202020204" pitchFamily="34" charset="0"/>
              <a:buChar char="•"/>
            </a:pPr>
            <a:r>
              <a:rPr kumimoji="0" lang="en-US" sz="1600" b="0" i="0" u="none" strike="noStrike" cap="none" spc="0" normalizeH="0" baseline="0" dirty="0">
                <a:ln>
                  <a:noFill/>
                </a:ln>
                <a:solidFill>
                  <a:srgbClr val="000000"/>
                </a:solidFill>
                <a:effectLst/>
                <a:uFillTx/>
                <a:latin typeface="Arial"/>
                <a:ea typeface="Arial"/>
                <a:cs typeface="Arial"/>
                <a:sym typeface="Arial"/>
              </a:rPr>
              <a:t>8-12 weeks at CERN (also for students </a:t>
            </a:r>
            <a:r>
              <a:rPr lang="en-US" sz="1600" dirty="0"/>
              <a:t>from</a:t>
            </a:r>
            <a:r>
              <a:rPr kumimoji="0" lang="en-US" sz="1600" b="0" i="0" u="none" strike="noStrike" cap="none" spc="0" normalizeH="0" baseline="0" dirty="0">
                <a:ln>
                  <a:noFill/>
                </a:ln>
                <a:solidFill>
                  <a:srgbClr val="000000"/>
                </a:solidFill>
                <a:effectLst/>
                <a:uFillTx/>
                <a:latin typeface="Arial"/>
                <a:ea typeface="Arial"/>
                <a:cs typeface="Arial"/>
                <a:sym typeface="Arial"/>
              </a:rPr>
              <a:t> non-member states)</a:t>
            </a:r>
          </a:p>
          <a:p>
            <a:pPr marL="623888"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C00000"/>
                </a:solidFill>
              </a:rPr>
              <a:t>Graduates</a:t>
            </a:r>
            <a:r>
              <a:rPr lang="en-US" sz="1600" dirty="0"/>
              <a:t> (2+1 years): </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t>Origin: </a:t>
            </a:r>
            <a:r>
              <a:rPr lang="en-US" sz="1600" dirty="0" err="1"/>
              <a:t>BsC</a:t>
            </a:r>
            <a:r>
              <a:rPr lang="en-US" sz="1600" dirty="0"/>
              <a:t> and </a:t>
            </a:r>
            <a:r>
              <a:rPr lang="en-US" sz="1600" dirty="0" err="1"/>
              <a:t>MsC</a:t>
            </a:r>
            <a:r>
              <a:rPr lang="en-US" sz="1600" dirty="0"/>
              <a:t> with </a:t>
            </a:r>
            <a:r>
              <a:rPr lang="en-US" sz="1600" dirty="0">
                <a:solidFill>
                  <a:srgbClr val="C00000"/>
                </a:solidFill>
              </a:rPr>
              <a:t>up to</a:t>
            </a:r>
            <a:r>
              <a:rPr lang="en-US" sz="1600" dirty="0"/>
              <a:t> 2 years of experience</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t>Quest: </a:t>
            </a:r>
            <a:r>
              <a:rPr lang="en-US" sz="1600" dirty="0" err="1"/>
              <a:t>MsC</a:t>
            </a:r>
            <a:r>
              <a:rPr lang="en-US" sz="1600" dirty="0"/>
              <a:t> with 2-6 and PhD with </a:t>
            </a:r>
            <a:r>
              <a:rPr lang="en-US" sz="1600" dirty="0">
                <a:solidFill>
                  <a:srgbClr val="C00000"/>
                </a:solidFill>
              </a:rPr>
              <a:t>at least</a:t>
            </a:r>
            <a:r>
              <a:rPr lang="en-US" sz="1600" dirty="0"/>
              <a:t> 3 years of experience</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t>Research: PhD with </a:t>
            </a:r>
            <a:r>
              <a:rPr lang="en-US" sz="1600" dirty="0">
                <a:solidFill>
                  <a:srgbClr val="C00000"/>
                </a:solidFill>
              </a:rPr>
              <a:t>up to</a:t>
            </a:r>
            <a:r>
              <a:rPr lang="en-US" sz="1600" dirty="0"/>
              <a:t> 3 years of professional experience</a:t>
            </a:r>
          </a:p>
          <a:p>
            <a:pPr marL="623888"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C00000"/>
                </a:solidFill>
                <a:effectLst/>
                <a:uFillTx/>
                <a:latin typeface="Arial"/>
                <a:ea typeface="Arial"/>
                <a:cs typeface="Arial"/>
                <a:sym typeface="Arial"/>
              </a:rPr>
              <a:t>Technical students</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t>4-12 months, interesting for engineers and computer scientists</a:t>
            </a:r>
            <a:endParaRPr kumimoji="0" lang="en-US" sz="1600" b="0" i="0" u="none" strike="noStrike" cap="none" spc="0" normalizeH="0" baseline="0" dirty="0">
              <a:ln>
                <a:noFill/>
              </a:ln>
              <a:solidFill>
                <a:srgbClr val="000000"/>
              </a:solidFill>
              <a:effectLst/>
              <a:uFillTx/>
              <a:latin typeface="Arial"/>
              <a:ea typeface="Arial"/>
              <a:cs typeface="Arial"/>
              <a:sym typeface="Arial"/>
            </a:endParaRPr>
          </a:p>
          <a:p>
            <a:pPr marL="623888"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C00000"/>
                </a:solidFill>
              </a:rPr>
              <a:t>Doctoral</a:t>
            </a:r>
            <a:r>
              <a:rPr lang="en-US" sz="1600" dirty="0"/>
              <a:t> program</a:t>
            </a:r>
          </a:p>
          <a:p>
            <a:pPr marL="623888"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C00000"/>
                </a:solidFill>
                <a:effectLst/>
                <a:uFillTx/>
                <a:latin typeface="Arial"/>
                <a:ea typeface="Arial"/>
                <a:cs typeface="Arial"/>
                <a:sym typeface="Arial"/>
              </a:rPr>
              <a:t>Staff</a:t>
            </a:r>
          </a:p>
          <a:p>
            <a:pPr marL="898525"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t>Limited duration contracts: 5+3 years</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sp>
        <p:nvSpPr>
          <p:cNvPr id="3" name="Scroll: Horizontal 2">
            <a:extLst>
              <a:ext uri="{FF2B5EF4-FFF2-40B4-BE49-F238E27FC236}">
                <a16:creationId xmlns:a16="http://schemas.microsoft.com/office/drawing/2014/main" id="{889A59F8-03D9-B15F-AFC8-3D718BDF2CA4}"/>
              </a:ext>
            </a:extLst>
          </p:cNvPr>
          <p:cNvSpPr/>
          <p:nvPr/>
        </p:nvSpPr>
        <p:spPr>
          <a:xfrm>
            <a:off x="9542205" y="3669974"/>
            <a:ext cx="2240956" cy="1195864"/>
          </a:xfrm>
          <a:prstGeom prst="horizontalScroll">
            <a:avLst>
              <a:gd name="adj" fmla="val 19275"/>
            </a:avLst>
          </a:prstGeom>
          <a:solidFill>
            <a:schemeClr val="accent2">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Algerian" panose="04020705040A02060702" pitchFamily="82" charset="0"/>
                <a:sym typeface="Arial"/>
              </a:rPr>
              <a:t> Germans</a:t>
            </a:r>
          </a:p>
          <a:p>
            <a:pPr marL="0" marR="0" indent="0" algn="ctr" defTabSz="914400" rtl="0" fontAlgn="auto" latinLnBrk="0" hangingPunct="0">
              <a:lnSpc>
                <a:spcPct val="100000"/>
              </a:lnSpc>
              <a:spcBef>
                <a:spcPts val="0"/>
              </a:spcBef>
              <a:spcAft>
                <a:spcPts val="0"/>
              </a:spcAft>
              <a:buClrTx/>
              <a:buSzTx/>
              <a:buFontTx/>
              <a:buNone/>
              <a:tabLst/>
            </a:pPr>
            <a:r>
              <a:rPr lang="en-US" sz="2400" dirty="0">
                <a:latin typeface="Algerian" panose="04020705040A02060702" pitchFamily="82" charset="0"/>
              </a:rPr>
              <a:t> </a:t>
            </a:r>
            <a:r>
              <a:rPr kumimoji="0" lang="en-US" sz="2400" b="0" i="0" u="none" strike="noStrike" cap="none" spc="0" normalizeH="0" baseline="0" dirty="0">
                <a:ln>
                  <a:noFill/>
                </a:ln>
                <a:solidFill>
                  <a:srgbClr val="000000"/>
                </a:solidFill>
                <a:effectLst/>
                <a:uFillTx/>
                <a:latin typeface="Algerian" panose="04020705040A02060702" pitchFamily="82" charset="0"/>
                <a:sym typeface="Arial"/>
              </a:rPr>
              <a:t>  wanted</a:t>
            </a:r>
            <a:endParaRPr kumimoji="0" lang="en-GB" sz="2400" b="0" i="0" u="none" strike="noStrike" cap="none" spc="0" normalizeH="0" baseline="0" dirty="0">
              <a:ln>
                <a:noFill/>
              </a:ln>
              <a:solidFill>
                <a:srgbClr val="000000"/>
              </a:solidFill>
              <a:effectLst/>
              <a:uFillTx/>
              <a:latin typeface="Algerian" panose="04020705040A02060702" pitchFamily="82" charset="0"/>
              <a:sym typeface="Arial"/>
            </a:endParaRPr>
          </a:p>
        </p:txBody>
      </p:sp>
      <p:sp>
        <p:nvSpPr>
          <p:cNvPr id="4" name="Scroll: Horizontal 3">
            <a:extLst>
              <a:ext uri="{FF2B5EF4-FFF2-40B4-BE49-F238E27FC236}">
                <a16:creationId xmlns:a16="http://schemas.microsoft.com/office/drawing/2014/main" id="{3A30B772-8A04-F326-8A42-ADE2A12FF5C9}"/>
              </a:ext>
            </a:extLst>
          </p:cNvPr>
          <p:cNvSpPr/>
          <p:nvPr/>
        </p:nvSpPr>
        <p:spPr>
          <a:xfrm>
            <a:off x="9542205" y="4759294"/>
            <a:ext cx="2241755" cy="1345347"/>
          </a:xfrm>
          <a:prstGeom prst="horizontalScroll">
            <a:avLst>
              <a:gd name="adj" fmla="val 19275"/>
            </a:avLst>
          </a:prstGeom>
          <a:solidFill>
            <a:schemeClr val="accent2">
              <a:lumMod val="20000"/>
              <a:lumOff val="8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lgerian" panose="04020705040A02060702" pitchFamily="82" charset="0"/>
                <a:sym typeface="Arial"/>
              </a:rPr>
              <a:t>  Engineers and Technicians</a:t>
            </a:r>
          </a:p>
          <a:p>
            <a:pPr marL="0" marR="0" indent="0" algn="ctr" defTabSz="914400" rtl="0" fontAlgn="auto" latinLnBrk="0" hangingPunct="0">
              <a:lnSpc>
                <a:spcPct val="100000"/>
              </a:lnSpc>
              <a:spcBef>
                <a:spcPts val="0"/>
              </a:spcBef>
              <a:spcAft>
                <a:spcPts val="0"/>
              </a:spcAft>
              <a:buClrTx/>
              <a:buSzTx/>
              <a:buFontTx/>
              <a:buNone/>
              <a:tabLst/>
            </a:pPr>
            <a:r>
              <a:rPr lang="en-US" dirty="0">
                <a:latin typeface="Algerian" panose="04020705040A02060702" pitchFamily="82" charset="0"/>
              </a:rPr>
              <a:t> </a:t>
            </a:r>
            <a:r>
              <a:rPr kumimoji="0" lang="en-US" sz="1800" b="0" i="0" u="none" strike="noStrike" cap="none" spc="0" normalizeH="0" baseline="0" dirty="0">
                <a:ln>
                  <a:noFill/>
                </a:ln>
                <a:solidFill>
                  <a:srgbClr val="000000"/>
                </a:solidFill>
                <a:effectLst/>
                <a:uFillTx/>
                <a:latin typeface="Algerian" panose="04020705040A02060702" pitchFamily="82" charset="0"/>
                <a:sym typeface="Arial"/>
              </a:rPr>
              <a:t>  wanted</a:t>
            </a:r>
            <a:endParaRPr kumimoji="0" lang="en-GB" sz="1800" b="0" i="0" u="none" strike="noStrike" cap="none" spc="0" normalizeH="0" baseline="0" dirty="0">
              <a:ln>
                <a:noFill/>
              </a:ln>
              <a:solidFill>
                <a:srgbClr val="000000"/>
              </a:solidFill>
              <a:effectLst/>
              <a:uFillTx/>
              <a:latin typeface="Algerian" panose="04020705040A02060702" pitchFamily="82" charset="0"/>
              <a:sym typeface="Arial"/>
            </a:endParaRPr>
          </a:p>
        </p:txBody>
      </p:sp>
    </p:spTree>
    <p:extLst>
      <p:ext uri="{BB962C8B-B14F-4D97-AF65-F5344CB8AC3E}">
        <p14:creationId xmlns:p14="http://schemas.microsoft.com/office/powerpoint/2010/main" val="414944503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Outreach activities of DESY</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42</a:t>
            </a:fld>
            <a:endParaRPr/>
          </a:p>
        </p:txBody>
      </p:sp>
      <p:sp>
        <p:nvSpPr>
          <p:cNvPr id="3" name="TextBox 2">
            <a:extLst>
              <a:ext uri="{FF2B5EF4-FFF2-40B4-BE49-F238E27FC236}">
                <a16:creationId xmlns:a16="http://schemas.microsoft.com/office/drawing/2014/main" id="{D0E1B439-4CA1-F0EE-6E03-363C682229A3}"/>
              </a:ext>
            </a:extLst>
          </p:cNvPr>
          <p:cNvSpPr txBox="1"/>
          <p:nvPr/>
        </p:nvSpPr>
        <p:spPr>
          <a:xfrm>
            <a:off x="284671" y="1124867"/>
            <a:ext cx="11498490"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GB"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Visits</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can be arranged for groups of 15-60 visitors</a:t>
            </a:r>
          </a:p>
          <a:p>
            <a:pPr marL="623888" lvl="8" indent="-285750">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Arial" panose="020B0604020202020204" pitchFamily="34" charset="0"/>
              </a:rPr>
              <a:t>Individuals can join registered groups</a:t>
            </a:r>
          </a:p>
          <a:p>
            <a:pPr marL="623888" lvl="8" indent="-285750">
              <a:buFont typeface="Arial" panose="020B0604020202020204" pitchFamily="34" charset="0"/>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Visits are possibl</a:t>
            </a:r>
            <a:r>
              <a:rPr lang="en-GB" sz="1600" dirty="0">
                <a:latin typeface="Arial" panose="020B0604020202020204" pitchFamily="34" charset="0"/>
                <a:ea typeface="Times New Roman" panose="02020603050405020304" pitchFamily="18" charset="0"/>
                <a:cs typeface="Arial" panose="020B0604020202020204" pitchFamily="34" charset="0"/>
              </a:rPr>
              <a:t>e </a:t>
            </a:r>
            <a:r>
              <a:rPr lang="en-GB" sz="1600" dirty="0">
                <a:solidFill>
                  <a:srgbClr val="C00000"/>
                </a:solidFill>
                <a:latin typeface="Arial" panose="020B0604020202020204" pitchFamily="34" charset="0"/>
                <a:ea typeface="Times New Roman" panose="02020603050405020304" pitchFamily="18" charset="0"/>
                <a:cs typeface="Arial" panose="020B0604020202020204" pitchFamily="34" charset="0"/>
              </a:rPr>
              <a:t>Monday through Friday </a:t>
            </a:r>
            <a:r>
              <a:rPr lang="en-GB" sz="1600" dirty="0">
                <a:latin typeface="Arial" panose="020B0604020202020204" pitchFamily="34" charset="0"/>
                <a:ea typeface="Times New Roman" panose="02020603050405020304" pitchFamily="18" charset="0"/>
                <a:cs typeface="Arial" panose="020B0604020202020204" pitchFamily="34" charset="0"/>
              </a:rPr>
              <a:t>and last for 3 hours</a:t>
            </a:r>
          </a:p>
          <a:p>
            <a:pPr marL="623888" lvl="8" indent="-285750">
              <a:buFont typeface="Arial" panose="020B0604020202020204" pitchFamily="34" charset="0"/>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Public visit </a:t>
            </a:r>
            <a:r>
              <a:rPr lang="en-GB"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one Saturday per month </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(registration required)</a:t>
            </a:r>
          </a:p>
          <a:p>
            <a:pPr marL="623888" lvl="8" indent="-285750">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Arial" panose="020B0604020202020204" pitchFamily="34" charset="0"/>
              </a:rPr>
              <a:t>Content: Overview of DESY, Photon science, Particle physics, design and construction of accelerators</a:t>
            </a:r>
          </a:p>
          <a:p>
            <a:pPr marL="623888" lvl="8" indent="-285750">
              <a:buFont typeface="Arial" panose="020B0604020202020204" pitchFamily="34" charset="0"/>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Access to (small) gift shop</a:t>
            </a:r>
          </a:p>
          <a:p>
            <a:endParaRPr lang="en-GB" sz="1600" b="1" dirty="0">
              <a:latin typeface="Arial" panose="020B0604020202020204" pitchFamily="34" charset="0"/>
              <a:ea typeface="Times New Roman" panose="02020603050405020304" pitchFamily="18" charset="0"/>
              <a:cs typeface="Arial" panose="020B0604020202020204" pitchFamily="34" charset="0"/>
            </a:endParaRPr>
          </a:p>
          <a:p>
            <a:r>
              <a:rPr lang="en-GB"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Arial" panose="020B0604020202020204" pitchFamily="34" charset="0"/>
              </a:rPr>
              <a:t>Coming soon (end 2025): New </a:t>
            </a:r>
            <a:r>
              <a:rPr lang="en-GB" sz="1600" dirty="0">
                <a:solidFill>
                  <a:srgbClr val="C00000"/>
                </a:solidFill>
                <a:latin typeface="Arial" panose="020B0604020202020204" pitchFamily="34" charset="0"/>
                <a:ea typeface="Times New Roman" panose="02020603050405020304" pitchFamily="18" charset="0"/>
                <a:cs typeface="Arial" panose="020B0604020202020204" pitchFamily="34" charset="0"/>
              </a:rPr>
              <a:t>DESYUM</a:t>
            </a:r>
            <a:r>
              <a:rPr lang="en-GB" sz="1600" dirty="0">
                <a:latin typeface="Arial" panose="020B0604020202020204" pitchFamily="34" charset="0"/>
                <a:ea typeface="Times New Roman" panose="02020603050405020304" pitchFamily="18" charset="0"/>
                <a:cs typeface="Arial" panose="020B0604020202020204" pitchFamily="34" charset="0"/>
              </a:rPr>
              <a:t> visitor centre. Permanent exhibition about research at DESY, gift shop, open 7/7, free entrance</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Aptos" panose="020B0004020202020204" pitchFamily="34" charset="0"/>
              <a:cs typeface="Arial" panose="020B0604020202020204" pitchFamily="34" charset="0"/>
            </a:endParaRPr>
          </a:p>
          <a:p>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Arial" panose="020B0604020202020204" pitchFamily="34" charset="0"/>
              </a:rPr>
              <a:t>Public events agenda</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Öffentliche</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Vorträge</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 -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Deutsches</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Elektronen</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-Synchrotron DESY</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96032900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Educational activities of DESY</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43</a:t>
            </a:fld>
            <a:endParaRPr/>
          </a:p>
        </p:txBody>
      </p:sp>
      <p:sp>
        <p:nvSpPr>
          <p:cNvPr id="3" name="TextBox 2">
            <a:extLst>
              <a:ext uri="{FF2B5EF4-FFF2-40B4-BE49-F238E27FC236}">
                <a16:creationId xmlns:a16="http://schemas.microsoft.com/office/drawing/2014/main" id="{ED3216B7-8610-9426-DD11-D07D344FE967}"/>
              </a:ext>
            </a:extLst>
          </p:cNvPr>
          <p:cNvSpPr txBox="1"/>
          <p:nvPr/>
        </p:nvSpPr>
        <p:spPr>
          <a:xfrm>
            <a:off x="315022" y="1354700"/>
            <a:ext cx="10724685"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Tx/>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high school students: </a:t>
            </a:r>
            <a:endParaRPr lang="en-GB" sz="1600" dirty="0">
              <a:latin typeface="Arial" panose="020B0604020202020204" pitchFamily="34" charset="0"/>
              <a:ea typeface="Times New Roman" panose="02020603050405020304" pitchFamily="18" charset="0"/>
              <a:cs typeface="Arial" panose="020B0604020202020204" pitchFamily="34" charset="0"/>
            </a:endParaRPr>
          </a:p>
          <a:p>
            <a:pPr marL="534988" lvl="1" indent="-285750">
              <a:buFontTx/>
              <a:buChar char="-"/>
            </a:pP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Schülerlabore</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 -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Deutsches</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Elektronen</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-Synchrotron DESY</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Aptos" panose="020B0004020202020204" pitchFamily="34" charset="0"/>
              <a:cs typeface="Arial" panose="020B0604020202020204" pitchFamily="34" charset="0"/>
            </a:endParaRPr>
          </a:p>
          <a:p>
            <a:pPr marL="285750" indent="-285750">
              <a:buFontTx/>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teachers: </a:t>
            </a:r>
          </a:p>
          <a:p>
            <a:pPr marL="534988" indent="-285750">
              <a:buFontTx/>
              <a:buChar char="-"/>
            </a:pP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Lehrerfortbildung</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 -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Deutsches</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Elektronen</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-Synchrotron DESY</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Aptos" panose="020B0004020202020204" pitchFamily="34" charset="0"/>
              <a:cs typeface="Arial" panose="020B0604020202020204" pitchFamily="34" charset="0"/>
            </a:endParaRPr>
          </a:p>
          <a:p>
            <a:pPr marL="285750" indent="-285750">
              <a:buFontTx/>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Internships: </a:t>
            </a:r>
          </a:p>
          <a:p>
            <a:pPr marL="534988" indent="-285750">
              <a:buFontTx/>
              <a:buChar char="-"/>
            </a:pP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Praktikum</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 -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Deutsches</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Elektronen</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-Synchrotron DESY</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5" name="Picture 4">
            <a:extLst>
              <a:ext uri="{FF2B5EF4-FFF2-40B4-BE49-F238E27FC236}">
                <a16:creationId xmlns:a16="http://schemas.microsoft.com/office/drawing/2014/main" id="{31F7F44F-0A78-CCA4-801F-C75ECB46E9D3}"/>
              </a:ext>
            </a:extLst>
          </p:cNvPr>
          <p:cNvPicPr>
            <a:picLocks noChangeAspect="1"/>
          </p:cNvPicPr>
          <p:nvPr/>
        </p:nvPicPr>
        <p:blipFill>
          <a:blip r:embed="rId5"/>
          <a:stretch>
            <a:fillRect/>
          </a:stretch>
        </p:blipFill>
        <p:spPr>
          <a:xfrm>
            <a:off x="8134577" y="3813047"/>
            <a:ext cx="3648584" cy="1267002"/>
          </a:xfrm>
          <a:prstGeom prst="rect">
            <a:avLst/>
          </a:prstGeom>
        </p:spPr>
      </p:pic>
    </p:spTree>
    <p:extLst>
      <p:ext uri="{BB962C8B-B14F-4D97-AF65-F5344CB8AC3E}">
        <p14:creationId xmlns:p14="http://schemas.microsoft.com/office/powerpoint/2010/main" val="273628042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Career options at DESY</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44</a:t>
            </a:fld>
            <a:endParaRPr/>
          </a:p>
        </p:txBody>
      </p:sp>
      <p:sp>
        <p:nvSpPr>
          <p:cNvPr id="3" name="TextBox 2">
            <a:extLst>
              <a:ext uri="{FF2B5EF4-FFF2-40B4-BE49-F238E27FC236}">
                <a16:creationId xmlns:a16="http://schemas.microsoft.com/office/drawing/2014/main" id="{777EA801-9A74-1B79-3890-FACC13903B61}"/>
              </a:ext>
            </a:extLst>
          </p:cNvPr>
          <p:cNvSpPr txBox="1"/>
          <p:nvPr/>
        </p:nvSpPr>
        <p:spPr>
          <a:xfrm>
            <a:off x="593801" y="1433813"/>
            <a:ext cx="11039969" cy="2062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Tx/>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Dual studies (5 professions): </a:t>
            </a:r>
          </a:p>
          <a:p>
            <a:pPr marL="623888" indent="-285750">
              <a:buFontTx/>
              <a:buChar char="-"/>
            </a:pP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Das Duale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Studium</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bei</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 DESY -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Deutsches</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Elektronen</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-Synchrotron DESY</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Aptos" panose="020B0004020202020204" pitchFamily="34" charset="0"/>
              <a:cs typeface="Arial" panose="020B0604020202020204" pitchFamily="34" charset="0"/>
            </a:endParaRPr>
          </a:p>
          <a:p>
            <a:pPr marL="285750" indent="-285750">
              <a:buFontTx/>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Professional training (9 professions): </a:t>
            </a:r>
          </a:p>
          <a:p>
            <a:pPr marL="623888" lvl="1" indent="-285750">
              <a:buFontTx/>
              <a:buChar char="-"/>
            </a:pP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Ausbildung</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 -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Deutsches</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Elektronen</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-Synchrotron DESY</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Aptos" panose="020B0004020202020204" pitchFamily="34" charset="0"/>
              <a:cs typeface="Arial" panose="020B0604020202020204" pitchFamily="34" charset="0"/>
            </a:endParaRPr>
          </a:p>
          <a:p>
            <a:pPr marL="285750" indent="-285750">
              <a:buFontTx/>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Portal for job vacancies: </a:t>
            </a:r>
          </a:p>
          <a:p>
            <a:pPr marL="623888" indent="-285750">
              <a:buFontTx/>
              <a:buChar char="-"/>
            </a:pP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Stellenangebote</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 (desy.de)</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Aptos" panose="020B0004020202020204" pitchFamily="34" charset="0"/>
              <a:cs typeface="Arial" panose="020B0604020202020204" pitchFamily="34" charset="0"/>
            </a:endParaRPr>
          </a:p>
          <a:p>
            <a:pPr marL="285750" indent="-285750">
              <a:buFontTx/>
              <a:buChar char="-"/>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Further information: </a:t>
            </a:r>
          </a:p>
          <a:p>
            <a:pPr marL="623888" indent="-285750">
              <a:buFontTx/>
              <a:buChar char="-"/>
            </a:pP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Karriereprogramme</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 -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Deutsches</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 </a:t>
            </a:r>
            <a:r>
              <a:rPr lang="en-GB"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Elektronen</a:t>
            </a:r>
            <a:r>
              <a:rPr lang="en-GB"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-Synchrotron DESY</a:t>
            </a: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6610938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2053799" y="951938"/>
            <a:ext cx="8869764"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3600" b="1" spc="-1">
                <a:solidFill>
                  <a:schemeClr val="accent1"/>
                </a:solidFill>
              </a:defRPr>
            </a:lvl1pPr>
          </a:lstStyle>
          <a:p>
            <a:r>
              <a:rPr lang="en-US" dirty="0"/>
              <a:t>Thank you very much for your attention</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45</a:t>
            </a:fld>
            <a:endParaRPr/>
          </a:p>
        </p:txBody>
      </p:sp>
      <p:pic>
        <p:nvPicPr>
          <p:cNvPr id="2" name="Picture 1" descr="A logo for a company&#10;&#10;Description automatically generated">
            <a:extLst>
              <a:ext uri="{FF2B5EF4-FFF2-40B4-BE49-F238E27FC236}">
                <a16:creationId xmlns:a16="http://schemas.microsoft.com/office/drawing/2014/main" id="{ED5F698A-B87E-58C6-4566-0C82D0681D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749" y="2117062"/>
            <a:ext cx="3644318" cy="3429000"/>
          </a:xfrm>
          <a:prstGeom prst="rect">
            <a:avLst/>
          </a:prstGeom>
        </p:spPr>
      </p:pic>
      <p:pic>
        <p:nvPicPr>
          <p:cNvPr id="5" name="Picture 4" descr="A person looking through a window">
            <a:extLst>
              <a:ext uri="{FF2B5EF4-FFF2-40B4-BE49-F238E27FC236}">
                <a16:creationId xmlns:a16="http://schemas.microsoft.com/office/drawing/2014/main" id="{F5007709-67C4-EA86-20EB-DD2149E1C2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9825" y="2233162"/>
            <a:ext cx="4262400" cy="3196800"/>
          </a:xfrm>
          <a:prstGeom prst="rect">
            <a:avLst/>
          </a:prstGeom>
        </p:spPr>
      </p:pic>
    </p:spTree>
    <p:extLst>
      <p:ext uri="{BB962C8B-B14F-4D97-AF65-F5344CB8AC3E}">
        <p14:creationId xmlns:p14="http://schemas.microsoft.com/office/powerpoint/2010/main" val="5542417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CustomShape 1"/>
          <p:cNvSpPr txBox="1"/>
          <p:nvPr/>
        </p:nvSpPr>
        <p:spPr>
          <a:xfrm>
            <a:off x="407879" y="27990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rPr lang="en-US" dirty="0"/>
              <a:t>The BL4S 5-season year</a:t>
            </a:r>
            <a:endParaRPr dirty="0"/>
          </a:p>
        </p:txBody>
      </p:sp>
      <p:sp>
        <p:nvSpPr>
          <p:cNvPr id="294"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295" name="CustomShape 4"/>
          <p:cNvSpPr txBox="1">
            <a:spLocks noGrp="1"/>
          </p:cNvSpPr>
          <p:nvPr>
            <p:ph type="sldNum" sz="quarter" idx="4294967295"/>
          </p:nvPr>
        </p:nvSpPr>
        <p:spPr>
          <a:xfrm>
            <a:off x="11660479" y="6470367"/>
            <a:ext cx="127001"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5</a:t>
            </a:fld>
            <a:endParaRPr/>
          </a:p>
        </p:txBody>
      </p:sp>
      <p:sp>
        <p:nvSpPr>
          <p:cNvPr id="296" name="CustomShape 5"/>
          <p:cNvSpPr txBox="1"/>
          <p:nvPr/>
        </p:nvSpPr>
        <p:spPr>
          <a:xfrm>
            <a:off x="238273" y="876576"/>
            <a:ext cx="8573889" cy="5150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p>
            <a:pPr marL="431999" indent="-322560">
              <a:spcBef>
                <a:spcPts val="400"/>
              </a:spcBef>
              <a:buClr>
                <a:srgbClr val="000000"/>
              </a:buClr>
              <a:buSzPct val="45000"/>
              <a:buChar char="●"/>
              <a:defRPr sz="2400" spc="-1">
                <a:solidFill>
                  <a:srgbClr val="2F2F2F"/>
                </a:solidFill>
              </a:defRPr>
            </a:pPr>
            <a:r>
              <a:rPr lang="en-US" sz="1600" dirty="0">
                <a:solidFill>
                  <a:srgbClr val="C00000"/>
                </a:solidFill>
              </a:rPr>
              <a:t>October / November</a:t>
            </a:r>
            <a:r>
              <a:rPr lang="en-US" sz="1600" dirty="0"/>
              <a:t>: Publicity</a:t>
            </a:r>
          </a:p>
          <a:p>
            <a:pPr marL="714375" indent="-322263">
              <a:spcBef>
                <a:spcPts val="400"/>
              </a:spcBef>
              <a:buClr>
                <a:srgbClr val="000000"/>
              </a:buClr>
              <a:buSzPct val="45000"/>
              <a:buChar char="●"/>
              <a:defRPr sz="2400" spc="-1">
                <a:solidFill>
                  <a:srgbClr val="2F2F2F"/>
                </a:solidFill>
              </a:defRPr>
            </a:pPr>
            <a:r>
              <a:rPr lang="en-US" sz="1600" dirty="0"/>
              <a:t>Posts on CERN and DESY social media</a:t>
            </a:r>
          </a:p>
          <a:p>
            <a:pPr marL="714375" indent="-322263">
              <a:spcBef>
                <a:spcPts val="400"/>
              </a:spcBef>
              <a:buClr>
                <a:srgbClr val="000000"/>
              </a:buClr>
              <a:buSzPct val="45000"/>
              <a:buChar char="●"/>
              <a:defRPr sz="2400" spc="-1">
                <a:solidFill>
                  <a:srgbClr val="2F2F2F"/>
                </a:solidFill>
              </a:defRPr>
            </a:pPr>
            <a:r>
              <a:rPr lang="en-US" sz="1600" dirty="0"/>
              <a:t>E-mails to many e-groups (previous BL4S participants, alumni of CERN teacher programs, etc.)</a:t>
            </a:r>
          </a:p>
          <a:p>
            <a:pPr marL="714375" indent="-322263">
              <a:spcBef>
                <a:spcPts val="400"/>
              </a:spcBef>
              <a:buClr>
                <a:srgbClr val="000000"/>
              </a:buClr>
              <a:buSzPct val="45000"/>
              <a:buChar char="●"/>
              <a:defRPr sz="2400" spc="-1">
                <a:solidFill>
                  <a:srgbClr val="2F2F2F"/>
                </a:solidFill>
              </a:defRPr>
            </a:pPr>
            <a:r>
              <a:rPr lang="en-US" sz="1600" dirty="0"/>
              <a:t>Messages to other networks (e.g. IPPOG, alumni of teacher </a:t>
            </a:r>
            <a:r>
              <a:rPr lang="en-US" sz="1600" dirty="0" err="1"/>
              <a:t>programmes</a:t>
            </a:r>
            <a:r>
              <a:rPr lang="en-US" sz="1600" dirty="0"/>
              <a:t>) and Web sites</a:t>
            </a:r>
          </a:p>
          <a:p>
            <a:pPr marL="714375" indent="-322263">
              <a:spcBef>
                <a:spcPts val="400"/>
              </a:spcBef>
              <a:buClr>
                <a:srgbClr val="000000"/>
              </a:buClr>
              <a:buSzPct val="45000"/>
              <a:buChar char="●"/>
              <a:defRPr sz="2400" spc="-1">
                <a:solidFill>
                  <a:srgbClr val="2F2F2F"/>
                </a:solidFill>
              </a:defRPr>
            </a:pPr>
            <a:r>
              <a:rPr lang="en-US" sz="1600" dirty="0"/>
              <a:t>Celebrities</a:t>
            </a:r>
          </a:p>
          <a:p>
            <a:pPr marL="714375" indent="-321945">
              <a:spcBef>
                <a:spcPts val="400"/>
              </a:spcBef>
              <a:buClr>
                <a:srgbClr val="000000"/>
              </a:buClr>
              <a:buSzPct val="45000"/>
              <a:buChar char="●"/>
              <a:defRPr sz="2400" spc="-1">
                <a:solidFill>
                  <a:srgbClr val="2F2F2F"/>
                </a:solidFill>
              </a:defRPr>
            </a:pPr>
            <a:r>
              <a:rPr lang="en-US" sz="1600" dirty="0">
                <a:solidFill>
                  <a:srgbClr val="C00000"/>
                </a:solidFill>
              </a:rPr>
              <a:t>Permanently looking for additional channels for publicity</a:t>
            </a:r>
          </a:p>
          <a:p>
            <a:pPr marL="431999" indent="-322560">
              <a:spcBef>
                <a:spcPts val="400"/>
              </a:spcBef>
              <a:buClr>
                <a:srgbClr val="000000"/>
              </a:buClr>
              <a:buSzPct val="45000"/>
              <a:buChar char="●"/>
              <a:defRPr sz="2400" spc="-1">
                <a:solidFill>
                  <a:srgbClr val="2F2F2F"/>
                </a:solidFill>
              </a:defRPr>
            </a:pPr>
            <a:r>
              <a:rPr lang="en-US" sz="1600" dirty="0">
                <a:solidFill>
                  <a:srgbClr val="C00000"/>
                </a:solidFill>
              </a:rPr>
              <a:t>November to April</a:t>
            </a:r>
          </a:p>
          <a:p>
            <a:pPr marL="714375" indent="-322263">
              <a:spcBef>
                <a:spcPts val="400"/>
              </a:spcBef>
              <a:buClr>
                <a:srgbClr val="000000"/>
              </a:buClr>
              <a:buSzPct val="45000"/>
              <a:buChar char="●"/>
              <a:defRPr sz="2400" spc="-1">
                <a:solidFill>
                  <a:srgbClr val="2F2F2F"/>
                </a:solidFill>
              </a:defRPr>
            </a:pPr>
            <a:r>
              <a:rPr lang="en-US" sz="1600" dirty="0"/>
              <a:t>Student teams are forming and work on their proposals (and videos). We are answering tons of questions</a:t>
            </a:r>
          </a:p>
          <a:p>
            <a:pPr marL="714375" indent="-322263">
              <a:spcBef>
                <a:spcPts val="400"/>
              </a:spcBef>
              <a:buClr>
                <a:srgbClr val="000000"/>
              </a:buClr>
              <a:buSzPct val="45000"/>
              <a:buChar char="●"/>
              <a:defRPr sz="2400" spc="-1">
                <a:solidFill>
                  <a:srgbClr val="2F2F2F"/>
                </a:solidFill>
              </a:defRPr>
            </a:pPr>
            <a:r>
              <a:rPr lang="en-US" sz="1600" dirty="0"/>
              <a:t>On-line events </a:t>
            </a:r>
          </a:p>
          <a:p>
            <a:pPr marL="431999" indent="-322560">
              <a:spcBef>
                <a:spcPts val="400"/>
              </a:spcBef>
              <a:buClr>
                <a:srgbClr val="000000"/>
              </a:buClr>
              <a:buSzPct val="45000"/>
              <a:buChar char="●"/>
              <a:defRPr sz="2400" spc="-1">
                <a:solidFill>
                  <a:srgbClr val="2F2F2F"/>
                </a:solidFill>
              </a:defRPr>
            </a:pPr>
            <a:r>
              <a:rPr lang="en-US" sz="1600" dirty="0">
                <a:solidFill>
                  <a:srgbClr val="C00000"/>
                </a:solidFill>
              </a:rPr>
              <a:t>April to June</a:t>
            </a:r>
          </a:p>
          <a:p>
            <a:pPr marL="714375" indent="-322263">
              <a:spcBef>
                <a:spcPts val="400"/>
              </a:spcBef>
              <a:buClr>
                <a:srgbClr val="000000"/>
              </a:buClr>
              <a:buSzPct val="45000"/>
              <a:buChar char="●"/>
              <a:defRPr sz="2400" spc="-1">
                <a:solidFill>
                  <a:srgbClr val="2F2F2F"/>
                </a:solidFill>
              </a:defRPr>
            </a:pPr>
            <a:r>
              <a:rPr lang="en-US" sz="1600" dirty="0"/>
              <a:t>Evaluation of the proposals and selection of the winners</a:t>
            </a:r>
          </a:p>
          <a:p>
            <a:pPr marL="431999" indent="-322560">
              <a:spcBef>
                <a:spcPts val="400"/>
              </a:spcBef>
              <a:buClr>
                <a:srgbClr val="000000"/>
              </a:buClr>
              <a:buSzPct val="45000"/>
              <a:buChar char="●"/>
              <a:defRPr sz="2400" spc="-1">
                <a:solidFill>
                  <a:srgbClr val="2F2F2F"/>
                </a:solidFill>
              </a:defRPr>
            </a:pPr>
            <a:r>
              <a:rPr lang="en-US" sz="1600" dirty="0">
                <a:solidFill>
                  <a:srgbClr val="C00000"/>
                </a:solidFill>
              </a:rPr>
              <a:t>June to September</a:t>
            </a:r>
          </a:p>
          <a:p>
            <a:pPr marL="714375" indent="-322263">
              <a:spcBef>
                <a:spcPts val="400"/>
              </a:spcBef>
              <a:buClr>
                <a:srgbClr val="000000"/>
              </a:buClr>
              <a:buSzPct val="45000"/>
              <a:buChar char="●"/>
              <a:defRPr sz="2400" spc="-1">
                <a:solidFill>
                  <a:srgbClr val="2F2F2F"/>
                </a:solidFill>
              </a:defRPr>
            </a:pPr>
            <a:r>
              <a:rPr lang="en-US" sz="1600" dirty="0"/>
              <a:t>Preparation of the winning experiments (including test beam)</a:t>
            </a:r>
          </a:p>
          <a:p>
            <a:pPr marL="431999" indent="-322560">
              <a:spcBef>
                <a:spcPts val="400"/>
              </a:spcBef>
              <a:buClr>
                <a:srgbClr val="000000"/>
              </a:buClr>
              <a:buSzPct val="45000"/>
              <a:buChar char="●"/>
              <a:defRPr sz="2400" spc="-1">
                <a:solidFill>
                  <a:srgbClr val="2F2F2F"/>
                </a:solidFill>
              </a:defRPr>
            </a:pPr>
            <a:r>
              <a:rPr lang="en-US" sz="1600" dirty="0">
                <a:solidFill>
                  <a:srgbClr val="C00000"/>
                </a:solidFill>
              </a:rPr>
              <a:t>September</a:t>
            </a:r>
          </a:p>
          <a:p>
            <a:pPr marL="714375" indent="-322263">
              <a:spcBef>
                <a:spcPts val="400"/>
              </a:spcBef>
              <a:buClr>
                <a:srgbClr val="000000"/>
              </a:buClr>
              <a:buSzPct val="45000"/>
              <a:buChar char="●"/>
              <a:defRPr sz="2400" spc="-1">
                <a:solidFill>
                  <a:srgbClr val="2F2F2F"/>
                </a:solidFill>
              </a:defRPr>
            </a:pPr>
            <a:r>
              <a:rPr lang="en-US" sz="1600" dirty="0"/>
              <a:t>Winners come to CERN / DESY</a:t>
            </a:r>
          </a:p>
        </p:txBody>
      </p:sp>
      <p:pic>
        <p:nvPicPr>
          <p:cNvPr id="5" name="Picture 4">
            <a:extLst>
              <a:ext uri="{FF2B5EF4-FFF2-40B4-BE49-F238E27FC236}">
                <a16:creationId xmlns:a16="http://schemas.microsoft.com/office/drawing/2014/main" id="{1039AD77-95E9-5D30-0A5F-4E59F22101D9}"/>
              </a:ext>
            </a:extLst>
          </p:cNvPr>
          <p:cNvPicPr>
            <a:picLocks noChangeAspect="1"/>
          </p:cNvPicPr>
          <p:nvPr/>
        </p:nvPicPr>
        <p:blipFill>
          <a:blip r:embed="rId2"/>
          <a:stretch>
            <a:fillRect/>
          </a:stretch>
        </p:blipFill>
        <p:spPr>
          <a:xfrm>
            <a:off x="9552921" y="1673942"/>
            <a:ext cx="2230240" cy="1644445"/>
          </a:xfrm>
          <a:prstGeom prst="rect">
            <a:avLst/>
          </a:prstGeom>
        </p:spPr>
      </p:pic>
      <p:pic>
        <p:nvPicPr>
          <p:cNvPr id="7" name="Picture 6" descr="A group of people standing with luggage&#10;&#10;Description automatically generated">
            <a:extLst>
              <a:ext uri="{FF2B5EF4-FFF2-40B4-BE49-F238E27FC236}">
                <a16:creationId xmlns:a16="http://schemas.microsoft.com/office/drawing/2014/main" id="{FBEFDA8D-955C-F287-4F8D-91779DD706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636" y="3857727"/>
            <a:ext cx="2923457" cy="1644445"/>
          </a:xfrm>
          <a:prstGeom prst="rect">
            <a:avLst/>
          </a:prstGeom>
        </p:spPr>
      </p:pic>
      <p:pic>
        <p:nvPicPr>
          <p:cNvPr id="9" name="Picture 8" descr="A group of people standing with luggage">
            <a:extLst>
              <a:ext uri="{FF2B5EF4-FFF2-40B4-BE49-F238E27FC236}">
                <a16:creationId xmlns:a16="http://schemas.microsoft.com/office/drawing/2014/main" id="{C5A4A4BE-180B-2635-1747-7297500D86FB}"/>
              </a:ext>
            </a:extLst>
          </p:cNvPr>
          <p:cNvPicPr>
            <a:picLocks noChangeAspect="1"/>
          </p:cNvPicPr>
          <p:nvPr/>
        </p:nvPicPr>
        <p:blipFill>
          <a:blip r:embed="rId4" cstate="print">
            <a:extLst>
              <a:ext uri="{28A0092B-C50C-407E-A947-70E740481C1C}">
                <a14:useLocalDpi xmlns:a14="http://schemas.microsoft.com/office/drawing/2010/main" val="0"/>
              </a:ext>
            </a:extLst>
          </a:blip>
          <a:srcRect l="8427" t="33048" r="10291"/>
          <a:stretch/>
        </p:blipFill>
        <p:spPr>
          <a:xfrm>
            <a:off x="9235493" y="4859954"/>
            <a:ext cx="2547668" cy="1180405"/>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The financial side of the business….</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6</a:t>
            </a:fld>
            <a:endParaRPr/>
          </a:p>
        </p:txBody>
      </p:sp>
      <p:sp>
        <p:nvSpPr>
          <p:cNvPr id="7" name="TextBox 6">
            <a:extLst>
              <a:ext uri="{FF2B5EF4-FFF2-40B4-BE49-F238E27FC236}">
                <a16:creationId xmlns:a16="http://schemas.microsoft.com/office/drawing/2014/main" id="{9E512214-3B36-D077-0A81-5B5FC95D6486}"/>
              </a:ext>
            </a:extLst>
          </p:cNvPr>
          <p:cNvSpPr txBox="1"/>
          <p:nvPr/>
        </p:nvSpPr>
        <p:spPr>
          <a:xfrm>
            <a:off x="294899" y="1361440"/>
            <a:ext cx="11601241" cy="32008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C00000"/>
                </a:solidFill>
              </a:rPr>
              <a:t>Main expenses</a:t>
            </a:r>
            <a:r>
              <a:rPr lang="en-US" sz="1600" dirty="0"/>
              <a:t>:</a:t>
            </a:r>
          </a:p>
          <a:p>
            <a:pPr marL="6286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C00000"/>
                </a:solidFill>
                <a:effectLst/>
                <a:uFillTx/>
                <a:latin typeface="Arial"/>
                <a:ea typeface="Arial"/>
                <a:cs typeface="Arial"/>
                <a:sym typeface="Arial"/>
              </a:rPr>
              <a:t>Salaries</a:t>
            </a:r>
            <a:r>
              <a:rPr kumimoji="0" lang="en-US" sz="1600" b="0" i="0" u="none" strike="noStrike" cap="none" spc="0" normalizeH="0" baseline="0" dirty="0">
                <a:ln>
                  <a:noFill/>
                </a:ln>
                <a:solidFill>
                  <a:srgbClr val="000000"/>
                </a:solidFill>
                <a:effectLst/>
                <a:uFillTx/>
                <a:latin typeface="Arial"/>
                <a:ea typeface="Arial"/>
                <a:cs typeface="Arial"/>
                <a:sym typeface="Arial"/>
              </a:rPr>
              <a:t> of support scientists (CERN / DESY)</a:t>
            </a:r>
          </a:p>
          <a:p>
            <a:pPr marL="6286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solidFill>
                  <a:srgbClr val="C00000"/>
                </a:solidFill>
              </a:rPr>
              <a:t>Travel and subsistence </a:t>
            </a:r>
            <a:r>
              <a:rPr lang="en-US" sz="1600" dirty="0"/>
              <a:t>of the winners </a:t>
            </a:r>
            <a:r>
              <a:rPr kumimoji="0" lang="en-US" sz="1600" b="0" i="0" u="none" strike="noStrike" cap="none" spc="0" normalizeH="0" baseline="0" dirty="0">
                <a:ln>
                  <a:noFill/>
                </a:ln>
                <a:solidFill>
                  <a:srgbClr val="000000"/>
                </a:solidFill>
                <a:effectLst/>
                <a:uFillTx/>
                <a:latin typeface="Arial"/>
                <a:ea typeface="Arial"/>
                <a:cs typeface="Arial"/>
                <a:sym typeface="Arial"/>
              </a:rPr>
              <a:t>(CERN / DESY)</a:t>
            </a:r>
            <a:endParaRPr lang="en-US" sz="1600" dirty="0"/>
          </a:p>
          <a:p>
            <a:pPr marL="6286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600" b="0" i="0" u="none" strike="noStrike" cap="none" spc="0" normalizeH="0" baseline="0" dirty="0">
                <a:ln>
                  <a:noFill/>
                </a:ln>
                <a:solidFill>
                  <a:srgbClr val="C00000"/>
                </a:solidFill>
                <a:effectLst/>
                <a:uFillTx/>
                <a:latin typeface="Arial"/>
                <a:ea typeface="Arial"/>
                <a:cs typeface="Arial"/>
                <a:sym typeface="Arial"/>
              </a:rPr>
              <a:t>Pri</a:t>
            </a:r>
            <a:r>
              <a:rPr lang="en-US" sz="1600" dirty="0">
                <a:solidFill>
                  <a:srgbClr val="C00000"/>
                </a:solidFill>
              </a:rPr>
              <a:t>z</a:t>
            </a:r>
            <a:r>
              <a:rPr kumimoji="0" lang="en-US" sz="1600" b="0" i="0" u="none" strike="noStrike" cap="none" spc="0" normalizeH="0" baseline="0" dirty="0">
                <a:ln>
                  <a:noFill/>
                </a:ln>
                <a:solidFill>
                  <a:srgbClr val="C00000"/>
                </a:solidFill>
                <a:effectLst/>
                <a:uFillTx/>
                <a:latin typeface="Arial"/>
                <a:ea typeface="Arial"/>
                <a:cs typeface="Arial"/>
                <a:sym typeface="Arial"/>
              </a:rPr>
              <a:t>es</a:t>
            </a:r>
            <a:r>
              <a:rPr kumimoji="0" lang="en-US" sz="1600" b="0" i="0" u="none" strike="noStrike" cap="none" spc="0" normalizeH="0" baseline="0" dirty="0">
                <a:ln>
                  <a:noFill/>
                </a:ln>
                <a:solidFill>
                  <a:srgbClr val="000000"/>
                </a:solidFill>
                <a:effectLst/>
                <a:uFillTx/>
                <a:latin typeface="Arial"/>
                <a:ea typeface="Arial"/>
                <a:cs typeface="Arial"/>
                <a:sym typeface="Arial"/>
              </a:rPr>
              <a:t> for the shortlisted teams as well as shippin</a:t>
            </a:r>
            <a:r>
              <a:rPr lang="en-US" sz="1600" dirty="0"/>
              <a:t>g and customs (CERN)</a:t>
            </a:r>
          </a:p>
          <a:p>
            <a:pPr marL="896938"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600" dirty="0"/>
              <a:t>…and </a:t>
            </a:r>
            <a:r>
              <a:rPr lang="en-US" sz="1600" dirty="0">
                <a:solidFill>
                  <a:srgbClr val="C00000"/>
                </a:solidFill>
              </a:rPr>
              <a:t>shipping</a:t>
            </a:r>
            <a:r>
              <a:rPr lang="en-US" sz="1600" dirty="0"/>
              <a:t> of the prizes</a:t>
            </a:r>
          </a:p>
          <a:p>
            <a:pPr marL="6286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baseline="0" dirty="0">
                <a:ln>
                  <a:noFill/>
                </a:ln>
                <a:solidFill>
                  <a:srgbClr val="C00000"/>
                </a:solidFill>
                <a:effectLst/>
                <a:uFillTx/>
                <a:latin typeface="Arial"/>
                <a:ea typeface="Arial"/>
                <a:cs typeface="Arial"/>
                <a:sym typeface="Arial"/>
              </a:rPr>
              <a:t>Materials</a:t>
            </a:r>
            <a:r>
              <a:rPr kumimoji="0" lang="en-GB" sz="1600" b="0" i="0" u="none" strike="noStrike" cap="none" spc="0" normalizeH="0" baseline="0" dirty="0">
                <a:ln>
                  <a:noFill/>
                </a:ln>
                <a:solidFill>
                  <a:srgbClr val="000000"/>
                </a:solidFill>
                <a:effectLst/>
                <a:uFillTx/>
                <a:latin typeface="Arial"/>
                <a:ea typeface="Arial"/>
                <a:cs typeface="Arial"/>
                <a:sym typeface="Arial"/>
              </a:rPr>
              <a:t> for the winning experiments (CERN / DESY)</a:t>
            </a:r>
          </a:p>
          <a:p>
            <a:pPr marL="342900" marR="0" algn="l" defTabSz="914400" rtl="0" fontAlgn="auto" latinLnBrk="0" hangingPunct="0">
              <a:lnSpc>
                <a:spcPct val="100000"/>
              </a:lnSpc>
              <a:spcBef>
                <a:spcPts val="0"/>
              </a:spcBef>
              <a:spcAft>
                <a:spcPts val="0"/>
              </a:spcAft>
              <a:buClrTx/>
              <a:buSzTx/>
              <a:tabLst/>
            </a:pPr>
            <a:endParaRPr kumimoji="0" lang="en-GB" sz="1600" b="0" i="0" u="none" strike="noStrike" cap="none" spc="0" normalizeH="0" baseline="0" dirty="0">
              <a:ln>
                <a:noFill/>
              </a:ln>
              <a:solidFill>
                <a:srgbClr val="000000"/>
              </a:solidFill>
              <a:effectLst/>
              <a:uFillTx/>
              <a:latin typeface="Arial"/>
              <a:ea typeface="Arial"/>
              <a:cs typeface="Arial"/>
              <a:sym typeface="Arial"/>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GB" sz="1600" dirty="0">
                <a:solidFill>
                  <a:srgbClr val="C00000"/>
                </a:solidFill>
              </a:rPr>
              <a:t>Main income</a:t>
            </a:r>
            <a:r>
              <a:rPr lang="en-GB" sz="1600" dirty="0"/>
              <a:t>:</a:t>
            </a:r>
          </a:p>
          <a:p>
            <a:pPr marL="628650" indent="-285750">
              <a:buFont typeface="Arial" panose="020B0604020202020204" pitchFamily="34" charset="0"/>
              <a:buChar char="•"/>
            </a:pPr>
            <a:r>
              <a:rPr kumimoji="0" lang="en-GB" sz="1600" b="0" i="0" u="none" strike="noStrike" cap="none" spc="0" normalizeH="0" baseline="0" dirty="0">
                <a:ln>
                  <a:noFill/>
                </a:ln>
                <a:solidFill>
                  <a:srgbClr val="000000"/>
                </a:solidFill>
                <a:effectLst/>
                <a:uFillTx/>
                <a:latin typeface="Arial"/>
                <a:ea typeface="Arial"/>
                <a:cs typeface="Arial"/>
                <a:sym typeface="Arial"/>
              </a:rPr>
              <a:t>CERN</a:t>
            </a:r>
            <a:r>
              <a:rPr lang="en-GB" sz="1600" dirty="0"/>
              <a:t> / DESY</a:t>
            </a:r>
            <a:endParaRPr lang="en-GB" sz="1600" b="0" i="0" u="none" strike="noStrike" cap="none" spc="0" normalizeH="0" baseline="0" dirty="0">
              <a:ln>
                <a:noFill/>
              </a:ln>
              <a:solidFill>
                <a:srgbClr val="000000"/>
              </a:solidFill>
              <a:effectLst/>
              <a:uFillTx/>
              <a:latin typeface="Arial"/>
              <a:ea typeface="Arial"/>
              <a:cs typeface="Arial"/>
            </a:endParaRPr>
          </a:p>
          <a:p>
            <a:pPr marL="899795" indent="-285750">
              <a:buFont typeface="Arial" panose="020B0604020202020204" pitchFamily="34" charset="0"/>
              <a:buChar char="•"/>
            </a:pPr>
            <a:r>
              <a:rPr lang="en-GB" sz="1600" dirty="0"/>
              <a:t>Staff: Institute</a:t>
            </a:r>
          </a:p>
          <a:p>
            <a:pPr marL="899795" indent="-285750">
              <a:buFont typeface="Arial" panose="020B0604020202020204" pitchFamily="34" charset="0"/>
              <a:buChar char="•"/>
            </a:pPr>
            <a:r>
              <a:rPr lang="en-GB" sz="1600" dirty="0"/>
              <a:t>Rest: 3</a:t>
            </a:r>
            <a:r>
              <a:rPr lang="en-GB" sz="1600" baseline="30000" dirty="0"/>
              <a:t>rd</a:t>
            </a:r>
            <a:r>
              <a:rPr lang="en-GB" sz="1600" dirty="0"/>
              <a:t> party money via the </a:t>
            </a:r>
            <a:r>
              <a:rPr lang="en-GB" sz="1600" dirty="0">
                <a:solidFill>
                  <a:srgbClr val="C00000"/>
                </a:solidFill>
              </a:rPr>
              <a:t>CERN &amp; Society foundation</a:t>
            </a: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Total cost per year (only 3</a:t>
            </a:r>
            <a:r>
              <a:rPr lang="en-GB" sz="1600" baseline="30000" dirty="0">
                <a:solidFill>
                  <a:schemeClr val="tx1"/>
                </a:solidFill>
              </a:rPr>
              <a:t>rd</a:t>
            </a:r>
            <a:r>
              <a:rPr lang="en-GB" sz="1600" dirty="0">
                <a:solidFill>
                  <a:schemeClr val="tx1"/>
                </a:solidFill>
              </a:rPr>
              <a:t> party money):</a:t>
            </a:r>
            <a:r>
              <a:rPr lang="en-GB" sz="1600" dirty="0">
                <a:solidFill>
                  <a:srgbClr val="C00000"/>
                </a:solidFill>
              </a:rPr>
              <a:t> ~CHF 150.000 – 200.000</a:t>
            </a:r>
          </a:p>
          <a:p>
            <a:pPr marL="899795" indent="-285750">
              <a:buFont typeface="Arial" panose="020B0604020202020204" pitchFamily="34" charset="0"/>
              <a:buChar char="•"/>
            </a:pPr>
            <a:endParaRPr lang="en-GB" sz="1600" dirty="0"/>
          </a:p>
        </p:txBody>
      </p:sp>
      <p:pic>
        <p:nvPicPr>
          <p:cNvPr id="3" name="Picture 2" descr="A logo for a company">
            <a:extLst>
              <a:ext uri="{FF2B5EF4-FFF2-40B4-BE49-F238E27FC236}">
                <a16:creationId xmlns:a16="http://schemas.microsoft.com/office/drawing/2014/main" id="{D5C6A0A0-AAB2-1C48-32B7-8507C8FB9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1500" y="4168500"/>
            <a:ext cx="1905000" cy="1905000"/>
          </a:xfrm>
          <a:prstGeom prst="rect">
            <a:avLst/>
          </a:prstGeom>
        </p:spPr>
      </p:pic>
    </p:spTree>
    <p:extLst>
      <p:ext uri="{BB962C8B-B14F-4D97-AF65-F5344CB8AC3E}">
        <p14:creationId xmlns:p14="http://schemas.microsoft.com/office/powerpoint/2010/main" val="329350132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txBox="1"/>
          <p:nvPr/>
        </p:nvSpPr>
        <p:spPr>
          <a:xfrm>
            <a:off x="407879" y="373680"/>
            <a:ext cx="1137528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b="1" spc="-1">
                <a:solidFill>
                  <a:schemeClr val="accent1"/>
                </a:solidFill>
              </a:defRPr>
            </a:lvl1pPr>
          </a:lstStyle>
          <a:p>
            <a:r>
              <a:rPr lang="en-US" dirty="0"/>
              <a:t>Impact – Statistics 2014 to 2024</a:t>
            </a:r>
            <a:endParaRPr dirty="0"/>
          </a:p>
        </p:txBody>
      </p:sp>
      <p:sp>
        <p:nvSpPr>
          <p:cNvPr id="467"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468" name="CustomShape 4"/>
          <p:cNvSpPr txBox="1">
            <a:spLocks noGrp="1"/>
          </p:cNvSpPr>
          <p:nvPr>
            <p:ph type="sldNum" sz="quarter" idx="4294967295"/>
          </p:nvPr>
        </p:nvSpPr>
        <p:spPr>
          <a:xfrm>
            <a:off x="11633771" y="6470367"/>
            <a:ext cx="153709"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7</a:t>
            </a:fld>
            <a:endParaRPr/>
          </a:p>
        </p:txBody>
      </p:sp>
      <p:graphicFrame>
        <p:nvGraphicFramePr>
          <p:cNvPr id="2" name="Table 3">
            <a:extLst>
              <a:ext uri="{FF2B5EF4-FFF2-40B4-BE49-F238E27FC236}">
                <a16:creationId xmlns:a16="http://schemas.microsoft.com/office/drawing/2014/main" id="{2E867BFD-02F6-3A93-49A8-DD67443265F4}"/>
              </a:ext>
            </a:extLst>
          </p:cNvPr>
          <p:cNvGraphicFramePr>
            <a:graphicFrameLocks noGrp="1"/>
          </p:cNvGraphicFramePr>
          <p:nvPr>
            <p:extLst>
              <p:ext uri="{D42A27DB-BD31-4B8C-83A1-F6EECF244321}">
                <p14:modId xmlns:p14="http://schemas.microsoft.com/office/powerpoint/2010/main" val="2694152281"/>
              </p:ext>
            </p:extLst>
          </p:nvPr>
        </p:nvGraphicFramePr>
        <p:xfrm>
          <a:off x="480036" y="1482200"/>
          <a:ext cx="2326959" cy="3657600"/>
        </p:xfrm>
        <a:graphic>
          <a:graphicData uri="http://schemas.openxmlformats.org/drawingml/2006/table">
            <a:tbl>
              <a:tblPr firstRow="1" bandRow="1">
                <a:tableStyleId>{5940675A-B579-460E-94D1-54222C63F5DA}</a:tableStyleId>
              </a:tblPr>
              <a:tblGrid>
                <a:gridCol w="735310">
                  <a:extLst>
                    <a:ext uri="{9D8B030D-6E8A-4147-A177-3AD203B41FA5}">
                      <a16:colId xmlns:a16="http://schemas.microsoft.com/office/drawing/2014/main" val="231421591"/>
                    </a:ext>
                  </a:extLst>
                </a:gridCol>
                <a:gridCol w="1591649">
                  <a:extLst>
                    <a:ext uri="{9D8B030D-6E8A-4147-A177-3AD203B41FA5}">
                      <a16:colId xmlns:a16="http://schemas.microsoft.com/office/drawing/2014/main" val="27913749"/>
                    </a:ext>
                  </a:extLst>
                </a:gridCol>
              </a:tblGrid>
              <a:tr h="0">
                <a:tc>
                  <a:txBody>
                    <a:bodyPr/>
                    <a:lstStyle/>
                    <a:p>
                      <a:r>
                        <a:rPr lang="en-US" sz="1400" dirty="0"/>
                        <a:t>Year</a:t>
                      </a:r>
                      <a:endParaRPr lang="en-GB" sz="1400" dirty="0"/>
                    </a:p>
                  </a:txBody>
                  <a:tcPr/>
                </a:tc>
                <a:tc>
                  <a:txBody>
                    <a:bodyPr/>
                    <a:lstStyle/>
                    <a:p>
                      <a:r>
                        <a:rPr lang="en-US" sz="1400" dirty="0"/>
                        <a:t>Number of teams</a:t>
                      </a:r>
                      <a:endParaRPr lang="en-GB" sz="1400" dirty="0"/>
                    </a:p>
                  </a:txBody>
                  <a:tcPr/>
                </a:tc>
                <a:extLst>
                  <a:ext uri="{0D108BD9-81ED-4DB2-BD59-A6C34878D82A}">
                    <a16:rowId xmlns:a16="http://schemas.microsoft.com/office/drawing/2014/main" val="1854661261"/>
                  </a:ext>
                </a:extLst>
              </a:tr>
              <a:tr h="239535">
                <a:tc>
                  <a:txBody>
                    <a:bodyPr/>
                    <a:lstStyle/>
                    <a:p>
                      <a:r>
                        <a:rPr lang="en-US" sz="1400" dirty="0"/>
                        <a:t>2014</a:t>
                      </a:r>
                      <a:endParaRPr lang="en-GB" sz="1400" dirty="0"/>
                    </a:p>
                  </a:txBody>
                  <a:tcPr/>
                </a:tc>
                <a:tc>
                  <a:txBody>
                    <a:bodyPr/>
                    <a:lstStyle/>
                    <a:p>
                      <a:r>
                        <a:rPr lang="en-US" sz="1400" dirty="0"/>
                        <a:t>292</a:t>
                      </a:r>
                      <a:endParaRPr lang="en-GB" sz="1400" dirty="0"/>
                    </a:p>
                  </a:txBody>
                  <a:tcPr/>
                </a:tc>
                <a:extLst>
                  <a:ext uri="{0D108BD9-81ED-4DB2-BD59-A6C34878D82A}">
                    <a16:rowId xmlns:a16="http://schemas.microsoft.com/office/drawing/2014/main" val="1198710026"/>
                  </a:ext>
                </a:extLst>
              </a:tr>
              <a:tr h="239535">
                <a:tc>
                  <a:txBody>
                    <a:bodyPr/>
                    <a:lstStyle/>
                    <a:p>
                      <a:r>
                        <a:rPr lang="en-US" sz="1400" dirty="0"/>
                        <a:t>2015</a:t>
                      </a:r>
                      <a:endParaRPr lang="en-GB" sz="1400" dirty="0"/>
                    </a:p>
                  </a:txBody>
                  <a:tcPr/>
                </a:tc>
                <a:tc>
                  <a:txBody>
                    <a:bodyPr/>
                    <a:lstStyle/>
                    <a:p>
                      <a:r>
                        <a:rPr lang="en-US" sz="1400" dirty="0"/>
                        <a:t>119</a:t>
                      </a:r>
                      <a:endParaRPr lang="en-GB" sz="1400" dirty="0"/>
                    </a:p>
                  </a:txBody>
                  <a:tcPr/>
                </a:tc>
                <a:extLst>
                  <a:ext uri="{0D108BD9-81ED-4DB2-BD59-A6C34878D82A}">
                    <a16:rowId xmlns:a16="http://schemas.microsoft.com/office/drawing/2014/main" val="4109983489"/>
                  </a:ext>
                </a:extLst>
              </a:tr>
              <a:tr h="239535">
                <a:tc>
                  <a:txBody>
                    <a:bodyPr/>
                    <a:lstStyle/>
                    <a:p>
                      <a:r>
                        <a:rPr lang="en-US" sz="1400" dirty="0"/>
                        <a:t>2016</a:t>
                      </a:r>
                      <a:endParaRPr lang="en-GB" sz="1400" dirty="0"/>
                    </a:p>
                  </a:txBody>
                  <a:tcPr/>
                </a:tc>
                <a:tc>
                  <a:txBody>
                    <a:bodyPr/>
                    <a:lstStyle/>
                    <a:p>
                      <a:r>
                        <a:rPr lang="en-US" sz="1400" dirty="0"/>
                        <a:t>150</a:t>
                      </a:r>
                      <a:endParaRPr lang="en-GB" sz="1400" dirty="0"/>
                    </a:p>
                  </a:txBody>
                  <a:tcPr/>
                </a:tc>
                <a:extLst>
                  <a:ext uri="{0D108BD9-81ED-4DB2-BD59-A6C34878D82A}">
                    <a16:rowId xmlns:a16="http://schemas.microsoft.com/office/drawing/2014/main" val="3170609866"/>
                  </a:ext>
                </a:extLst>
              </a:tr>
              <a:tr h="239535">
                <a:tc>
                  <a:txBody>
                    <a:bodyPr/>
                    <a:lstStyle/>
                    <a:p>
                      <a:r>
                        <a:rPr lang="en-US" sz="1400" dirty="0"/>
                        <a:t>2017</a:t>
                      </a:r>
                      <a:endParaRPr lang="en-GB" sz="1400" dirty="0"/>
                    </a:p>
                  </a:txBody>
                  <a:tcPr/>
                </a:tc>
                <a:tc>
                  <a:txBody>
                    <a:bodyPr/>
                    <a:lstStyle/>
                    <a:p>
                      <a:r>
                        <a:rPr lang="en-US" sz="1400" dirty="0"/>
                        <a:t>180</a:t>
                      </a:r>
                      <a:endParaRPr lang="en-GB" sz="1400" dirty="0"/>
                    </a:p>
                  </a:txBody>
                  <a:tcPr/>
                </a:tc>
                <a:extLst>
                  <a:ext uri="{0D108BD9-81ED-4DB2-BD59-A6C34878D82A}">
                    <a16:rowId xmlns:a16="http://schemas.microsoft.com/office/drawing/2014/main" val="746444472"/>
                  </a:ext>
                </a:extLst>
              </a:tr>
              <a:tr h="239535">
                <a:tc>
                  <a:txBody>
                    <a:bodyPr/>
                    <a:lstStyle/>
                    <a:p>
                      <a:r>
                        <a:rPr lang="en-US" sz="1400" dirty="0"/>
                        <a:t>2018</a:t>
                      </a:r>
                      <a:endParaRPr lang="en-GB" sz="1400" dirty="0"/>
                    </a:p>
                  </a:txBody>
                  <a:tcPr/>
                </a:tc>
                <a:tc>
                  <a:txBody>
                    <a:bodyPr/>
                    <a:lstStyle/>
                    <a:p>
                      <a:r>
                        <a:rPr lang="en-US" sz="1400" dirty="0"/>
                        <a:t>192</a:t>
                      </a:r>
                      <a:endParaRPr lang="en-GB" sz="1400" dirty="0"/>
                    </a:p>
                  </a:txBody>
                  <a:tcPr/>
                </a:tc>
                <a:extLst>
                  <a:ext uri="{0D108BD9-81ED-4DB2-BD59-A6C34878D82A}">
                    <a16:rowId xmlns:a16="http://schemas.microsoft.com/office/drawing/2014/main" val="1516953110"/>
                  </a:ext>
                </a:extLst>
              </a:tr>
              <a:tr h="239535">
                <a:tc>
                  <a:txBody>
                    <a:bodyPr/>
                    <a:lstStyle/>
                    <a:p>
                      <a:r>
                        <a:rPr lang="en-US" sz="1400" dirty="0"/>
                        <a:t>2019</a:t>
                      </a:r>
                      <a:endParaRPr lang="en-GB" sz="1400" dirty="0"/>
                    </a:p>
                  </a:txBody>
                  <a:tcPr/>
                </a:tc>
                <a:tc>
                  <a:txBody>
                    <a:bodyPr/>
                    <a:lstStyle/>
                    <a:p>
                      <a:r>
                        <a:rPr lang="en-US" sz="1400" dirty="0"/>
                        <a:t>178</a:t>
                      </a:r>
                      <a:endParaRPr lang="en-GB" sz="1400" dirty="0"/>
                    </a:p>
                  </a:txBody>
                  <a:tcPr/>
                </a:tc>
                <a:extLst>
                  <a:ext uri="{0D108BD9-81ED-4DB2-BD59-A6C34878D82A}">
                    <a16:rowId xmlns:a16="http://schemas.microsoft.com/office/drawing/2014/main" val="3137787545"/>
                  </a:ext>
                </a:extLst>
              </a:tr>
              <a:tr h="239535">
                <a:tc>
                  <a:txBody>
                    <a:bodyPr/>
                    <a:lstStyle/>
                    <a:p>
                      <a:r>
                        <a:rPr lang="en-US" sz="1400" dirty="0"/>
                        <a:t>2020</a:t>
                      </a:r>
                      <a:endParaRPr lang="en-GB" sz="1400" dirty="0"/>
                    </a:p>
                  </a:txBody>
                  <a:tcPr/>
                </a:tc>
                <a:tc>
                  <a:txBody>
                    <a:bodyPr/>
                    <a:lstStyle/>
                    <a:p>
                      <a:r>
                        <a:rPr lang="en-US" sz="1400" dirty="0"/>
                        <a:t>198</a:t>
                      </a:r>
                      <a:endParaRPr lang="en-GB" sz="1400" dirty="0"/>
                    </a:p>
                  </a:txBody>
                  <a:tcPr/>
                </a:tc>
                <a:extLst>
                  <a:ext uri="{0D108BD9-81ED-4DB2-BD59-A6C34878D82A}">
                    <a16:rowId xmlns:a16="http://schemas.microsoft.com/office/drawing/2014/main" val="2183114637"/>
                  </a:ext>
                </a:extLst>
              </a:tr>
              <a:tr h="239535">
                <a:tc>
                  <a:txBody>
                    <a:bodyPr/>
                    <a:lstStyle/>
                    <a:p>
                      <a:r>
                        <a:rPr lang="en-US" sz="1400" dirty="0"/>
                        <a:t>2021</a:t>
                      </a:r>
                      <a:endParaRPr lang="en-GB" sz="1400" dirty="0"/>
                    </a:p>
                  </a:txBody>
                  <a:tcPr/>
                </a:tc>
                <a:tc>
                  <a:txBody>
                    <a:bodyPr/>
                    <a:lstStyle/>
                    <a:p>
                      <a:r>
                        <a:rPr lang="en-US" sz="1400" dirty="0"/>
                        <a:t>289</a:t>
                      </a:r>
                      <a:endParaRPr lang="en-GB" sz="1400" dirty="0"/>
                    </a:p>
                  </a:txBody>
                  <a:tcPr/>
                </a:tc>
                <a:extLst>
                  <a:ext uri="{0D108BD9-81ED-4DB2-BD59-A6C34878D82A}">
                    <a16:rowId xmlns:a16="http://schemas.microsoft.com/office/drawing/2014/main" val="4042104306"/>
                  </a:ext>
                </a:extLst>
              </a:tr>
              <a:tr h="239535">
                <a:tc>
                  <a:txBody>
                    <a:bodyPr/>
                    <a:lstStyle/>
                    <a:p>
                      <a:r>
                        <a:rPr lang="en-US" sz="1400" dirty="0"/>
                        <a:t>2022</a:t>
                      </a:r>
                      <a:endParaRPr lang="en-GB" sz="1400" dirty="0"/>
                    </a:p>
                  </a:txBody>
                  <a:tcPr/>
                </a:tc>
                <a:tc>
                  <a:txBody>
                    <a:bodyPr/>
                    <a:lstStyle/>
                    <a:p>
                      <a:r>
                        <a:rPr lang="en-US" sz="1400" dirty="0"/>
                        <a:t>304</a:t>
                      </a:r>
                      <a:endParaRPr lang="en-GB" sz="1400" dirty="0"/>
                    </a:p>
                  </a:txBody>
                  <a:tcPr/>
                </a:tc>
                <a:extLst>
                  <a:ext uri="{0D108BD9-81ED-4DB2-BD59-A6C34878D82A}">
                    <a16:rowId xmlns:a16="http://schemas.microsoft.com/office/drawing/2014/main" val="1820282418"/>
                  </a:ext>
                </a:extLst>
              </a:tr>
              <a:tr h="239535">
                <a:tc>
                  <a:txBody>
                    <a:bodyPr/>
                    <a:lstStyle/>
                    <a:p>
                      <a:r>
                        <a:rPr lang="en-US" sz="1400" dirty="0"/>
                        <a:t>2023</a:t>
                      </a:r>
                      <a:endParaRPr lang="en-GB" sz="1400" dirty="0"/>
                    </a:p>
                  </a:txBody>
                  <a:tcPr/>
                </a:tc>
                <a:tc>
                  <a:txBody>
                    <a:bodyPr/>
                    <a:lstStyle/>
                    <a:p>
                      <a:r>
                        <a:rPr lang="en-US" sz="1400" dirty="0"/>
                        <a:t>379</a:t>
                      </a:r>
                      <a:endParaRPr lang="en-GB" sz="1400" dirty="0"/>
                    </a:p>
                  </a:txBody>
                  <a:tcPr/>
                </a:tc>
                <a:extLst>
                  <a:ext uri="{0D108BD9-81ED-4DB2-BD59-A6C34878D82A}">
                    <a16:rowId xmlns:a16="http://schemas.microsoft.com/office/drawing/2014/main" val="2675901807"/>
                  </a:ext>
                </a:extLst>
              </a:tr>
              <a:tr h="239535">
                <a:tc>
                  <a:txBody>
                    <a:bodyPr/>
                    <a:lstStyle/>
                    <a:p>
                      <a:r>
                        <a:rPr lang="en-US" sz="1400" dirty="0"/>
                        <a:t>2024</a:t>
                      </a:r>
                      <a:endParaRPr lang="en-GB" sz="1400" dirty="0"/>
                    </a:p>
                  </a:txBody>
                  <a:tcPr/>
                </a:tc>
                <a:tc>
                  <a:txBody>
                    <a:bodyPr/>
                    <a:lstStyle/>
                    <a:p>
                      <a:r>
                        <a:rPr lang="en-US" sz="1400" dirty="0"/>
                        <a:t>461</a:t>
                      </a:r>
                      <a:endParaRPr lang="en-GB" sz="1400" dirty="0"/>
                    </a:p>
                  </a:txBody>
                  <a:tcPr/>
                </a:tc>
                <a:extLst>
                  <a:ext uri="{0D108BD9-81ED-4DB2-BD59-A6C34878D82A}">
                    <a16:rowId xmlns:a16="http://schemas.microsoft.com/office/drawing/2014/main" val="3902290121"/>
                  </a:ext>
                </a:extLst>
              </a:tr>
            </a:tbl>
          </a:graphicData>
        </a:graphic>
      </p:graphicFrame>
      <p:sp>
        <p:nvSpPr>
          <p:cNvPr id="4" name="TextBox 3">
            <a:extLst>
              <a:ext uri="{FF2B5EF4-FFF2-40B4-BE49-F238E27FC236}">
                <a16:creationId xmlns:a16="http://schemas.microsoft.com/office/drawing/2014/main" id="{F0275610-CFA6-94B2-88C0-49D1601559E2}"/>
              </a:ext>
            </a:extLst>
          </p:cNvPr>
          <p:cNvSpPr txBox="1"/>
          <p:nvPr/>
        </p:nvSpPr>
        <p:spPr>
          <a:xfrm>
            <a:off x="3247150" y="1274842"/>
            <a:ext cx="5578450"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rial"/>
                <a:ea typeface="Arial"/>
                <a:cs typeface="Arial"/>
                <a:sym typeface="Arial"/>
              </a:rPr>
              <a:t>Total number of countries: </a:t>
            </a:r>
            <a:r>
              <a:rPr lang="en-US" sz="1600" dirty="0"/>
              <a:t>108</a:t>
            </a:r>
          </a:p>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rial"/>
                <a:ea typeface="Arial"/>
                <a:cs typeface="Arial"/>
                <a:sym typeface="Arial"/>
              </a:rPr>
              <a:t>Total number of teams: 2750</a:t>
            </a:r>
          </a:p>
          <a:p>
            <a:pPr marL="0" marR="0" indent="0" algn="l" defTabSz="914400" rtl="0" fontAlgn="auto" latinLnBrk="0" hangingPunct="0">
              <a:lnSpc>
                <a:spcPct val="100000"/>
              </a:lnSpc>
              <a:spcBef>
                <a:spcPts val="0"/>
              </a:spcBef>
              <a:spcAft>
                <a:spcPts val="0"/>
              </a:spcAft>
              <a:buClrTx/>
              <a:buSzTx/>
              <a:buFontTx/>
              <a:buNone/>
              <a:tabLst/>
            </a:pPr>
            <a:r>
              <a:rPr lang="en-US" sz="1600" dirty="0"/>
              <a:t>Total number of students: &gt;20.000</a:t>
            </a:r>
          </a:p>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rial"/>
                <a:ea typeface="Arial"/>
                <a:cs typeface="Arial"/>
                <a:sym typeface="Arial"/>
              </a:rPr>
              <a:t>Hours spen</a:t>
            </a:r>
            <a:r>
              <a:rPr lang="en-US" sz="1600" dirty="0"/>
              <a:t>t per team on the research for their proposal: ~30</a:t>
            </a:r>
            <a:r>
              <a:rPr kumimoji="0" lang="en-US" sz="1600" b="0" i="0" u="none" strike="noStrike" cap="none" spc="0" normalizeH="0" baseline="0" dirty="0">
                <a:ln>
                  <a:noFill/>
                </a:ln>
                <a:solidFill>
                  <a:srgbClr val="000000"/>
                </a:solidFill>
                <a:effectLst/>
                <a:uFillTx/>
                <a:latin typeface="Arial"/>
                <a:ea typeface="Arial"/>
                <a:cs typeface="Arial"/>
                <a:sym typeface="Arial"/>
              </a:rPr>
              <a:t> </a:t>
            </a:r>
            <a:endParaRPr kumimoji="0" lang="en-GB" sz="1600" b="0" i="0" u="none" strike="noStrike" cap="none" spc="0" normalizeH="0" baseline="0" dirty="0">
              <a:ln>
                <a:noFill/>
              </a:ln>
              <a:solidFill>
                <a:srgbClr val="000000"/>
              </a:solidFill>
              <a:effectLst/>
              <a:uFillTx/>
              <a:latin typeface="Arial"/>
              <a:ea typeface="Arial"/>
              <a:cs typeface="Arial"/>
              <a:sym typeface="Arial"/>
            </a:endParaRPr>
          </a:p>
        </p:txBody>
      </p:sp>
      <p:pic>
        <p:nvPicPr>
          <p:cNvPr id="7" name="Picture 6">
            <a:extLst>
              <a:ext uri="{FF2B5EF4-FFF2-40B4-BE49-F238E27FC236}">
                <a16:creationId xmlns:a16="http://schemas.microsoft.com/office/drawing/2014/main" id="{AC58369B-0727-66B6-7187-45E3FFD51365}"/>
              </a:ext>
            </a:extLst>
          </p:cNvPr>
          <p:cNvPicPr>
            <a:picLocks noChangeAspect="1"/>
          </p:cNvPicPr>
          <p:nvPr/>
        </p:nvPicPr>
        <p:blipFill rotWithShape="1">
          <a:blip r:embed="rId2"/>
          <a:srcRect l="54908" t="40875" r="12821" b="13139"/>
          <a:stretch/>
        </p:blipFill>
        <p:spPr>
          <a:xfrm>
            <a:off x="4002947" y="2651672"/>
            <a:ext cx="5770228" cy="3442007"/>
          </a:xfrm>
          <a:prstGeom prst="rect">
            <a:avLst/>
          </a:prstGeom>
        </p:spPr>
      </p:pic>
    </p:spTree>
    <p:extLst>
      <p:ext uri="{BB962C8B-B14F-4D97-AF65-F5344CB8AC3E}">
        <p14:creationId xmlns:p14="http://schemas.microsoft.com/office/powerpoint/2010/main" val="290112804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t>Practical information</a:t>
            </a:r>
          </a:p>
        </p:txBody>
      </p:sp>
      <p:sp>
        <p:nvSpPr>
          <p:cNvPr id="294" name="CustomShape 3"/>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
        <p:nvSpPr>
          <p:cNvPr id="295" name="CustomShape 4"/>
          <p:cNvSpPr txBox="1">
            <a:spLocks noGrp="1"/>
          </p:cNvSpPr>
          <p:nvPr>
            <p:ph type="sldNum" sz="quarter" idx="4294967295"/>
          </p:nvPr>
        </p:nvSpPr>
        <p:spPr>
          <a:xfrm>
            <a:off x="11660479" y="6470367"/>
            <a:ext cx="127001" cy="1355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8</a:t>
            </a:fld>
            <a:endParaRPr/>
          </a:p>
        </p:txBody>
      </p:sp>
      <p:sp>
        <p:nvSpPr>
          <p:cNvPr id="296" name="CustomShape 5"/>
          <p:cNvSpPr txBox="1"/>
          <p:nvPr/>
        </p:nvSpPr>
        <p:spPr>
          <a:xfrm>
            <a:off x="407879" y="1304279"/>
            <a:ext cx="11376242" cy="3816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spAutoFit/>
          </a:bodyPr>
          <a:lstStyle/>
          <a:p>
            <a:pPr marL="431999" indent="-322560">
              <a:spcBef>
                <a:spcPts val="400"/>
              </a:spcBef>
              <a:buClr>
                <a:srgbClr val="000000"/>
              </a:buClr>
              <a:buSzPct val="45000"/>
              <a:buChar char="●"/>
              <a:defRPr sz="2400" spc="-1">
                <a:solidFill>
                  <a:srgbClr val="2F2F2F"/>
                </a:solidFill>
              </a:defRPr>
            </a:pPr>
            <a:r>
              <a:rPr sz="1600" dirty="0"/>
              <a:t>Teams: </a:t>
            </a:r>
            <a:r>
              <a:rPr sz="1600" dirty="0">
                <a:solidFill>
                  <a:srgbClr val="C00000"/>
                </a:solidFill>
              </a:rPr>
              <a:t>min 5, max 9 people</a:t>
            </a:r>
            <a:r>
              <a:rPr sz="1600" dirty="0"/>
              <a:t>, ≥ 16 years old (</a:t>
            </a:r>
            <a:r>
              <a:rPr lang="en-US" sz="1600" dirty="0"/>
              <a:t>if invited to CERN/DESY</a:t>
            </a:r>
            <a:r>
              <a:rPr sz="1600" dirty="0"/>
              <a:t>)</a:t>
            </a:r>
          </a:p>
          <a:p>
            <a:pPr marL="431999" indent="-322560">
              <a:spcBef>
                <a:spcPts val="400"/>
              </a:spcBef>
              <a:buClr>
                <a:srgbClr val="000000"/>
              </a:buClr>
              <a:buSzPct val="45000"/>
              <a:buChar char="●"/>
              <a:defRPr sz="2400" spc="-1">
                <a:solidFill>
                  <a:srgbClr val="2F2F2F"/>
                </a:solidFill>
              </a:defRPr>
            </a:pPr>
            <a:r>
              <a:rPr sz="1600" dirty="0"/>
              <a:t>Enrolled in high-school in the</a:t>
            </a:r>
            <a:r>
              <a:rPr lang="en-US" sz="1600" dirty="0"/>
              <a:t> current</a:t>
            </a:r>
            <a:r>
              <a:rPr sz="1600" dirty="0"/>
              <a:t> school year </a:t>
            </a:r>
          </a:p>
          <a:p>
            <a:pPr marL="431999" indent="-322560">
              <a:spcBef>
                <a:spcPts val="400"/>
              </a:spcBef>
              <a:buClr>
                <a:srgbClr val="000000"/>
              </a:buClr>
              <a:buSzPct val="45000"/>
              <a:buChar char="●"/>
              <a:defRPr sz="2400" spc="-1">
                <a:solidFill>
                  <a:srgbClr val="2F2F2F"/>
                </a:solidFill>
              </a:defRPr>
            </a:pPr>
            <a:r>
              <a:rPr sz="1600" dirty="0"/>
              <a:t>Each team has to be led by an adult, «coach », max 2 per team</a:t>
            </a:r>
          </a:p>
          <a:p>
            <a:pPr>
              <a:spcBef>
                <a:spcPts val="400"/>
              </a:spcBef>
              <a:defRPr sz="2400" b="1" spc="-1">
                <a:solidFill>
                  <a:schemeClr val="accent1"/>
                </a:solidFill>
              </a:defRPr>
            </a:pPr>
            <a:endParaRPr sz="1600" dirty="0"/>
          </a:p>
          <a:p>
            <a:pPr>
              <a:spcBef>
                <a:spcPts val="400"/>
              </a:spcBef>
              <a:defRPr sz="2400" b="1" spc="-1">
                <a:solidFill>
                  <a:schemeClr val="accent1"/>
                </a:solidFill>
              </a:defRPr>
            </a:pPr>
            <a:r>
              <a:rPr sz="1600" dirty="0"/>
              <a:t>Prizes:</a:t>
            </a:r>
          </a:p>
          <a:p>
            <a:pPr marL="431999" indent="-322560">
              <a:spcBef>
                <a:spcPts val="400"/>
              </a:spcBef>
              <a:buClr>
                <a:srgbClr val="000000"/>
              </a:buClr>
              <a:buSzPct val="45000"/>
              <a:buChar char="●"/>
              <a:defRPr sz="2400" spc="-1">
                <a:solidFill>
                  <a:srgbClr val="2F2F2F"/>
                </a:solidFill>
              </a:defRPr>
            </a:pPr>
            <a:r>
              <a:rPr sz="1600" dirty="0">
                <a:solidFill>
                  <a:srgbClr val="C00000"/>
                </a:solidFill>
              </a:rPr>
              <a:t>Three teams </a:t>
            </a:r>
            <a:r>
              <a:rPr sz="1600" dirty="0"/>
              <a:t>will perform their experiments at CERN (2 teams) or DESY (1 team)</a:t>
            </a:r>
          </a:p>
          <a:p>
            <a:pPr marL="431999" indent="-322560">
              <a:spcBef>
                <a:spcPts val="400"/>
              </a:spcBef>
              <a:buClr>
                <a:srgbClr val="000000"/>
              </a:buClr>
              <a:buSzPct val="45000"/>
              <a:buChar char="●"/>
              <a:defRPr sz="2400" spc="-1">
                <a:solidFill>
                  <a:srgbClr val="2F2F2F"/>
                </a:solidFill>
              </a:defRPr>
            </a:pPr>
            <a:r>
              <a:rPr lang="en-US" sz="1600" dirty="0"/>
              <a:t>About 10% of the </a:t>
            </a:r>
            <a:r>
              <a:rPr sz="1600" dirty="0"/>
              <a:t>teams </a:t>
            </a:r>
            <a:r>
              <a:rPr lang="en-US" sz="1600" dirty="0"/>
              <a:t>will be </a:t>
            </a:r>
            <a:r>
              <a:rPr lang="en-US" sz="1600" dirty="0">
                <a:solidFill>
                  <a:srgbClr val="C00000"/>
                </a:solidFill>
              </a:rPr>
              <a:t>s</a:t>
            </a:r>
            <a:r>
              <a:rPr sz="1600" dirty="0">
                <a:solidFill>
                  <a:srgbClr val="C00000"/>
                </a:solidFill>
              </a:rPr>
              <a:t>hortlist</a:t>
            </a:r>
            <a:r>
              <a:rPr lang="en-US" sz="1600" dirty="0">
                <a:solidFill>
                  <a:srgbClr val="C00000"/>
                </a:solidFill>
              </a:rPr>
              <a:t>ed</a:t>
            </a:r>
            <a:r>
              <a:rPr lang="en-US" sz="1600" dirty="0"/>
              <a:t> and get:</a:t>
            </a:r>
          </a:p>
          <a:p>
            <a:pPr marL="718820" lvl="1" indent="-361950">
              <a:spcBef>
                <a:spcPts val="400"/>
              </a:spcBef>
              <a:buClr>
                <a:srgbClr val="000000"/>
              </a:buClr>
              <a:buSzPct val="45000"/>
              <a:buChar char="●"/>
              <a:defRPr sz="2400" spc="-1">
                <a:solidFill>
                  <a:srgbClr val="2F2F2F"/>
                </a:solidFill>
              </a:defRPr>
            </a:pPr>
            <a:r>
              <a:rPr lang="en-US" sz="1600" dirty="0"/>
              <a:t>T-shirts, USB sticks</a:t>
            </a:r>
          </a:p>
          <a:p>
            <a:pPr marL="719138" lvl="1" indent="-361950">
              <a:spcBef>
                <a:spcPts val="400"/>
              </a:spcBef>
              <a:buClr>
                <a:srgbClr val="000000"/>
              </a:buClr>
              <a:buSzPct val="45000"/>
              <a:buChar char="●"/>
              <a:defRPr sz="2400" spc="-1">
                <a:solidFill>
                  <a:srgbClr val="2F2F2F"/>
                </a:solidFill>
              </a:defRPr>
            </a:pPr>
            <a:r>
              <a:rPr lang="en-US" sz="1600" dirty="0"/>
              <a:t>Cloud chambers, radiation detectors </a:t>
            </a:r>
            <a:endParaRPr sz="1600" dirty="0"/>
          </a:p>
          <a:p>
            <a:pPr marL="431999" indent="-322560">
              <a:spcBef>
                <a:spcPts val="400"/>
              </a:spcBef>
              <a:buClr>
                <a:srgbClr val="000000"/>
              </a:buClr>
              <a:buSzPct val="45000"/>
              <a:buChar char="●"/>
              <a:defRPr sz="2400" spc="-1">
                <a:solidFill>
                  <a:srgbClr val="2F2F2F"/>
                </a:solidFill>
              </a:defRPr>
            </a:pPr>
            <a:r>
              <a:rPr sz="1600" dirty="0"/>
              <a:t>Special award</a:t>
            </a:r>
            <a:r>
              <a:rPr lang="en-US" sz="1600" dirty="0"/>
              <a:t>s</a:t>
            </a:r>
            <a:r>
              <a:rPr sz="1600" dirty="0"/>
              <a:t> for the </a:t>
            </a:r>
            <a:r>
              <a:rPr sz="1600" dirty="0">
                <a:solidFill>
                  <a:srgbClr val="C00000"/>
                </a:solidFill>
              </a:rPr>
              <a:t>best video</a:t>
            </a:r>
          </a:p>
          <a:p>
            <a:pPr marL="431999" indent="-322560">
              <a:spcBef>
                <a:spcPts val="400"/>
              </a:spcBef>
              <a:buClr>
                <a:srgbClr val="000000"/>
              </a:buClr>
              <a:buSzPct val="45000"/>
              <a:buChar char="●"/>
              <a:defRPr sz="2400" spc="-1">
                <a:solidFill>
                  <a:srgbClr val="2F2F2F"/>
                </a:solidFill>
              </a:defRPr>
            </a:pPr>
            <a:r>
              <a:rPr sz="1600" dirty="0"/>
              <a:t>Up to 10</a:t>
            </a:r>
            <a:r>
              <a:rPr lang="en-US" sz="1600" dirty="0"/>
              <a:t>-15</a:t>
            </a:r>
            <a:r>
              <a:rPr sz="1600" dirty="0"/>
              <a:t> «</a:t>
            </a:r>
            <a:r>
              <a:rPr sz="1600" dirty="0">
                <a:solidFill>
                  <a:srgbClr val="C00000"/>
                </a:solidFill>
              </a:rPr>
              <a:t>physics outreach </a:t>
            </a:r>
            <a:r>
              <a:rPr sz="1600" dirty="0"/>
              <a:t>» awards offered by </a:t>
            </a:r>
            <a:r>
              <a:rPr sz="1600" u="sng" dirty="0">
                <a:solidFill>
                  <a:srgbClr val="6D2466"/>
                </a:solidFill>
                <a:uFill>
                  <a:solidFill>
                    <a:srgbClr val="6D2466"/>
                  </a:solidFill>
                </a:uFill>
                <a:hlinkClick r:id="rId2"/>
              </a:rPr>
              <a:t>«Stars shine for everyone » (SSVI)</a:t>
            </a:r>
            <a:endParaRPr lang="en-US" sz="1600" u="sng" dirty="0">
              <a:solidFill>
                <a:srgbClr val="6D2466"/>
              </a:solidFill>
              <a:uFill>
                <a:solidFill>
                  <a:srgbClr val="6D2466"/>
                </a:solidFill>
              </a:uFill>
            </a:endParaRPr>
          </a:p>
          <a:p>
            <a:pPr marL="719138" indent="-322263">
              <a:spcBef>
                <a:spcPts val="400"/>
              </a:spcBef>
              <a:buClr>
                <a:srgbClr val="000000"/>
              </a:buClr>
              <a:buSzPct val="45000"/>
              <a:buChar char="●"/>
              <a:defRPr sz="2400" spc="-1">
                <a:solidFill>
                  <a:srgbClr val="2F2F2F"/>
                </a:solidFill>
              </a:defRPr>
            </a:pPr>
            <a:r>
              <a:rPr lang="en-US" sz="1600" dirty="0"/>
              <a:t>Optical telescopes</a:t>
            </a:r>
            <a:endParaRPr sz="1600" dirty="0"/>
          </a:p>
          <a:p>
            <a:pPr marL="431999" indent="-322560">
              <a:spcBef>
                <a:spcPts val="400"/>
              </a:spcBef>
              <a:buClr>
                <a:srgbClr val="000000"/>
              </a:buClr>
              <a:buSzPct val="45000"/>
              <a:buChar char="●"/>
              <a:defRPr sz="2400" spc="-1">
                <a:solidFill>
                  <a:srgbClr val="2F2F2F"/>
                </a:solidFill>
              </a:defRPr>
            </a:pPr>
            <a:r>
              <a:rPr sz="1600" dirty="0"/>
              <a:t>Participation </a:t>
            </a:r>
            <a:r>
              <a:rPr sz="1600" dirty="0">
                <a:solidFill>
                  <a:srgbClr val="C00000"/>
                </a:solidFill>
              </a:rPr>
              <a:t>certificates</a:t>
            </a:r>
            <a:r>
              <a:rPr sz="1600" dirty="0"/>
              <a:t> for all participants</a:t>
            </a:r>
          </a:p>
        </p:txBody>
      </p:sp>
      <p:pic>
        <p:nvPicPr>
          <p:cNvPr id="3" name="Picture 2" descr="A metal piece on a black surface">
            <a:extLst>
              <a:ext uri="{FF2B5EF4-FFF2-40B4-BE49-F238E27FC236}">
                <a16:creationId xmlns:a16="http://schemas.microsoft.com/office/drawing/2014/main" id="{17843830-0940-C302-3F45-7825A7757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0018" y="4724637"/>
            <a:ext cx="2511486" cy="1412711"/>
          </a:xfrm>
          <a:prstGeom prst="rect">
            <a:avLst/>
          </a:prstGeom>
        </p:spPr>
      </p:pic>
      <p:pic>
        <p:nvPicPr>
          <p:cNvPr id="2" name="Picture 1">
            <a:extLst>
              <a:ext uri="{FF2B5EF4-FFF2-40B4-BE49-F238E27FC236}">
                <a16:creationId xmlns:a16="http://schemas.microsoft.com/office/drawing/2014/main" id="{4D67B6DF-2613-D585-33EB-8A5E691CB1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85" t="16800" r="22563" b="10493"/>
          <a:stretch/>
        </p:blipFill>
        <p:spPr>
          <a:xfrm rot="5400000">
            <a:off x="9788266" y="2486970"/>
            <a:ext cx="2596158" cy="1861065"/>
          </a:xfrm>
          <a:prstGeom prst="rect">
            <a:avLst/>
          </a:prstGeom>
        </p:spPr>
      </p:pic>
      <p:pic>
        <p:nvPicPr>
          <p:cNvPr id="5" name="Picture 4" descr="A close-up of a radiation detector&#10;&#10;Description automatically generated">
            <a:extLst>
              <a:ext uri="{FF2B5EF4-FFF2-40B4-BE49-F238E27FC236}">
                <a16:creationId xmlns:a16="http://schemas.microsoft.com/office/drawing/2014/main" id="{5E424D69-E3E0-7884-7A83-9BEF2F6E87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689" y="4734226"/>
            <a:ext cx="870040" cy="1534633"/>
          </a:xfrm>
          <a:prstGeom prst="rect">
            <a:avLst/>
          </a:prstGeom>
        </p:spPr>
      </p:pic>
    </p:spTree>
    <p:extLst>
      <p:ext uri="{BB962C8B-B14F-4D97-AF65-F5344CB8AC3E}">
        <p14:creationId xmlns:p14="http://schemas.microsoft.com/office/powerpoint/2010/main" val="321760689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CustomShape 1"/>
          <p:cNvSpPr txBox="1"/>
          <p:nvPr/>
        </p:nvSpPr>
        <p:spPr>
          <a:xfrm>
            <a:off x="407879" y="373680"/>
            <a:ext cx="11375282" cy="51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90000"/>
              </a:lnSpc>
              <a:defRPr sz="3600" b="1" spc="-1">
                <a:solidFill>
                  <a:schemeClr val="accent1"/>
                </a:solidFill>
              </a:defRPr>
            </a:lvl1pPr>
          </a:lstStyle>
          <a:p>
            <a:r>
              <a:t>Experiment proposal</a:t>
            </a:r>
          </a:p>
        </p:txBody>
      </p:sp>
      <p:sp>
        <p:nvSpPr>
          <p:cNvPr id="310" name="CustomShape 4"/>
          <p:cNvSpPr txBox="1">
            <a:spLocks noGrp="1"/>
          </p:cNvSpPr>
          <p:nvPr>
            <p:ph type="sldNum" sz="quarter" idx="4294967295"/>
          </p:nvPr>
        </p:nvSpPr>
        <p:spPr>
          <a:xfrm>
            <a:off x="11804480" y="4824807"/>
            <a:ext cx="127001" cy="1355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1000" spc="-1">
                <a:solidFill>
                  <a:srgbClr val="FFFFFF"/>
                </a:solidFill>
                <a:latin typeface="Arial"/>
                <a:ea typeface="Arial"/>
                <a:cs typeface="Arial"/>
                <a:sym typeface="Arial"/>
              </a:defRPr>
            </a:lvl1pPr>
          </a:lstStyle>
          <a:p>
            <a:fld id="{86CB4B4D-7CA3-9044-876B-883B54F8677D}" type="slidenum">
              <a:rPr/>
              <a:t>9</a:t>
            </a:fld>
            <a:endParaRPr/>
          </a:p>
        </p:txBody>
      </p:sp>
      <p:pic>
        <p:nvPicPr>
          <p:cNvPr id="311" name="image10.png" descr="image10.png"/>
          <p:cNvPicPr>
            <a:picLocks noChangeAspect="1"/>
          </p:cNvPicPr>
          <p:nvPr/>
        </p:nvPicPr>
        <p:blipFill>
          <a:blip r:embed="rId2"/>
          <a:stretch>
            <a:fillRect/>
          </a:stretch>
        </p:blipFill>
        <p:spPr>
          <a:xfrm>
            <a:off x="7488000" y="136799"/>
            <a:ext cx="1834921" cy="2595602"/>
          </a:xfrm>
          <a:prstGeom prst="rect">
            <a:avLst/>
          </a:prstGeom>
          <a:ln>
            <a:solidFill>
              <a:srgbClr val="000000"/>
            </a:solidFill>
          </a:ln>
        </p:spPr>
      </p:pic>
      <p:pic>
        <p:nvPicPr>
          <p:cNvPr id="312" name="image11.png" descr="image11.png"/>
          <p:cNvPicPr>
            <a:picLocks noChangeAspect="1"/>
          </p:cNvPicPr>
          <p:nvPr/>
        </p:nvPicPr>
        <p:blipFill>
          <a:blip r:embed="rId3"/>
          <a:stretch>
            <a:fillRect/>
          </a:stretch>
        </p:blipFill>
        <p:spPr>
          <a:xfrm>
            <a:off x="7869600" y="450720"/>
            <a:ext cx="1658521" cy="2342881"/>
          </a:xfrm>
          <a:prstGeom prst="rect">
            <a:avLst/>
          </a:prstGeom>
          <a:ln>
            <a:solidFill>
              <a:srgbClr val="000000"/>
            </a:solidFill>
          </a:ln>
        </p:spPr>
      </p:pic>
      <p:pic>
        <p:nvPicPr>
          <p:cNvPr id="313" name="image12.png" descr="image12.png"/>
          <p:cNvPicPr>
            <a:picLocks noChangeAspect="1"/>
          </p:cNvPicPr>
          <p:nvPr/>
        </p:nvPicPr>
        <p:blipFill>
          <a:blip r:embed="rId4"/>
          <a:stretch>
            <a:fillRect/>
          </a:stretch>
        </p:blipFill>
        <p:spPr>
          <a:xfrm>
            <a:off x="8265600" y="836279"/>
            <a:ext cx="1708921" cy="2216881"/>
          </a:xfrm>
          <a:prstGeom prst="rect">
            <a:avLst/>
          </a:prstGeom>
          <a:ln>
            <a:solidFill>
              <a:srgbClr val="000000"/>
            </a:solidFill>
          </a:ln>
        </p:spPr>
      </p:pic>
      <p:pic>
        <p:nvPicPr>
          <p:cNvPr id="314" name="image13.png" descr="image13.png"/>
          <p:cNvPicPr>
            <a:picLocks noChangeAspect="1"/>
          </p:cNvPicPr>
          <p:nvPr/>
        </p:nvPicPr>
        <p:blipFill>
          <a:blip r:embed="rId5"/>
          <a:stretch>
            <a:fillRect/>
          </a:stretch>
        </p:blipFill>
        <p:spPr>
          <a:xfrm>
            <a:off x="8614799" y="1189799"/>
            <a:ext cx="1863721" cy="2375642"/>
          </a:xfrm>
          <a:prstGeom prst="rect">
            <a:avLst/>
          </a:prstGeom>
          <a:ln>
            <a:solidFill>
              <a:srgbClr val="000000"/>
            </a:solidFill>
          </a:ln>
        </p:spPr>
      </p:pic>
      <p:pic>
        <p:nvPicPr>
          <p:cNvPr id="315" name="image14.png" descr="image14.png"/>
          <p:cNvPicPr>
            <a:picLocks noChangeAspect="1"/>
          </p:cNvPicPr>
          <p:nvPr/>
        </p:nvPicPr>
        <p:blipFill>
          <a:blip r:embed="rId6"/>
          <a:stretch>
            <a:fillRect/>
          </a:stretch>
        </p:blipFill>
        <p:spPr>
          <a:xfrm>
            <a:off x="9007199" y="1604519"/>
            <a:ext cx="1705321" cy="2307241"/>
          </a:xfrm>
          <a:prstGeom prst="rect">
            <a:avLst/>
          </a:prstGeom>
          <a:ln>
            <a:solidFill>
              <a:srgbClr val="000000"/>
            </a:solidFill>
          </a:ln>
        </p:spPr>
      </p:pic>
      <p:pic>
        <p:nvPicPr>
          <p:cNvPr id="316" name="image15.png" descr="image15.png"/>
          <p:cNvPicPr>
            <a:picLocks noChangeAspect="1"/>
          </p:cNvPicPr>
          <p:nvPr/>
        </p:nvPicPr>
        <p:blipFill>
          <a:blip r:embed="rId7"/>
          <a:stretch>
            <a:fillRect/>
          </a:stretch>
        </p:blipFill>
        <p:spPr>
          <a:xfrm>
            <a:off x="9352799" y="2008440"/>
            <a:ext cx="1734121" cy="2166480"/>
          </a:xfrm>
          <a:prstGeom prst="rect">
            <a:avLst/>
          </a:prstGeom>
          <a:ln>
            <a:solidFill>
              <a:srgbClr val="000000"/>
            </a:solidFill>
          </a:ln>
        </p:spPr>
      </p:pic>
      <p:sp>
        <p:nvSpPr>
          <p:cNvPr id="317" name="CustomShape 5"/>
          <p:cNvSpPr txBox="1"/>
          <p:nvPr/>
        </p:nvSpPr>
        <p:spPr>
          <a:xfrm>
            <a:off x="396359" y="1847069"/>
            <a:ext cx="6162243" cy="3118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400"/>
              </a:spcBef>
              <a:defRPr sz="2400" spc="-1">
                <a:solidFill>
                  <a:srgbClr val="2F2F2F"/>
                </a:solidFill>
              </a:defRPr>
            </a:pPr>
            <a:r>
              <a:rPr sz="1600" dirty="0">
                <a:solidFill>
                  <a:srgbClr val="C00000"/>
                </a:solidFill>
              </a:rPr>
              <a:t>Written proposal </a:t>
            </a:r>
            <a:r>
              <a:rPr sz="1600" dirty="0"/>
              <a:t>(~1000 words):</a:t>
            </a:r>
          </a:p>
          <a:p>
            <a:pPr marL="431999" indent="-322560">
              <a:spcBef>
                <a:spcPts val="400"/>
              </a:spcBef>
              <a:buClr>
                <a:srgbClr val="000000"/>
              </a:buClr>
              <a:buSzPct val="45000"/>
              <a:buChar char="●"/>
              <a:defRPr sz="2400" spc="-1">
                <a:solidFill>
                  <a:srgbClr val="2F2F2F"/>
                </a:solidFill>
              </a:defRPr>
            </a:pPr>
            <a:r>
              <a:rPr lang="en-US" sz="1600" dirty="0"/>
              <a:t>M</a:t>
            </a:r>
            <a:r>
              <a:rPr sz="1600" dirty="0"/>
              <a:t>otivation ( ~ 100 words)</a:t>
            </a:r>
          </a:p>
          <a:p>
            <a:pPr marL="431999" indent="-322560">
              <a:spcBef>
                <a:spcPts val="400"/>
              </a:spcBef>
              <a:buClr>
                <a:srgbClr val="000000"/>
              </a:buClr>
              <a:buSzPct val="45000"/>
              <a:buChar char="●"/>
              <a:defRPr sz="2400" spc="-1">
                <a:solidFill>
                  <a:srgbClr val="2F2F2F"/>
                </a:solidFill>
              </a:defRPr>
            </a:pPr>
            <a:r>
              <a:rPr lang="en-US" sz="1600" dirty="0"/>
              <a:t>Proposal of a physics experiment </a:t>
            </a:r>
            <a:r>
              <a:rPr sz="1600" dirty="0"/>
              <a:t>(~800 words)</a:t>
            </a:r>
          </a:p>
          <a:p>
            <a:pPr marL="431999" indent="-322560">
              <a:spcBef>
                <a:spcPts val="400"/>
              </a:spcBef>
              <a:buClr>
                <a:srgbClr val="000000"/>
              </a:buClr>
              <a:buSzPct val="45000"/>
              <a:buChar char="●"/>
              <a:defRPr sz="2400" spc="-1">
                <a:solidFill>
                  <a:srgbClr val="2F2F2F"/>
                </a:solidFill>
              </a:defRPr>
            </a:pPr>
            <a:r>
              <a:rPr sz="1600" dirty="0"/>
              <a:t>What </a:t>
            </a:r>
            <a:r>
              <a:rPr lang="en-US" sz="1600" dirty="0"/>
              <a:t>the students </a:t>
            </a:r>
            <a:r>
              <a:rPr sz="1600" dirty="0"/>
              <a:t>hope to take away from this experience (~100 words)</a:t>
            </a:r>
          </a:p>
          <a:p>
            <a:pPr>
              <a:spcBef>
                <a:spcPts val="400"/>
              </a:spcBef>
              <a:defRPr sz="2400" spc="-1">
                <a:solidFill>
                  <a:srgbClr val="2F2F2F"/>
                </a:solidFill>
              </a:defRPr>
            </a:pPr>
            <a:endParaRPr sz="1600" dirty="0"/>
          </a:p>
          <a:p>
            <a:pPr>
              <a:spcBef>
                <a:spcPts val="400"/>
              </a:spcBef>
              <a:defRPr sz="2400" spc="-1">
                <a:solidFill>
                  <a:srgbClr val="2F2F2F"/>
                </a:solidFill>
              </a:defRPr>
            </a:pPr>
            <a:r>
              <a:rPr lang="en-US" sz="1600" dirty="0"/>
              <a:t>Optional:</a:t>
            </a:r>
          </a:p>
          <a:p>
            <a:pPr>
              <a:spcBef>
                <a:spcPts val="400"/>
              </a:spcBef>
              <a:defRPr sz="2400" spc="-1">
                <a:solidFill>
                  <a:srgbClr val="2F2F2F"/>
                </a:solidFill>
              </a:defRPr>
            </a:pPr>
            <a:r>
              <a:rPr lang="en-US" sz="1600" dirty="0"/>
              <a:t>A</a:t>
            </a:r>
            <a:r>
              <a:rPr sz="1600" dirty="0"/>
              <a:t> </a:t>
            </a:r>
            <a:r>
              <a:rPr sz="1600" dirty="0">
                <a:solidFill>
                  <a:srgbClr val="C00000"/>
                </a:solidFill>
              </a:rPr>
              <a:t>creative video </a:t>
            </a:r>
            <a:r>
              <a:rPr lang="en-US" sz="1600" dirty="0"/>
              <a:t>of 1 minute </a:t>
            </a:r>
            <a:r>
              <a:rPr sz="1600" dirty="0"/>
              <a:t>to explain </a:t>
            </a:r>
            <a:r>
              <a:rPr lang="en-US" sz="1600" dirty="0"/>
              <a:t>the</a:t>
            </a:r>
            <a:r>
              <a:rPr sz="1600" dirty="0"/>
              <a:t> </a:t>
            </a:r>
            <a:r>
              <a:rPr lang="en-US" sz="1600" dirty="0"/>
              <a:t>experiment or to present the team</a:t>
            </a:r>
          </a:p>
          <a:p>
            <a:pPr>
              <a:spcBef>
                <a:spcPts val="400"/>
              </a:spcBef>
              <a:defRPr sz="2400" spc="-1">
                <a:solidFill>
                  <a:srgbClr val="2F2F2F"/>
                </a:solidFill>
              </a:defRPr>
            </a:pPr>
            <a:endParaRPr lang="en-US" sz="1600" dirty="0"/>
          </a:p>
          <a:p>
            <a:pPr>
              <a:spcBef>
                <a:spcPts val="400"/>
              </a:spcBef>
              <a:defRPr sz="2400" spc="-1">
                <a:solidFill>
                  <a:srgbClr val="2F2F2F"/>
                </a:solidFill>
              </a:defRPr>
            </a:pPr>
            <a:r>
              <a:rPr lang="en-GB" sz="1600" dirty="0">
                <a:solidFill>
                  <a:srgbClr val="C00000"/>
                </a:solidFill>
              </a:rPr>
              <a:t>Submissions accepted from January to April</a:t>
            </a:r>
          </a:p>
        </p:txBody>
      </p:sp>
      <p:pic>
        <p:nvPicPr>
          <p:cNvPr id="318" name="Picture 143" descr="Picture 143"/>
          <p:cNvPicPr>
            <a:picLocks noChangeAspect="1"/>
          </p:cNvPicPr>
          <p:nvPr/>
        </p:nvPicPr>
        <p:blipFill>
          <a:blip r:embed="rId8"/>
          <a:stretch>
            <a:fillRect/>
          </a:stretch>
        </p:blipFill>
        <p:spPr>
          <a:xfrm>
            <a:off x="9692999" y="4320359"/>
            <a:ext cx="2402281" cy="1436041"/>
          </a:xfrm>
          <a:prstGeom prst="rect">
            <a:avLst/>
          </a:prstGeom>
          <a:ln w="12700">
            <a:miter lim="400000"/>
          </a:ln>
        </p:spPr>
      </p:pic>
      <p:pic>
        <p:nvPicPr>
          <p:cNvPr id="319" name="Picture 144" descr="Picture 144"/>
          <p:cNvPicPr>
            <a:picLocks noChangeAspect="1"/>
          </p:cNvPicPr>
          <p:nvPr/>
        </p:nvPicPr>
        <p:blipFill>
          <a:blip r:embed="rId9"/>
          <a:stretch>
            <a:fillRect/>
          </a:stretch>
        </p:blipFill>
        <p:spPr>
          <a:xfrm>
            <a:off x="7141319" y="4323239"/>
            <a:ext cx="2405521" cy="1436041"/>
          </a:xfrm>
          <a:prstGeom prst="rect">
            <a:avLst/>
          </a:prstGeom>
          <a:ln w="12700">
            <a:miter lim="400000"/>
          </a:ln>
        </p:spPr>
      </p:pic>
      <p:sp>
        <p:nvSpPr>
          <p:cNvPr id="3" name="CustomShape 3">
            <a:extLst>
              <a:ext uri="{FF2B5EF4-FFF2-40B4-BE49-F238E27FC236}">
                <a16:creationId xmlns:a16="http://schemas.microsoft.com/office/drawing/2014/main" id="{50C60E5B-AFA4-ED3B-3734-57FE2A5AFD53}"/>
              </a:ext>
            </a:extLst>
          </p:cNvPr>
          <p:cNvSpPr txBox="1"/>
          <p:nvPr/>
        </p:nvSpPr>
        <p:spPr>
          <a:xfrm>
            <a:off x="4304519" y="6400369"/>
            <a:ext cx="6481082"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chor="ctr">
            <a:spAutoFit/>
          </a:bodyPr>
          <a:lstStyle>
            <a:lvl1pPr algn="ctr">
              <a:defRPr sz="1200" spc="-1">
                <a:solidFill>
                  <a:srgbClr val="FFFFFF"/>
                </a:solidFill>
              </a:defRPr>
            </a:lvl1pPr>
          </a:lstStyle>
          <a:p>
            <a:r>
              <a:rPr dirty="0"/>
              <a:t>M. </a:t>
            </a:r>
            <a:r>
              <a:rPr lang="en-US" dirty="0"/>
              <a:t>Joos</a:t>
            </a:r>
            <a:r>
              <a:rPr dirty="0"/>
              <a:t> | BL4S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33A0"/>
      </a:accent1>
      <a:accent2>
        <a:srgbClr val="61C4D3"/>
      </a:accent2>
      <a:accent3>
        <a:srgbClr val="E15E32"/>
      </a:accent3>
      <a:accent4>
        <a:srgbClr val="BEBECB"/>
      </a:accent4>
      <a:accent5>
        <a:srgbClr val="6E2466"/>
      </a:accent5>
      <a:accent6>
        <a:srgbClr val="1C446A"/>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33A0"/>
      </a:accent1>
      <a:accent2>
        <a:srgbClr val="61C4D3"/>
      </a:accent2>
      <a:accent3>
        <a:srgbClr val="E15E32"/>
      </a:accent3>
      <a:accent4>
        <a:srgbClr val="BEBECB"/>
      </a:accent4>
      <a:accent5>
        <a:srgbClr val="6E2466"/>
      </a:accent5>
      <a:accent6>
        <a:srgbClr val="1C446A"/>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3005</TotalTime>
  <Words>3367</Words>
  <Application>Microsoft Office PowerPoint</Application>
  <PresentationFormat>Widescreen</PresentationFormat>
  <Paragraphs>495</Paragraphs>
  <Slides>45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Algerian</vt:lpstr>
      <vt:lpstr>Aptos</vt:lpstr>
      <vt:lpstr>Arial</vt:lpstr>
      <vt:lpstr>Arial,Sans-Serif</vt:lpstr>
      <vt:lpstr>Helvetica</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Markus Joos</cp:lastModifiedBy>
  <cp:revision>81</cp:revision>
  <dcterms:modified xsi:type="dcterms:W3CDTF">2024-11-05T08:10:19Z</dcterms:modified>
</cp:coreProperties>
</file>