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6" r:id="rId4"/>
    <p:sldId id="260" r:id="rId5"/>
    <p:sldId id="261" r:id="rId6"/>
    <p:sldId id="268" r:id="rId7"/>
    <p:sldId id="262" r:id="rId8"/>
    <p:sldId id="263" r:id="rId9"/>
    <p:sldId id="278" r:id="rId10"/>
    <p:sldId id="276" r:id="rId11"/>
    <p:sldId id="280" r:id="rId12"/>
    <p:sldId id="283" r:id="rId13"/>
    <p:sldId id="264" r:id="rId14"/>
    <p:sldId id="265" r:id="rId15"/>
    <p:sldId id="269" r:id="rId16"/>
    <p:sldId id="279" r:id="rId17"/>
    <p:sldId id="282" r:id="rId18"/>
    <p:sldId id="267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3" d="100"/>
          <a:sy n="63" d="100"/>
        </p:scale>
        <p:origin x="-1232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352D5-BC58-8B45-902D-A518A67AC2D6}" type="datetimeFigureOut">
              <a:rPr lang="en-US" smtClean="0"/>
              <a:t>19/11/19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19C18-17A5-F149-A130-4D8338AFE9D6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27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5325"/>
            <a:ext cx="4570412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45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707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5325"/>
            <a:ext cx="4570412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45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178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5325"/>
            <a:ext cx="4570412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45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014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5325"/>
            <a:ext cx="4570412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45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510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5325"/>
            <a:ext cx="4570412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45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178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5325"/>
            <a:ext cx="4570412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45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178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5325"/>
            <a:ext cx="4570412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45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692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5325"/>
            <a:ext cx="4570412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45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248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5325"/>
            <a:ext cx="4570412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45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510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5325"/>
            <a:ext cx="4570412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45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692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5325"/>
            <a:ext cx="4570412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45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814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5325"/>
            <a:ext cx="4570412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45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675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5325"/>
            <a:ext cx="4570412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45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675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5325"/>
            <a:ext cx="4570412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45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178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5325"/>
            <a:ext cx="4570412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45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178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5325"/>
            <a:ext cx="4570412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45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178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5325"/>
            <a:ext cx="4570412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45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178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591C-E38E-2F44-820E-90388CB56790}" type="datetimeFigureOut">
              <a:rPr lang="en-US" smtClean="0"/>
              <a:t>19/11/19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B05-99CF-F743-B9BE-77346055678B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9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591C-E38E-2F44-820E-90388CB56790}" type="datetimeFigureOut">
              <a:rPr lang="en-US" smtClean="0"/>
              <a:t>19/11/19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B05-99CF-F743-B9BE-77346055678B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77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591C-E38E-2F44-820E-90388CB56790}" type="datetimeFigureOut">
              <a:rPr lang="en-US" smtClean="0"/>
              <a:t>19/11/19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B05-99CF-F743-B9BE-77346055678B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13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591C-E38E-2F44-820E-90388CB56790}" type="datetimeFigureOut">
              <a:rPr lang="en-US" smtClean="0"/>
              <a:t>19/11/19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B05-99CF-F743-B9BE-77346055678B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51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591C-E38E-2F44-820E-90388CB56790}" type="datetimeFigureOut">
              <a:rPr lang="en-US" smtClean="0"/>
              <a:t>19/11/19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B05-99CF-F743-B9BE-77346055678B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591C-E38E-2F44-820E-90388CB56790}" type="datetimeFigureOut">
              <a:rPr lang="en-US" smtClean="0"/>
              <a:t>19/11/19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B05-99CF-F743-B9BE-77346055678B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4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591C-E38E-2F44-820E-90388CB56790}" type="datetimeFigureOut">
              <a:rPr lang="en-US" smtClean="0"/>
              <a:t>19/11/19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B05-99CF-F743-B9BE-77346055678B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591C-E38E-2F44-820E-90388CB56790}" type="datetimeFigureOut">
              <a:rPr lang="en-US" smtClean="0"/>
              <a:t>19/11/19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B05-99CF-F743-B9BE-77346055678B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5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591C-E38E-2F44-820E-90388CB56790}" type="datetimeFigureOut">
              <a:rPr lang="en-US" smtClean="0"/>
              <a:t>19/11/19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B05-99CF-F743-B9BE-77346055678B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5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591C-E38E-2F44-820E-90388CB56790}" type="datetimeFigureOut">
              <a:rPr lang="en-US" smtClean="0"/>
              <a:t>19/11/19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B05-99CF-F743-B9BE-77346055678B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591C-E38E-2F44-820E-90388CB56790}" type="datetimeFigureOut">
              <a:rPr lang="en-US" smtClean="0"/>
              <a:t>19/11/19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B05-99CF-F743-B9BE-77346055678B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02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B591C-E38E-2F44-820E-90388CB56790}" type="datetimeFigureOut">
              <a:rPr lang="en-US" smtClean="0"/>
              <a:t>19/11/19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13B05-99CF-F743-B9BE-77346055678B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5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2019-03-19 07.46.18 pm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011" y="690580"/>
            <a:ext cx="3209195" cy="4732203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80704" y="493678"/>
            <a:ext cx="3987223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de-AT" sz="3600" dirty="0" smtClean="0">
                <a:solidFill>
                  <a:schemeClr val="tx2"/>
                </a:solidFill>
                <a:latin typeface="Avenir Book"/>
                <a:cs typeface="Avenir Book"/>
              </a:rPr>
              <a:t>Rules </a:t>
            </a:r>
            <a:r>
              <a:rPr lang="de-AT" sz="3600" dirty="0" err="1" smtClean="0">
                <a:solidFill>
                  <a:schemeClr val="tx2"/>
                </a:solidFill>
                <a:latin typeface="Avenir Book"/>
                <a:cs typeface="Avenir Book"/>
              </a:rPr>
              <a:t>of</a:t>
            </a:r>
            <a:r>
              <a:rPr lang="de-AT" sz="36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3600" dirty="0" err="1" smtClean="0">
                <a:solidFill>
                  <a:schemeClr val="tx2"/>
                </a:solidFill>
                <a:latin typeface="Avenir Book"/>
                <a:cs typeface="Avenir Book"/>
              </a:rPr>
              <a:t>the</a:t>
            </a:r>
            <a:r>
              <a:rPr lang="de-AT" sz="3600" dirty="0" smtClean="0">
                <a:solidFill>
                  <a:schemeClr val="tx2"/>
                </a:solidFill>
                <a:latin typeface="Avenir Book"/>
                <a:cs typeface="Avenir Book"/>
              </a:rPr>
              <a:t> Game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50389" y="5801052"/>
            <a:ext cx="8124988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de-AT" sz="2800" dirty="0" err="1" smtClean="0">
                <a:solidFill>
                  <a:schemeClr val="tx2"/>
                </a:solidFill>
                <a:latin typeface="Avenir Book"/>
                <a:cs typeface="Avenir Book"/>
              </a:rPr>
              <a:t>Let‘s</a:t>
            </a:r>
            <a:r>
              <a:rPr lang="de-AT" sz="28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2800" dirty="0" err="1" smtClean="0">
                <a:solidFill>
                  <a:schemeClr val="tx2"/>
                </a:solidFill>
                <a:latin typeface="Avenir Book"/>
                <a:cs typeface="Avenir Book"/>
              </a:rPr>
              <a:t>see</a:t>
            </a:r>
            <a:r>
              <a:rPr lang="de-AT" sz="28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2800" dirty="0" err="1" smtClean="0">
                <a:solidFill>
                  <a:schemeClr val="tx2"/>
                </a:solidFill>
                <a:latin typeface="Avenir Book"/>
                <a:cs typeface="Avenir Book"/>
              </a:rPr>
              <a:t>which</a:t>
            </a:r>
            <a:r>
              <a:rPr lang="de-AT" sz="2800" dirty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2800" dirty="0" err="1" smtClean="0">
                <a:solidFill>
                  <a:schemeClr val="tx2"/>
                </a:solidFill>
                <a:latin typeface="Avenir Book"/>
                <a:cs typeface="Avenir Book"/>
              </a:rPr>
              <a:t>luminosity</a:t>
            </a:r>
            <a:r>
              <a:rPr lang="de-AT" sz="28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2800" dirty="0" err="1" smtClean="0">
                <a:solidFill>
                  <a:schemeClr val="tx2"/>
                </a:solidFill>
                <a:latin typeface="Avenir Book"/>
                <a:cs typeface="Avenir Book"/>
              </a:rPr>
              <a:t>level</a:t>
            </a:r>
            <a:r>
              <a:rPr lang="de-AT" sz="28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2800" dirty="0" err="1" smtClean="0">
                <a:solidFill>
                  <a:schemeClr val="tx2"/>
                </a:solidFill>
                <a:latin typeface="Avenir Book"/>
                <a:cs typeface="Avenir Book"/>
              </a:rPr>
              <a:t>you</a:t>
            </a:r>
            <a:r>
              <a:rPr lang="de-AT" sz="28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2800" dirty="0" err="1" smtClean="0">
                <a:solidFill>
                  <a:schemeClr val="tx2"/>
                </a:solidFill>
                <a:latin typeface="Avenir Book"/>
                <a:cs typeface="Avenir Book"/>
              </a:rPr>
              <a:t>can</a:t>
            </a:r>
            <a:r>
              <a:rPr lang="de-AT" sz="28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2800" dirty="0" err="1" smtClean="0">
                <a:solidFill>
                  <a:schemeClr val="tx2"/>
                </a:solidFill>
                <a:latin typeface="Avenir Book"/>
                <a:cs typeface="Avenir Book"/>
              </a:rPr>
              <a:t>reach</a:t>
            </a:r>
            <a:r>
              <a:rPr lang="de-AT" sz="2800" dirty="0" smtClean="0">
                <a:solidFill>
                  <a:schemeClr val="tx2"/>
                </a:solidFill>
                <a:latin typeface="Avenir Book"/>
                <a:cs typeface="Avenir Book"/>
              </a:rPr>
              <a:t>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3182" y="1406465"/>
            <a:ext cx="3049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de-AT" sz="2000" dirty="0" smtClean="0">
                <a:solidFill>
                  <a:schemeClr val="tx2"/>
                </a:solidFill>
                <a:latin typeface="Avenir Book"/>
                <a:cs typeface="Avenir Book"/>
              </a:rPr>
              <a:t>15 </a:t>
            </a:r>
            <a:r>
              <a:rPr lang="de-AT" sz="2000" dirty="0" err="1" smtClean="0">
                <a:solidFill>
                  <a:schemeClr val="tx2"/>
                </a:solidFill>
                <a:latin typeface="Avenir Book"/>
                <a:cs typeface="Avenir Book"/>
              </a:rPr>
              <a:t>questions</a:t>
            </a:r>
            <a:r>
              <a:rPr lang="de-AT" sz="2000" dirty="0" smtClean="0">
                <a:solidFill>
                  <a:schemeClr val="tx2"/>
                </a:solidFill>
                <a:latin typeface="Avenir Book"/>
                <a:cs typeface="Avenir Book"/>
              </a:rPr>
              <a:t>, </a:t>
            </a:r>
            <a:r>
              <a:rPr lang="de-AT" sz="2000" dirty="0" err="1" smtClean="0">
                <a:solidFill>
                  <a:schemeClr val="tx2"/>
                </a:solidFill>
                <a:latin typeface="Avenir Book"/>
                <a:cs typeface="Avenir Book"/>
              </a:rPr>
              <a:t>each</a:t>
            </a:r>
            <a:r>
              <a:rPr lang="de-AT" sz="20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2000" dirty="0" err="1" smtClean="0">
                <a:solidFill>
                  <a:schemeClr val="tx2"/>
                </a:solidFill>
                <a:latin typeface="Avenir Book"/>
                <a:cs typeface="Avenir Book"/>
              </a:rPr>
              <a:t>with</a:t>
            </a:r>
            <a:r>
              <a:rPr lang="de-AT" sz="2000" dirty="0" smtClean="0">
                <a:solidFill>
                  <a:schemeClr val="tx2"/>
                </a:solidFill>
                <a:latin typeface="Avenir Book"/>
                <a:cs typeface="Avenir Book"/>
              </a:rPr>
              <a:t> 4 </a:t>
            </a:r>
            <a:r>
              <a:rPr lang="de-AT" sz="2000" dirty="0" err="1" smtClean="0">
                <a:solidFill>
                  <a:schemeClr val="tx2"/>
                </a:solidFill>
                <a:latin typeface="Avenir Book"/>
                <a:cs typeface="Avenir Book"/>
              </a:rPr>
              <a:t>answers</a:t>
            </a:r>
            <a:r>
              <a:rPr lang="de-AT" sz="20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2000" dirty="0" err="1" smtClean="0">
                <a:solidFill>
                  <a:schemeClr val="tx2"/>
                </a:solidFill>
                <a:latin typeface="Avenir Book"/>
                <a:cs typeface="Avenir Book"/>
              </a:rPr>
              <a:t>to</a:t>
            </a:r>
            <a:r>
              <a:rPr lang="de-AT" sz="20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2000" dirty="0" err="1" smtClean="0">
                <a:solidFill>
                  <a:schemeClr val="tx2"/>
                </a:solidFill>
                <a:latin typeface="Avenir Book"/>
                <a:cs typeface="Avenir Book"/>
              </a:rPr>
              <a:t>choose</a:t>
            </a:r>
            <a:r>
              <a:rPr lang="de-AT" sz="20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2000" dirty="0" err="1" smtClean="0">
                <a:solidFill>
                  <a:schemeClr val="tx2"/>
                </a:solidFill>
                <a:latin typeface="Avenir Book"/>
                <a:cs typeface="Avenir Book"/>
              </a:rPr>
              <a:t>from</a:t>
            </a:r>
            <a:r>
              <a:rPr lang="de-AT" sz="2000" dirty="0" smtClean="0">
                <a:solidFill>
                  <a:schemeClr val="tx2"/>
                </a:solidFill>
                <a:latin typeface="Avenir Book"/>
                <a:cs typeface="Avenir Book"/>
              </a:rPr>
              <a:t> (A, B, C, D).</a:t>
            </a:r>
            <a:endParaRPr lang="de-AT" sz="2000" dirty="0">
              <a:solidFill>
                <a:schemeClr val="tx2"/>
              </a:solidFill>
              <a:latin typeface="Avenir Book"/>
              <a:cs typeface="Avenir 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3182" y="2536572"/>
            <a:ext cx="3049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de-AT" sz="2000" dirty="0" smtClean="0">
                <a:solidFill>
                  <a:schemeClr val="tx2"/>
                </a:solidFill>
                <a:latin typeface="Avenir Book"/>
                <a:cs typeface="Avenir Book"/>
              </a:rPr>
              <a:t>Mark </a:t>
            </a:r>
            <a:r>
              <a:rPr lang="de-AT" sz="2000" dirty="0" err="1" smtClean="0">
                <a:solidFill>
                  <a:schemeClr val="tx2"/>
                </a:solidFill>
                <a:latin typeface="Avenir Book"/>
                <a:cs typeface="Avenir Book"/>
              </a:rPr>
              <a:t>your</a:t>
            </a:r>
            <a:r>
              <a:rPr lang="de-AT" sz="20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2000" dirty="0" err="1" smtClean="0">
                <a:solidFill>
                  <a:schemeClr val="tx2"/>
                </a:solidFill>
                <a:latin typeface="Avenir Book"/>
                <a:cs typeface="Avenir Book"/>
              </a:rPr>
              <a:t>answer</a:t>
            </a:r>
            <a:r>
              <a:rPr lang="de-AT" sz="2000" dirty="0" smtClean="0">
                <a:solidFill>
                  <a:schemeClr val="tx2"/>
                </a:solidFill>
                <a:latin typeface="Avenir Book"/>
                <a:cs typeface="Avenir Book"/>
              </a:rPr>
              <a:t> on </a:t>
            </a:r>
            <a:r>
              <a:rPr lang="de-AT" sz="2000" dirty="0" err="1" smtClean="0">
                <a:solidFill>
                  <a:schemeClr val="tx2"/>
                </a:solidFill>
                <a:latin typeface="Avenir Book"/>
                <a:cs typeface="Avenir Book"/>
              </a:rPr>
              <a:t>your</a:t>
            </a:r>
            <a:r>
              <a:rPr lang="de-AT" sz="20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2000" dirty="0" err="1" smtClean="0">
                <a:solidFill>
                  <a:schemeClr val="tx2"/>
                </a:solidFill>
                <a:latin typeface="Avenir Book"/>
                <a:cs typeface="Avenir Book"/>
              </a:rPr>
              <a:t>answer</a:t>
            </a:r>
            <a:r>
              <a:rPr lang="de-AT" sz="20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2000" dirty="0" err="1" smtClean="0">
                <a:solidFill>
                  <a:schemeClr val="tx2"/>
                </a:solidFill>
                <a:latin typeface="Avenir Book"/>
                <a:cs typeface="Avenir Book"/>
              </a:rPr>
              <a:t>sheet</a:t>
            </a:r>
            <a:r>
              <a:rPr lang="de-AT" sz="20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2000" dirty="0" err="1" smtClean="0">
                <a:solidFill>
                  <a:schemeClr val="tx2"/>
                </a:solidFill>
                <a:latin typeface="Avenir Book"/>
                <a:cs typeface="Avenir Book"/>
              </a:rPr>
              <a:t>before</a:t>
            </a:r>
            <a:r>
              <a:rPr lang="de-AT" sz="20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2000" dirty="0" err="1" smtClean="0">
                <a:solidFill>
                  <a:schemeClr val="tx2"/>
                </a:solidFill>
                <a:latin typeface="Avenir Book"/>
                <a:cs typeface="Avenir Book"/>
              </a:rPr>
              <a:t>the</a:t>
            </a:r>
            <a:r>
              <a:rPr lang="de-AT" sz="20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2000" dirty="0" err="1" smtClean="0">
                <a:solidFill>
                  <a:schemeClr val="tx2"/>
                </a:solidFill>
                <a:latin typeface="Avenir Book"/>
                <a:cs typeface="Avenir Book"/>
              </a:rPr>
              <a:t>timer</a:t>
            </a:r>
            <a:r>
              <a:rPr lang="de-AT" sz="20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2000" dirty="0" err="1" smtClean="0">
                <a:solidFill>
                  <a:schemeClr val="tx2"/>
                </a:solidFill>
                <a:latin typeface="Avenir Book"/>
                <a:cs typeface="Avenir Book"/>
              </a:rPr>
              <a:t>ends</a:t>
            </a:r>
            <a:r>
              <a:rPr lang="de-AT" sz="2000" dirty="0" smtClean="0">
                <a:solidFill>
                  <a:schemeClr val="tx2"/>
                </a:solidFill>
                <a:latin typeface="Avenir Book"/>
                <a:cs typeface="Avenir Book"/>
              </a:rPr>
              <a:t>.</a:t>
            </a:r>
            <a:endParaRPr lang="de-AT" sz="2000" dirty="0">
              <a:solidFill>
                <a:schemeClr val="tx2"/>
              </a:solidFill>
              <a:latin typeface="Avenir Book"/>
              <a:cs typeface="Avenir Boo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3182" y="3682159"/>
            <a:ext cx="3049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de-AT" sz="2000" dirty="0" err="1" smtClean="0">
                <a:solidFill>
                  <a:schemeClr val="tx2"/>
                </a:solidFill>
                <a:latin typeface="Avenir Book"/>
                <a:cs typeface="Avenir Book"/>
              </a:rPr>
              <a:t>We</a:t>
            </a:r>
            <a:r>
              <a:rPr lang="de-AT" sz="2000" dirty="0" smtClean="0">
                <a:solidFill>
                  <a:schemeClr val="tx2"/>
                </a:solidFill>
                <a:latin typeface="Avenir Book"/>
                <a:cs typeface="Avenir Book"/>
              </a:rPr>
              <a:t> will </a:t>
            </a:r>
            <a:r>
              <a:rPr lang="de-AT" sz="2000" dirty="0" err="1" smtClean="0">
                <a:solidFill>
                  <a:schemeClr val="tx2"/>
                </a:solidFill>
                <a:latin typeface="Avenir Book"/>
                <a:cs typeface="Avenir Book"/>
              </a:rPr>
              <a:t>then</a:t>
            </a:r>
            <a:r>
              <a:rPr lang="de-AT" sz="20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2000" dirty="0" err="1" smtClean="0">
                <a:solidFill>
                  <a:schemeClr val="tx2"/>
                </a:solidFill>
                <a:latin typeface="Avenir Book"/>
                <a:cs typeface="Avenir Book"/>
              </a:rPr>
              <a:t>reveal</a:t>
            </a:r>
            <a:r>
              <a:rPr lang="de-AT" sz="20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2000" dirty="0" err="1" smtClean="0">
                <a:solidFill>
                  <a:schemeClr val="tx2"/>
                </a:solidFill>
                <a:latin typeface="Avenir Book"/>
                <a:cs typeface="Avenir Book"/>
              </a:rPr>
              <a:t>the</a:t>
            </a:r>
            <a:r>
              <a:rPr lang="de-AT" sz="20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2000" dirty="0" err="1" smtClean="0">
                <a:solidFill>
                  <a:schemeClr val="tx2"/>
                </a:solidFill>
                <a:latin typeface="Avenir Book"/>
                <a:cs typeface="Avenir Book"/>
              </a:rPr>
              <a:t>correct</a:t>
            </a:r>
            <a:r>
              <a:rPr lang="de-AT" sz="20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2000" dirty="0" err="1" smtClean="0">
                <a:solidFill>
                  <a:schemeClr val="tx2"/>
                </a:solidFill>
                <a:latin typeface="Avenir Book"/>
                <a:cs typeface="Avenir Book"/>
              </a:rPr>
              <a:t>answer</a:t>
            </a:r>
            <a:r>
              <a:rPr lang="de-AT" sz="2000" dirty="0" smtClean="0">
                <a:solidFill>
                  <a:schemeClr val="tx2"/>
                </a:solidFill>
                <a:latin typeface="Avenir Book"/>
                <a:cs typeface="Avenir Book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3182" y="4522422"/>
            <a:ext cx="3049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de-AT" sz="2000" dirty="0" err="1" smtClean="0">
                <a:solidFill>
                  <a:schemeClr val="tx2"/>
                </a:solidFill>
                <a:latin typeface="Avenir Book"/>
                <a:cs typeface="Avenir Book"/>
              </a:rPr>
              <a:t>If</a:t>
            </a:r>
            <a:r>
              <a:rPr lang="de-AT" sz="20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2000" dirty="0" err="1" smtClean="0">
                <a:solidFill>
                  <a:schemeClr val="tx2"/>
                </a:solidFill>
                <a:latin typeface="Avenir Book"/>
                <a:cs typeface="Avenir Book"/>
              </a:rPr>
              <a:t>you</a:t>
            </a:r>
            <a:r>
              <a:rPr lang="de-AT" sz="20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2000" dirty="0" err="1" smtClean="0">
                <a:solidFill>
                  <a:schemeClr val="tx2"/>
                </a:solidFill>
                <a:latin typeface="Avenir Book"/>
                <a:cs typeface="Avenir Book"/>
              </a:rPr>
              <a:t>have</a:t>
            </a:r>
            <a:r>
              <a:rPr lang="de-AT" sz="20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2000" dirty="0" err="1" smtClean="0">
                <a:solidFill>
                  <a:schemeClr val="tx2"/>
                </a:solidFill>
                <a:latin typeface="Avenir Book"/>
                <a:cs typeface="Avenir Book"/>
              </a:rPr>
              <a:t>answered</a:t>
            </a:r>
            <a:r>
              <a:rPr lang="de-AT" sz="20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2000" dirty="0" err="1" smtClean="0">
                <a:solidFill>
                  <a:schemeClr val="tx2"/>
                </a:solidFill>
                <a:latin typeface="Avenir Book"/>
                <a:cs typeface="Avenir Book"/>
              </a:rPr>
              <a:t>correctly</a:t>
            </a:r>
            <a:r>
              <a:rPr lang="de-AT" sz="2000" dirty="0" smtClean="0">
                <a:solidFill>
                  <a:schemeClr val="tx2"/>
                </a:solidFill>
                <a:latin typeface="Avenir Book"/>
                <a:cs typeface="Avenir Book"/>
              </a:rPr>
              <a:t>, </a:t>
            </a:r>
            <a:r>
              <a:rPr lang="de-AT" sz="2000" dirty="0" err="1" smtClean="0">
                <a:solidFill>
                  <a:schemeClr val="tx2"/>
                </a:solidFill>
                <a:latin typeface="Avenir Book"/>
                <a:cs typeface="Avenir Book"/>
              </a:rPr>
              <a:t>you</a:t>
            </a:r>
            <a:r>
              <a:rPr lang="de-AT" sz="20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2000" dirty="0" err="1" smtClean="0">
                <a:solidFill>
                  <a:schemeClr val="tx2"/>
                </a:solidFill>
                <a:latin typeface="Avenir Book"/>
                <a:cs typeface="Avenir Book"/>
              </a:rPr>
              <a:t>may</a:t>
            </a:r>
            <a:r>
              <a:rPr lang="de-AT" sz="2000" dirty="0" smtClean="0">
                <a:solidFill>
                  <a:schemeClr val="tx2"/>
                </a:solidFill>
                <a:latin typeface="Avenir Book"/>
                <a:cs typeface="Avenir Book"/>
              </a:rPr>
              <a:t> tick off </a:t>
            </a:r>
            <a:r>
              <a:rPr lang="de-AT" sz="2000" dirty="0" err="1" smtClean="0">
                <a:solidFill>
                  <a:schemeClr val="tx2"/>
                </a:solidFill>
                <a:latin typeface="Avenir Book"/>
                <a:cs typeface="Avenir Book"/>
              </a:rPr>
              <a:t>the</a:t>
            </a:r>
            <a:r>
              <a:rPr lang="de-AT" sz="20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2000" dirty="0" err="1" smtClean="0">
                <a:solidFill>
                  <a:schemeClr val="tx2"/>
                </a:solidFill>
                <a:latin typeface="Avenir Book"/>
                <a:cs typeface="Avenir Book"/>
              </a:rPr>
              <a:t>next</a:t>
            </a:r>
            <a:r>
              <a:rPr lang="de-AT" sz="20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2000" dirty="0" err="1" smtClean="0">
                <a:solidFill>
                  <a:schemeClr val="tx2"/>
                </a:solidFill>
                <a:latin typeface="Avenir Book"/>
                <a:cs typeface="Avenir Book"/>
              </a:rPr>
              <a:t>luminosity</a:t>
            </a:r>
            <a:r>
              <a:rPr lang="de-AT" sz="20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2000" dirty="0" err="1" smtClean="0">
                <a:solidFill>
                  <a:schemeClr val="tx2"/>
                </a:solidFill>
                <a:latin typeface="Avenir Book"/>
                <a:cs typeface="Avenir Book"/>
              </a:rPr>
              <a:t>level</a:t>
            </a:r>
            <a:r>
              <a:rPr lang="de-AT" sz="2000" dirty="0" smtClean="0">
                <a:solidFill>
                  <a:schemeClr val="tx2"/>
                </a:solidFill>
                <a:latin typeface="Avenir Book"/>
                <a:cs typeface="Avenir Book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58728" y="995975"/>
            <a:ext cx="359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390265" y="1415153"/>
            <a:ext cx="359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1600" dirty="0"/>
          </a:p>
        </p:txBody>
      </p:sp>
      <p:pic>
        <p:nvPicPr>
          <p:cNvPr id="2" name="Picture 1" descr="ExampleSlid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186" y="1733551"/>
            <a:ext cx="4577191" cy="32344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4548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1302" y="190210"/>
            <a:ext cx="6955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it-IT" sz="3600" dirty="0" err="1"/>
              <a:t>What</a:t>
            </a:r>
            <a:r>
              <a:rPr lang="it-IT" sz="3600" dirty="0"/>
              <a:t> </a:t>
            </a:r>
            <a:r>
              <a:rPr lang="it-IT" sz="3600" dirty="0" err="1"/>
              <a:t>is</a:t>
            </a:r>
            <a:r>
              <a:rPr lang="it-IT" sz="3600" dirty="0"/>
              <a:t> the </a:t>
            </a:r>
            <a:r>
              <a:rPr lang="it-IT" sz="3600" dirty="0" err="1"/>
              <a:t>Japanese</a:t>
            </a:r>
            <a:r>
              <a:rPr lang="it-IT" sz="3600" dirty="0"/>
              <a:t> </a:t>
            </a:r>
            <a:r>
              <a:rPr lang="it-IT" sz="3600" dirty="0" err="1"/>
              <a:t>name</a:t>
            </a:r>
            <a:r>
              <a:rPr lang="it-IT" sz="3600" dirty="0"/>
              <a:t> for "</a:t>
            </a:r>
            <a:r>
              <a:rPr lang="it-IT" sz="3600" dirty="0" err="1" smtClean="0"/>
              <a:t>chopstick</a:t>
            </a:r>
            <a:r>
              <a:rPr lang="it-IT" sz="3600" dirty="0" smtClean="0"/>
              <a:t>”  ?</a:t>
            </a:r>
            <a:endParaRPr lang="en-US" sz="3600" dirty="0"/>
          </a:p>
        </p:txBody>
      </p:sp>
      <p:sp>
        <p:nvSpPr>
          <p:cNvPr id="31" name="Oval 30"/>
          <p:cNvSpPr/>
          <p:nvPr/>
        </p:nvSpPr>
        <p:spPr>
          <a:xfrm rot="7822697">
            <a:off x="1485820" y="2509544"/>
            <a:ext cx="2099805" cy="2121292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clo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21" y="2498743"/>
            <a:ext cx="2145626" cy="21456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474" y="4969318"/>
            <a:ext cx="1759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1F497D"/>
                </a:solidFill>
                <a:latin typeface="Avenir Book"/>
                <a:cs typeface="Avenir Book"/>
              </a:rPr>
              <a:t> </a:t>
            </a:r>
            <a:r>
              <a:rPr lang="en-US" sz="9600" dirty="0" smtClean="0">
                <a:solidFill>
                  <a:srgbClr val="1F497D"/>
                </a:solidFill>
                <a:latin typeface="Avenir Book"/>
                <a:cs typeface="Avenir Book"/>
              </a:rPr>
              <a:t>8</a:t>
            </a:r>
            <a:endParaRPr lang="en-US" sz="9600" dirty="0">
              <a:solidFill>
                <a:srgbClr val="1F497D"/>
              </a:solidFill>
              <a:latin typeface="Avenir Book"/>
              <a:cs typeface="Avenir Book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542227" y="5809281"/>
            <a:ext cx="3627572" cy="718459"/>
          </a:xfrm>
          <a:prstGeom prst="roundRect">
            <a:avLst/>
          </a:prstGeom>
          <a:gradFill flip="none" rotWithShape="1">
            <a:gsLst>
              <a:gs pos="0">
                <a:srgbClr val="C6D9F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642091" y="5944402"/>
            <a:ext cx="352770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  <a:latin typeface="Avenir Book"/>
                <a:cs typeface="Avenir Book"/>
              </a:rPr>
              <a:t>C</a:t>
            </a:r>
            <a:r>
              <a:rPr lang="en-US" sz="2200" dirty="0" smtClean="0">
                <a:solidFill>
                  <a:schemeClr val="tx2"/>
                </a:solidFill>
                <a:latin typeface="Avenir Book"/>
                <a:cs typeface="Avenir Book"/>
              </a:rPr>
              <a:t>.        </a:t>
            </a:r>
            <a:r>
              <a:rPr lang="en-US" sz="2400" dirty="0" smtClean="0">
                <a:solidFill>
                  <a:srgbClr val="1F497D"/>
                </a:solidFill>
              </a:rPr>
              <a:t>Sashimi   </a:t>
            </a:r>
            <a:r>
              <a:rPr lang="ja-JP" altLang="en-US" sz="2400" dirty="0" smtClean="0">
                <a:solidFill>
                  <a:srgbClr val="1F497D"/>
                </a:solidFill>
              </a:rPr>
              <a:t>刺身</a:t>
            </a:r>
            <a:endParaRPr lang="en-US" sz="2200" dirty="0">
              <a:solidFill>
                <a:srgbClr val="1F497D"/>
              </a:solidFill>
              <a:latin typeface="Avenir Book"/>
              <a:cs typeface="Avenir Book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254779" y="5794831"/>
            <a:ext cx="3627572" cy="718459"/>
          </a:xfrm>
          <a:prstGeom prst="roundRect">
            <a:avLst/>
          </a:prstGeom>
          <a:gradFill flip="none" rotWithShape="1">
            <a:gsLst>
              <a:gs pos="0">
                <a:srgbClr val="C6D9F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248139" y="5012156"/>
            <a:ext cx="3788944" cy="718459"/>
            <a:chOff x="4961306" y="5809281"/>
            <a:chExt cx="3788944" cy="718459"/>
          </a:xfrm>
        </p:grpSpPr>
        <p:sp>
          <p:nvSpPr>
            <p:cNvPr id="23" name="Rounded Rectangle 22"/>
            <p:cNvSpPr/>
            <p:nvPr/>
          </p:nvSpPr>
          <p:spPr>
            <a:xfrm>
              <a:off x="4961306" y="5809281"/>
              <a:ext cx="3627572" cy="718459"/>
            </a:xfrm>
            <a:prstGeom prst="roundRect">
              <a:avLst/>
            </a:prstGeom>
            <a:gradFill flip="none" rotWithShape="1">
              <a:gsLst>
                <a:gs pos="0">
                  <a:srgbClr val="C6D9F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80834" y="5938054"/>
              <a:ext cx="3669416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200" dirty="0">
                  <a:solidFill>
                    <a:schemeClr val="tx2"/>
                  </a:solidFill>
                  <a:latin typeface="Avenir Book"/>
                  <a:cs typeface="Avenir Book"/>
                </a:rPr>
                <a:t>B</a:t>
              </a:r>
              <a:r>
                <a:rPr lang="en-US" sz="2200" dirty="0" smtClean="0">
                  <a:solidFill>
                    <a:schemeClr val="tx2"/>
                  </a:solidFill>
                  <a:latin typeface="Avenir Book"/>
                  <a:cs typeface="Avenir Book"/>
                </a:rPr>
                <a:t>. </a:t>
              </a:r>
              <a:endParaRPr lang="en-US" sz="2200" dirty="0">
                <a:solidFill>
                  <a:schemeClr val="tx2"/>
                </a:solidFill>
                <a:latin typeface="Avenir Book"/>
                <a:cs typeface="Avenir Book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450721" y="3087633"/>
            <a:ext cx="2181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venir Book"/>
                <a:cs typeface="Avenir Book"/>
              </a:rPr>
              <a:t>STOP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40607" y="4999044"/>
            <a:ext cx="3793557" cy="718459"/>
            <a:chOff x="4382755" y="4679562"/>
            <a:chExt cx="3793557" cy="718459"/>
          </a:xfrm>
        </p:grpSpPr>
        <p:sp>
          <p:nvSpPr>
            <p:cNvPr id="27" name="Rounded Rectangle 26"/>
            <p:cNvSpPr/>
            <p:nvPr/>
          </p:nvSpPr>
          <p:spPr>
            <a:xfrm>
              <a:off x="4382755" y="4679562"/>
              <a:ext cx="3627572" cy="718459"/>
            </a:xfrm>
            <a:prstGeom prst="roundRect">
              <a:avLst/>
            </a:prstGeom>
            <a:gradFill flip="none" rotWithShape="1">
              <a:gsLst>
                <a:gs pos="0">
                  <a:srgbClr val="C6D9F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06896" y="4794113"/>
              <a:ext cx="366941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200" dirty="0">
                  <a:solidFill>
                    <a:schemeClr val="tx2"/>
                  </a:solidFill>
                  <a:latin typeface="Avenir Book"/>
                  <a:cs typeface="Avenir Book"/>
                </a:rPr>
                <a:t>A</a:t>
              </a:r>
              <a:r>
                <a:rPr lang="en-US" sz="2200" dirty="0" smtClean="0">
                  <a:solidFill>
                    <a:schemeClr val="tx2"/>
                  </a:solidFill>
                  <a:latin typeface="Avenir Book"/>
                  <a:cs typeface="Avenir Book"/>
                </a:rPr>
                <a:t>.        </a:t>
              </a:r>
              <a:r>
                <a:rPr lang="en-US" sz="2400" dirty="0" err="1" smtClean="0">
                  <a:solidFill>
                    <a:srgbClr val="1F497D"/>
                  </a:solidFill>
                </a:rPr>
                <a:t>Hashi</a:t>
              </a:r>
              <a:r>
                <a:rPr lang="en-US" sz="2400" dirty="0" smtClean="0"/>
                <a:t>   </a:t>
              </a:r>
              <a:r>
                <a:rPr lang="ja-JP" altLang="en-US" sz="2400" dirty="0" smtClean="0">
                  <a:solidFill>
                    <a:srgbClr val="1F497D"/>
                  </a:solidFill>
                </a:rPr>
                <a:t>箸</a:t>
              </a:r>
              <a:endParaRPr lang="en-US" sz="2200" dirty="0">
                <a:solidFill>
                  <a:srgbClr val="1F497D"/>
                </a:solidFill>
                <a:latin typeface="Avenir Book"/>
                <a:cs typeface="Avenir Book"/>
              </a:endParaRPr>
            </a:p>
          </p:txBody>
        </p:sp>
      </p:grpSp>
      <p:sp>
        <p:nvSpPr>
          <p:cNvPr id="21" name="TextBox 15"/>
          <p:cNvSpPr txBox="1"/>
          <p:nvPr/>
        </p:nvSpPr>
        <p:spPr>
          <a:xfrm>
            <a:off x="5370887" y="5915310"/>
            <a:ext cx="285460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200" dirty="0" smtClean="0">
                <a:solidFill>
                  <a:srgbClr val="1F497D"/>
                </a:solidFill>
                <a:latin typeface="Avenir Book"/>
                <a:cs typeface="Avenir Book"/>
              </a:rPr>
              <a:t>D</a:t>
            </a:r>
            <a:r>
              <a:rPr lang="en-US" sz="2400" dirty="0" smtClean="0">
                <a:solidFill>
                  <a:srgbClr val="1F497D"/>
                </a:solidFill>
                <a:latin typeface="Avenir Book"/>
                <a:cs typeface="Avenir Book"/>
              </a:rPr>
              <a:t>.       Kasai   </a:t>
            </a:r>
            <a:r>
              <a:rPr lang="ja-JP" altLang="en-US" sz="2400" dirty="0" smtClean="0">
                <a:solidFill>
                  <a:srgbClr val="1F497D"/>
                </a:solidFill>
              </a:rPr>
              <a:t>火災</a:t>
            </a:r>
            <a:endParaRPr lang="en-US" sz="2200" dirty="0">
              <a:solidFill>
                <a:srgbClr val="1F497D"/>
              </a:solidFill>
              <a:latin typeface="Avenir Book"/>
              <a:cs typeface="Avenir Book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218442" y="5103315"/>
            <a:ext cx="366941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2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en-US" sz="2400" dirty="0" smtClean="0">
                <a:solidFill>
                  <a:srgbClr val="1F497D"/>
                </a:solidFill>
              </a:rPr>
              <a:t>Sushi   </a:t>
            </a:r>
            <a:r>
              <a:rPr lang="ja-JP" altLang="en-US" sz="2400" dirty="0" smtClean="0">
                <a:solidFill>
                  <a:srgbClr val="1F497D"/>
                </a:solidFill>
              </a:rPr>
              <a:t>寿司</a:t>
            </a:r>
            <a:endParaRPr lang="en-US" sz="2200" dirty="0">
              <a:solidFill>
                <a:srgbClr val="1F497D"/>
              </a:solidFill>
              <a:latin typeface="Avenir Book"/>
              <a:cs typeface="Avenir Book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650" y="1811283"/>
            <a:ext cx="3187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170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1302" y="210366"/>
            <a:ext cx="6955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it-IT" sz="3600" dirty="0" err="1" smtClean="0"/>
              <a:t>Which</a:t>
            </a:r>
            <a:r>
              <a:rPr lang="it-IT" sz="3600" dirty="0" smtClean="0"/>
              <a:t> </a:t>
            </a:r>
            <a:r>
              <a:rPr lang="it-IT" sz="3600" dirty="0"/>
              <a:t>of the </a:t>
            </a:r>
            <a:r>
              <a:rPr lang="it-IT" sz="3600" dirty="0" err="1" smtClean="0"/>
              <a:t>following</a:t>
            </a:r>
            <a:r>
              <a:rPr lang="it-IT" sz="3600" dirty="0" smtClean="0"/>
              <a:t> </a:t>
            </a:r>
            <a:r>
              <a:rPr lang="it-IT" sz="3600" dirty="0" err="1" smtClean="0"/>
              <a:t>is</a:t>
            </a:r>
            <a:r>
              <a:rPr lang="it-IT" sz="3600" dirty="0" smtClean="0"/>
              <a:t> the head of state of Japan ?</a:t>
            </a:r>
            <a:endParaRPr lang="en-US" sz="3600" dirty="0"/>
          </a:p>
        </p:txBody>
      </p:sp>
      <p:sp>
        <p:nvSpPr>
          <p:cNvPr id="31" name="Oval 30"/>
          <p:cNvSpPr/>
          <p:nvPr/>
        </p:nvSpPr>
        <p:spPr>
          <a:xfrm rot="7822697">
            <a:off x="1485820" y="2509544"/>
            <a:ext cx="2099805" cy="2121292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clo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21" y="2498743"/>
            <a:ext cx="2145626" cy="21456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80632" y="4969318"/>
            <a:ext cx="1759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1F497D"/>
                </a:solidFill>
                <a:latin typeface="Avenir Book"/>
                <a:cs typeface="Avenir Book"/>
              </a:rPr>
              <a:t> </a:t>
            </a:r>
            <a:r>
              <a:rPr lang="en-US" sz="9600" dirty="0" smtClean="0">
                <a:solidFill>
                  <a:srgbClr val="1F497D"/>
                </a:solidFill>
                <a:latin typeface="Avenir Book"/>
                <a:cs typeface="Avenir Book"/>
              </a:rPr>
              <a:t> 9</a:t>
            </a:r>
            <a:endParaRPr lang="en-US" sz="9600" dirty="0">
              <a:solidFill>
                <a:srgbClr val="1F497D"/>
              </a:solidFill>
              <a:latin typeface="Avenir Book"/>
              <a:cs typeface="Avenir Book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299074" y="5802941"/>
            <a:ext cx="3627572" cy="718459"/>
          </a:xfrm>
          <a:prstGeom prst="roundRect">
            <a:avLst/>
          </a:prstGeom>
          <a:gradFill flip="none" rotWithShape="1">
            <a:gsLst>
              <a:gs pos="0">
                <a:srgbClr val="C6D9F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398938" y="5938062"/>
            <a:ext cx="352770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  <a:latin typeface="Avenir Book"/>
                <a:cs typeface="Avenir Book"/>
              </a:rPr>
              <a:t>D</a:t>
            </a:r>
            <a:r>
              <a:rPr lang="en-US" sz="2200" dirty="0" smtClean="0">
                <a:solidFill>
                  <a:schemeClr val="tx2"/>
                </a:solidFill>
                <a:latin typeface="Avenir Book"/>
                <a:cs typeface="Avenir Book"/>
              </a:rPr>
              <a:t>.    Chancellor</a:t>
            </a:r>
            <a:r>
              <a:rPr lang="en-US" sz="2400" dirty="0" smtClean="0">
                <a:solidFill>
                  <a:srgbClr val="1F497D"/>
                </a:solidFill>
              </a:rPr>
              <a:t> of Japan</a:t>
            </a:r>
            <a:endParaRPr lang="en-US" sz="2200" dirty="0">
              <a:solidFill>
                <a:srgbClr val="1F497D"/>
              </a:solidFill>
              <a:latin typeface="Avenir Book"/>
              <a:cs typeface="Avenir Book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542227" y="5012156"/>
            <a:ext cx="3627572" cy="718459"/>
          </a:xfrm>
          <a:prstGeom prst="roundRect">
            <a:avLst/>
          </a:prstGeom>
          <a:gradFill flip="none" rotWithShape="1">
            <a:gsLst>
              <a:gs pos="0">
                <a:srgbClr val="C6D9F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642091" y="5144142"/>
            <a:ext cx="278717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  <a:latin typeface="Avenir Book"/>
                <a:cs typeface="Avenir Book"/>
              </a:rPr>
              <a:t>A. </a:t>
            </a:r>
            <a:endParaRPr lang="en-US" sz="2200" dirty="0">
              <a:solidFill>
                <a:schemeClr val="tx2"/>
              </a:solidFill>
              <a:latin typeface="Avenir Book"/>
              <a:cs typeface="Avenir Book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248139" y="5012156"/>
            <a:ext cx="3788944" cy="718459"/>
            <a:chOff x="4961306" y="5809281"/>
            <a:chExt cx="3788944" cy="718459"/>
          </a:xfrm>
        </p:grpSpPr>
        <p:sp>
          <p:nvSpPr>
            <p:cNvPr id="23" name="Rounded Rectangle 22"/>
            <p:cNvSpPr/>
            <p:nvPr/>
          </p:nvSpPr>
          <p:spPr>
            <a:xfrm>
              <a:off x="4961306" y="5809281"/>
              <a:ext cx="3627572" cy="718459"/>
            </a:xfrm>
            <a:prstGeom prst="roundRect">
              <a:avLst/>
            </a:prstGeom>
            <a:gradFill flip="none" rotWithShape="1">
              <a:gsLst>
                <a:gs pos="0">
                  <a:srgbClr val="C6D9F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80834" y="5938054"/>
              <a:ext cx="3669416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200" dirty="0">
                  <a:solidFill>
                    <a:schemeClr val="tx2"/>
                  </a:solidFill>
                  <a:latin typeface="Avenir Book"/>
                  <a:cs typeface="Avenir Book"/>
                </a:rPr>
                <a:t>B</a:t>
              </a:r>
              <a:r>
                <a:rPr lang="en-US" sz="2200" dirty="0" smtClean="0">
                  <a:solidFill>
                    <a:schemeClr val="tx2"/>
                  </a:solidFill>
                  <a:latin typeface="Avenir Book"/>
                  <a:cs typeface="Avenir Book"/>
                </a:rPr>
                <a:t>. </a:t>
              </a:r>
              <a:endParaRPr lang="en-US" sz="2200" dirty="0">
                <a:solidFill>
                  <a:schemeClr val="tx2"/>
                </a:solidFill>
                <a:latin typeface="Avenir Book"/>
                <a:cs typeface="Avenir Book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450721" y="3087633"/>
            <a:ext cx="2181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venir Book"/>
                <a:cs typeface="Avenir Book"/>
              </a:rPr>
              <a:t>STOP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90315" y="5803355"/>
            <a:ext cx="3793557" cy="718459"/>
            <a:chOff x="1312708" y="4679562"/>
            <a:chExt cx="3793557" cy="718459"/>
          </a:xfrm>
        </p:grpSpPr>
        <p:sp>
          <p:nvSpPr>
            <p:cNvPr id="27" name="Rounded Rectangle 26"/>
            <p:cNvSpPr/>
            <p:nvPr/>
          </p:nvSpPr>
          <p:spPr>
            <a:xfrm>
              <a:off x="1312708" y="4679562"/>
              <a:ext cx="3627572" cy="718459"/>
            </a:xfrm>
            <a:prstGeom prst="roundRect">
              <a:avLst/>
            </a:prstGeom>
            <a:gradFill flip="none" rotWithShape="1">
              <a:gsLst>
                <a:gs pos="0">
                  <a:srgbClr val="C6D9F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36849" y="4794113"/>
              <a:ext cx="366941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200" dirty="0">
                  <a:solidFill>
                    <a:schemeClr val="tx2"/>
                  </a:solidFill>
                  <a:latin typeface="Avenir Book"/>
                  <a:cs typeface="Avenir Book"/>
                </a:rPr>
                <a:t>C</a:t>
              </a:r>
              <a:r>
                <a:rPr lang="en-US" sz="2200" dirty="0" smtClean="0">
                  <a:solidFill>
                    <a:srgbClr val="1F497D"/>
                  </a:solidFill>
                  <a:latin typeface="Avenir Book"/>
                  <a:cs typeface="Avenir Book"/>
                </a:rPr>
                <a:t>.     </a:t>
              </a:r>
              <a:r>
                <a:rPr lang="en-US" sz="2400" dirty="0" smtClean="0">
                  <a:solidFill>
                    <a:srgbClr val="1F497D"/>
                  </a:solidFill>
                </a:rPr>
                <a:t>Emperor of Japan</a:t>
              </a:r>
              <a:endParaRPr lang="en-US" sz="2200" dirty="0">
                <a:solidFill>
                  <a:srgbClr val="1F497D"/>
                </a:solidFill>
                <a:latin typeface="Avenir Book"/>
                <a:cs typeface="Avenir Book"/>
              </a:endParaRPr>
            </a:p>
          </p:txBody>
        </p:sp>
      </p:grpSp>
      <p:sp>
        <p:nvSpPr>
          <p:cNvPr id="21" name="TextBox 15"/>
          <p:cNvSpPr txBox="1"/>
          <p:nvPr/>
        </p:nvSpPr>
        <p:spPr>
          <a:xfrm>
            <a:off x="2041337" y="5132635"/>
            <a:ext cx="285460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1F497D"/>
                </a:solidFill>
                <a:latin typeface="Avenir Book"/>
                <a:cs typeface="Avenir Book"/>
              </a:rPr>
              <a:t>President of Japan</a:t>
            </a:r>
            <a:endParaRPr lang="en-US" sz="2200" dirty="0">
              <a:solidFill>
                <a:srgbClr val="1F497D"/>
              </a:solidFill>
              <a:latin typeface="Avenir Book"/>
              <a:cs typeface="Avenir Book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218442" y="5103315"/>
            <a:ext cx="366941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2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en-US" sz="2400" dirty="0" smtClean="0">
                <a:solidFill>
                  <a:srgbClr val="1F497D"/>
                </a:solidFill>
              </a:rPr>
              <a:t>King of Japan</a:t>
            </a:r>
            <a:endParaRPr lang="en-US" sz="2200" dirty="0">
              <a:solidFill>
                <a:srgbClr val="1F497D"/>
              </a:solidFill>
              <a:latin typeface="Avenir Book"/>
              <a:cs typeface="Avenir Book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8639" y="2413000"/>
            <a:ext cx="3048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170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1302" y="210366"/>
            <a:ext cx="6955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it-IT" sz="3600" dirty="0" smtClean="0"/>
              <a:t>How </a:t>
            </a:r>
            <a:r>
              <a:rPr lang="it-IT" sz="3600" dirty="0" err="1" smtClean="0"/>
              <a:t>many</a:t>
            </a:r>
            <a:r>
              <a:rPr lang="it-IT" sz="3600" dirty="0" smtClean="0"/>
              <a:t> </a:t>
            </a:r>
            <a:r>
              <a:rPr lang="it-IT" sz="3600" dirty="0" err="1" smtClean="0"/>
              <a:t>islands</a:t>
            </a:r>
            <a:r>
              <a:rPr lang="it-IT" sz="3600" dirty="0" smtClean="0"/>
              <a:t> Japan </a:t>
            </a:r>
            <a:r>
              <a:rPr lang="it-IT" sz="3600" dirty="0" err="1" smtClean="0"/>
              <a:t>consists</a:t>
            </a:r>
            <a:r>
              <a:rPr lang="it-IT" sz="3600" dirty="0" smtClean="0"/>
              <a:t> ?</a:t>
            </a:r>
            <a:endParaRPr lang="en-US" sz="3600" dirty="0"/>
          </a:p>
        </p:txBody>
      </p:sp>
      <p:sp>
        <p:nvSpPr>
          <p:cNvPr id="31" name="Oval 30"/>
          <p:cNvSpPr/>
          <p:nvPr/>
        </p:nvSpPr>
        <p:spPr>
          <a:xfrm rot="7822697">
            <a:off x="1485820" y="2509544"/>
            <a:ext cx="2099805" cy="2121292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clo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21" y="2498743"/>
            <a:ext cx="2145626" cy="21456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80632" y="4969318"/>
            <a:ext cx="1759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1F497D"/>
                </a:solidFill>
                <a:latin typeface="Avenir Book"/>
                <a:cs typeface="Avenir Book"/>
              </a:rPr>
              <a:t>10</a:t>
            </a:r>
            <a:endParaRPr lang="en-US" sz="9600" dirty="0">
              <a:solidFill>
                <a:srgbClr val="1F497D"/>
              </a:solidFill>
              <a:latin typeface="Avenir Book"/>
              <a:cs typeface="Avenir Book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299074" y="5802941"/>
            <a:ext cx="3627572" cy="718459"/>
          </a:xfrm>
          <a:prstGeom prst="roundRect">
            <a:avLst/>
          </a:prstGeom>
          <a:gradFill flip="none" rotWithShape="1">
            <a:gsLst>
              <a:gs pos="0">
                <a:srgbClr val="C6D9F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398938" y="5953451"/>
            <a:ext cx="3527708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  <a:latin typeface="Avenir Book"/>
                <a:cs typeface="Avenir Book"/>
              </a:rPr>
              <a:t>D</a:t>
            </a:r>
            <a:r>
              <a:rPr lang="en-US" sz="2200" dirty="0" smtClean="0">
                <a:solidFill>
                  <a:schemeClr val="tx2"/>
                </a:solidFill>
                <a:latin typeface="Avenir Book"/>
                <a:cs typeface="Avenir Book"/>
              </a:rPr>
              <a:t>.             10</a:t>
            </a:r>
            <a:endParaRPr lang="en-US" sz="2200" dirty="0">
              <a:solidFill>
                <a:srgbClr val="1F497D"/>
              </a:solidFill>
              <a:latin typeface="Avenir Book"/>
              <a:cs typeface="Avenir Book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542227" y="5012156"/>
            <a:ext cx="3627572" cy="718459"/>
          </a:xfrm>
          <a:prstGeom prst="roundRect">
            <a:avLst/>
          </a:prstGeom>
          <a:gradFill flip="none" rotWithShape="1">
            <a:gsLst>
              <a:gs pos="0">
                <a:srgbClr val="C6D9F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642091" y="5144142"/>
            <a:ext cx="278717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  <a:latin typeface="Avenir Book"/>
                <a:cs typeface="Avenir Book"/>
              </a:rPr>
              <a:t>A. </a:t>
            </a:r>
            <a:endParaRPr lang="en-US" sz="2200" dirty="0">
              <a:solidFill>
                <a:schemeClr val="tx2"/>
              </a:solidFill>
              <a:latin typeface="Avenir Book"/>
              <a:cs typeface="Avenir Book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54509" y="5835359"/>
            <a:ext cx="3788944" cy="718459"/>
            <a:chOff x="4961306" y="5809281"/>
            <a:chExt cx="3788944" cy="718459"/>
          </a:xfrm>
        </p:grpSpPr>
        <p:sp>
          <p:nvSpPr>
            <p:cNvPr id="23" name="Rounded Rectangle 22"/>
            <p:cNvSpPr/>
            <p:nvPr/>
          </p:nvSpPr>
          <p:spPr>
            <a:xfrm>
              <a:off x="4961306" y="5809281"/>
              <a:ext cx="3627572" cy="718459"/>
            </a:xfrm>
            <a:prstGeom prst="roundRect">
              <a:avLst/>
            </a:prstGeom>
            <a:gradFill flip="none" rotWithShape="1">
              <a:gsLst>
                <a:gs pos="0">
                  <a:srgbClr val="C6D9F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80834" y="5938054"/>
              <a:ext cx="3669416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200" dirty="0">
                  <a:solidFill>
                    <a:schemeClr val="tx2"/>
                  </a:solidFill>
                  <a:latin typeface="Avenir Book"/>
                  <a:cs typeface="Avenir Book"/>
                </a:rPr>
                <a:t>C</a:t>
              </a:r>
              <a:r>
                <a:rPr lang="en-US" sz="2200" dirty="0" smtClean="0">
                  <a:solidFill>
                    <a:schemeClr val="tx2"/>
                  </a:solidFill>
                  <a:latin typeface="Avenir Book"/>
                  <a:cs typeface="Avenir Book"/>
                </a:rPr>
                <a:t>. </a:t>
              </a:r>
              <a:endParaRPr lang="en-US" sz="2200" dirty="0">
                <a:solidFill>
                  <a:schemeClr val="tx2"/>
                </a:solidFill>
                <a:latin typeface="Avenir Book"/>
                <a:cs typeface="Avenir Book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450721" y="3087633"/>
            <a:ext cx="2181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venir Book"/>
                <a:cs typeface="Avenir Book"/>
              </a:rPr>
              <a:t>STOP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279229" y="4997115"/>
            <a:ext cx="3793557" cy="718459"/>
            <a:chOff x="2985822" y="4397378"/>
            <a:chExt cx="3793557" cy="718459"/>
          </a:xfrm>
        </p:grpSpPr>
        <p:sp>
          <p:nvSpPr>
            <p:cNvPr id="27" name="Rounded Rectangle 26"/>
            <p:cNvSpPr/>
            <p:nvPr/>
          </p:nvSpPr>
          <p:spPr>
            <a:xfrm>
              <a:off x="2985822" y="4397378"/>
              <a:ext cx="3627572" cy="718459"/>
            </a:xfrm>
            <a:prstGeom prst="roundRect">
              <a:avLst/>
            </a:prstGeom>
            <a:gradFill flip="none" rotWithShape="1">
              <a:gsLst>
                <a:gs pos="0">
                  <a:srgbClr val="C6D9F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09963" y="4511929"/>
              <a:ext cx="366941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200" dirty="0">
                  <a:solidFill>
                    <a:schemeClr val="tx2"/>
                  </a:solidFill>
                  <a:latin typeface="Avenir Book"/>
                  <a:cs typeface="Avenir Book"/>
                </a:rPr>
                <a:t>B</a:t>
              </a:r>
              <a:r>
                <a:rPr lang="en-US" sz="2200" dirty="0" smtClean="0">
                  <a:solidFill>
                    <a:srgbClr val="1F497D"/>
                  </a:solidFill>
                  <a:latin typeface="Avenir Book"/>
                  <a:cs typeface="Avenir Book"/>
                </a:rPr>
                <a:t>.     </a:t>
              </a:r>
              <a:r>
                <a:rPr lang="en-US" sz="2400" dirty="0" smtClean="0">
                  <a:solidFill>
                    <a:srgbClr val="1F497D"/>
                  </a:solidFill>
                </a:rPr>
                <a:t>About 7.000</a:t>
              </a:r>
              <a:endParaRPr lang="en-US" sz="2200" dirty="0">
                <a:solidFill>
                  <a:srgbClr val="1F497D"/>
                </a:solidFill>
                <a:latin typeface="Avenir Book"/>
                <a:cs typeface="Avenir Book"/>
              </a:endParaRPr>
            </a:p>
          </p:txBody>
        </p:sp>
      </p:grpSp>
      <p:sp>
        <p:nvSpPr>
          <p:cNvPr id="21" name="TextBox 15"/>
          <p:cNvSpPr txBox="1"/>
          <p:nvPr/>
        </p:nvSpPr>
        <p:spPr>
          <a:xfrm>
            <a:off x="2041337" y="5132635"/>
            <a:ext cx="285460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1F497D"/>
                </a:solidFill>
                <a:latin typeface="Avenir Book"/>
                <a:cs typeface="Avenir Book"/>
              </a:rPr>
              <a:t>About 500</a:t>
            </a:r>
            <a:endParaRPr lang="en-US" sz="2200" dirty="0">
              <a:solidFill>
                <a:srgbClr val="1F497D"/>
              </a:solidFill>
              <a:latin typeface="Avenir Book"/>
              <a:cs typeface="Avenir Book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1605444" y="5926518"/>
            <a:ext cx="366941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2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en-US" sz="2400" dirty="0" smtClean="0">
                <a:solidFill>
                  <a:srgbClr val="1F497D"/>
                </a:solidFill>
              </a:rPr>
              <a:t>About 80.000</a:t>
            </a:r>
            <a:endParaRPr lang="en-US" sz="2200" dirty="0">
              <a:solidFill>
                <a:srgbClr val="1F497D"/>
              </a:solidFill>
              <a:latin typeface="Avenir Book"/>
              <a:cs typeface="Avenir Book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513" y="2083271"/>
            <a:ext cx="3492500" cy="2324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52498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340" y="171229"/>
            <a:ext cx="888972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it-IT" sz="3600" dirty="0" err="1"/>
              <a:t>Which</a:t>
            </a:r>
            <a:r>
              <a:rPr lang="it-IT" sz="3600" dirty="0"/>
              <a:t> </a:t>
            </a:r>
            <a:r>
              <a:rPr lang="it-IT" sz="3600" dirty="0" err="1"/>
              <a:t>one</a:t>
            </a:r>
            <a:r>
              <a:rPr lang="it-IT" sz="3600" dirty="0"/>
              <a:t> of the </a:t>
            </a:r>
            <a:r>
              <a:rPr lang="it-IT" sz="3600" dirty="0" err="1"/>
              <a:t>following</a:t>
            </a:r>
            <a:r>
              <a:rPr lang="it-IT" sz="3600" dirty="0"/>
              <a:t> </a:t>
            </a:r>
            <a:r>
              <a:rPr lang="it-IT" sz="3600" dirty="0" err="1"/>
              <a:t>is</a:t>
            </a:r>
            <a:r>
              <a:rPr lang="it-IT" sz="3600" dirty="0"/>
              <a:t> </a:t>
            </a:r>
            <a:r>
              <a:rPr lang="it-IT" sz="3600" dirty="0" err="1"/>
              <a:t>not</a:t>
            </a:r>
            <a:r>
              <a:rPr lang="it-IT" sz="3600" dirty="0"/>
              <a:t> a </a:t>
            </a:r>
            <a:r>
              <a:rPr lang="it-IT" sz="3600" dirty="0" err="1"/>
              <a:t>fundamental</a:t>
            </a:r>
            <a:r>
              <a:rPr lang="it-IT" sz="3600" dirty="0"/>
              <a:t> </a:t>
            </a:r>
            <a:r>
              <a:rPr lang="it-IT" sz="3600" dirty="0" smtClean="0"/>
              <a:t>force </a:t>
            </a:r>
            <a:r>
              <a:rPr lang="de-AT" sz="3600" dirty="0" smtClean="0">
                <a:solidFill>
                  <a:schemeClr val="tx2"/>
                </a:solidFill>
                <a:latin typeface="Avenir Book"/>
                <a:cs typeface="Avenir Book"/>
              </a:rPr>
              <a:t>?</a:t>
            </a:r>
            <a:endParaRPr lang="de-AT" sz="3600" dirty="0">
              <a:solidFill>
                <a:schemeClr val="tx2"/>
              </a:solidFill>
              <a:latin typeface="Avenir Book"/>
              <a:cs typeface="Avenir Book"/>
            </a:endParaRPr>
          </a:p>
          <a:p>
            <a:pPr algn="ctr"/>
            <a:endParaRPr lang="en-US" sz="3600" dirty="0"/>
          </a:p>
        </p:txBody>
      </p:sp>
      <p:sp>
        <p:nvSpPr>
          <p:cNvPr id="31" name="Oval 30"/>
          <p:cNvSpPr/>
          <p:nvPr/>
        </p:nvSpPr>
        <p:spPr>
          <a:xfrm rot="7822697">
            <a:off x="1485820" y="2509544"/>
            <a:ext cx="2099805" cy="2121292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clo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21" y="2498743"/>
            <a:ext cx="2145626" cy="21456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969318"/>
            <a:ext cx="16857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1F497D"/>
                </a:solidFill>
                <a:latin typeface="Avenir Book"/>
                <a:cs typeface="Avenir Book"/>
              </a:rPr>
              <a:t>11</a:t>
            </a:r>
          </a:p>
          <a:p>
            <a:endParaRPr lang="en-US" sz="9600" dirty="0">
              <a:solidFill>
                <a:srgbClr val="1F497D"/>
              </a:solidFill>
              <a:latin typeface="Avenir Book"/>
              <a:cs typeface="Avenir Book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43009" y="5809281"/>
            <a:ext cx="3627572" cy="718459"/>
          </a:xfrm>
          <a:prstGeom prst="roundRect">
            <a:avLst/>
          </a:prstGeom>
          <a:gradFill flip="none" rotWithShape="1">
            <a:gsLst>
              <a:gs pos="0">
                <a:srgbClr val="C6D9F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722715" y="5924246"/>
            <a:ext cx="278717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venir Book"/>
                <a:cs typeface="Avenir Book"/>
              </a:rPr>
              <a:t>C</a:t>
            </a:r>
            <a:r>
              <a:rPr lang="en-US" sz="2400" dirty="0" smtClean="0">
                <a:solidFill>
                  <a:schemeClr val="tx2"/>
                </a:solidFill>
                <a:latin typeface="Avenir Book"/>
                <a:cs typeface="Avenir Book"/>
              </a:rPr>
              <a:t>.  </a:t>
            </a:r>
            <a:endParaRPr lang="en-US" sz="2400" dirty="0">
              <a:solidFill>
                <a:schemeClr val="tx2"/>
              </a:solidFill>
              <a:latin typeface="Avenir Book"/>
              <a:cs typeface="Avenir Book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643009" y="5012156"/>
            <a:ext cx="3627572" cy="718459"/>
          </a:xfrm>
          <a:prstGeom prst="roundRect">
            <a:avLst/>
          </a:prstGeom>
          <a:gradFill flip="none" rotWithShape="1">
            <a:gsLst>
              <a:gs pos="0">
                <a:srgbClr val="C6D9F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722715" y="5123715"/>
            <a:ext cx="278717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Avenir Book"/>
                <a:cs typeface="Avenir Book"/>
              </a:rPr>
              <a:t>A.</a:t>
            </a:r>
            <a:endParaRPr lang="en-US" sz="2400" dirty="0">
              <a:solidFill>
                <a:schemeClr val="tx2"/>
              </a:solidFill>
              <a:latin typeface="Avenir Book"/>
              <a:cs typeface="Avenir Book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80023" y="5163412"/>
            <a:ext cx="312431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Avenir Book"/>
                <a:cs typeface="Avenir Book"/>
              </a:rPr>
              <a:t>The strong force</a:t>
            </a:r>
            <a:endParaRPr lang="en-US" sz="2000" dirty="0">
              <a:solidFill>
                <a:schemeClr val="tx2"/>
              </a:solidFill>
              <a:latin typeface="Avenir Book"/>
              <a:cs typeface="Avenir Book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344308" y="5809281"/>
            <a:ext cx="3627572" cy="718459"/>
          </a:xfrm>
          <a:prstGeom prst="roundRect">
            <a:avLst/>
          </a:prstGeom>
          <a:gradFill flip="none" rotWithShape="1">
            <a:gsLst>
              <a:gs pos="0">
                <a:srgbClr val="C6D9F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468449" y="5944402"/>
            <a:ext cx="278717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venir Book"/>
                <a:cs typeface="Avenir Book"/>
              </a:rPr>
              <a:t>D</a:t>
            </a:r>
            <a:r>
              <a:rPr lang="en-US" sz="2400" dirty="0" smtClean="0">
                <a:solidFill>
                  <a:schemeClr val="tx2"/>
                </a:solidFill>
                <a:latin typeface="Avenir Book"/>
                <a:cs typeface="Avenir Book"/>
              </a:rPr>
              <a:t>.  </a:t>
            </a:r>
            <a:endParaRPr lang="en-US" sz="2400" dirty="0">
              <a:solidFill>
                <a:schemeClr val="tx2"/>
              </a:solidFill>
              <a:latin typeface="Avenir Book"/>
              <a:cs typeface="Avenir Book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68788" y="5949272"/>
            <a:ext cx="321303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Avenir Book"/>
                <a:cs typeface="Avenir Book"/>
              </a:rPr>
              <a:t>The </a:t>
            </a:r>
            <a:r>
              <a:rPr lang="en-US" sz="2000" dirty="0">
                <a:solidFill>
                  <a:srgbClr val="1F497D"/>
                </a:solidFill>
              </a:rPr>
              <a:t>electro-magnetic force</a:t>
            </a:r>
            <a:endParaRPr lang="en-US" sz="2000" dirty="0">
              <a:solidFill>
                <a:srgbClr val="1F497D"/>
              </a:solidFill>
              <a:latin typeface="Avenir Book"/>
              <a:cs typeface="Avenir Book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97657" y="5969482"/>
            <a:ext cx="339405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Avenir Book"/>
                <a:cs typeface="Avenir Book"/>
              </a:rPr>
              <a:t>The gravitational force</a:t>
            </a:r>
            <a:endParaRPr lang="en-US" sz="2000" dirty="0">
              <a:solidFill>
                <a:schemeClr val="tx2"/>
              </a:solidFill>
              <a:latin typeface="Avenir Book"/>
              <a:cs typeface="Avenir Book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44308" y="5012156"/>
            <a:ext cx="3627572" cy="718459"/>
            <a:chOff x="4961306" y="5012156"/>
            <a:chExt cx="3627572" cy="718459"/>
          </a:xfrm>
        </p:grpSpPr>
        <p:sp>
          <p:nvSpPr>
            <p:cNvPr id="18" name="Rounded Rectangle 17"/>
            <p:cNvSpPr/>
            <p:nvPr/>
          </p:nvSpPr>
          <p:spPr>
            <a:xfrm>
              <a:off x="4961306" y="5012156"/>
              <a:ext cx="3627572" cy="718459"/>
            </a:xfrm>
            <a:prstGeom prst="roundRect">
              <a:avLst/>
            </a:prstGeom>
            <a:gradFill flip="none" rotWithShape="1">
              <a:gsLst>
                <a:gs pos="0">
                  <a:srgbClr val="C6D9F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85447" y="5143871"/>
              <a:ext cx="2787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  <a:latin typeface="Avenir Book"/>
                  <a:cs typeface="Avenir Book"/>
                </a:rPr>
                <a:t>B</a:t>
              </a:r>
              <a:r>
                <a:rPr lang="en-US" sz="2400" dirty="0" smtClean="0">
                  <a:solidFill>
                    <a:schemeClr val="tx2"/>
                  </a:solidFill>
                  <a:latin typeface="Avenir Book"/>
                  <a:cs typeface="Avenir Book"/>
                </a:rPr>
                <a:t>.  </a:t>
              </a:r>
              <a:endParaRPr lang="en-US" sz="2400" dirty="0">
                <a:solidFill>
                  <a:schemeClr val="tx2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49564" y="5167746"/>
              <a:ext cx="312432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2"/>
                  </a:solidFill>
                  <a:latin typeface="Avenir Book"/>
                  <a:cs typeface="Avenir Book"/>
                </a:rPr>
                <a:t>The centrifugal force</a:t>
              </a:r>
              <a:endParaRPr lang="en-US" sz="2000" dirty="0">
                <a:solidFill>
                  <a:schemeClr val="tx2"/>
                </a:solidFill>
                <a:latin typeface="Avenir Book"/>
                <a:cs typeface="Avenir Book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450721" y="3087633"/>
            <a:ext cx="2181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venir Book"/>
                <a:cs typeface="Avenir Book"/>
              </a:rPr>
              <a:t>STOP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342" y="1792573"/>
            <a:ext cx="3658545" cy="259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7630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996" y="356030"/>
            <a:ext cx="82488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de-AT" sz="3600" dirty="0" err="1">
                <a:solidFill>
                  <a:schemeClr val="tx2"/>
                </a:solidFill>
                <a:latin typeface="Avenir Book"/>
                <a:cs typeface="Avenir Book"/>
              </a:rPr>
              <a:t>If</a:t>
            </a:r>
            <a:r>
              <a:rPr lang="de-AT" sz="3600" dirty="0">
                <a:solidFill>
                  <a:schemeClr val="tx2"/>
                </a:solidFill>
                <a:latin typeface="Avenir Book"/>
                <a:cs typeface="Avenir Book"/>
              </a:rPr>
              <a:t> a </a:t>
            </a:r>
            <a:r>
              <a:rPr lang="de-AT" sz="3600" dirty="0" err="1">
                <a:solidFill>
                  <a:schemeClr val="tx2"/>
                </a:solidFill>
                <a:latin typeface="Avenir Book"/>
                <a:cs typeface="Avenir Book"/>
              </a:rPr>
              <a:t>particle</a:t>
            </a:r>
            <a:r>
              <a:rPr lang="de-AT" sz="3600" dirty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3600" dirty="0" err="1">
                <a:solidFill>
                  <a:schemeClr val="tx2"/>
                </a:solidFill>
                <a:latin typeface="Avenir Book"/>
                <a:cs typeface="Avenir Book"/>
              </a:rPr>
              <a:t>decays</a:t>
            </a:r>
            <a:r>
              <a:rPr lang="de-AT" sz="3600" dirty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3600" dirty="0" err="1" smtClean="0">
                <a:solidFill>
                  <a:schemeClr val="tx2"/>
                </a:solidFill>
                <a:latin typeface="Avenir Book"/>
                <a:cs typeface="Avenir Book"/>
              </a:rPr>
              <a:t>into</a:t>
            </a:r>
            <a:r>
              <a:rPr lang="de-AT" sz="36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3600" dirty="0" err="1">
                <a:solidFill>
                  <a:schemeClr val="tx2"/>
                </a:solidFill>
                <a:latin typeface="Avenir Book"/>
                <a:cs typeface="Avenir Book"/>
              </a:rPr>
              <a:t>two</a:t>
            </a:r>
            <a:r>
              <a:rPr lang="de-AT" sz="3600" dirty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3600" dirty="0" err="1">
                <a:solidFill>
                  <a:schemeClr val="tx2"/>
                </a:solidFill>
                <a:latin typeface="Avenir Book"/>
                <a:cs typeface="Avenir Book"/>
              </a:rPr>
              <a:t>particles</a:t>
            </a:r>
            <a:r>
              <a:rPr lang="de-AT" sz="3600" dirty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3600" dirty="0" err="1">
                <a:solidFill>
                  <a:schemeClr val="tx2"/>
                </a:solidFill>
                <a:latin typeface="Avenir Book"/>
                <a:cs typeface="Avenir Book"/>
              </a:rPr>
              <a:t>with</a:t>
            </a:r>
            <a:r>
              <a:rPr lang="de-AT" sz="3600" dirty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3600" dirty="0" err="1">
                <a:solidFill>
                  <a:schemeClr val="tx2"/>
                </a:solidFill>
                <a:latin typeface="Avenir Book"/>
                <a:cs typeface="Avenir Book"/>
              </a:rPr>
              <a:t>masses</a:t>
            </a:r>
            <a:r>
              <a:rPr lang="de-AT" sz="3600" dirty="0">
                <a:solidFill>
                  <a:schemeClr val="tx2"/>
                </a:solidFill>
                <a:latin typeface="Avenir Book"/>
                <a:cs typeface="Avenir Book"/>
              </a:rPr>
              <a:t> m</a:t>
            </a:r>
            <a:r>
              <a:rPr lang="de-AT" sz="3600" baseline="-25000" dirty="0">
                <a:solidFill>
                  <a:schemeClr val="tx2"/>
                </a:solidFill>
                <a:latin typeface="Avenir Book"/>
                <a:cs typeface="Avenir Book"/>
              </a:rPr>
              <a:t>1</a:t>
            </a:r>
            <a:r>
              <a:rPr lang="de-AT" sz="3600" dirty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3600" dirty="0" err="1">
                <a:solidFill>
                  <a:schemeClr val="tx2"/>
                </a:solidFill>
                <a:latin typeface="Avenir Book"/>
                <a:cs typeface="Avenir Book"/>
              </a:rPr>
              <a:t>and</a:t>
            </a:r>
            <a:r>
              <a:rPr lang="de-AT" sz="3600" dirty="0">
                <a:solidFill>
                  <a:schemeClr val="tx2"/>
                </a:solidFill>
                <a:latin typeface="Avenir Book"/>
                <a:cs typeface="Avenir Book"/>
              </a:rPr>
              <a:t> m</a:t>
            </a:r>
            <a:r>
              <a:rPr lang="de-AT" sz="3600" baseline="-25000" dirty="0">
                <a:solidFill>
                  <a:schemeClr val="tx2"/>
                </a:solidFill>
                <a:latin typeface="Avenir Book"/>
                <a:cs typeface="Avenir Book"/>
              </a:rPr>
              <a:t>2</a:t>
            </a:r>
            <a:r>
              <a:rPr lang="de-AT" sz="3600" dirty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3600" dirty="0" err="1">
                <a:solidFill>
                  <a:schemeClr val="tx2"/>
                </a:solidFill>
                <a:latin typeface="Avenir Book"/>
                <a:cs typeface="Avenir Book"/>
              </a:rPr>
              <a:t>one</a:t>
            </a:r>
            <a:r>
              <a:rPr lang="de-AT" sz="3600" dirty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3600" dirty="0" err="1">
                <a:solidFill>
                  <a:schemeClr val="tx2"/>
                </a:solidFill>
                <a:latin typeface="Avenir Book"/>
                <a:cs typeface="Avenir Book"/>
              </a:rPr>
              <a:t>can</a:t>
            </a:r>
            <a:r>
              <a:rPr lang="de-AT" sz="3600" dirty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3600" dirty="0" err="1">
                <a:solidFill>
                  <a:schemeClr val="tx2"/>
                </a:solidFill>
                <a:latin typeface="Avenir Book"/>
                <a:cs typeface="Avenir Book"/>
              </a:rPr>
              <a:t>compute</a:t>
            </a:r>
            <a:r>
              <a:rPr lang="de-AT" sz="3600" dirty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3600" dirty="0" err="1">
                <a:solidFill>
                  <a:schemeClr val="tx2"/>
                </a:solidFill>
                <a:latin typeface="Avenir Book"/>
                <a:cs typeface="Avenir Book"/>
              </a:rPr>
              <a:t>its</a:t>
            </a:r>
            <a:r>
              <a:rPr lang="de-AT" sz="3600" dirty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3600" dirty="0" err="1">
                <a:solidFill>
                  <a:schemeClr val="tx2"/>
                </a:solidFill>
                <a:latin typeface="Avenir Book"/>
                <a:cs typeface="Avenir Book"/>
              </a:rPr>
              <a:t>mass</a:t>
            </a:r>
            <a:r>
              <a:rPr lang="de-AT" sz="3600" dirty="0">
                <a:solidFill>
                  <a:schemeClr val="tx2"/>
                </a:solidFill>
                <a:latin typeface="Avenir Book"/>
                <a:cs typeface="Avenir Book"/>
              </a:rPr>
              <a:t>  </a:t>
            </a:r>
            <a:r>
              <a:rPr lang="de-AT" sz="3600" dirty="0" smtClean="0">
                <a:solidFill>
                  <a:schemeClr val="tx2"/>
                </a:solidFill>
                <a:latin typeface="Avenir Book"/>
                <a:cs typeface="Avenir Book"/>
              </a:rPr>
              <a:t>m</a:t>
            </a:r>
            <a:r>
              <a:rPr lang="de-AT" sz="3600" baseline="-25000" dirty="0" smtClean="0">
                <a:solidFill>
                  <a:schemeClr val="tx2"/>
                </a:solidFill>
                <a:latin typeface="Avenir Book"/>
                <a:cs typeface="Avenir Book"/>
              </a:rPr>
              <a:t>0</a:t>
            </a:r>
            <a:r>
              <a:rPr lang="de-AT" sz="3600" dirty="0" smtClean="0">
                <a:solidFill>
                  <a:schemeClr val="tx2"/>
                </a:solidFill>
                <a:latin typeface="Avenir Book"/>
                <a:cs typeface="Avenir Book"/>
              </a:rPr>
              <a:t>  </a:t>
            </a:r>
            <a:r>
              <a:rPr lang="de-AT" sz="3600" dirty="0" err="1" smtClean="0">
                <a:solidFill>
                  <a:schemeClr val="tx2"/>
                </a:solidFill>
                <a:latin typeface="Avenir Book"/>
                <a:cs typeface="Avenir Book"/>
              </a:rPr>
              <a:t>as</a:t>
            </a:r>
            <a:r>
              <a:rPr lang="de-AT" sz="36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3600" dirty="0">
                <a:solidFill>
                  <a:schemeClr val="tx2"/>
                </a:solidFill>
                <a:latin typeface="Avenir Book"/>
                <a:cs typeface="Avenir Book"/>
              </a:rPr>
              <a:t>m</a:t>
            </a:r>
            <a:r>
              <a:rPr lang="de-AT" sz="3600" baseline="-25000" dirty="0">
                <a:solidFill>
                  <a:schemeClr val="tx2"/>
                </a:solidFill>
                <a:latin typeface="Avenir Book"/>
                <a:cs typeface="Avenir Book"/>
              </a:rPr>
              <a:t>0</a:t>
            </a:r>
            <a:r>
              <a:rPr lang="de-AT" sz="3600" dirty="0">
                <a:solidFill>
                  <a:schemeClr val="tx2"/>
                </a:solidFill>
                <a:latin typeface="Avenir Book"/>
                <a:cs typeface="Avenir Book"/>
              </a:rPr>
              <a:t>=m</a:t>
            </a:r>
            <a:r>
              <a:rPr lang="de-AT" sz="3600" baseline="-25000" dirty="0">
                <a:solidFill>
                  <a:schemeClr val="tx2"/>
                </a:solidFill>
                <a:latin typeface="Avenir Book"/>
                <a:cs typeface="Avenir Book"/>
              </a:rPr>
              <a:t>1</a:t>
            </a:r>
            <a:r>
              <a:rPr lang="de-AT" sz="3600" dirty="0">
                <a:solidFill>
                  <a:schemeClr val="tx2"/>
                </a:solidFill>
                <a:latin typeface="Avenir Book"/>
                <a:cs typeface="Avenir Book"/>
              </a:rPr>
              <a:t>+</a:t>
            </a:r>
            <a:r>
              <a:rPr lang="de-AT" sz="3600" dirty="0" smtClean="0">
                <a:solidFill>
                  <a:schemeClr val="tx2"/>
                </a:solidFill>
                <a:latin typeface="Avenir Book"/>
                <a:cs typeface="Avenir Book"/>
              </a:rPr>
              <a:t>m</a:t>
            </a:r>
            <a:r>
              <a:rPr lang="de-AT" sz="3600" baseline="-25000" dirty="0" smtClean="0">
                <a:solidFill>
                  <a:schemeClr val="tx2"/>
                </a:solidFill>
                <a:latin typeface="Avenir Book"/>
                <a:cs typeface="Avenir Book"/>
              </a:rPr>
              <a:t>2</a:t>
            </a:r>
            <a:r>
              <a:rPr lang="de-AT" sz="3600" dirty="0" smtClean="0">
                <a:solidFill>
                  <a:schemeClr val="tx2"/>
                </a:solidFill>
                <a:latin typeface="Avenir Book"/>
                <a:cs typeface="Avenir Book"/>
              </a:rPr>
              <a:t>   ?</a:t>
            </a:r>
          </a:p>
          <a:p>
            <a:pPr algn="ctr"/>
            <a:endParaRPr lang="en-US" sz="3600" dirty="0"/>
          </a:p>
        </p:txBody>
      </p:sp>
      <p:sp>
        <p:nvSpPr>
          <p:cNvPr id="31" name="Oval 30"/>
          <p:cNvSpPr/>
          <p:nvPr/>
        </p:nvSpPr>
        <p:spPr>
          <a:xfrm rot="7822697">
            <a:off x="1485820" y="2509544"/>
            <a:ext cx="2099805" cy="2121292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clo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21" y="2498743"/>
            <a:ext cx="2145626" cy="21456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704" y="4969318"/>
            <a:ext cx="19072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1F497D"/>
                </a:solidFill>
                <a:latin typeface="Avenir Book"/>
                <a:cs typeface="Avenir Book"/>
              </a:rPr>
              <a:t>12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683325" y="5809281"/>
            <a:ext cx="3627572" cy="718459"/>
          </a:xfrm>
          <a:prstGeom prst="roundRect">
            <a:avLst/>
          </a:prstGeom>
          <a:gradFill flip="none" rotWithShape="1">
            <a:gsLst>
              <a:gs pos="0">
                <a:srgbClr val="C6D9F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783189" y="5959791"/>
            <a:ext cx="329150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  <a:latin typeface="Avenir Book"/>
                <a:cs typeface="Avenir Book"/>
              </a:rPr>
              <a:t>C</a:t>
            </a:r>
            <a:r>
              <a:rPr lang="en-US" sz="2200" dirty="0" smtClean="0">
                <a:solidFill>
                  <a:schemeClr val="tx2"/>
                </a:solidFill>
                <a:latin typeface="Avenir Book"/>
                <a:cs typeface="Avenir Book"/>
              </a:rPr>
              <a:t>.    True if m</a:t>
            </a:r>
            <a:r>
              <a:rPr lang="en-US" sz="2200" baseline="-25000" dirty="0" smtClean="0">
                <a:solidFill>
                  <a:schemeClr val="tx2"/>
                </a:solidFill>
                <a:latin typeface="Avenir Book"/>
                <a:cs typeface="Avenir Book"/>
              </a:rPr>
              <a:t>0</a:t>
            </a:r>
            <a:r>
              <a:rPr lang="en-US" sz="2200" dirty="0" smtClean="0">
                <a:solidFill>
                  <a:schemeClr val="tx2"/>
                </a:solidFill>
                <a:latin typeface="Avenir Book"/>
                <a:cs typeface="Avenir Book"/>
              </a:rPr>
              <a:t> is at rest</a:t>
            </a:r>
            <a:endParaRPr lang="en-US" sz="2200" dirty="0">
              <a:solidFill>
                <a:schemeClr val="tx2"/>
              </a:solidFill>
              <a:latin typeface="Avenir Book"/>
              <a:cs typeface="Avenir Book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384624" y="5012156"/>
            <a:ext cx="3627572" cy="718459"/>
          </a:xfrm>
          <a:prstGeom prst="roundRect">
            <a:avLst/>
          </a:prstGeom>
          <a:gradFill flip="none" rotWithShape="1">
            <a:gsLst>
              <a:gs pos="0">
                <a:srgbClr val="C6D9F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508765" y="5159260"/>
            <a:ext cx="366941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  <a:latin typeface="Avenir Book"/>
                <a:cs typeface="Avenir Book"/>
              </a:rPr>
              <a:t>B</a:t>
            </a:r>
            <a:r>
              <a:rPr lang="en-US" sz="2200" dirty="0" smtClean="0">
                <a:solidFill>
                  <a:schemeClr val="tx2"/>
                </a:solidFill>
                <a:latin typeface="Avenir Book"/>
                <a:cs typeface="Avenir Book"/>
              </a:rPr>
              <a:t>.       Always false</a:t>
            </a:r>
            <a:endParaRPr lang="en-US" sz="2200" dirty="0">
              <a:solidFill>
                <a:schemeClr val="tx2"/>
              </a:solidFill>
              <a:latin typeface="Avenir Book"/>
              <a:cs typeface="Avenir Book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83325" y="5012156"/>
            <a:ext cx="3627572" cy="718459"/>
            <a:chOff x="1260007" y="5012156"/>
            <a:chExt cx="3627572" cy="718459"/>
          </a:xfrm>
        </p:grpSpPr>
        <p:sp>
          <p:nvSpPr>
            <p:cNvPr id="27" name="Rounded Rectangle 26"/>
            <p:cNvSpPr/>
            <p:nvPr/>
          </p:nvSpPr>
          <p:spPr>
            <a:xfrm>
              <a:off x="1260007" y="5012156"/>
              <a:ext cx="3627572" cy="718459"/>
            </a:xfrm>
            <a:prstGeom prst="roundRect">
              <a:avLst/>
            </a:prstGeom>
            <a:gradFill flip="none" rotWithShape="1">
              <a:gsLst>
                <a:gs pos="0">
                  <a:srgbClr val="C6D9F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59871" y="5159260"/>
              <a:ext cx="2787171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200" dirty="0" smtClean="0">
                  <a:solidFill>
                    <a:schemeClr val="tx2"/>
                  </a:solidFill>
                  <a:latin typeface="Avenir Book"/>
                  <a:cs typeface="Avenir Book"/>
                </a:rPr>
                <a:t>A.         Always true</a:t>
              </a:r>
              <a:endParaRPr lang="en-US" sz="2200" dirty="0">
                <a:solidFill>
                  <a:schemeClr val="tx2"/>
                </a:solidFill>
                <a:latin typeface="Avenir Book"/>
                <a:cs typeface="Avenir Book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450721" y="3087633"/>
            <a:ext cx="2181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venir Book"/>
                <a:cs typeface="Avenir Book"/>
              </a:rPr>
              <a:t>STOP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18" name="Ovale 17"/>
          <p:cNvSpPr/>
          <p:nvPr/>
        </p:nvSpPr>
        <p:spPr>
          <a:xfrm>
            <a:off x="4873625" y="33401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Freccia a destra 8"/>
          <p:cNvSpPr/>
          <p:nvPr/>
        </p:nvSpPr>
        <p:spPr>
          <a:xfrm>
            <a:off x="6035675" y="3340100"/>
            <a:ext cx="609600" cy="2286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" name="Connettore 19"/>
          <p:cNvSpPr/>
          <p:nvPr/>
        </p:nvSpPr>
        <p:spPr>
          <a:xfrm>
            <a:off x="7683500" y="34925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" name="Connettore 20"/>
          <p:cNvSpPr/>
          <p:nvPr/>
        </p:nvSpPr>
        <p:spPr>
          <a:xfrm>
            <a:off x="7912100" y="33401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22" name="Connettore 2 21"/>
          <p:cNvCxnSpPr/>
          <p:nvPr/>
        </p:nvCxnSpPr>
        <p:spPr>
          <a:xfrm flipV="1">
            <a:off x="8140700" y="29591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 rot="10800000" flipV="1">
            <a:off x="7226300" y="37211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6"/>
          <p:cNvGrpSpPr/>
          <p:nvPr/>
        </p:nvGrpSpPr>
        <p:grpSpPr>
          <a:xfrm>
            <a:off x="5377586" y="5791489"/>
            <a:ext cx="3627572" cy="769441"/>
            <a:chOff x="1260007" y="4989983"/>
            <a:chExt cx="3627572" cy="769441"/>
          </a:xfrm>
        </p:grpSpPr>
        <p:sp>
          <p:nvSpPr>
            <p:cNvPr id="34" name="Rounded Rectangle 26"/>
            <p:cNvSpPr/>
            <p:nvPr/>
          </p:nvSpPr>
          <p:spPr>
            <a:xfrm>
              <a:off x="1260007" y="5012156"/>
              <a:ext cx="3627572" cy="718459"/>
            </a:xfrm>
            <a:prstGeom prst="roundRect">
              <a:avLst/>
            </a:prstGeom>
            <a:gradFill flip="none" rotWithShape="1">
              <a:gsLst>
                <a:gs pos="0">
                  <a:srgbClr val="C6D9F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TextBox 27"/>
            <p:cNvSpPr txBox="1"/>
            <p:nvPr/>
          </p:nvSpPr>
          <p:spPr>
            <a:xfrm>
              <a:off x="1359871" y="4989983"/>
              <a:ext cx="3467568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457200" indent="-457200">
                <a:buAutoNum type="alphaUcPeriod" startAt="4"/>
              </a:pPr>
              <a:r>
                <a:rPr lang="en-US" sz="2200" dirty="0" smtClean="0">
                  <a:solidFill>
                    <a:schemeClr val="tx2"/>
                  </a:solidFill>
                  <a:latin typeface="Avenir Book"/>
                  <a:cs typeface="Avenir Book"/>
                </a:rPr>
                <a:t>True </a:t>
              </a:r>
              <a:r>
                <a:rPr lang="en-US" sz="2200" dirty="0">
                  <a:solidFill>
                    <a:schemeClr val="tx2"/>
                  </a:solidFill>
                  <a:latin typeface="Avenir Book"/>
                  <a:cs typeface="Avenir Book"/>
                </a:rPr>
                <a:t>only if m</a:t>
              </a:r>
              <a:r>
                <a:rPr lang="en-US" sz="2200" baseline="-25000" dirty="0">
                  <a:solidFill>
                    <a:schemeClr val="tx2"/>
                  </a:solidFill>
                  <a:latin typeface="Avenir Book"/>
                  <a:cs typeface="Avenir Book"/>
                </a:rPr>
                <a:t>1</a:t>
              </a:r>
              <a:r>
                <a:rPr lang="en-US" sz="2200" dirty="0">
                  <a:solidFill>
                    <a:schemeClr val="tx2"/>
                  </a:solidFill>
                  <a:latin typeface="Avenir Book"/>
                  <a:cs typeface="Avenir Book"/>
                </a:rPr>
                <a:t> </a:t>
              </a:r>
              <a:r>
                <a:rPr lang="en-US" sz="2200" dirty="0" smtClean="0">
                  <a:solidFill>
                    <a:schemeClr val="tx2"/>
                  </a:solidFill>
                  <a:latin typeface="Avenir Book"/>
                  <a:cs typeface="Avenir Book"/>
                </a:rPr>
                <a:t>and m</a:t>
              </a:r>
              <a:r>
                <a:rPr lang="en-US" sz="2200" baseline="-25000" dirty="0" smtClean="0">
                  <a:solidFill>
                    <a:schemeClr val="tx2"/>
                  </a:solidFill>
                  <a:latin typeface="Avenir Book"/>
                  <a:cs typeface="Avenir Book"/>
                </a:rPr>
                <a:t>2</a:t>
              </a:r>
            </a:p>
            <a:p>
              <a:r>
                <a:rPr lang="en-US" sz="2200" baseline="-25000" dirty="0">
                  <a:solidFill>
                    <a:schemeClr val="tx2"/>
                  </a:solidFill>
                  <a:latin typeface="Avenir Book"/>
                  <a:cs typeface="Avenir Book"/>
                </a:rPr>
                <a:t> </a:t>
              </a:r>
              <a:r>
                <a:rPr lang="en-US" sz="2200" baseline="-25000" dirty="0" smtClean="0">
                  <a:solidFill>
                    <a:schemeClr val="tx2"/>
                  </a:solidFill>
                  <a:latin typeface="Avenir Book"/>
                  <a:cs typeface="Avenir Book"/>
                </a:rPr>
                <a:t>     </a:t>
              </a:r>
              <a:r>
                <a:rPr lang="en-US" sz="2200" dirty="0" smtClean="0">
                  <a:solidFill>
                    <a:schemeClr val="tx2"/>
                  </a:solidFill>
                  <a:latin typeface="Avenir Book"/>
                  <a:cs typeface="Avenir Book"/>
                </a:rPr>
                <a:t>  </a:t>
              </a:r>
              <a:r>
                <a:rPr lang="en-US" sz="2200" dirty="0">
                  <a:solidFill>
                    <a:schemeClr val="tx2"/>
                  </a:solidFill>
                  <a:latin typeface="Avenir Book"/>
                  <a:cs typeface="Avenir Book"/>
                </a:rPr>
                <a:t>are at rest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29988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1302" y="190210"/>
            <a:ext cx="695533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it-IT" sz="3600" dirty="0" smtClean="0"/>
              <a:t>How </a:t>
            </a:r>
            <a:r>
              <a:rPr lang="it-IT" sz="3600" dirty="0" err="1" smtClean="0"/>
              <a:t>many</a:t>
            </a:r>
            <a:r>
              <a:rPr lang="it-IT" sz="3600" dirty="0" smtClean="0"/>
              <a:t> </a:t>
            </a:r>
            <a:r>
              <a:rPr lang="it-IT" sz="3600" dirty="0" err="1" smtClean="0"/>
              <a:t>revolutions</a:t>
            </a:r>
            <a:r>
              <a:rPr lang="it-IT" sz="3600" dirty="0" smtClean="0"/>
              <a:t>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it-IT" sz="3600" dirty="0" smtClean="0"/>
              <a:t>of the </a:t>
            </a:r>
            <a:r>
              <a:rPr lang="it-IT" sz="3600" dirty="0" err="1" smtClean="0"/>
              <a:t>SuperKEKB</a:t>
            </a:r>
            <a:r>
              <a:rPr lang="it-IT" sz="3600" dirty="0" smtClean="0"/>
              <a:t> collider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it-IT" sz="3600" dirty="0" err="1"/>
              <a:t>e</a:t>
            </a:r>
            <a:r>
              <a:rPr lang="it-IT" sz="3600" dirty="0" err="1" smtClean="0"/>
              <a:t>lectrons</a:t>
            </a:r>
            <a:r>
              <a:rPr lang="it-IT" sz="3600" dirty="0" smtClean="0"/>
              <a:t> </a:t>
            </a:r>
            <a:r>
              <a:rPr lang="it-IT" sz="3600" dirty="0" err="1" smtClean="0"/>
              <a:t>will</a:t>
            </a:r>
            <a:r>
              <a:rPr lang="it-IT" sz="3600" dirty="0" smtClean="0"/>
              <a:t> </a:t>
            </a:r>
            <a:r>
              <a:rPr lang="it-IT" sz="3600" dirty="0" err="1" smtClean="0"/>
              <a:t>perform</a:t>
            </a:r>
            <a:r>
              <a:rPr lang="it-IT" sz="3600" dirty="0" smtClean="0"/>
              <a:t> in 1 </a:t>
            </a:r>
            <a:r>
              <a:rPr lang="it-IT" sz="3600" dirty="0" err="1" smtClean="0"/>
              <a:t>second</a:t>
            </a:r>
            <a:r>
              <a:rPr lang="it-IT" sz="3600" dirty="0" smtClean="0"/>
              <a:t>  </a:t>
            </a:r>
            <a:r>
              <a:rPr lang="it-IT" sz="3600" dirty="0"/>
              <a:t>?</a:t>
            </a:r>
            <a:endParaRPr lang="en-US" sz="3600" dirty="0"/>
          </a:p>
        </p:txBody>
      </p:sp>
      <p:sp>
        <p:nvSpPr>
          <p:cNvPr id="31" name="Oval 30"/>
          <p:cNvSpPr/>
          <p:nvPr/>
        </p:nvSpPr>
        <p:spPr>
          <a:xfrm rot="7822697">
            <a:off x="1485820" y="2509544"/>
            <a:ext cx="2099805" cy="2121292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clo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21" y="2498743"/>
            <a:ext cx="2145626" cy="21456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969318"/>
            <a:ext cx="1759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1F497D"/>
                </a:solidFill>
                <a:latin typeface="Avenir Book"/>
                <a:cs typeface="Avenir Book"/>
              </a:rPr>
              <a:t>13</a:t>
            </a:r>
            <a:endParaRPr lang="en-US" sz="9600" dirty="0">
              <a:solidFill>
                <a:srgbClr val="1F497D"/>
              </a:solidFill>
              <a:latin typeface="Avenir Book"/>
              <a:cs typeface="Avenir Book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643009" y="5809281"/>
            <a:ext cx="3627572" cy="718459"/>
          </a:xfrm>
          <a:prstGeom prst="roundRect">
            <a:avLst/>
          </a:prstGeom>
          <a:gradFill flip="none" rotWithShape="1">
            <a:gsLst>
              <a:gs pos="0">
                <a:srgbClr val="C6D9F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742873" y="5944402"/>
            <a:ext cx="352770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  <a:latin typeface="Avenir Book"/>
                <a:cs typeface="Avenir Book"/>
              </a:rPr>
              <a:t>C</a:t>
            </a:r>
            <a:r>
              <a:rPr lang="en-US" sz="2200" dirty="0" smtClean="0">
                <a:solidFill>
                  <a:schemeClr val="tx2"/>
                </a:solidFill>
                <a:latin typeface="Avenir Book"/>
                <a:cs typeface="Avenir Book"/>
              </a:rPr>
              <a:t>.           </a:t>
            </a:r>
            <a:r>
              <a:rPr lang="en-US" sz="2400" dirty="0" smtClean="0">
                <a:solidFill>
                  <a:srgbClr val="1F497D"/>
                </a:solidFill>
              </a:rPr>
              <a:t>About 1.000</a:t>
            </a:r>
            <a:endParaRPr lang="en-US" sz="2200" dirty="0">
              <a:solidFill>
                <a:srgbClr val="1F497D"/>
              </a:solidFill>
              <a:latin typeface="Avenir Book"/>
              <a:cs typeface="Avenir Book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333335" y="5804579"/>
            <a:ext cx="3627572" cy="718459"/>
          </a:xfrm>
          <a:prstGeom prst="roundRect">
            <a:avLst/>
          </a:prstGeom>
          <a:gradFill flip="none" rotWithShape="1">
            <a:gsLst>
              <a:gs pos="0">
                <a:srgbClr val="C6D9F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643009" y="4969318"/>
            <a:ext cx="3788944" cy="718459"/>
            <a:chOff x="4961306" y="5809281"/>
            <a:chExt cx="3788944" cy="718459"/>
          </a:xfrm>
        </p:grpSpPr>
        <p:sp>
          <p:nvSpPr>
            <p:cNvPr id="23" name="Rounded Rectangle 22"/>
            <p:cNvSpPr/>
            <p:nvPr/>
          </p:nvSpPr>
          <p:spPr>
            <a:xfrm>
              <a:off x="4961306" y="5809281"/>
              <a:ext cx="3627572" cy="718459"/>
            </a:xfrm>
            <a:prstGeom prst="roundRect">
              <a:avLst/>
            </a:prstGeom>
            <a:gradFill flip="none" rotWithShape="1">
              <a:gsLst>
                <a:gs pos="0">
                  <a:srgbClr val="C6D9F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80834" y="5966276"/>
              <a:ext cx="3669416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200" dirty="0">
                  <a:solidFill>
                    <a:schemeClr val="tx2"/>
                  </a:solidFill>
                  <a:latin typeface="Avenir Book"/>
                  <a:cs typeface="Avenir Book"/>
                </a:rPr>
                <a:t>A</a:t>
              </a:r>
              <a:r>
                <a:rPr lang="en-US" sz="2200" dirty="0" smtClean="0">
                  <a:solidFill>
                    <a:schemeClr val="tx2"/>
                  </a:solidFill>
                  <a:latin typeface="Avenir Book"/>
                  <a:cs typeface="Avenir Book"/>
                </a:rPr>
                <a:t>. </a:t>
              </a:r>
              <a:endParaRPr lang="en-US" sz="2200" dirty="0">
                <a:solidFill>
                  <a:schemeClr val="tx2"/>
                </a:solidFill>
                <a:latin typeface="Avenir Book"/>
                <a:cs typeface="Avenir Book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450721" y="3087633"/>
            <a:ext cx="2181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venir Book"/>
                <a:cs typeface="Avenir Book"/>
              </a:rPr>
              <a:t>STOP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39695" y="4984917"/>
            <a:ext cx="3793557" cy="718459"/>
            <a:chOff x="4961306" y="3861124"/>
            <a:chExt cx="3793557" cy="718459"/>
          </a:xfrm>
        </p:grpSpPr>
        <p:sp>
          <p:nvSpPr>
            <p:cNvPr id="27" name="Rounded Rectangle 26"/>
            <p:cNvSpPr/>
            <p:nvPr/>
          </p:nvSpPr>
          <p:spPr>
            <a:xfrm>
              <a:off x="4961306" y="3861124"/>
              <a:ext cx="3627572" cy="718459"/>
            </a:xfrm>
            <a:prstGeom prst="roundRect">
              <a:avLst/>
            </a:prstGeom>
            <a:gradFill flip="none" rotWithShape="1">
              <a:gsLst>
                <a:gs pos="0">
                  <a:srgbClr val="C6D9F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85447" y="3975675"/>
              <a:ext cx="366941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200" dirty="0">
                  <a:solidFill>
                    <a:schemeClr val="tx2"/>
                  </a:solidFill>
                  <a:latin typeface="Avenir Book"/>
                  <a:cs typeface="Avenir Book"/>
                </a:rPr>
                <a:t>B</a:t>
              </a:r>
              <a:r>
                <a:rPr lang="en-US" sz="2200" dirty="0" smtClean="0">
                  <a:solidFill>
                    <a:schemeClr val="tx2"/>
                  </a:solidFill>
                  <a:latin typeface="Avenir Book"/>
                  <a:cs typeface="Avenir Book"/>
                </a:rPr>
                <a:t>.        </a:t>
              </a:r>
              <a:r>
                <a:rPr lang="en-US" sz="2400" dirty="0" smtClean="0">
                  <a:solidFill>
                    <a:srgbClr val="1F497D"/>
                  </a:solidFill>
                </a:rPr>
                <a:t>About 100.000</a:t>
              </a:r>
              <a:endParaRPr lang="en-US" sz="2200" dirty="0">
                <a:solidFill>
                  <a:srgbClr val="1F497D"/>
                </a:solidFill>
                <a:latin typeface="Avenir Book"/>
                <a:cs typeface="Avenir Book"/>
              </a:endParaRPr>
            </a:p>
          </p:txBody>
        </p:sp>
      </p:grpSp>
      <p:sp>
        <p:nvSpPr>
          <p:cNvPr id="21" name="TextBox 15"/>
          <p:cNvSpPr txBox="1"/>
          <p:nvPr/>
        </p:nvSpPr>
        <p:spPr>
          <a:xfrm>
            <a:off x="2142119" y="5132635"/>
            <a:ext cx="285460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1F497D"/>
                </a:solidFill>
                <a:latin typeface="Avenir Book"/>
                <a:cs typeface="Avenir Book"/>
              </a:rPr>
              <a:t>2 and half</a:t>
            </a:r>
            <a:endParaRPr lang="en-US" sz="2200" dirty="0">
              <a:solidFill>
                <a:srgbClr val="1F497D"/>
              </a:solidFill>
              <a:latin typeface="Avenir Book"/>
              <a:cs typeface="Avenir Book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19224" y="5935864"/>
            <a:ext cx="366941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en-US" sz="2200" dirty="0">
                <a:solidFill>
                  <a:schemeClr val="tx2"/>
                </a:solidFill>
                <a:latin typeface="Avenir Book"/>
                <a:cs typeface="Avenir Book"/>
              </a:rPr>
              <a:t>D</a:t>
            </a:r>
            <a:r>
              <a:rPr lang="en-US" sz="2200" dirty="0" smtClean="0">
                <a:solidFill>
                  <a:schemeClr val="tx2"/>
                </a:solidFill>
                <a:latin typeface="Avenir Book"/>
                <a:cs typeface="Avenir Book"/>
              </a:rPr>
              <a:t>.      </a:t>
            </a:r>
            <a:r>
              <a:rPr lang="en-US" sz="2400" dirty="0" smtClean="0">
                <a:solidFill>
                  <a:srgbClr val="1F497D"/>
                </a:solidFill>
              </a:rPr>
              <a:t>About 10 Millions</a:t>
            </a:r>
            <a:endParaRPr lang="en-US" sz="2200" dirty="0">
              <a:solidFill>
                <a:srgbClr val="1F497D"/>
              </a:solidFill>
              <a:latin typeface="Avenir Book"/>
              <a:cs typeface="Avenir Book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578" y="2753097"/>
            <a:ext cx="3244943" cy="160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327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1777" y="230522"/>
            <a:ext cx="6588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it-IT" sz="3600" dirty="0" smtClean="0"/>
              <a:t>Can an electron </a:t>
            </a:r>
            <a:r>
              <a:rPr lang="it-IT" sz="3600" dirty="0" err="1" smtClean="0"/>
              <a:t>run</a:t>
            </a:r>
            <a:r>
              <a:rPr lang="it-IT" sz="3600" dirty="0" smtClean="0"/>
              <a:t> </a:t>
            </a:r>
            <a:r>
              <a:rPr lang="it-IT" sz="3600" dirty="0" err="1" smtClean="0"/>
              <a:t>faster</a:t>
            </a:r>
            <a:r>
              <a:rPr lang="it-IT" sz="3600" dirty="0" smtClean="0"/>
              <a:t> </a:t>
            </a:r>
            <a:r>
              <a:rPr lang="it-IT" sz="3600" dirty="0" err="1" smtClean="0"/>
              <a:t>than</a:t>
            </a:r>
            <a:r>
              <a:rPr lang="it-IT" sz="3600" dirty="0" smtClean="0"/>
              <a:t> the light ?</a:t>
            </a:r>
            <a:endParaRPr lang="en-US" sz="3600" dirty="0"/>
          </a:p>
        </p:txBody>
      </p:sp>
      <p:sp>
        <p:nvSpPr>
          <p:cNvPr id="31" name="Oval 30"/>
          <p:cNvSpPr/>
          <p:nvPr/>
        </p:nvSpPr>
        <p:spPr>
          <a:xfrm rot="7822697">
            <a:off x="1485820" y="2509544"/>
            <a:ext cx="2099805" cy="2121292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clo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21" y="2498743"/>
            <a:ext cx="2145626" cy="21456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969318"/>
            <a:ext cx="1759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1F497D"/>
                </a:solidFill>
                <a:latin typeface="Avenir Book"/>
                <a:cs typeface="Avenir Book"/>
              </a:rPr>
              <a:t>14</a:t>
            </a:r>
            <a:endParaRPr lang="en-US" sz="9600" dirty="0">
              <a:solidFill>
                <a:srgbClr val="1F497D"/>
              </a:solidFill>
              <a:latin typeface="Avenir Book"/>
              <a:cs typeface="Avenir Book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242771" y="5855971"/>
            <a:ext cx="3627572" cy="718459"/>
          </a:xfrm>
          <a:prstGeom prst="roundRect">
            <a:avLst/>
          </a:prstGeom>
          <a:gradFill flip="none" rotWithShape="1">
            <a:gsLst>
              <a:gs pos="0">
                <a:srgbClr val="C6D9F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342635" y="5991092"/>
            <a:ext cx="352770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  <a:latin typeface="Avenir Book"/>
                <a:cs typeface="Avenir Book"/>
              </a:rPr>
              <a:t>D</a:t>
            </a:r>
            <a:r>
              <a:rPr lang="en-US" sz="2200" dirty="0" smtClean="0">
                <a:solidFill>
                  <a:schemeClr val="tx2"/>
                </a:solidFill>
                <a:latin typeface="Avenir Book"/>
                <a:cs typeface="Avenir Book"/>
              </a:rPr>
              <a:t>.  </a:t>
            </a:r>
            <a:r>
              <a:rPr lang="en-US" sz="2400" dirty="0" smtClean="0">
                <a:solidFill>
                  <a:srgbClr val="1F497D"/>
                </a:solidFill>
              </a:rPr>
              <a:t>Yes inside the vacuum</a:t>
            </a:r>
            <a:endParaRPr lang="en-US" sz="2200" dirty="0">
              <a:solidFill>
                <a:srgbClr val="1F497D"/>
              </a:solidFill>
              <a:latin typeface="Avenir Book"/>
              <a:cs typeface="Avenir Book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542227" y="5012156"/>
            <a:ext cx="3627572" cy="718459"/>
          </a:xfrm>
          <a:prstGeom prst="roundRect">
            <a:avLst/>
          </a:prstGeom>
          <a:gradFill flip="none" rotWithShape="1">
            <a:gsLst>
              <a:gs pos="0">
                <a:srgbClr val="C6D9F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642091" y="5144142"/>
            <a:ext cx="278717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  <a:latin typeface="Avenir Book"/>
                <a:cs typeface="Avenir Book"/>
              </a:rPr>
              <a:t>A. </a:t>
            </a:r>
            <a:endParaRPr lang="en-US" sz="2200" dirty="0">
              <a:solidFill>
                <a:schemeClr val="tx2"/>
              </a:solidFill>
              <a:latin typeface="Avenir Book"/>
              <a:cs typeface="Avenir Book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248139" y="5012156"/>
            <a:ext cx="3788944" cy="718459"/>
            <a:chOff x="4961306" y="5809281"/>
            <a:chExt cx="3788944" cy="718459"/>
          </a:xfrm>
        </p:grpSpPr>
        <p:sp>
          <p:nvSpPr>
            <p:cNvPr id="23" name="Rounded Rectangle 22"/>
            <p:cNvSpPr/>
            <p:nvPr/>
          </p:nvSpPr>
          <p:spPr>
            <a:xfrm>
              <a:off x="4961306" y="5809281"/>
              <a:ext cx="3627572" cy="718459"/>
            </a:xfrm>
            <a:prstGeom prst="roundRect">
              <a:avLst/>
            </a:prstGeom>
            <a:gradFill flip="none" rotWithShape="1">
              <a:gsLst>
                <a:gs pos="0">
                  <a:srgbClr val="C6D9F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80834" y="5938054"/>
              <a:ext cx="3669416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200" dirty="0">
                  <a:solidFill>
                    <a:schemeClr val="tx2"/>
                  </a:solidFill>
                  <a:latin typeface="Avenir Book"/>
                  <a:cs typeface="Avenir Book"/>
                </a:rPr>
                <a:t>B</a:t>
              </a:r>
              <a:r>
                <a:rPr lang="en-US" sz="2200" dirty="0" smtClean="0">
                  <a:solidFill>
                    <a:schemeClr val="tx2"/>
                  </a:solidFill>
                  <a:latin typeface="Avenir Book"/>
                  <a:cs typeface="Avenir Book"/>
                </a:rPr>
                <a:t>. </a:t>
              </a:r>
              <a:endParaRPr lang="en-US" sz="2200" dirty="0">
                <a:solidFill>
                  <a:schemeClr val="tx2"/>
                </a:solidFill>
                <a:latin typeface="Avenir Book"/>
                <a:cs typeface="Avenir Book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450721" y="3087633"/>
            <a:ext cx="2181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venir Book"/>
                <a:cs typeface="Avenir Book"/>
              </a:rPr>
              <a:t>STOP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89530" y="5861982"/>
            <a:ext cx="3813715" cy="718459"/>
            <a:chOff x="1211923" y="4738189"/>
            <a:chExt cx="3813715" cy="718459"/>
          </a:xfrm>
        </p:grpSpPr>
        <p:sp>
          <p:nvSpPr>
            <p:cNvPr id="27" name="Rounded Rectangle 26"/>
            <p:cNvSpPr/>
            <p:nvPr/>
          </p:nvSpPr>
          <p:spPr>
            <a:xfrm>
              <a:off x="1211923" y="4738189"/>
              <a:ext cx="3627572" cy="718459"/>
            </a:xfrm>
            <a:prstGeom prst="roundRect">
              <a:avLst/>
            </a:prstGeom>
            <a:gradFill flip="none" rotWithShape="1">
              <a:gsLst>
                <a:gs pos="0">
                  <a:srgbClr val="C6D9F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56222" y="4852740"/>
              <a:ext cx="366941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200" dirty="0">
                  <a:solidFill>
                    <a:schemeClr val="tx2"/>
                  </a:solidFill>
                  <a:latin typeface="Avenir Book"/>
                  <a:cs typeface="Avenir Book"/>
                </a:rPr>
                <a:t>C</a:t>
              </a:r>
              <a:r>
                <a:rPr lang="en-US" sz="2200" dirty="0" smtClean="0">
                  <a:solidFill>
                    <a:schemeClr val="tx2"/>
                  </a:solidFill>
                  <a:latin typeface="Avenir Book"/>
                  <a:cs typeface="Avenir Book"/>
                </a:rPr>
                <a:t>.  </a:t>
              </a:r>
              <a:r>
                <a:rPr lang="en-US" sz="2400" dirty="0" smtClean="0">
                  <a:solidFill>
                    <a:srgbClr val="1F497D"/>
                  </a:solidFill>
                </a:rPr>
                <a:t>Yes inside the matter </a:t>
              </a:r>
              <a:endParaRPr lang="en-US" sz="2200" dirty="0">
                <a:solidFill>
                  <a:srgbClr val="1F497D"/>
                </a:solidFill>
                <a:latin typeface="Avenir Book"/>
                <a:cs typeface="Avenir Book"/>
              </a:endParaRPr>
            </a:p>
          </p:txBody>
        </p:sp>
      </p:grpSp>
      <p:sp>
        <p:nvSpPr>
          <p:cNvPr id="21" name="TextBox 15"/>
          <p:cNvSpPr txBox="1"/>
          <p:nvPr/>
        </p:nvSpPr>
        <p:spPr>
          <a:xfrm>
            <a:off x="2041337" y="5132635"/>
            <a:ext cx="285460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1F497D"/>
                </a:solidFill>
                <a:latin typeface="Avenir Book"/>
                <a:cs typeface="Avenir Book"/>
              </a:rPr>
              <a:t>Never</a:t>
            </a:r>
            <a:endParaRPr lang="en-US" sz="2200" dirty="0">
              <a:solidFill>
                <a:srgbClr val="1F497D"/>
              </a:solidFill>
              <a:latin typeface="Avenir Book"/>
              <a:cs typeface="Avenir Book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99864" y="5123471"/>
            <a:ext cx="366941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2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en-US" sz="2400" dirty="0" smtClean="0">
                <a:solidFill>
                  <a:srgbClr val="1F497D"/>
                </a:solidFill>
              </a:rPr>
              <a:t>Yes if photons are tired</a:t>
            </a:r>
            <a:endParaRPr lang="en-US" sz="2200" dirty="0">
              <a:solidFill>
                <a:srgbClr val="1F497D"/>
              </a:solidFill>
              <a:latin typeface="Avenir Book"/>
              <a:cs typeface="Avenir Book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252" y="1839680"/>
            <a:ext cx="2495905" cy="249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170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329" y="338853"/>
            <a:ext cx="65555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de-AT" sz="3600" dirty="0" err="1" smtClean="0">
                <a:solidFill>
                  <a:schemeClr val="tx2"/>
                </a:solidFill>
                <a:latin typeface="Avenir Book"/>
                <a:cs typeface="Avenir Book"/>
              </a:rPr>
              <a:t>How</a:t>
            </a:r>
            <a:r>
              <a:rPr lang="de-AT" sz="36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3600" dirty="0" err="1" smtClean="0">
                <a:solidFill>
                  <a:schemeClr val="tx2"/>
                </a:solidFill>
                <a:latin typeface="Avenir Book"/>
                <a:cs typeface="Avenir Book"/>
              </a:rPr>
              <a:t>much</a:t>
            </a:r>
            <a:r>
              <a:rPr lang="de-AT" sz="36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3600" dirty="0" err="1" smtClean="0">
                <a:solidFill>
                  <a:schemeClr val="tx2"/>
                </a:solidFill>
                <a:latin typeface="Avenir Book"/>
                <a:cs typeface="Avenir Book"/>
              </a:rPr>
              <a:t>of</a:t>
            </a:r>
            <a:r>
              <a:rPr lang="de-AT" sz="36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3600" dirty="0" err="1" smtClean="0">
                <a:solidFill>
                  <a:schemeClr val="tx2"/>
                </a:solidFill>
                <a:latin typeface="Avenir Book"/>
                <a:cs typeface="Avenir Book"/>
              </a:rPr>
              <a:t>our</a:t>
            </a:r>
            <a:r>
              <a:rPr lang="de-AT" sz="36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3600" dirty="0" err="1" smtClean="0">
                <a:solidFill>
                  <a:schemeClr val="tx2"/>
                </a:solidFill>
                <a:latin typeface="Avenir Book"/>
                <a:cs typeface="Avenir Book"/>
              </a:rPr>
              <a:t>universe</a:t>
            </a:r>
            <a:r>
              <a:rPr lang="de-AT" sz="36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3600" dirty="0" err="1" smtClean="0">
                <a:solidFill>
                  <a:schemeClr val="tx2"/>
                </a:solidFill>
                <a:latin typeface="Avenir Book"/>
                <a:cs typeface="Avenir Book"/>
              </a:rPr>
              <a:t>is</a:t>
            </a:r>
            <a:r>
              <a:rPr lang="de-AT" sz="3600" dirty="0" smtClean="0">
                <a:solidFill>
                  <a:schemeClr val="tx2"/>
                </a:solidFill>
                <a:latin typeface="Avenir Book"/>
                <a:cs typeface="Avenir Book"/>
              </a:rPr>
              <a:t> matter </a:t>
            </a:r>
            <a:r>
              <a:rPr lang="de-AT" sz="3600" dirty="0" err="1" smtClean="0">
                <a:solidFill>
                  <a:schemeClr val="tx2"/>
                </a:solidFill>
                <a:latin typeface="Avenir Book"/>
                <a:cs typeface="Avenir Book"/>
              </a:rPr>
              <a:t>or</a:t>
            </a:r>
            <a:r>
              <a:rPr lang="de-AT" sz="36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3600" dirty="0" err="1" smtClean="0">
                <a:solidFill>
                  <a:schemeClr val="tx2"/>
                </a:solidFill>
                <a:latin typeface="Avenir Book"/>
                <a:cs typeface="Avenir Book"/>
              </a:rPr>
              <a:t>energy</a:t>
            </a:r>
            <a:r>
              <a:rPr lang="de-AT" sz="36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3600" dirty="0" err="1" smtClean="0">
                <a:solidFill>
                  <a:schemeClr val="tx2"/>
                </a:solidFill>
                <a:latin typeface="Avenir Book"/>
                <a:cs typeface="Avenir Book"/>
              </a:rPr>
              <a:t>of</a:t>
            </a:r>
            <a:r>
              <a:rPr lang="de-AT" sz="36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3600" dirty="0" err="1" smtClean="0">
                <a:solidFill>
                  <a:schemeClr val="tx2"/>
                </a:solidFill>
                <a:latin typeface="Avenir Book"/>
                <a:cs typeface="Avenir Book"/>
              </a:rPr>
              <a:t>which</a:t>
            </a:r>
            <a:r>
              <a:rPr lang="de-AT" sz="36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3600" dirty="0" err="1" smtClean="0">
                <a:solidFill>
                  <a:schemeClr val="tx2"/>
                </a:solidFill>
                <a:latin typeface="Avenir Book"/>
                <a:cs typeface="Avenir Book"/>
              </a:rPr>
              <a:t>we</a:t>
            </a:r>
            <a:r>
              <a:rPr lang="de-AT" sz="36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3600" dirty="0" err="1" smtClean="0">
                <a:solidFill>
                  <a:schemeClr val="tx2"/>
                </a:solidFill>
                <a:latin typeface="Avenir Book"/>
                <a:cs typeface="Avenir Book"/>
              </a:rPr>
              <a:t>know</a:t>
            </a:r>
            <a:r>
              <a:rPr lang="de-AT" sz="36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3600" dirty="0" err="1" smtClean="0">
                <a:solidFill>
                  <a:schemeClr val="tx2"/>
                </a:solidFill>
                <a:latin typeface="Avenir Book"/>
                <a:cs typeface="Avenir Book"/>
              </a:rPr>
              <a:t>nothing</a:t>
            </a:r>
            <a:r>
              <a:rPr lang="de-AT" sz="36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3600" dirty="0" err="1" smtClean="0">
                <a:solidFill>
                  <a:schemeClr val="tx2"/>
                </a:solidFill>
                <a:latin typeface="Avenir Book"/>
                <a:cs typeface="Avenir Book"/>
              </a:rPr>
              <a:t>about</a:t>
            </a:r>
            <a:r>
              <a:rPr lang="de-AT" sz="3600" dirty="0" smtClean="0">
                <a:solidFill>
                  <a:schemeClr val="tx2"/>
                </a:solidFill>
                <a:latin typeface="Avenir Book"/>
                <a:cs typeface="Avenir Book"/>
              </a:rPr>
              <a:t>?</a:t>
            </a:r>
            <a:endParaRPr lang="de-AT" sz="3600" dirty="0">
              <a:solidFill>
                <a:schemeClr val="tx2"/>
              </a:solidFill>
              <a:latin typeface="Avenir Book"/>
              <a:cs typeface="Avenir Book"/>
            </a:endParaRPr>
          </a:p>
          <a:p>
            <a:pPr algn="ctr"/>
            <a:endParaRPr lang="en-US" sz="3600" dirty="0"/>
          </a:p>
        </p:txBody>
      </p:sp>
      <p:sp>
        <p:nvSpPr>
          <p:cNvPr id="20" name="Rounded Rectangle 19"/>
          <p:cNvSpPr/>
          <p:nvPr/>
        </p:nvSpPr>
        <p:spPr>
          <a:xfrm>
            <a:off x="5223360" y="5809281"/>
            <a:ext cx="3627572" cy="718459"/>
          </a:xfrm>
          <a:prstGeom prst="roundRect">
            <a:avLst/>
          </a:prstGeom>
          <a:gradFill flip="none" rotWithShape="1">
            <a:gsLst>
              <a:gs pos="0">
                <a:srgbClr val="C6D9F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Oval 30"/>
          <p:cNvSpPr/>
          <p:nvPr/>
        </p:nvSpPr>
        <p:spPr>
          <a:xfrm rot="7822697">
            <a:off x="1485820" y="2509544"/>
            <a:ext cx="2099805" cy="2121292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clo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21" y="2498743"/>
            <a:ext cx="2145626" cy="2145626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5347501" y="5948553"/>
            <a:ext cx="278717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  <a:latin typeface="Avenir Book"/>
                <a:cs typeface="Avenir Book"/>
              </a:rPr>
              <a:t>D</a:t>
            </a:r>
            <a:r>
              <a:rPr lang="en-US" sz="2200" dirty="0" smtClean="0">
                <a:solidFill>
                  <a:schemeClr val="tx2"/>
                </a:solidFill>
                <a:latin typeface="Avenir Book"/>
                <a:cs typeface="Avenir Book"/>
              </a:rPr>
              <a:t>.  13 %</a:t>
            </a:r>
            <a:endParaRPr lang="en-US" sz="2200" dirty="0">
              <a:solidFill>
                <a:schemeClr val="tx2"/>
              </a:solidFill>
              <a:latin typeface="Avenir Book"/>
              <a:cs typeface="Avenir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69318"/>
            <a:ext cx="1621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1F497D"/>
                </a:solidFill>
                <a:latin typeface="Avenir Book"/>
                <a:cs typeface="Avenir Book"/>
              </a:rPr>
              <a:t>15</a:t>
            </a:r>
            <a:endParaRPr lang="en-US" sz="9600" dirty="0">
              <a:solidFill>
                <a:srgbClr val="1F497D"/>
              </a:solidFill>
              <a:latin typeface="Avenir Book"/>
              <a:cs typeface="Avenir Book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2061" y="5809281"/>
            <a:ext cx="3627572" cy="718459"/>
          </a:xfrm>
          <a:prstGeom prst="roundRect">
            <a:avLst/>
          </a:prstGeom>
          <a:gradFill flip="none" rotWithShape="1">
            <a:gsLst>
              <a:gs pos="0">
                <a:srgbClr val="C6D9F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621925" y="5948553"/>
            <a:ext cx="278717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  <a:latin typeface="Avenir Book"/>
                <a:cs typeface="Avenir Book"/>
              </a:rPr>
              <a:t>C</a:t>
            </a:r>
            <a:r>
              <a:rPr lang="en-US" sz="2200" dirty="0" smtClean="0">
                <a:solidFill>
                  <a:schemeClr val="tx2"/>
                </a:solidFill>
                <a:latin typeface="Avenir Book"/>
                <a:cs typeface="Avenir Book"/>
              </a:rPr>
              <a:t>.  32.8 %</a:t>
            </a:r>
            <a:endParaRPr lang="en-US" sz="2200" dirty="0">
              <a:solidFill>
                <a:schemeClr val="tx2"/>
              </a:solidFill>
              <a:latin typeface="Avenir Book"/>
              <a:cs typeface="Avenir Book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223360" y="5012156"/>
            <a:ext cx="3627572" cy="718459"/>
            <a:chOff x="4961306" y="5012156"/>
            <a:chExt cx="3627572" cy="718459"/>
          </a:xfrm>
        </p:grpSpPr>
        <p:sp>
          <p:nvSpPr>
            <p:cNvPr id="19" name="Rounded Rectangle 18"/>
            <p:cNvSpPr/>
            <p:nvPr/>
          </p:nvSpPr>
          <p:spPr>
            <a:xfrm>
              <a:off x="4961306" y="5012156"/>
              <a:ext cx="3627572" cy="718459"/>
            </a:xfrm>
            <a:prstGeom prst="roundRect">
              <a:avLst/>
            </a:prstGeom>
            <a:gradFill flip="none" rotWithShape="1">
              <a:gsLst>
                <a:gs pos="0">
                  <a:srgbClr val="C6D9F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085447" y="5148022"/>
              <a:ext cx="2787171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200" dirty="0">
                  <a:solidFill>
                    <a:schemeClr val="tx2"/>
                  </a:solidFill>
                  <a:latin typeface="Avenir Book"/>
                  <a:cs typeface="Avenir Book"/>
                </a:rPr>
                <a:t>B</a:t>
              </a:r>
              <a:r>
                <a:rPr lang="en-US" sz="2200" dirty="0" smtClean="0">
                  <a:solidFill>
                    <a:schemeClr val="tx2"/>
                  </a:solidFill>
                  <a:latin typeface="Avenir Book"/>
                  <a:cs typeface="Avenir Book"/>
                </a:rPr>
                <a:t>.  </a:t>
              </a:r>
              <a:r>
                <a:rPr lang="en-US" sz="2200" dirty="0">
                  <a:solidFill>
                    <a:schemeClr val="tx2"/>
                  </a:solidFill>
                  <a:latin typeface="Avenir Book"/>
                  <a:cs typeface="Avenir Book"/>
                </a:rPr>
                <a:t>7</a:t>
              </a:r>
              <a:r>
                <a:rPr lang="en-US" sz="2200" dirty="0" smtClean="0">
                  <a:solidFill>
                    <a:schemeClr val="tx2"/>
                  </a:solidFill>
                  <a:latin typeface="Avenir Book"/>
                  <a:cs typeface="Avenir Book"/>
                </a:rPr>
                <a:t>5 %</a:t>
              </a:r>
              <a:endParaRPr lang="en-US" sz="2200" dirty="0">
                <a:solidFill>
                  <a:schemeClr val="tx2"/>
                </a:solidFill>
                <a:latin typeface="Avenir Book"/>
                <a:cs typeface="Avenir Book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4048" y="2523640"/>
            <a:ext cx="4494830" cy="224741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996546" y="2387172"/>
            <a:ext cx="4592332" cy="1827084"/>
          </a:xfrm>
          <a:prstGeom prst="rect">
            <a:avLst/>
          </a:prstGeom>
          <a:noFill/>
          <a:ln>
            <a:noFill/>
          </a:ln>
        </p:spPr>
        <p:txBody>
          <a:bodyPr spcFirstLastPara="1" wrap="none">
            <a:prstTxWarp prst="textArchUp">
              <a:avLst>
                <a:gd name="adj" fmla="val 11027433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1400" dirty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venir Book"/>
                <a:cs typeface="Avenir Book"/>
              </a:rPr>
              <a:t>Planck Telescope map of the </a:t>
            </a:r>
            <a:r>
              <a:rPr lang="en-US" sz="14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venir Book"/>
                <a:cs typeface="Avenir Book"/>
              </a:rPr>
              <a:t>universe, ESA</a:t>
            </a:r>
            <a:endParaRPr lang="en-US" sz="1400" dirty="0">
              <a:ln w="12700">
                <a:noFill/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venir Book"/>
              <a:cs typeface="Avenir Boo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50721" y="3087633"/>
            <a:ext cx="2181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venir Book"/>
                <a:cs typeface="Avenir Book"/>
              </a:rPr>
              <a:t>STOP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1522061" y="5012156"/>
            <a:ext cx="3627572" cy="718459"/>
            <a:chOff x="1260007" y="5012156"/>
            <a:chExt cx="3627572" cy="718459"/>
          </a:xfrm>
        </p:grpSpPr>
        <p:sp>
          <p:nvSpPr>
            <p:cNvPr id="37" name="Rounded Rectangle 36"/>
            <p:cNvSpPr/>
            <p:nvPr/>
          </p:nvSpPr>
          <p:spPr>
            <a:xfrm>
              <a:off x="1260007" y="5012156"/>
              <a:ext cx="3627572" cy="718459"/>
            </a:xfrm>
            <a:prstGeom prst="roundRect">
              <a:avLst/>
            </a:prstGeom>
            <a:gradFill flip="none" rotWithShape="1">
              <a:gsLst>
                <a:gs pos="0">
                  <a:srgbClr val="C6D9F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359871" y="5148022"/>
              <a:ext cx="2787171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200" dirty="0" smtClean="0">
                  <a:solidFill>
                    <a:schemeClr val="tx2"/>
                  </a:solidFill>
                  <a:latin typeface="Avenir Book"/>
                  <a:cs typeface="Avenir Book"/>
                </a:rPr>
                <a:t>A.  95.1 %</a:t>
              </a:r>
              <a:endParaRPr lang="en-US" sz="2200" dirty="0">
                <a:solidFill>
                  <a:schemeClr val="tx2"/>
                </a:solidFill>
                <a:latin typeface="Avenir Book"/>
                <a:cs typeface="Avenir 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72100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8900" y="2105575"/>
            <a:ext cx="62233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de-AT" sz="4800" dirty="0" err="1" smtClean="0">
                <a:solidFill>
                  <a:schemeClr val="tx2"/>
                </a:solidFill>
                <a:latin typeface="Avenir Book"/>
                <a:cs typeface="Avenir Book"/>
              </a:rPr>
              <a:t>Which</a:t>
            </a:r>
            <a:r>
              <a:rPr lang="de-AT" sz="48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4800" dirty="0" err="1" smtClean="0">
                <a:solidFill>
                  <a:schemeClr val="tx2"/>
                </a:solidFill>
                <a:latin typeface="Avenir Book"/>
                <a:cs typeface="Avenir Book"/>
              </a:rPr>
              <a:t>luminosity</a:t>
            </a:r>
            <a:r>
              <a:rPr lang="de-AT" sz="48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4800" dirty="0" err="1" smtClean="0">
                <a:solidFill>
                  <a:schemeClr val="tx2"/>
                </a:solidFill>
                <a:latin typeface="Avenir Book"/>
                <a:cs typeface="Avenir Book"/>
              </a:rPr>
              <a:t>level</a:t>
            </a:r>
            <a:r>
              <a:rPr lang="de-AT" sz="48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4800" dirty="0" err="1" smtClean="0">
                <a:solidFill>
                  <a:schemeClr val="tx2"/>
                </a:solidFill>
                <a:latin typeface="Avenir Book"/>
                <a:cs typeface="Avenir Book"/>
              </a:rPr>
              <a:t>did</a:t>
            </a:r>
            <a:r>
              <a:rPr lang="de-AT" sz="48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4800" dirty="0" err="1" smtClean="0">
                <a:solidFill>
                  <a:schemeClr val="tx2"/>
                </a:solidFill>
                <a:latin typeface="Avenir Book"/>
                <a:cs typeface="Avenir Book"/>
              </a:rPr>
              <a:t>you</a:t>
            </a:r>
            <a:r>
              <a:rPr lang="de-AT" sz="48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4800" dirty="0" err="1" smtClean="0">
                <a:solidFill>
                  <a:schemeClr val="tx2"/>
                </a:solidFill>
                <a:latin typeface="Avenir Book"/>
                <a:cs typeface="Avenir Book"/>
              </a:rPr>
              <a:t>reach</a:t>
            </a:r>
            <a:r>
              <a:rPr lang="de-AT" sz="4800" dirty="0" smtClean="0">
                <a:solidFill>
                  <a:schemeClr val="tx2"/>
                </a:solidFill>
                <a:latin typeface="Avenir Book"/>
                <a:cs typeface="Avenir Book"/>
              </a:rPr>
              <a:t>?</a:t>
            </a:r>
            <a:endParaRPr lang="de-AT" sz="4800" dirty="0">
              <a:solidFill>
                <a:schemeClr val="tx2"/>
              </a:solidFill>
              <a:latin typeface="Avenir Book"/>
              <a:cs typeface="Avenir Book"/>
            </a:endParaRP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2044403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650" y="1123802"/>
            <a:ext cx="3348995" cy="33489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9996" y="356030"/>
            <a:ext cx="51336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de-AT" sz="3600" dirty="0" err="1" smtClean="0">
                <a:solidFill>
                  <a:schemeClr val="tx2"/>
                </a:solidFill>
                <a:latin typeface="Avenir Book"/>
                <a:cs typeface="Avenir Book"/>
              </a:rPr>
              <a:t>Which</a:t>
            </a:r>
            <a:r>
              <a:rPr lang="de-AT" sz="36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3600" dirty="0" err="1" smtClean="0">
                <a:solidFill>
                  <a:schemeClr val="tx2"/>
                </a:solidFill>
                <a:latin typeface="Avenir Book"/>
                <a:cs typeface="Avenir Book"/>
              </a:rPr>
              <a:t>is</a:t>
            </a:r>
            <a:r>
              <a:rPr lang="de-AT" sz="36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3600" dirty="0" err="1" smtClean="0">
                <a:solidFill>
                  <a:schemeClr val="tx2"/>
                </a:solidFill>
                <a:latin typeface="Avenir Book"/>
                <a:cs typeface="Avenir Book"/>
              </a:rPr>
              <a:t>the</a:t>
            </a:r>
            <a:r>
              <a:rPr lang="de-AT" sz="36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3600" dirty="0" err="1" smtClean="0">
                <a:solidFill>
                  <a:schemeClr val="tx2"/>
                </a:solidFill>
                <a:latin typeface="Avenir Book"/>
                <a:cs typeface="Avenir Book"/>
              </a:rPr>
              <a:t>most</a:t>
            </a:r>
            <a:r>
              <a:rPr lang="de-AT" sz="36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3600" dirty="0" err="1" smtClean="0">
                <a:solidFill>
                  <a:schemeClr val="tx2"/>
                </a:solidFill>
                <a:latin typeface="Avenir Book"/>
                <a:cs typeface="Avenir Book"/>
              </a:rPr>
              <a:t>common</a:t>
            </a:r>
            <a:r>
              <a:rPr lang="de-AT" sz="36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3600" dirty="0" err="1" smtClean="0">
                <a:solidFill>
                  <a:schemeClr val="tx2"/>
                </a:solidFill>
                <a:latin typeface="Avenir Book"/>
                <a:cs typeface="Avenir Book"/>
              </a:rPr>
              <a:t>elementary</a:t>
            </a:r>
            <a:r>
              <a:rPr lang="de-AT" sz="36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3600" dirty="0" err="1" smtClean="0">
                <a:solidFill>
                  <a:schemeClr val="tx2"/>
                </a:solidFill>
                <a:latin typeface="Avenir Book"/>
                <a:cs typeface="Avenir Book"/>
              </a:rPr>
              <a:t>particle</a:t>
            </a:r>
            <a:r>
              <a:rPr lang="de-AT" sz="3600" dirty="0" smtClean="0">
                <a:solidFill>
                  <a:schemeClr val="tx2"/>
                </a:solidFill>
                <a:latin typeface="Avenir Book"/>
                <a:cs typeface="Avenir Book"/>
              </a:rPr>
              <a:t> in </a:t>
            </a:r>
            <a:r>
              <a:rPr lang="de-AT" sz="3600" dirty="0" err="1" smtClean="0">
                <a:solidFill>
                  <a:schemeClr val="tx2"/>
                </a:solidFill>
                <a:latin typeface="Avenir Book"/>
                <a:cs typeface="Avenir Book"/>
              </a:rPr>
              <a:t>your</a:t>
            </a:r>
            <a:r>
              <a:rPr lang="de-AT" sz="36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de-AT" sz="3600" dirty="0" err="1" smtClean="0">
                <a:solidFill>
                  <a:schemeClr val="tx2"/>
                </a:solidFill>
                <a:latin typeface="Avenir Book"/>
                <a:cs typeface="Avenir Book"/>
              </a:rPr>
              <a:t>body</a:t>
            </a:r>
            <a:r>
              <a:rPr lang="de-AT" sz="3600" dirty="0" smtClean="0">
                <a:solidFill>
                  <a:schemeClr val="tx2"/>
                </a:solidFill>
                <a:latin typeface="Avenir Book"/>
                <a:cs typeface="Avenir Book"/>
              </a:rPr>
              <a:t>?</a:t>
            </a:r>
            <a:endParaRPr lang="de-AT" sz="3600" dirty="0">
              <a:solidFill>
                <a:schemeClr val="tx2"/>
              </a:solidFill>
              <a:latin typeface="Avenir Book"/>
              <a:cs typeface="Avenir Book"/>
            </a:endParaRPr>
          </a:p>
          <a:p>
            <a:pPr algn="ctr"/>
            <a:endParaRPr lang="en-US" sz="3600" dirty="0"/>
          </a:p>
        </p:txBody>
      </p:sp>
      <p:sp>
        <p:nvSpPr>
          <p:cNvPr id="31" name="Oval 30"/>
          <p:cNvSpPr/>
          <p:nvPr/>
        </p:nvSpPr>
        <p:spPr>
          <a:xfrm rot="7822697">
            <a:off x="1485820" y="2509544"/>
            <a:ext cx="2099805" cy="2121292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clo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21" y="2498743"/>
            <a:ext cx="2145626" cy="21456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56" y="4969318"/>
            <a:ext cx="1826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1F497D"/>
                </a:solidFill>
                <a:latin typeface="Avenir Book"/>
                <a:cs typeface="Avenir Book"/>
              </a:rPr>
              <a:t>16</a:t>
            </a:r>
            <a:endParaRPr lang="en-US" sz="9600" dirty="0">
              <a:solidFill>
                <a:srgbClr val="1F497D"/>
              </a:solidFill>
              <a:latin typeface="Avenir Book"/>
              <a:cs typeface="Avenir Book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562377" y="5809281"/>
            <a:ext cx="3627572" cy="718459"/>
          </a:xfrm>
          <a:prstGeom prst="roundRect">
            <a:avLst/>
          </a:prstGeom>
          <a:gradFill flip="none" rotWithShape="1">
            <a:gsLst>
              <a:gs pos="0">
                <a:srgbClr val="C6D9F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62241" y="5959791"/>
            <a:ext cx="278717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  <a:latin typeface="Avenir Book"/>
                <a:cs typeface="Avenir Book"/>
              </a:rPr>
              <a:t>C</a:t>
            </a:r>
            <a:r>
              <a:rPr lang="en-US" sz="2200" dirty="0" smtClean="0">
                <a:solidFill>
                  <a:schemeClr val="tx2"/>
                </a:solidFill>
                <a:latin typeface="Avenir Book"/>
                <a:cs typeface="Avenir Book"/>
              </a:rPr>
              <a:t>. Electron</a:t>
            </a:r>
            <a:endParaRPr lang="en-US" sz="2200" dirty="0">
              <a:solidFill>
                <a:schemeClr val="tx2"/>
              </a:solidFill>
              <a:latin typeface="Avenir Book"/>
              <a:cs typeface="Avenir Book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263676" y="5012156"/>
            <a:ext cx="3627572" cy="718459"/>
          </a:xfrm>
          <a:prstGeom prst="roundRect">
            <a:avLst/>
          </a:prstGeom>
          <a:gradFill flip="none" rotWithShape="1">
            <a:gsLst>
              <a:gs pos="0">
                <a:srgbClr val="C6D9F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387817" y="5159260"/>
            <a:ext cx="366941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  <a:latin typeface="Avenir Book"/>
                <a:cs typeface="Avenir Book"/>
              </a:rPr>
              <a:t>B</a:t>
            </a:r>
            <a:r>
              <a:rPr lang="en-US" sz="2200" dirty="0" smtClean="0">
                <a:solidFill>
                  <a:schemeClr val="tx2"/>
                </a:solidFill>
                <a:latin typeface="Avenir Book"/>
                <a:cs typeface="Avenir Book"/>
              </a:rPr>
              <a:t>. Down quark</a:t>
            </a:r>
            <a:endParaRPr lang="en-US" sz="2200" dirty="0">
              <a:solidFill>
                <a:schemeClr val="tx2"/>
              </a:solidFill>
              <a:latin typeface="Avenir Book"/>
              <a:cs typeface="Avenir Book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263676" y="5809281"/>
            <a:ext cx="3627572" cy="718459"/>
          </a:xfrm>
          <a:prstGeom prst="roundRect">
            <a:avLst/>
          </a:prstGeom>
          <a:gradFill flip="none" rotWithShape="1">
            <a:gsLst>
              <a:gs pos="0">
                <a:srgbClr val="C6D9F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387817" y="5944402"/>
            <a:ext cx="350343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venir Book"/>
                <a:cs typeface="Avenir Book"/>
              </a:rPr>
              <a:t>D</a:t>
            </a:r>
            <a:r>
              <a:rPr lang="en-US" sz="2400" dirty="0" smtClean="0">
                <a:solidFill>
                  <a:schemeClr val="tx2"/>
                </a:solidFill>
                <a:latin typeface="Avenir Book"/>
                <a:cs typeface="Avenir Book"/>
              </a:rPr>
              <a:t>. Bottom quark</a:t>
            </a:r>
            <a:endParaRPr lang="en-US" sz="2400" dirty="0">
              <a:solidFill>
                <a:schemeClr val="tx2"/>
              </a:solidFill>
              <a:latin typeface="Avenir Book"/>
              <a:cs typeface="Avenir Book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62377" y="5012156"/>
            <a:ext cx="3627572" cy="718459"/>
            <a:chOff x="1260007" y="5012156"/>
            <a:chExt cx="3627572" cy="718459"/>
          </a:xfrm>
        </p:grpSpPr>
        <p:sp>
          <p:nvSpPr>
            <p:cNvPr id="27" name="Rounded Rectangle 26"/>
            <p:cNvSpPr/>
            <p:nvPr/>
          </p:nvSpPr>
          <p:spPr>
            <a:xfrm>
              <a:off x="1260007" y="5012156"/>
              <a:ext cx="3627572" cy="718459"/>
            </a:xfrm>
            <a:prstGeom prst="roundRect">
              <a:avLst/>
            </a:prstGeom>
            <a:gradFill flip="none" rotWithShape="1">
              <a:gsLst>
                <a:gs pos="0">
                  <a:srgbClr val="C6D9F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59871" y="5159260"/>
              <a:ext cx="2787171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200" dirty="0" smtClean="0">
                  <a:solidFill>
                    <a:schemeClr val="tx2"/>
                  </a:solidFill>
                  <a:latin typeface="Avenir Book"/>
                  <a:cs typeface="Avenir Book"/>
                </a:rPr>
                <a:t>A. Up quark</a:t>
              </a:r>
              <a:endParaRPr lang="en-US" sz="2200" dirty="0">
                <a:solidFill>
                  <a:schemeClr val="tx2"/>
                </a:solidFill>
                <a:latin typeface="Avenir Book"/>
                <a:cs typeface="Avenir Book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450721" y="3087633"/>
            <a:ext cx="2181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venir Book"/>
                <a:cs typeface="Avenir Book"/>
              </a:rPr>
              <a:t>STOP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6878583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444355" y="2266668"/>
            <a:ext cx="4174193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de-AT" sz="9600" dirty="0" err="1" smtClean="0">
                <a:solidFill>
                  <a:schemeClr val="tx2"/>
                </a:solidFill>
                <a:latin typeface="Avenir Book"/>
                <a:cs typeface="Avenir Book"/>
              </a:rPr>
              <a:t>Ready</a:t>
            </a:r>
            <a:r>
              <a:rPr lang="de-AT" sz="9600" dirty="0" smtClean="0">
                <a:solidFill>
                  <a:schemeClr val="tx2"/>
                </a:solidFill>
                <a:latin typeface="Avenir Book"/>
                <a:cs typeface="Avenir Book"/>
              </a:rPr>
              <a:t>?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09600" y="3276600"/>
            <a:ext cx="876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tx2"/>
              </a:solidFill>
              <a:latin typeface="Avenir Book"/>
              <a:cs typeface="Avenir Book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351348" y="2266644"/>
            <a:ext cx="4267200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de-AT" sz="9600" dirty="0" smtClean="0">
                <a:solidFill>
                  <a:schemeClr val="tx2"/>
                </a:solidFill>
                <a:latin typeface="Avenir Book"/>
                <a:cs typeface="Avenir Book"/>
              </a:rPr>
              <a:t>Set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351348" y="2267308"/>
            <a:ext cx="4267200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de-AT" sz="9600" dirty="0" smtClean="0">
                <a:solidFill>
                  <a:schemeClr val="tx2"/>
                </a:solidFill>
                <a:latin typeface="Avenir Book"/>
                <a:cs typeface="Avenir Book"/>
              </a:rPr>
              <a:t>GO!</a:t>
            </a:r>
          </a:p>
        </p:txBody>
      </p:sp>
    </p:spTree>
    <p:extLst>
      <p:ext uri="{BB962C8B-B14F-4D97-AF65-F5344CB8AC3E}">
        <p14:creationId xmlns:p14="http://schemas.microsoft.com/office/powerpoint/2010/main" val="1799692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xit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0" presetClass="exit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830" y="478346"/>
            <a:ext cx="406053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it-IT" sz="3600" dirty="0" err="1"/>
              <a:t>Which</a:t>
            </a:r>
            <a:r>
              <a:rPr lang="it-IT" sz="3600" dirty="0"/>
              <a:t> </a:t>
            </a:r>
            <a:r>
              <a:rPr lang="it-IT" sz="3600" dirty="0" err="1"/>
              <a:t>one</a:t>
            </a:r>
            <a:r>
              <a:rPr lang="it-IT" sz="3600" dirty="0"/>
              <a:t> of the </a:t>
            </a:r>
            <a:r>
              <a:rPr lang="it-IT" sz="3600" dirty="0" err="1"/>
              <a:t>following</a:t>
            </a:r>
            <a:r>
              <a:rPr lang="it-IT" sz="3600" dirty="0"/>
              <a:t> </a:t>
            </a:r>
            <a:r>
              <a:rPr lang="it-IT" sz="3600" dirty="0" err="1"/>
              <a:t>is</a:t>
            </a:r>
            <a:r>
              <a:rPr lang="it-IT" sz="3600" dirty="0"/>
              <a:t> </a:t>
            </a:r>
            <a:r>
              <a:rPr lang="it-IT" sz="3600" dirty="0" err="1"/>
              <a:t>not</a:t>
            </a:r>
            <a:r>
              <a:rPr lang="it-IT" sz="3600" dirty="0"/>
              <a:t> a</a:t>
            </a:r>
            <a:r>
              <a:rPr lang="it-IT" sz="3600" dirty="0" smtClean="0"/>
              <a:t> </a:t>
            </a:r>
            <a:r>
              <a:rPr lang="it-IT" sz="3600" dirty="0" err="1"/>
              <a:t>name</a:t>
            </a:r>
            <a:r>
              <a:rPr lang="it-IT" sz="3600" dirty="0"/>
              <a:t> of a quark?</a:t>
            </a:r>
            <a:endParaRPr lang="en-US" sz="3600" dirty="0"/>
          </a:p>
        </p:txBody>
      </p:sp>
      <p:sp>
        <p:nvSpPr>
          <p:cNvPr id="20" name="Rounded Rectangle 19"/>
          <p:cNvSpPr/>
          <p:nvPr/>
        </p:nvSpPr>
        <p:spPr>
          <a:xfrm>
            <a:off x="4961306" y="5809281"/>
            <a:ext cx="3627572" cy="718459"/>
          </a:xfrm>
          <a:prstGeom prst="roundRect">
            <a:avLst/>
          </a:prstGeom>
          <a:gradFill flip="none" rotWithShape="1">
            <a:gsLst>
              <a:gs pos="0">
                <a:srgbClr val="C6D9F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1260007" y="5012156"/>
            <a:ext cx="3627572" cy="718459"/>
          </a:xfrm>
          <a:prstGeom prst="roundRect">
            <a:avLst/>
          </a:prstGeom>
          <a:gradFill flip="none" rotWithShape="1">
            <a:gsLst>
              <a:gs pos="0">
                <a:srgbClr val="C6D9F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Oval 30"/>
          <p:cNvSpPr/>
          <p:nvPr/>
        </p:nvSpPr>
        <p:spPr>
          <a:xfrm rot="7822697">
            <a:off x="1485820" y="2509544"/>
            <a:ext cx="2099805" cy="2121292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clo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21" y="2498743"/>
            <a:ext cx="2145626" cy="21456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50721" y="3087633"/>
            <a:ext cx="2181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venir Book"/>
                <a:cs typeface="Avenir Book"/>
              </a:rPr>
              <a:t>STOP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59871" y="5159260"/>
            <a:ext cx="278717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  <a:latin typeface="Avenir Book"/>
                <a:cs typeface="Avenir Book"/>
              </a:rPr>
              <a:t>A.             Charm </a:t>
            </a:r>
            <a:endParaRPr lang="en-US" sz="2200" dirty="0">
              <a:solidFill>
                <a:schemeClr val="tx2"/>
              </a:solidFill>
              <a:latin typeface="Avenir Book"/>
              <a:cs typeface="Avenir Book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85447" y="5959791"/>
            <a:ext cx="278717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  <a:latin typeface="Avenir Book"/>
                <a:cs typeface="Avenir Book"/>
              </a:rPr>
              <a:t>D</a:t>
            </a:r>
            <a:r>
              <a:rPr lang="en-US" sz="2200" dirty="0" smtClean="0">
                <a:solidFill>
                  <a:schemeClr val="tx2"/>
                </a:solidFill>
                <a:latin typeface="Avenir Book"/>
                <a:cs typeface="Avenir Book"/>
              </a:rPr>
              <a:t>.              Top</a:t>
            </a:r>
            <a:endParaRPr lang="en-US" sz="2200" dirty="0">
              <a:solidFill>
                <a:schemeClr val="tx2"/>
              </a:solidFill>
              <a:latin typeface="Avenir Book"/>
              <a:cs typeface="Avenir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968" y="4969318"/>
            <a:ext cx="880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1F497D"/>
                </a:solidFill>
                <a:latin typeface="Avenir Book"/>
                <a:cs typeface="Avenir Book"/>
              </a:rPr>
              <a:t>1</a:t>
            </a:r>
            <a:endParaRPr lang="en-US" sz="9600" dirty="0">
              <a:solidFill>
                <a:srgbClr val="1F497D"/>
              </a:solidFill>
              <a:latin typeface="Avenir Book"/>
              <a:cs typeface="Avenir Book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59871" y="5959791"/>
            <a:ext cx="278717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  <a:latin typeface="Avenir Book"/>
                <a:cs typeface="Avenir Book"/>
              </a:rPr>
              <a:t>C</a:t>
            </a:r>
            <a:r>
              <a:rPr lang="en-US" sz="2200" dirty="0" smtClean="0">
                <a:solidFill>
                  <a:schemeClr val="tx2"/>
                </a:solidFill>
                <a:latin typeface="Avenir Book"/>
                <a:cs typeface="Avenir Book"/>
              </a:rPr>
              <a:t>.             Elegance</a:t>
            </a:r>
            <a:endParaRPr lang="en-US" sz="2200" dirty="0">
              <a:solidFill>
                <a:schemeClr val="tx2"/>
              </a:solidFill>
              <a:latin typeface="Avenir Book"/>
              <a:cs typeface="Avenir Book"/>
            </a:endParaRPr>
          </a:p>
        </p:txBody>
      </p:sp>
      <p:pic>
        <p:nvPicPr>
          <p:cNvPr id="5" name="Immagine 4" descr="2019-03-07 04.59.5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850" y="740600"/>
            <a:ext cx="4518025" cy="1890281"/>
          </a:xfrm>
          <a:prstGeom prst="rect">
            <a:avLst/>
          </a:prstGeom>
        </p:spPr>
      </p:pic>
      <p:pic>
        <p:nvPicPr>
          <p:cNvPr id="7" name="Immagine 6" descr="2019-03-07 05.00.1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868" y="2630881"/>
            <a:ext cx="4501505" cy="1483450"/>
          </a:xfrm>
          <a:prstGeom prst="rect">
            <a:avLst/>
          </a:prstGeom>
        </p:spPr>
      </p:pic>
      <p:sp>
        <p:nvSpPr>
          <p:cNvPr id="24" name="Rounded Rectangle 19"/>
          <p:cNvSpPr/>
          <p:nvPr/>
        </p:nvSpPr>
        <p:spPr>
          <a:xfrm>
            <a:off x="4959758" y="5012409"/>
            <a:ext cx="3627572" cy="718459"/>
          </a:xfrm>
          <a:prstGeom prst="roundRect">
            <a:avLst/>
          </a:prstGeom>
          <a:gradFill flip="none" rotWithShape="1">
            <a:gsLst>
              <a:gs pos="0">
                <a:srgbClr val="C6D9F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TextBox 53"/>
          <p:cNvSpPr txBox="1"/>
          <p:nvPr/>
        </p:nvSpPr>
        <p:spPr>
          <a:xfrm>
            <a:off x="5083899" y="5162919"/>
            <a:ext cx="278717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  <a:latin typeface="Avenir Book"/>
                <a:cs typeface="Avenir Book"/>
              </a:rPr>
              <a:t>B</a:t>
            </a:r>
            <a:r>
              <a:rPr lang="en-US" sz="2200" dirty="0" smtClean="0">
                <a:solidFill>
                  <a:schemeClr val="tx2"/>
                </a:solidFill>
                <a:latin typeface="Avenir Book"/>
                <a:cs typeface="Avenir Book"/>
              </a:rPr>
              <a:t>.            Beauty</a:t>
            </a:r>
            <a:endParaRPr lang="en-US" sz="2200" dirty="0">
              <a:solidFill>
                <a:schemeClr val="tx2"/>
              </a:solidFill>
              <a:latin typeface="Avenir Book"/>
              <a:cs typeface="Avenir Book"/>
            </a:endParaRPr>
          </a:p>
        </p:txBody>
      </p:sp>
      <p:sp>
        <p:nvSpPr>
          <p:cNvPr id="34" name="Rounded Rectangle 16"/>
          <p:cNvSpPr/>
          <p:nvPr/>
        </p:nvSpPr>
        <p:spPr>
          <a:xfrm>
            <a:off x="1258459" y="5807745"/>
            <a:ext cx="3627572" cy="718459"/>
          </a:xfrm>
          <a:prstGeom prst="roundRect">
            <a:avLst/>
          </a:prstGeom>
          <a:gradFill flip="none" rotWithShape="1">
            <a:gsLst>
              <a:gs pos="0">
                <a:srgbClr val="C6D9F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TextBox 51"/>
          <p:cNvSpPr txBox="1"/>
          <p:nvPr/>
        </p:nvSpPr>
        <p:spPr>
          <a:xfrm>
            <a:off x="1358323" y="5958255"/>
            <a:ext cx="278717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  <a:latin typeface="Avenir Book"/>
                <a:cs typeface="Avenir Book"/>
              </a:rPr>
              <a:t>C</a:t>
            </a:r>
            <a:r>
              <a:rPr lang="en-US" sz="2200" dirty="0" smtClean="0">
                <a:solidFill>
                  <a:schemeClr val="tx2"/>
                </a:solidFill>
                <a:latin typeface="Avenir Book"/>
                <a:cs typeface="Avenir Book"/>
              </a:rPr>
              <a:t>.             Elegance</a:t>
            </a:r>
            <a:endParaRPr lang="en-US" sz="2200" dirty="0">
              <a:solidFill>
                <a:schemeClr val="tx2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3117765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329" y="338853"/>
            <a:ext cx="6555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it-IT" sz="3600" dirty="0" err="1"/>
              <a:t>Which</a:t>
            </a:r>
            <a:r>
              <a:rPr lang="it-IT" sz="3600" dirty="0"/>
              <a:t> </a:t>
            </a:r>
            <a:r>
              <a:rPr lang="it-IT" sz="3600" dirty="0" err="1"/>
              <a:t>one</a:t>
            </a:r>
            <a:r>
              <a:rPr lang="it-IT" sz="3600" dirty="0"/>
              <a:t> of the </a:t>
            </a:r>
            <a:r>
              <a:rPr lang="it-IT" sz="3600" dirty="0" err="1"/>
              <a:t>following</a:t>
            </a:r>
            <a:r>
              <a:rPr lang="it-IT" sz="3600" dirty="0"/>
              <a:t> </a:t>
            </a:r>
            <a:r>
              <a:rPr lang="it-IT" sz="3600" dirty="0" err="1"/>
              <a:t>particles</a:t>
            </a:r>
            <a:r>
              <a:rPr lang="it-IT" sz="3600" dirty="0"/>
              <a:t> </a:t>
            </a:r>
            <a:r>
              <a:rPr lang="it-IT" sz="3600" dirty="0" err="1"/>
              <a:t>was</a:t>
            </a:r>
            <a:r>
              <a:rPr lang="it-IT" sz="3600" dirty="0"/>
              <a:t> </a:t>
            </a:r>
            <a:r>
              <a:rPr lang="it-IT" sz="3600" dirty="0" err="1"/>
              <a:t>discovered</a:t>
            </a:r>
            <a:r>
              <a:rPr lang="it-IT" sz="3600" dirty="0"/>
              <a:t> last?</a:t>
            </a:r>
            <a:endParaRPr lang="en-US" sz="3600" dirty="0"/>
          </a:p>
        </p:txBody>
      </p:sp>
      <p:sp>
        <p:nvSpPr>
          <p:cNvPr id="20" name="Rounded Rectangle 19"/>
          <p:cNvSpPr/>
          <p:nvPr/>
        </p:nvSpPr>
        <p:spPr>
          <a:xfrm>
            <a:off x="4961306" y="5809281"/>
            <a:ext cx="3627572" cy="718459"/>
          </a:xfrm>
          <a:prstGeom prst="roundRect">
            <a:avLst/>
          </a:prstGeom>
          <a:gradFill flip="none" rotWithShape="1">
            <a:gsLst>
              <a:gs pos="0">
                <a:srgbClr val="C6D9F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Oval 30"/>
          <p:cNvSpPr/>
          <p:nvPr/>
        </p:nvSpPr>
        <p:spPr>
          <a:xfrm rot="7822697">
            <a:off x="1485820" y="2509544"/>
            <a:ext cx="2099805" cy="2121292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clo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21" y="2498743"/>
            <a:ext cx="2145626" cy="2145626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5085447" y="5948553"/>
            <a:ext cx="278717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  <a:latin typeface="Avenir Book"/>
                <a:cs typeface="Avenir Book"/>
              </a:rPr>
              <a:t>D</a:t>
            </a:r>
            <a:r>
              <a:rPr lang="en-US" sz="2200" dirty="0" smtClean="0">
                <a:solidFill>
                  <a:schemeClr val="tx2"/>
                </a:solidFill>
                <a:latin typeface="Avenir Book"/>
                <a:cs typeface="Avenir Book"/>
              </a:rPr>
              <a:t>.          Graviton</a:t>
            </a:r>
            <a:endParaRPr lang="en-US" sz="2200" dirty="0">
              <a:solidFill>
                <a:schemeClr val="tx2"/>
              </a:solidFill>
              <a:latin typeface="Avenir Book"/>
              <a:cs typeface="Avenir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968" y="4969318"/>
            <a:ext cx="880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1F497D"/>
                </a:solidFill>
                <a:latin typeface="Avenir Book"/>
                <a:cs typeface="Avenir Book"/>
              </a:rPr>
              <a:t>2</a:t>
            </a:r>
            <a:endParaRPr lang="en-US" sz="9600" dirty="0">
              <a:solidFill>
                <a:srgbClr val="1F497D"/>
              </a:solidFill>
              <a:latin typeface="Avenir Book"/>
              <a:cs typeface="Avenir Book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60007" y="5809281"/>
            <a:ext cx="3627572" cy="718459"/>
          </a:xfrm>
          <a:prstGeom prst="roundRect">
            <a:avLst/>
          </a:prstGeom>
          <a:gradFill flip="none" rotWithShape="1">
            <a:gsLst>
              <a:gs pos="0">
                <a:srgbClr val="C6D9F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359871" y="5948553"/>
            <a:ext cx="278717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  <a:latin typeface="Avenir Book"/>
                <a:cs typeface="Avenir Book"/>
              </a:rPr>
              <a:t>C</a:t>
            </a:r>
            <a:r>
              <a:rPr lang="en-US" sz="2200" dirty="0" smtClean="0">
                <a:solidFill>
                  <a:schemeClr val="tx2"/>
                </a:solidFill>
                <a:latin typeface="Avenir Book"/>
                <a:cs typeface="Avenir Book"/>
              </a:rPr>
              <a:t>.         Top quark</a:t>
            </a:r>
            <a:endParaRPr lang="en-US" sz="2200" dirty="0">
              <a:solidFill>
                <a:schemeClr val="tx2"/>
              </a:solidFill>
              <a:latin typeface="Avenir Book"/>
              <a:cs typeface="Avenir Book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961306" y="5012156"/>
            <a:ext cx="3627572" cy="718459"/>
            <a:chOff x="4961306" y="5012156"/>
            <a:chExt cx="3627572" cy="718459"/>
          </a:xfrm>
        </p:grpSpPr>
        <p:sp>
          <p:nvSpPr>
            <p:cNvPr id="19" name="Rounded Rectangle 18"/>
            <p:cNvSpPr/>
            <p:nvPr/>
          </p:nvSpPr>
          <p:spPr>
            <a:xfrm>
              <a:off x="4961306" y="5012156"/>
              <a:ext cx="3627572" cy="718459"/>
            </a:xfrm>
            <a:prstGeom prst="roundRect">
              <a:avLst/>
            </a:prstGeom>
            <a:gradFill flip="none" rotWithShape="1">
              <a:gsLst>
                <a:gs pos="0">
                  <a:srgbClr val="C6D9F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085447" y="5148022"/>
              <a:ext cx="2787171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200" dirty="0">
                  <a:solidFill>
                    <a:schemeClr val="tx2"/>
                  </a:solidFill>
                  <a:latin typeface="Avenir Book"/>
                  <a:cs typeface="Avenir Book"/>
                </a:rPr>
                <a:t>B</a:t>
              </a:r>
              <a:r>
                <a:rPr lang="en-US" sz="2200" dirty="0" smtClean="0">
                  <a:solidFill>
                    <a:schemeClr val="tx2"/>
                  </a:solidFill>
                  <a:latin typeface="Avenir Book"/>
                  <a:cs typeface="Avenir Book"/>
                </a:rPr>
                <a:t>.           Electron</a:t>
              </a:r>
              <a:endParaRPr lang="en-US" sz="2200" dirty="0">
                <a:solidFill>
                  <a:schemeClr val="tx2"/>
                </a:solidFill>
                <a:latin typeface="Avenir Book"/>
                <a:cs typeface="Avenir Book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450721" y="3087633"/>
            <a:ext cx="2181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venir Book"/>
                <a:cs typeface="Avenir Book"/>
              </a:rPr>
              <a:t>STOP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1260007" y="5012156"/>
            <a:ext cx="3627572" cy="718459"/>
            <a:chOff x="1260007" y="5012156"/>
            <a:chExt cx="3627572" cy="718459"/>
          </a:xfrm>
        </p:grpSpPr>
        <p:sp>
          <p:nvSpPr>
            <p:cNvPr id="37" name="Rounded Rectangle 36"/>
            <p:cNvSpPr/>
            <p:nvPr/>
          </p:nvSpPr>
          <p:spPr>
            <a:xfrm>
              <a:off x="1260007" y="5012156"/>
              <a:ext cx="3627572" cy="718459"/>
            </a:xfrm>
            <a:prstGeom prst="roundRect">
              <a:avLst/>
            </a:prstGeom>
            <a:gradFill flip="none" rotWithShape="1">
              <a:gsLst>
                <a:gs pos="0">
                  <a:srgbClr val="C6D9F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359871" y="5148022"/>
              <a:ext cx="2787171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200" dirty="0" smtClean="0">
                  <a:solidFill>
                    <a:schemeClr val="tx2"/>
                  </a:solidFill>
                  <a:latin typeface="Avenir Book"/>
                  <a:cs typeface="Avenir Book"/>
                </a:rPr>
                <a:t>A.        Higgs boson</a:t>
              </a:r>
              <a:endParaRPr lang="en-US" sz="2200" dirty="0">
                <a:solidFill>
                  <a:schemeClr val="tx2"/>
                </a:solidFill>
                <a:latin typeface="Avenir Book"/>
                <a:cs typeface="Avenir Book"/>
              </a:endParaRPr>
            </a:p>
          </p:txBody>
        </p:sp>
      </p:grp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851525" y="1866900"/>
            <a:ext cx="476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FF9900"/>
                </a:solidFill>
                <a:latin typeface="Symbol" charset="0"/>
              </a:rPr>
              <a:t>S</a:t>
            </a:r>
            <a:r>
              <a:rPr lang="it-IT" baseline="40000">
                <a:solidFill>
                  <a:srgbClr val="FF9900"/>
                </a:solidFill>
                <a:latin typeface="Symbol" charset="0"/>
              </a:rPr>
              <a:t>-</a:t>
            </a:r>
            <a:endParaRPr lang="it-IT">
              <a:latin typeface="Symbol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 rot="20287092">
            <a:off x="6629400" y="2289175"/>
            <a:ext cx="46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>
                <a:latin typeface="Symbol" charset="0"/>
              </a:rPr>
              <a:t>S</a:t>
            </a:r>
            <a:r>
              <a:rPr lang="it-IT" baseline="42000">
                <a:latin typeface="Symbol" charset="0"/>
              </a:rPr>
              <a:t>0</a:t>
            </a:r>
            <a:endParaRPr lang="it-IT">
              <a:latin typeface="Symbol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7620000" y="3127375"/>
            <a:ext cx="274434" cy="46166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dirty="0" smtClean="0"/>
              <a:t>t</a:t>
            </a:r>
            <a:endParaRPr lang="it-IT" dirty="0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6384925" y="3771900"/>
            <a:ext cx="54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i="1">
                <a:latin typeface="Symbol" charset="0"/>
              </a:rPr>
              <a:t>p</a:t>
            </a:r>
            <a:r>
              <a:rPr lang="it-IT" i="1" baseline="40000">
                <a:latin typeface="Symbol" charset="0"/>
                <a:sym typeface="Symbol" charset="0"/>
              </a:rPr>
              <a:t></a:t>
            </a:r>
            <a:endParaRPr lang="it-IT" i="1">
              <a:latin typeface="Symbol" charset="0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 rot="1289667">
            <a:off x="4403725" y="3965575"/>
            <a:ext cx="54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i="1">
                <a:latin typeface="Symbol" charset="0"/>
              </a:rPr>
              <a:t>p</a:t>
            </a:r>
            <a:r>
              <a:rPr lang="it-IT" i="1" baseline="40000">
                <a:latin typeface="Symbol" charset="0"/>
              </a:rPr>
              <a:t>0</a:t>
            </a:r>
            <a:endParaRPr lang="it-IT">
              <a:latin typeface="Symbol" charset="0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 rot="20548779">
            <a:off x="4114800" y="24415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i="1" dirty="0">
                <a:solidFill>
                  <a:srgbClr val="FF3399"/>
                </a:solidFill>
              </a:rPr>
              <a:t>K</a:t>
            </a:r>
            <a:r>
              <a:rPr lang="it-IT" i="1" baseline="40000" dirty="0">
                <a:solidFill>
                  <a:srgbClr val="FF3399"/>
                </a:solidFill>
              </a:rPr>
              <a:t>+</a:t>
            </a:r>
            <a:endParaRPr lang="it-IT" dirty="0"/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7620000" y="2136775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>
                <a:latin typeface="Symbol" charset="0"/>
              </a:rPr>
              <a:t>n</a:t>
            </a:r>
            <a:r>
              <a:rPr lang="it-IT" baseline="-25000">
                <a:latin typeface="Symbol" charset="0"/>
              </a:rPr>
              <a:t>m</a:t>
            </a:r>
            <a:endParaRPr lang="it-IT">
              <a:latin typeface="Symbol" charset="0"/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5835650" y="2822575"/>
            <a:ext cx="412292" cy="46166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i="1" dirty="0" smtClean="0"/>
              <a:t>e</a:t>
            </a:r>
            <a:r>
              <a:rPr lang="it-IT" i="1" baseline="30000" dirty="0" smtClean="0"/>
              <a:t>-</a:t>
            </a:r>
            <a:endParaRPr lang="it-IT" baseline="30000" dirty="0"/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7832725" y="4152900"/>
            <a:ext cx="595035" cy="46166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i="1" dirty="0" smtClean="0">
                <a:solidFill>
                  <a:srgbClr val="FF9900"/>
                </a:solidFill>
                <a:latin typeface="Symbol" charset="0"/>
              </a:rPr>
              <a:t>H</a:t>
            </a:r>
            <a:endParaRPr lang="it-IT" dirty="0">
              <a:latin typeface="Symbol" charset="0"/>
            </a:endParaRP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 rot="19850604">
            <a:off x="4482411" y="3125143"/>
            <a:ext cx="437940" cy="46166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i="1" dirty="0" smtClean="0">
                <a:solidFill>
                  <a:srgbClr val="996600"/>
                </a:solidFill>
                <a:latin typeface="Times New Roman"/>
                <a:cs typeface="Times New Roman"/>
              </a:rPr>
              <a:t>G</a:t>
            </a:r>
            <a:endParaRPr lang="it-IT" dirty="0">
              <a:latin typeface="Times New Roman"/>
              <a:cs typeface="Times New Roman"/>
            </a:endParaRP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 rot="20542138">
            <a:off x="4918075" y="2289175"/>
            <a:ext cx="49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dirty="0">
                <a:latin typeface="Symbol" charset="0"/>
                <a:sym typeface="Symbol" charset="0"/>
              </a:rPr>
              <a:t></a:t>
            </a:r>
            <a:r>
              <a:rPr lang="it-IT" baseline="42000" dirty="0">
                <a:latin typeface="Symbol" charset="0"/>
                <a:sym typeface="Symbol" charset="0"/>
              </a:rPr>
              <a:t>-</a:t>
            </a:r>
            <a:endParaRPr lang="it-IT" dirty="0">
              <a:latin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4707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1790"/>
            <a:ext cx="8588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it-IT" sz="3600" dirty="0" err="1"/>
              <a:t>Which</a:t>
            </a:r>
            <a:r>
              <a:rPr lang="it-IT" sz="3600" dirty="0"/>
              <a:t> </a:t>
            </a:r>
            <a:r>
              <a:rPr lang="it-IT" sz="3600" dirty="0" err="1"/>
              <a:t>one</a:t>
            </a:r>
            <a:r>
              <a:rPr lang="it-IT" sz="3600" dirty="0"/>
              <a:t> of the </a:t>
            </a:r>
            <a:r>
              <a:rPr lang="it-IT" sz="3600" dirty="0" err="1"/>
              <a:t>following</a:t>
            </a:r>
            <a:r>
              <a:rPr lang="it-IT" sz="3600" dirty="0"/>
              <a:t> </a:t>
            </a:r>
            <a:r>
              <a:rPr lang="it-IT" sz="3600" dirty="0" err="1"/>
              <a:t>decays</a:t>
            </a:r>
            <a:r>
              <a:rPr lang="it-IT" sz="3600" dirty="0"/>
              <a:t> of the </a:t>
            </a:r>
            <a:r>
              <a:rPr lang="it-IT" sz="3600" i="1" dirty="0"/>
              <a:t>K</a:t>
            </a:r>
            <a:r>
              <a:rPr lang="it-IT" sz="3600" baseline="30000" dirty="0"/>
              <a:t>0</a:t>
            </a:r>
            <a:r>
              <a:rPr lang="it-IT" sz="3600" i="1" baseline="-25000" dirty="0"/>
              <a:t>s</a:t>
            </a:r>
            <a:r>
              <a:rPr lang="it-IT" sz="3600" dirty="0"/>
              <a:t> </a:t>
            </a:r>
            <a:r>
              <a:rPr lang="it-IT" sz="3600" dirty="0" err="1"/>
              <a:t>is</a:t>
            </a:r>
            <a:r>
              <a:rPr lang="it-IT" sz="3600" dirty="0"/>
              <a:t> </a:t>
            </a:r>
            <a:r>
              <a:rPr lang="it-IT" sz="3600" dirty="0" err="1"/>
              <a:t>not</a:t>
            </a:r>
            <a:r>
              <a:rPr lang="it-IT" sz="3600" dirty="0"/>
              <a:t> </a:t>
            </a:r>
            <a:r>
              <a:rPr lang="it-IT" sz="3600" dirty="0" err="1"/>
              <a:t>allowed</a:t>
            </a:r>
            <a:r>
              <a:rPr lang="it-IT" sz="3600" dirty="0"/>
              <a:t> in the Standard Model?</a:t>
            </a:r>
            <a:endParaRPr lang="en-US" sz="3600" dirty="0"/>
          </a:p>
        </p:txBody>
      </p:sp>
      <p:sp>
        <p:nvSpPr>
          <p:cNvPr id="31" name="Oval 30"/>
          <p:cNvSpPr/>
          <p:nvPr/>
        </p:nvSpPr>
        <p:spPr>
          <a:xfrm rot="7822697">
            <a:off x="1485820" y="2509544"/>
            <a:ext cx="2099805" cy="2121292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clo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21" y="2498743"/>
            <a:ext cx="2145626" cy="21456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968" y="4969318"/>
            <a:ext cx="880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1F497D"/>
                </a:solidFill>
                <a:latin typeface="Avenir Book"/>
                <a:cs typeface="Avenir Book"/>
              </a:rPr>
              <a:t>3</a:t>
            </a:r>
            <a:endParaRPr lang="en-US" sz="9600" dirty="0">
              <a:solidFill>
                <a:srgbClr val="1F497D"/>
              </a:solidFill>
              <a:latin typeface="Avenir Book"/>
              <a:cs typeface="Avenir Boo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50721" y="3087633"/>
            <a:ext cx="2181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venir Book"/>
                <a:cs typeface="Avenir Book"/>
              </a:rPr>
              <a:t>STOP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260007" y="5809281"/>
            <a:ext cx="3627572" cy="718459"/>
          </a:xfrm>
          <a:prstGeom prst="roundRect">
            <a:avLst/>
          </a:prstGeom>
          <a:gradFill flip="none" rotWithShape="1">
            <a:gsLst>
              <a:gs pos="0">
                <a:srgbClr val="C6D9F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59871" y="5944402"/>
            <a:ext cx="278717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venir Book"/>
                <a:cs typeface="Avenir Book"/>
              </a:rPr>
              <a:t>C</a:t>
            </a:r>
            <a:r>
              <a:rPr lang="en-US" sz="2400" dirty="0" smtClean="0">
                <a:solidFill>
                  <a:schemeClr val="tx2"/>
                </a:solidFill>
                <a:latin typeface="Avenir Book"/>
                <a:cs typeface="Avenir Book"/>
              </a:rPr>
              <a:t>.  </a:t>
            </a:r>
            <a:endParaRPr lang="en-US" sz="2400" dirty="0">
              <a:solidFill>
                <a:schemeClr val="tx2"/>
              </a:solidFill>
              <a:latin typeface="Avenir Book"/>
              <a:cs typeface="Avenir Book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260007" y="5012156"/>
            <a:ext cx="3627572" cy="718459"/>
          </a:xfrm>
          <a:prstGeom prst="roundRect">
            <a:avLst/>
          </a:prstGeom>
          <a:gradFill flip="none" rotWithShape="1">
            <a:gsLst>
              <a:gs pos="0">
                <a:srgbClr val="C6D9F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359871" y="5143871"/>
            <a:ext cx="278717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Avenir Book"/>
                <a:cs typeface="Avenir Book"/>
              </a:rPr>
              <a:t>A.</a:t>
            </a:r>
            <a:endParaRPr lang="en-US" sz="2400" dirty="0">
              <a:solidFill>
                <a:schemeClr val="tx2"/>
              </a:solidFill>
              <a:latin typeface="Avenir Book"/>
              <a:cs typeface="Avenir Book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54367" y="5117787"/>
            <a:ext cx="2854603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2200" i="1" dirty="0" smtClean="0">
                <a:solidFill>
                  <a:srgbClr val="1F497D"/>
                </a:solidFill>
                <a:latin typeface="Avenir Book"/>
                <a:cs typeface="Avenir Book"/>
              </a:rPr>
              <a:t>K</a:t>
            </a:r>
            <a:r>
              <a:rPr lang="it-IT" sz="2200" baseline="30000" dirty="0" smtClean="0">
                <a:solidFill>
                  <a:srgbClr val="1F497D"/>
                </a:solidFill>
                <a:latin typeface="Avenir Book"/>
                <a:cs typeface="Avenir Book"/>
              </a:rPr>
              <a:t>0</a:t>
            </a:r>
            <a:r>
              <a:rPr lang="it-IT" sz="2200" i="1" baseline="-25000" dirty="0" smtClean="0">
                <a:solidFill>
                  <a:srgbClr val="1F497D"/>
                </a:solidFill>
                <a:latin typeface="Avenir Book"/>
                <a:cs typeface="Avenir Book"/>
              </a:rPr>
              <a:t>s </a:t>
            </a:r>
            <a:r>
              <a:rPr lang="it-IT" sz="2200" dirty="0" smtClean="0">
                <a:solidFill>
                  <a:srgbClr val="1F497D"/>
                </a:solidFill>
                <a:latin typeface="Avenir Book"/>
                <a:cs typeface="Avenir Book"/>
              </a:rPr>
              <a:t> -&gt;  </a:t>
            </a:r>
            <a:r>
              <a:rPr lang="it-IT" sz="2200" dirty="0" err="1" smtClean="0">
                <a:solidFill>
                  <a:srgbClr val="1F497D"/>
                </a:solidFill>
                <a:latin typeface="Symbol" charset="2"/>
                <a:cs typeface="Symbol" charset="2"/>
              </a:rPr>
              <a:t>p</a:t>
            </a:r>
            <a:r>
              <a:rPr lang="it-IT" sz="2200" baseline="30000" dirty="0" smtClean="0">
                <a:solidFill>
                  <a:srgbClr val="1F497D"/>
                </a:solidFill>
                <a:latin typeface="Symbol" charset="2"/>
                <a:cs typeface="Symbol" charset="2"/>
              </a:rPr>
              <a:t>+</a:t>
            </a:r>
            <a:r>
              <a:rPr lang="it-IT" sz="2200" dirty="0" smtClean="0">
                <a:solidFill>
                  <a:srgbClr val="1F497D"/>
                </a:solidFill>
                <a:latin typeface="Symbol" charset="2"/>
                <a:cs typeface="Symbol" charset="2"/>
              </a:rPr>
              <a:t> </a:t>
            </a:r>
            <a:r>
              <a:rPr lang="it-IT" sz="2200" dirty="0" err="1" smtClean="0">
                <a:solidFill>
                  <a:srgbClr val="1F497D"/>
                </a:solidFill>
                <a:latin typeface="Symbol" charset="2"/>
                <a:cs typeface="Symbol" charset="2"/>
              </a:rPr>
              <a:t>p</a:t>
            </a:r>
            <a:r>
              <a:rPr lang="it-IT" sz="2200" baseline="30000" dirty="0">
                <a:solidFill>
                  <a:srgbClr val="1F497D"/>
                </a:solidFill>
                <a:latin typeface="Symbol" charset="2"/>
                <a:cs typeface="Symbol" charset="2"/>
              </a:rPr>
              <a:t>-</a:t>
            </a:r>
            <a:endParaRPr lang="en-US" sz="2200" baseline="30000" dirty="0">
              <a:solidFill>
                <a:srgbClr val="1F497D"/>
              </a:solidFill>
              <a:latin typeface="Symbol" charset="2"/>
              <a:cs typeface="Symbol" charset="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02102" y="5926357"/>
            <a:ext cx="324726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2200" i="1" dirty="0">
                <a:solidFill>
                  <a:srgbClr val="1F497D"/>
                </a:solidFill>
                <a:latin typeface="Avenir Book"/>
                <a:cs typeface="Avenir Book"/>
              </a:rPr>
              <a:t>K</a:t>
            </a:r>
            <a:r>
              <a:rPr lang="it-IT" sz="2200" baseline="30000" dirty="0">
                <a:solidFill>
                  <a:srgbClr val="1F497D"/>
                </a:solidFill>
                <a:latin typeface="Avenir Book"/>
                <a:cs typeface="Avenir Book"/>
              </a:rPr>
              <a:t>0</a:t>
            </a:r>
            <a:r>
              <a:rPr lang="it-IT" sz="2200" i="1" baseline="-25000" dirty="0">
                <a:solidFill>
                  <a:srgbClr val="1F497D"/>
                </a:solidFill>
                <a:latin typeface="Avenir Book"/>
                <a:cs typeface="Avenir Book"/>
              </a:rPr>
              <a:t>s</a:t>
            </a:r>
            <a:r>
              <a:rPr lang="it-IT" sz="2200" dirty="0">
                <a:solidFill>
                  <a:srgbClr val="1F497D"/>
                </a:solidFill>
                <a:latin typeface="Avenir Book"/>
                <a:cs typeface="Avenir Book"/>
              </a:rPr>
              <a:t> -&gt; </a:t>
            </a:r>
            <a:r>
              <a:rPr lang="it-IT" sz="2200" dirty="0" smtClean="0">
                <a:solidFill>
                  <a:srgbClr val="1F497D"/>
                </a:solidFill>
                <a:latin typeface="Symbol" charset="2"/>
                <a:cs typeface="Symbol" charset="2"/>
              </a:rPr>
              <a:t>p</a:t>
            </a:r>
            <a:r>
              <a:rPr lang="it-IT" sz="2200" baseline="30000" dirty="0" smtClean="0">
                <a:solidFill>
                  <a:srgbClr val="1F497D"/>
                </a:solidFill>
                <a:latin typeface="Symbol" charset="2"/>
                <a:cs typeface="Symbol" charset="2"/>
              </a:rPr>
              <a:t>0</a:t>
            </a:r>
            <a:r>
              <a:rPr lang="it-IT" sz="2200" dirty="0" smtClean="0">
                <a:solidFill>
                  <a:srgbClr val="1F497D"/>
                </a:solidFill>
                <a:latin typeface="Symbol" charset="2"/>
                <a:cs typeface="Symbol" charset="2"/>
              </a:rPr>
              <a:t> p</a:t>
            </a:r>
            <a:r>
              <a:rPr lang="it-IT" sz="2200" baseline="30000" dirty="0">
                <a:solidFill>
                  <a:srgbClr val="1F497D"/>
                </a:solidFill>
                <a:latin typeface="Symbol" charset="2"/>
                <a:cs typeface="Symbol" charset="2"/>
              </a:rPr>
              <a:t>0</a:t>
            </a:r>
            <a:endParaRPr lang="en-US" sz="2200" baseline="30000" dirty="0">
              <a:solidFill>
                <a:srgbClr val="1F497D"/>
              </a:solidFill>
              <a:latin typeface="Symbol" charset="2"/>
              <a:cs typeface="Symbol" charset="2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961306" y="5809281"/>
            <a:ext cx="3627572" cy="718459"/>
            <a:chOff x="4961306" y="5809281"/>
            <a:chExt cx="3627572" cy="718459"/>
          </a:xfrm>
        </p:grpSpPr>
        <p:sp>
          <p:nvSpPr>
            <p:cNvPr id="32" name="Rounded Rectangle 31"/>
            <p:cNvSpPr/>
            <p:nvPr/>
          </p:nvSpPr>
          <p:spPr>
            <a:xfrm>
              <a:off x="4961306" y="5809281"/>
              <a:ext cx="3627572" cy="718459"/>
            </a:xfrm>
            <a:prstGeom prst="roundRect">
              <a:avLst/>
            </a:prstGeom>
            <a:gradFill flip="none" rotWithShape="1">
              <a:gsLst>
                <a:gs pos="0">
                  <a:srgbClr val="C6D9F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85447" y="5944402"/>
              <a:ext cx="2787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  <a:latin typeface="Avenir Book"/>
                  <a:cs typeface="Avenir Book"/>
                </a:rPr>
                <a:t>D</a:t>
              </a:r>
              <a:r>
                <a:rPr lang="en-US" sz="2400" dirty="0" smtClean="0">
                  <a:solidFill>
                    <a:schemeClr val="tx2"/>
                  </a:solidFill>
                  <a:latin typeface="Avenir Book"/>
                  <a:cs typeface="Avenir Book"/>
                </a:rPr>
                <a:t>.  </a:t>
              </a:r>
              <a:endParaRPr lang="en-US" sz="2400" dirty="0">
                <a:solidFill>
                  <a:schemeClr val="tx2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96470" y="5916880"/>
              <a:ext cx="2895847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2200" i="1" dirty="0">
                  <a:solidFill>
                    <a:srgbClr val="1F497D"/>
                  </a:solidFill>
                  <a:latin typeface="Avenir Book"/>
                  <a:cs typeface="Avenir Book"/>
                </a:rPr>
                <a:t>K</a:t>
              </a:r>
              <a:r>
                <a:rPr lang="it-IT" sz="2200" baseline="30000" dirty="0">
                  <a:solidFill>
                    <a:srgbClr val="1F497D"/>
                  </a:solidFill>
                  <a:latin typeface="Avenir Book"/>
                  <a:cs typeface="Avenir Book"/>
                </a:rPr>
                <a:t>0</a:t>
              </a:r>
              <a:r>
                <a:rPr lang="it-IT" sz="2200" i="1" baseline="-25000" dirty="0">
                  <a:solidFill>
                    <a:srgbClr val="1F497D"/>
                  </a:solidFill>
                  <a:latin typeface="Avenir Book"/>
                  <a:cs typeface="Avenir Book"/>
                </a:rPr>
                <a:t>s </a:t>
              </a:r>
              <a:r>
                <a:rPr lang="it-IT" sz="2200" dirty="0">
                  <a:solidFill>
                    <a:srgbClr val="1F497D"/>
                  </a:solidFill>
                  <a:latin typeface="Avenir Book"/>
                  <a:cs typeface="Avenir Book"/>
                </a:rPr>
                <a:t> -&gt;  </a:t>
              </a:r>
              <a:r>
                <a:rPr lang="it-IT" sz="2200" dirty="0" err="1">
                  <a:solidFill>
                    <a:srgbClr val="1F497D"/>
                  </a:solidFill>
                  <a:latin typeface="Symbol" charset="2"/>
                  <a:cs typeface="Symbol" charset="2"/>
                </a:rPr>
                <a:t>p</a:t>
              </a:r>
              <a:r>
                <a:rPr lang="it-IT" sz="2200" baseline="30000" dirty="0">
                  <a:solidFill>
                    <a:srgbClr val="1F497D"/>
                  </a:solidFill>
                  <a:latin typeface="Symbol" charset="2"/>
                  <a:cs typeface="Symbol" charset="2"/>
                </a:rPr>
                <a:t>+</a:t>
              </a:r>
              <a:r>
                <a:rPr lang="it-IT" sz="2200" dirty="0">
                  <a:solidFill>
                    <a:srgbClr val="1F497D"/>
                  </a:solidFill>
                  <a:latin typeface="Symbol" charset="2"/>
                  <a:cs typeface="Symbol" charset="2"/>
                </a:rPr>
                <a:t> </a:t>
              </a:r>
              <a:r>
                <a:rPr lang="it-IT" sz="2200" dirty="0" err="1">
                  <a:solidFill>
                    <a:srgbClr val="1F497D"/>
                  </a:solidFill>
                  <a:latin typeface="Symbol" charset="2"/>
                  <a:cs typeface="Symbol" charset="2"/>
                </a:rPr>
                <a:t>p</a:t>
              </a:r>
              <a:r>
                <a:rPr lang="it-IT" sz="2200" baseline="30000" dirty="0" smtClean="0">
                  <a:solidFill>
                    <a:srgbClr val="1F497D"/>
                  </a:solidFill>
                  <a:latin typeface="Symbol" charset="2"/>
                  <a:cs typeface="Symbol" charset="2"/>
                </a:rPr>
                <a:t>- </a:t>
              </a:r>
              <a:r>
                <a:rPr lang="it-IT" sz="2200" dirty="0" smtClean="0">
                  <a:solidFill>
                    <a:srgbClr val="1F497D"/>
                  </a:solidFill>
                  <a:latin typeface="Symbol" charset="2"/>
                  <a:cs typeface="Symbol" charset="2"/>
                </a:rPr>
                <a:t>p</a:t>
              </a:r>
              <a:r>
                <a:rPr lang="it-IT" sz="2200" baseline="30000" dirty="0" smtClean="0">
                  <a:solidFill>
                    <a:srgbClr val="1F497D"/>
                  </a:solidFill>
                  <a:latin typeface="Symbol" charset="2"/>
                  <a:cs typeface="Symbol" charset="2"/>
                </a:rPr>
                <a:t>0</a:t>
              </a:r>
              <a:endParaRPr lang="en-US" sz="2200" baseline="30000" dirty="0">
                <a:solidFill>
                  <a:srgbClr val="1F497D"/>
                </a:solidFill>
                <a:latin typeface="Symbol" charset="2"/>
                <a:cs typeface="Symbol" charset="2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61306" y="5012156"/>
            <a:ext cx="3627572" cy="718459"/>
            <a:chOff x="4961306" y="5012156"/>
            <a:chExt cx="3627572" cy="718459"/>
          </a:xfrm>
        </p:grpSpPr>
        <p:sp>
          <p:nvSpPr>
            <p:cNvPr id="23" name="Rounded Rectangle 22"/>
            <p:cNvSpPr/>
            <p:nvPr/>
          </p:nvSpPr>
          <p:spPr>
            <a:xfrm>
              <a:off x="4961306" y="5012156"/>
              <a:ext cx="3627572" cy="718459"/>
            </a:xfrm>
            <a:prstGeom prst="roundRect">
              <a:avLst/>
            </a:prstGeom>
            <a:gradFill flip="none" rotWithShape="1">
              <a:gsLst>
                <a:gs pos="0">
                  <a:srgbClr val="C6D9F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85447" y="5143871"/>
              <a:ext cx="2787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  <a:latin typeface="Avenir Book"/>
                  <a:cs typeface="Avenir Book"/>
                </a:rPr>
                <a:t>B</a:t>
              </a:r>
              <a:r>
                <a:rPr lang="en-US" sz="2400" dirty="0" smtClean="0">
                  <a:solidFill>
                    <a:schemeClr val="tx2"/>
                  </a:solidFill>
                  <a:latin typeface="Avenir Book"/>
                  <a:cs typeface="Avenir Book"/>
                </a:rPr>
                <a:t>.  </a:t>
              </a:r>
              <a:endParaRPr lang="en-US" sz="2400" dirty="0">
                <a:solidFill>
                  <a:schemeClr val="tx2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58872" y="5123429"/>
              <a:ext cx="3113483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2200" i="1" dirty="0" smtClean="0">
                  <a:solidFill>
                    <a:srgbClr val="1F497D"/>
                  </a:solidFill>
                  <a:latin typeface="Avenir Book"/>
                  <a:cs typeface="Avenir Book"/>
                </a:rPr>
                <a:t>K</a:t>
              </a:r>
              <a:r>
                <a:rPr lang="it-IT" sz="2200" baseline="30000" dirty="0" smtClean="0">
                  <a:solidFill>
                    <a:srgbClr val="1F497D"/>
                  </a:solidFill>
                  <a:latin typeface="Avenir Book"/>
                  <a:cs typeface="Avenir Book"/>
                </a:rPr>
                <a:t>0</a:t>
              </a:r>
              <a:r>
                <a:rPr lang="it-IT" sz="2200" i="1" baseline="-25000" dirty="0" smtClean="0">
                  <a:solidFill>
                    <a:srgbClr val="1F497D"/>
                  </a:solidFill>
                  <a:latin typeface="Avenir Book"/>
                  <a:cs typeface="Avenir Book"/>
                </a:rPr>
                <a:t>s </a:t>
              </a:r>
              <a:r>
                <a:rPr lang="it-IT" sz="2200" dirty="0" smtClean="0">
                  <a:solidFill>
                    <a:srgbClr val="1F497D"/>
                  </a:solidFill>
                  <a:latin typeface="Avenir Book"/>
                  <a:cs typeface="Avenir Book"/>
                </a:rPr>
                <a:t> </a:t>
              </a:r>
              <a:r>
                <a:rPr lang="it-IT" sz="2200" dirty="0">
                  <a:solidFill>
                    <a:srgbClr val="1F497D"/>
                  </a:solidFill>
                  <a:latin typeface="Avenir Book"/>
                  <a:cs typeface="Avenir Book"/>
                </a:rPr>
                <a:t>-&gt; </a:t>
              </a:r>
              <a:r>
                <a:rPr lang="it-IT" sz="2200" dirty="0" smtClean="0">
                  <a:solidFill>
                    <a:srgbClr val="1F497D"/>
                  </a:solidFill>
                  <a:latin typeface="Avenir Book"/>
                  <a:cs typeface="Avenir Book"/>
                </a:rPr>
                <a:t> </a:t>
              </a:r>
              <a:r>
                <a:rPr lang="it-IT" sz="2200" dirty="0" err="1" smtClean="0">
                  <a:solidFill>
                    <a:srgbClr val="1F497D"/>
                  </a:solidFill>
                  <a:latin typeface="Symbol" charset="2"/>
                  <a:cs typeface="Symbol" charset="2"/>
                </a:rPr>
                <a:t>p</a:t>
              </a:r>
              <a:r>
                <a:rPr lang="it-IT" sz="2200" baseline="30000" dirty="0">
                  <a:solidFill>
                    <a:srgbClr val="1F497D"/>
                  </a:solidFill>
                  <a:latin typeface="Symbol" charset="2"/>
                  <a:cs typeface="Symbol" charset="2"/>
                </a:rPr>
                <a:t>+</a:t>
              </a:r>
              <a:r>
                <a:rPr lang="it-IT" sz="2200" dirty="0">
                  <a:solidFill>
                    <a:srgbClr val="1F497D"/>
                  </a:solidFill>
                  <a:latin typeface="Symbol" charset="2"/>
                  <a:cs typeface="Symbol" charset="2"/>
                </a:rPr>
                <a:t> </a:t>
              </a:r>
              <a:r>
                <a:rPr lang="it-IT" sz="2200" dirty="0" err="1" smtClean="0">
                  <a:solidFill>
                    <a:srgbClr val="1F497D"/>
                  </a:solidFill>
                  <a:latin typeface="Symbol" charset="2"/>
                  <a:cs typeface="Symbol" charset="2"/>
                </a:rPr>
                <a:t>p</a:t>
              </a:r>
              <a:r>
                <a:rPr lang="it-IT" sz="2200" baseline="30000" dirty="0">
                  <a:solidFill>
                    <a:srgbClr val="1F497D"/>
                  </a:solidFill>
                  <a:latin typeface="Symbol" charset="2"/>
                  <a:cs typeface="Symbol" charset="2"/>
                </a:rPr>
                <a:t>+</a:t>
              </a:r>
              <a:endParaRPr lang="en-US" sz="2200" baseline="30000" dirty="0">
                <a:solidFill>
                  <a:srgbClr val="1F497D"/>
                </a:solidFill>
                <a:latin typeface="Symbol" charset="2"/>
                <a:cs typeface="Symbol" charset="2"/>
              </a:endParaRPr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984" y="2147012"/>
            <a:ext cx="1881242" cy="188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867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143" y="544047"/>
            <a:ext cx="610198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it-IT" sz="3600" dirty="0"/>
              <a:t>To </a:t>
            </a:r>
            <a:r>
              <a:rPr lang="it-IT" sz="3600" dirty="0" err="1" smtClean="0"/>
              <a:t>strongly</a:t>
            </a:r>
            <a:r>
              <a:rPr lang="it-IT" sz="3600" dirty="0" smtClean="0"/>
              <a:t> </a:t>
            </a:r>
            <a:r>
              <a:rPr lang="it-IT" sz="3600" dirty="0" err="1" smtClean="0"/>
              <a:t>increase</a:t>
            </a:r>
            <a:r>
              <a:rPr lang="it-IT" sz="3600" dirty="0" smtClean="0"/>
              <a:t> </a:t>
            </a:r>
            <a:r>
              <a:rPr lang="it-IT" sz="3600" dirty="0"/>
              <a:t>the </a:t>
            </a:r>
            <a:r>
              <a:rPr lang="it-IT" sz="3600" dirty="0" err="1"/>
              <a:t>energy</a:t>
            </a:r>
            <a:r>
              <a:rPr lang="it-IT" sz="3600" dirty="0"/>
              <a:t> of a </a:t>
            </a:r>
            <a:r>
              <a:rPr lang="it-IT" sz="3600" dirty="0" err="1"/>
              <a:t>charged</a:t>
            </a:r>
            <a:r>
              <a:rPr lang="it-IT" sz="3600" dirty="0"/>
              <a:t> </a:t>
            </a:r>
            <a:r>
              <a:rPr lang="it-IT" sz="3600" dirty="0" err="1"/>
              <a:t>particle</a:t>
            </a:r>
            <a:r>
              <a:rPr lang="it-IT" sz="3600" dirty="0"/>
              <a:t> </a:t>
            </a:r>
            <a:r>
              <a:rPr lang="it-IT" sz="3600" dirty="0" err="1"/>
              <a:t>you</a:t>
            </a:r>
            <a:r>
              <a:rPr lang="it-IT" sz="3600" dirty="0"/>
              <a:t> can use </a:t>
            </a:r>
            <a:r>
              <a:rPr lang="it-IT" sz="3600" dirty="0" err="1"/>
              <a:t>which</a:t>
            </a:r>
            <a:r>
              <a:rPr lang="it-IT" sz="3600" dirty="0"/>
              <a:t> </a:t>
            </a:r>
            <a:r>
              <a:rPr lang="it-IT" sz="3600" dirty="0" err="1"/>
              <a:t>one</a:t>
            </a:r>
            <a:r>
              <a:rPr lang="it-IT" sz="3600" dirty="0"/>
              <a:t> of the </a:t>
            </a:r>
            <a:r>
              <a:rPr lang="it-IT" sz="3600" dirty="0" err="1"/>
              <a:t>following</a:t>
            </a:r>
            <a:r>
              <a:rPr lang="it-IT" sz="3600" dirty="0"/>
              <a:t>?</a:t>
            </a:r>
            <a:endParaRPr lang="en-US" sz="3600" dirty="0"/>
          </a:p>
        </p:txBody>
      </p:sp>
      <p:sp>
        <p:nvSpPr>
          <p:cNvPr id="31" name="Oval 30"/>
          <p:cNvSpPr/>
          <p:nvPr/>
        </p:nvSpPr>
        <p:spPr>
          <a:xfrm rot="7822697">
            <a:off x="1485820" y="2509544"/>
            <a:ext cx="2099805" cy="2121292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clo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21" y="2498743"/>
            <a:ext cx="2145626" cy="21456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968" y="4969318"/>
            <a:ext cx="880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1F497D"/>
                </a:solidFill>
                <a:latin typeface="Avenir Book"/>
                <a:cs typeface="Avenir Book"/>
              </a:rPr>
              <a:t>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60007" y="5809281"/>
            <a:ext cx="3627572" cy="718459"/>
          </a:xfrm>
          <a:prstGeom prst="roundRect">
            <a:avLst/>
          </a:prstGeom>
          <a:gradFill flip="none" rotWithShape="1">
            <a:gsLst>
              <a:gs pos="0">
                <a:srgbClr val="C6D9F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359871" y="5944402"/>
            <a:ext cx="278717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venir Book"/>
                <a:cs typeface="Avenir Book"/>
              </a:rPr>
              <a:t>C</a:t>
            </a:r>
            <a:r>
              <a:rPr lang="en-US" sz="2400" dirty="0" smtClean="0">
                <a:solidFill>
                  <a:schemeClr val="tx2"/>
                </a:solidFill>
                <a:latin typeface="Avenir Book"/>
                <a:cs typeface="Avenir Book"/>
              </a:rPr>
              <a:t>.  </a:t>
            </a:r>
            <a:endParaRPr lang="en-US" sz="2400" dirty="0">
              <a:solidFill>
                <a:schemeClr val="tx2"/>
              </a:solidFill>
              <a:latin typeface="Avenir Book"/>
              <a:cs typeface="Avenir Book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260007" y="5012156"/>
            <a:ext cx="3627572" cy="718459"/>
          </a:xfrm>
          <a:prstGeom prst="roundRect">
            <a:avLst/>
          </a:prstGeom>
          <a:gradFill flip="none" rotWithShape="1">
            <a:gsLst>
              <a:gs pos="0">
                <a:srgbClr val="C6D9F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359871" y="5143871"/>
            <a:ext cx="278717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Avenir Book"/>
                <a:cs typeface="Avenir Book"/>
              </a:rPr>
              <a:t>A.</a:t>
            </a:r>
            <a:endParaRPr lang="en-US" sz="2400" dirty="0">
              <a:solidFill>
                <a:schemeClr val="tx2"/>
              </a:solidFill>
              <a:latin typeface="Avenir Book"/>
              <a:cs typeface="Avenir Boo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54367" y="5148024"/>
            <a:ext cx="2854603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200" dirty="0" smtClean="0">
                <a:solidFill>
                  <a:schemeClr val="tx2"/>
                </a:solidFill>
                <a:latin typeface="Avenir Book"/>
                <a:cs typeface="Avenir Book"/>
              </a:rPr>
              <a:t>A magnetic field </a:t>
            </a:r>
            <a:endParaRPr lang="en-US" sz="2200" dirty="0">
              <a:solidFill>
                <a:schemeClr val="tx2"/>
              </a:solidFill>
              <a:latin typeface="Avenir Book"/>
              <a:cs typeface="Avenir Boo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38182" y="5941475"/>
            <a:ext cx="2854603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200" dirty="0" smtClean="0">
                <a:solidFill>
                  <a:schemeClr val="tx2"/>
                </a:solidFill>
                <a:latin typeface="Avenir Book"/>
                <a:cs typeface="Avenir Book"/>
              </a:rPr>
              <a:t>A gravitational field</a:t>
            </a:r>
            <a:endParaRPr lang="en-US" sz="2200" dirty="0">
              <a:solidFill>
                <a:schemeClr val="tx2"/>
              </a:solidFill>
              <a:latin typeface="Avenir Book"/>
              <a:cs typeface="Avenir Book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61306" y="5809281"/>
            <a:ext cx="3627572" cy="718459"/>
            <a:chOff x="4961306" y="5809281"/>
            <a:chExt cx="3627572" cy="718459"/>
          </a:xfrm>
        </p:grpSpPr>
        <p:sp>
          <p:nvSpPr>
            <p:cNvPr id="20" name="Rounded Rectangle 19"/>
            <p:cNvSpPr/>
            <p:nvPr/>
          </p:nvSpPr>
          <p:spPr>
            <a:xfrm>
              <a:off x="4961306" y="5809281"/>
              <a:ext cx="3627572" cy="718459"/>
            </a:xfrm>
            <a:prstGeom prst="roundRect">
              <a:avLst/>
            </a:prstGeom>
            <a:gradFill flip="none" rotWithShape="1">
              <a:gsLst>
                <a:gs pos="0">
                  <a:srgbClr val="C6D9F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85447" y="5944402"/>
              <a:ext cx="2787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  <a:latin typeface="Avenir Book"/>
                  <a:cs typeface="Avenir Book"/>
                </a:rPr>
                <a:t>D</a:t>
              </a:r>
              <a:r>
                <a:rPr lang="en-US" sz="2400" dirty="0" smtClean="0">
                  <a:solidFill>
                    <a:schemeClr val="tx2"/>
                  </a:solidFill>
                  <a:latin typeface="Avenir Book"/>
                  <a:cs typeface="Avenir Book"/>
                </a:rPr>
                <a:t>.  </a:t>
              </a:r>
              <a:endParaRPr lang="en-US" sz="2400" dirty="0">
                <a:solidFill>
                  <a:schemeClr val="tx2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93031" y="5947116"/>
              <a:ext cx="2303218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tx2"/>
                  </a:solidFill>
                  <a:latin typeface="Avenir Book"/>
                  <a:cs typeface="Avenir Book"/>
                </a:rPr>
                <a:t>A strong wind</a:t>
              </a:r>
              <a:endParaRPr lang="en-US" sz="2200" dirty="0">
                <a:solidFill>
                  <a:schemeClr val="tx2"/>
                </a:solidFill>
                <a:latin typeface="Avenir Book"/>
                <a:cs typeface="Avenir Book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450721" y="3087633"/>
            <a:ext cx="2181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venir Book"/>
                <a:cs typeface="Avenir Book"/>
              </a:rPr>
              <a:t>STOP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650" y="2498743"/>
            <a:ext cx="4330700" cy="1879600"/>
          </a:xfrm>
          <a:prstGeom prst="rect">
            <a:avLst/>
          </a:prstGeom>
        </p:spPr>
      </p:pic>
      <p:grpSp>
        <p:nvGrpSpPr>
          <p:cNvPr id="24" name="Group 6"/>
          <p:cNvGrpSpPr/>
          <p:nvPr/>
        </p:nvGrpSpPr>
        <p:grpSpPr>
          <a:xfrm>
            <a:off x="4959758" y="4999581"/>
            <a:ext cx="3627572" cy="718459"/>
            <a:chOff x="4961306" y="5809281"/>
            <a:chExt cx="3627572" cy="718459"/>
          </a:xfrm>
        </p:grpSpPr>
        <p:sp>
          <p:nvSpPr>
            <p:cNvPr id="25" name="Rounded Rectangle 19"/>
            <p:cNvSpPr/>
            <p:nvPr/>
          </p:nvSpPr>
          <p:spPr>
            <a:xfrm>
              <a:off x="4961306" y="5809281"/>
              <a:ext cx="3627572" cy="718459"/>
            </a:xfrm>
            <a:prstGeom prst="roundRect">
              <a:avLst/>
            </a:prstGeom>
            <a:gradFill flip="none" rotWithShape="1">
              <a:gsLst>
                <a:gs pos="0">
                  <a:srgbClr val="C6D9F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TextBox 53"/>
            <p:cNvSpPr txBox="1"/>
            <p:nvPr/>
          </p:nvSpPr>
          <p:spPr>
            <a:xfrm>
              <a:off x="5085447" y="5944402"/>
              <a:ext cx="2787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  <a:latin typeface="Avenir Book"/>
                  <a:cs typeface="Avenir Book"/>
                </a:rPr>
                <a:t>B</a:t>
              </a:r>
              <a:r>
                <a:rPr lang="en-US" sz="2400" dirty="0" smtClean="0">
                  <a:solidFill>
                    <a:schemeClr val="tx2"/>
                  </a:solidFill>
                  <a:latin typeface="Avenir Book"/>
                  <a:cs typeface="Avenir Book"/>
                </a:rPr>
                <a:t>.  </a:t>
              </a:r>
              <a:endParaRPr lang="en-US" sz="2400" dirty="0">
                <a:solidFill>
                  <a:schemeClr val="tx2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27" name="TextBox 21"/>
            <p:cNvSpPr txBox="1"/>
            <p:nvPr/>
          </p:nvSpPr>
          <p:spPr>
            <a:xfrm>
              <a:off x="5693031" y="5947116"/>
              <a:ext cx="2303218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tx2"/>
                  </a:solidFill>
                  <a:latin typeface="Avenir Book"/>
                  <a:cs typeface="Avenir Book"/>
                </a:rPr>
                <a:t>An electric field</a:t>
              </a:r>
              <a:endParaRPr lang="en-US" sz="2200" dirty="0">
                <a:solidFill>
                  <a:schemeClr val="tx2"/>
                </a:solidFill>
                <a:latin typeface="Avenir Book"/>
                <a:cs typeface="Avenir 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0217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143" y="544047"/>
            <a:ext cx="6101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it-IT" sz="3600" dirty="0" err="1"/>
              <a:t>Which</a:t>
            </a:r>
            <a:r>
              <a:rPr lang="it-IT" sz="3600" dirty="0"/>
              <a:t> </a:t>
            </a:r>
            <a:r>
              <a:rPr lang="it-IT" sz="3600" dirty="0" err="1"/>
              <a:t>one</a:t>
            </a:r>
            <a:r>
              <a:rPr lang="it-IT" sz="3600" dirty="0"/>
              <a:t> of the </a:t>
            </a:r>
            <a:r>
              <a:rPr lang="it-IT" sz="3600" dirty="0" err="1"/>
              <a:t>following</a:t>
            </a:r>
            <a:r>
              <a:rPr lang="it-IT" sz="3600" dirty="0"/>
              <a:t> </a:t>
            </a:r>
            <a:r>
              <a:rPr lang="it-IT" sz="3600" dirty="0" err="1"/>
              <a:t>is</a:t>
            </a:r>
            <a:r>
              <a:rPr lang="it-IT" sz="3600" dirty="0"/>
              <a:t> the </a:t>
            </a:r>
            <a:r>
              <a:rPr lang="it-IT" sz="3600" dirty="0" err="1" smtClean="0"/>
              <a:t>smallest</a:t>
            </a:r>
            <a:r>
              <a:rPr lang="it-IT" sz="3600" dirty="0" smtClean="0"/>
              <a:t> ?</a:t>
            </a:r>
            <a:endParaRPr lang="en-US" sz="3600" dirty="0"/>
          </a:p>
        </p:txBody>
      </p:sp>
      <p:sp>
        <p:nvSpPr>
          <p:cNvPr id="31" name="Oval 30"/>
          <p:cNvSpPr/>
          <p:nvPr/>
        </p:nvSpPr>
        <p:spPr>
          <a:xfrm rot="7822697">
            <a:off x="1485820" y="2509544"/>
            <a:ext cx="2099805" cy="2121292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clo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21" y="2498743"/>
            <a:ext cx="2145626" cy="21456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968" y="4969318"/>
            <a:ext cx="880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1F497D"/>
                </a:solidFill>
                <a:latin typeface="Avenir Book"/>
                <a:cs typeface="Avenir Book"/>
              </a:rPr>
              <a:t>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359871" y="5944402"/>
            <a:ext cx="278717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venir Book"/>
                <a:cs typeface="Avenir Book"/>
              </a:rPr>
              <a:t>C</a:t>
            </a:r>
            <a:r>
              <a:rPr lang="en-US" sz="2400" dirty="0" smtClean="0">
                <a:solidFill>
                  <a:schemeClr val="tx2"/>
                </a:solidFill>
                <a:latin typeface="Avenir Book"/>
                <a:cs typeface="Avenir Book"/>
              </a:rPr>
              <a:t>.  </a:t>
            </a:r>
            <a:endParaRPr lang="en-US" sz="2400" dirty="0">
              <a:solidFill>
                <a:schemeClr val="tx2"/>
              </a:solidFill>
              <a:latin typeface="Avenir Book"/>
              <a:cs typeface="Avenir Book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961306" y="5012156"/>
            <a:ext cx="3627572" cy="718459"/>
          </a:xfrm>
          <a:prstGeom prst="roundRect">
            <a:avLst/>
          </a:prstGeom>
          <a:gradFill flip="none" rotWithShape="1">
            <a:gsLst>
              <a:gs pos="0">
                <a:srgbClr val="C6D9F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085447" y="5143871"/>
            <a:ext cx="278717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venir Book"/>
                <a:cs typeface="Avenir Book"/>
              </a:rPr>
              <a:t>B</a:t>
            </a:r>
            <a:r>
              <a:rPr lang="en-US" sz="2400" dirty="0" smtClean="0">
                <a:solidFill>
                  <a:schemeClr val="tx2"/>
                </a:solidFill>
                <a:latin typeface="Avenir Book"/>
                <a:cs typeface="Avenir Book"/>
              </a:rPr>
              <a:t>.  </a:t>
            </a:r>
            <a:endParaRPr lang="en-US" sz="2400" dirty="0">
              <a:solidFill>
                <a:schemeClr val="tx2"/>
              </a:solidFill>
              <a:latin typeface="Avenir Book"/>
              <a:cs typeface="Avenir Book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260007" y="5012156"/>
            <a:ext cx="3627572" cy="718459"/>
          </a:xfrm>
          <a:prstGeom prst="roundRect">
            <a:avLst/>
          </a:prstGeom>
          <a:gradFill flip="none" rotWithShape="1">
            <a:gsLst>
              <a:gs pos="0">
                <a:srgbClr val="C6D9F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359871" y="5143871"/>
            <a:ext cx="278717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Avenir Book"/>
                <a:cs typeface="Avenir Book"/>
              </a:rPr>
              <a:t>A.</a:t>
            </a:r>
            <a:endParaRPr lang="en-US" sz="2400" dirty="0">
              <a:solidFill>
                <a:schemeClr val="tx2"/>
              </a:solidFill>
              <a:latin typeface="Avenir Book"/>
              <a:cs typeface="Avenir Boo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54367" y="5148024"/>
            <a:ext cx="2854603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200" dirty="0" smtClean="0">
                <a:solidFill>
                  <a:schemeClr val="tx2"/>
                </a:solidFill>
                <a:latin typeface="Avenir Book"/>
                <a:cs typeface="Avenir Book"/>
              </a:rPr>
              <a:t>A cell</a:t>
            </a:r>
            <a:endParaRPr lang="en-US" sz="2200" dirty="0">
              <a:solidFill>
                <a:schemeClr val="tx2"/>
              </a:solidFill>
              <a:latin typeface="Avenir Book"/>
              <a:cs typeface="Avenir Boo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0552" y="5153665"/>
            <a:ext cx="2303218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200" dirty="0" smtClean="0">
                <a:solidFill>
                  <a:schemeClr val="tx2"/>
                </a:solidFill>
                <a:latin typeface="Avenir Book"/>
                <a:cs typeface="Avenir Book"/>
              </a:rPr>
              <a:t>An atom</a:t>
            </a:r>
            <a:endParaRPr lang="en-US" sz="2200" dirty="0">
              <a:solidFill>
                <a:schemeClr val="tx2"/>
              </a:solidFill>
              <a:latin typeface="Avenir Book"/>
              <a:cs typeface="Avenir Book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50721" y="3087633"/>
            <a:ext cx="2181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venir Book"/>
                <a:cs typeface="Avenir Book"/>
              </a:rPr>
              <a:t>STOP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150" y="1997952"/>
            <a:ext cx="2984500" cy="2717800"/>
          </a:xfrm>
          <a:prstGeom prst="rect">
            <a:avLst/>
          </a:prstGeom>
        </p:spPr>
      </p:pic>
      <p:grpSp>
        <p:nvGrpSpPr>
          <p:cNvPr id="24" name="Group 6"/>
          <p:cNvGrpSpPr/>
          <p:nvPr/>
        </p:nvGrpSpPr>
        <p:grpSpPr>
          <a:xfrm>
            <a:off x="4986707" y="5789129"/>
            <a:ext cx="3642943" cy="769441"/>
            <a:chOff x="5285859" y="5777839"/>
            <a:chExt cx="3642943" cy="769441"/>
          </a:xfrm>
        </p:grpSpPr>
        <p:sp>
          <p:nvSpPr>
            <p:cNvPr id="25" name="Rounded Rectangle 19"/>
            <p:cNvSpPr/>
            <p:nvPr/>
          </p:nvSpPr>
          <p:spPr>
            <a:xfrm>
              <a:off x="5285859" y="5809281"/>
              <a:ext cx="3627572" cy="718459"/>
            </a:xfrm>
            <a:prstGeom prst="roundRect">
              <a:avLst/>
            </a:prstGeom>
            <a:gradFill flip="none" rotWithShape="1">
              <a:gsLst>
                <a:gs pos="0">
                  <a:srgbClr val="C6D9F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TextBox 53"/>
            <p:cNvSpPr txBox="1"/>
            <p:nvPr/>
          </p:nvSpPr>
          <p:spPr>
            <a:xfrm>
              <a:off x="5367667" y="5944402"/>
              <a:ext cx="2787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  <a:latin typeface="Avenir Book"/>
                  <a:cs typeface="Avenir Book"/>
                </a:rPr>
                <a:t>D</a:t>
              </a:r>
              <a:r>
                <a:rPr lang="en-US" sz="2400" dirty="0" smtClean="0">
                  <a:solidFill>
                    <a:schemeClr val="tx2"/>
                  </a:solidFill>
                  <a:latin typeface="Avenir Book"/>
                  <a:cs typeface="Avenir Book"/>
                </a:rPr>
                <a:t>.  </a:t>
              </a:r>
              <a:endParaRPr lang="en-US" sz="2400" dirty="0">
                <a:solidFill>
                  <a:schemeClr val="tx2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27" name="TextBox 21"/>
            <p:cNvSpPr txBox="1"/>
            <p:nvPr/>
          </p:nvSpPr>
          <p:spPr>
            <a:xfrm>
              <a:off x="5795333" y="5777839"/>
              <a:ext cx="3133469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tx2"/>
                  </a:solidFill>
                  <a:latin typeface="Avenir Book"/>
                  <a:cs typeface="Avenir Book"/>
                </a:rPr>
                <a:t>A single bit inside a computer memory </a:t>
              </a:r>
              <a:endParaRPr lang="en-US" sz="2200" dirty="0">
                <a:solidFill>
                  <a:schemeClr val="tx2"/>
                </a:solidFill>
                <a:latin typeface="Avenir Book"/>
                <a:cs typeface="Avenir Book"/>
              </a:endParaRPr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1287320" y="5820571"/>
            <a:ext cx="3627572" cy="718459"/>
            <a:chOff x="1287320" y="5820571"/>
            <a:chExt cx="3627572" cy="718459"/>
          </a:xfrm>
        </p:grpSpPr>
        <p:sp>
          <p:nvSpPr>
            <p:cNvPr id="30" name="Rounded Rectangle 19"/>
            <p:cNvSpPr/>
            <p:nvPr/>
          </p:nvSpPr>
          <p:spPr>
            <a:xfrm>
              <a:off x="1287320" y="5820571"/>
              <a:ext cx="3627572" cy="718459"/>
            </a:xfrm>
            <a:prstGeom prst="roundRect">
              <a:avLst/>
            </a:prstGeom>
            <a:gradFill flip="none" rotWithShape="1">
              <a:gsLst>
                <a:gs pos="0">
                  <a:srgbClr val="C6D9F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TextBox 21"/>
            <p:cNvSpPr txBox="1"/>
            <p:nvPr/>
          </p:nvSpPr>
          <p:spPr>
            <a:xfrm>
              <a:off x="1401686" y="5958406"/>
              <a:ext cx="313346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200" dirty="0" smtClean="0">
                  <a:solidFill>
                    <a:schemeClr val="tx2"/>
                  </a:solidFill>
                  <a:latin typeface="Avenir Book"/>
                  <a:cs typeface="Avenir Book"/>
                </a:rPr>
                <a:t>C.           An electron</a:t>
              </a:r>
              <a:endParaRPr lang="en-US" sz="2200" dirty="0">
                <a:solidFill>
                  <a:schemeClr val="tx2"/>
                </a:solidFill>
                <a:latin typeface="Avenir Book"/>
                <a:cs typeface="Avenir 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11739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1302" y="190210"/>
            <a:ext cx="6955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it-IT" sz="3600" dirty="0" err="1"/>
              <a:t>What</a:t>
            </a:r>
            <a:r>
              <a:rPr lang="it-IT" sz="3600" dirty="0"/>
              <a:t> </a:t>
            </a:r>
            <a:r>
              <a:rPr lang="it-IT" sz="3600" dirty="0" err="1"/>
              <a:t>does</a:t>
            </a:r>
            <a:r>
              <a:rPr lang="it-IT" sz="3600" dirty="0"/>
              <a:t> the </a:t>
            </a:r>
            <a:r>
              <a:rPr lang="it-IT" sz="3600" dirty="0" err="1"/>
              <a:t>name</a:t>
            </a:r>
            <a:r>
              <a:rPr lang="it-IT" sz="3600" dirty="0"/>
              <a:t> of the </a:t>
            </a:r>
            <a:r>
              <a:rPr lang="it-IT" sz="3600" dirty="0" err="1"/>
              <a:t>current</a:t>
            </a:r>
            <a:r>
              <a:rPr lang="it-IT" sz="3600" dirty="0"/>
              <a:t> </a:t>
            </a:r>
            <a:r>
              <a:rPr lang="it-IT" sz="3600" dirty="0" err="1"/>
              <a:t>Japanese</a:t>
            </a:r>
            <a:r>
              <a:rPr lang="it-IT" sz="3600" dirty="0"/>
              <a:t> era </a:t>
            </a:r>
            <a:r>
              <a:rPr lang="it-IT" sz="3600" dirty="0" smtClean="0"/>
              <a:t>“</a:t>
            </a:r>
            <a:r>
              <a:rPr lang="it-IT" sz="3600" dirty="0" err="1" smtClean="0"/>
              <a:t>Reiwa</a:t>
            </a:r>
            <a:r>
              <a:rPr lang="it-IT" sz="3600" dirty="0" smtClean="0"/>
              <a:t>” </a:t>
            </a:r>
            <a:r>
              <a:rPr lang="it-IT" sz="3600" dirty="0" err="1" smtClean="0"/>
              <a:t>means</a:t>
            </a:r>
            <a:r>
              <a:rPr lang="it-IT" sz="3600" dirty="0" smtClean="0"/>
              <a:t> </a:t>
            </a:r>
            <a:r>
              <a:rPr lang="it-IT" sz="3600" dirty="0"/>
              <a:t>?</a:t>
            </a:r>
            <a:endParaRPr lang="en-US" sz="3600" dirty="0"/>
          </a:p>
        </p:txBody>
      </p:sp>
      <p:sp>
        <p:nvSpPr>
          <p:cNvPr id="31" name="Oval 30"/>
          <p:cNvSpPr/>
          <p:nvPr/>
        </p:nvSpPr>
        <p:spPr>
          <a:xfrm rot="7822697">
            <a:off x="1485820" y="2509544"/>
            <a:ext cx="2099805" cy="2121292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clo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21" y="2498743"/>
            <a:ext cx="2145626" cy="21456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968" y="4969318"/>
            <a:ext cx="880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1F497D"/>
                </a:solidFill>
                <a:latin typeface="Avenir Book"/>
                <a:cs typeface="Avenir Book"/>
              </a:rPr>
              <a:t>6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260007" y="5809281"/>
            <a:ext cx="3627572" cy="718459"/>
          </a:xfrm>
          <a:prstGeom prst="roundRect">
            <a:avLst/>
          </a:prstGeom>
          <a:gradFill flip="none" rotWithShape="1">
            <a:gsLst>
              <a:gs pos="0">
                <a:srgbClr val="C6D9F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359871" y="5944402"/>
            <a:ext cx="352770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  <a:latin typeface="Avenir Book"/>
                <a:cs typeface="Avenir Book"/>
              </a:rPr>
              <a:t>C</a:t>
            </a:r>
            <a:r>
              <a:rPr lang="en-US" sz="2200" dirty="0" smtClean="0">
                <a:solidFill>
                  <a:schemeClr val="tx2"/>
                </a:solidFill>
                <a:latin typeface="Avenir Book"/>
                <a:cs typeface="Avenir Book"/>
              </a:rPr>
              <a:t>.           </a:t>
            </a:r>
            <a:r>
              <a:rPr lang="en-US" sz="2400" dirty="0" smtClean="0">
                <a:solidFill>
                  <a:srgbClr val="1F497D"/>
                </a:solidFill>
              </a:rPr>
              <a:t>Bright sun</a:t>
            </a:r>
            <a:endParaRPr lang="en-US" sz="2200" dirty="0">
              <a:solidFill>
                <a:srgbClr val="1F497D"/>
              </a:solidFill>
              <a:latin typeface="Avenir Book"/>
              <a:cs typeface="Avenir Book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260007" y="5012156"/>
            <a:ext cx="3627572" cy="718459"/>
          </a:xfrm>
          <a:prstGeom prst="roundRect">
            <a:avLst/>
          </a:prstGeom>
          <a:gradFill flip="none" rotWithShape="1">
            <a:gsLst>
              <a:gs pos="0">
                <a:srgbClr val="C6D9F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359871" y="5144142"/>
            <a:ext cx="278717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  <a:latin typeface="Avenir Book"/>
                <a:cs typeface="Avenir Book"/>
              </a:rPr>
              <a:t>A. </a:t>
            </a:r>
            <a:endParaRPr lang="en-US" sz="2200" dirty="0">
              <a:solidFill>
                <a:schemeClr val="tx2"/>
              </a:solidFill>
              <a:latin typeface="Avenir Book"/>
              <a:cs typeface="Avenir Book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965919" y="5012156"/>
            <a:ext cx="3788944" cy="718459"/>
            <a:chOff x="4961306" y="5809281"/>
            <a:chExt cx="3788944" cy="718459"/>
          </a:xfrm>
        </p:grpSpPr>
        <p:sp>
          <p:nvSpPr>
            <p:cNvPr id="23" name="Rounded Rectangle 22"/>
            <p:cNvSpPr/>
            <p:nvPr/>
          </p:nvSpPr>
          <p:spPr>
            <a:xfrm>
              <a:off x="4961306" y="5809281"/>
              <a:ext cx="3627572" cy="718459"/>
            </a:xfrm>
            <a:prstGeom prst="roundRect">
              <a:avLst/>
            </a:prstGeom>
            <a:gradFill flip="none" rotWithShape="1">
              <a:gsLst>
                <a:gs pos="0">
                  <a:srgbClr val="C6D9F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80834" y="5938054"/>
              <a:ext cx="3669416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200" dirty="0">
                  <a:solidFill>
                    <a:schemeClr val="tx2"/>
                  </a:solidFill>
                  <a:latin typeface="Avenir Book"/>
                  <a:cs typeface="Avenir Book"/>
                </a:rPr>
                <a:t>B</a:t>
              </a:r>
              <a:r>
                <a:rPr lang="en-US" sz="2200" dirty="0" smtClean="0">
                  <a:solidFill>
                    <a:schemeClr val="tx2"/>
                  </a:solidFill>
                  <a:latin typeface="Avenir Book"/>
                  <a:cs typeface="Avenir Book"/>
                </a:rPr>
                <a:t>. </a:t>
              </a:r>
              <a:endParaRPr lang="en-US" sz="2200" dirty="0">
                <a:solidFill>
                  <a:schemeClr val="tx2"/>
                </a:solidFill>
                <a:latin typeface="Avenir Book"/>
                <a:cs typeface="Avenir Book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450721" y="3087633"/>
            <a:ext cx="2181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venir Book"/>
                <a:cs typeface="Avenir Book"/>
              </a:rPr>
              <a:t>STOP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956693" y="5803355"/>
            <a:ext cx="3793557" cy="718459"/>
            <a:chOff x="4961306" y="4679562"/>
            <a:chExt cx="3793557" cy="718459"/>
          </a:xfrm>
        </p:grpSpPr>
        <p:sp>
          <p:nvSpPr>
            <p:cNvPr id="27" name="Rounded Rectangle 26"/>
            <p:cNvSpPr/>
            <p:nvPr/>
          </p:nvSpPr>
          <p:spPr>
            <a:xfrm>
              <a:off x="4961306" y="4679562"/>
              <a:ext cx="3627572" cy="718459"/>
            </a:xfrm>
            <a:prstGeom prst="roundRect">
              <a:avLst/>
            </a:prstGeom>
            <a:gradFill flip="none" rotWithShape="1">
              <a:gsLst>
                <a:gs pos="0">
                  <a:srgbClr val="C6D9F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85447" y="4794113"/>
              <a:ext cx="366941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200" dirty="0" smtClean="0">
                  <a:solidFill>
                    <a:schemeClr val="tx2"/>
                  </a:solidFill>
                  <a:latin typeface="Avenir Book"/>
                  <a:cs typeface="Avenir Book"/>
                </a:rPr>
                <a:t>D.    </a:t>
              </a:r>
              <a:r>
                <a:rPr lang="en-US" sz="2400" dirty="0" smtClean="0">
                  <a:solidFill>
                    <a:srgbClr val="1F497D"/>
                  </a:solidFill>
                </a:rPr>
                <a:t>Beautiful</a:t>
              </a:r>
              <a:r>
                <a:rPr lang="en-US" sz="2400" dirty="0" smtClean="0">
                  <a:solidFill>
                    <a:srgbClr val="1F497D"/>
                  </a:solidFill>
                </a:rPr>
                <a:t> harmony</a:t>
              </a:r>
              <a:endParaRPr lang="en-US" sz="2200" dirty="0">
                <a:solidFill>
                  <a:srgbClr val="1F497D"/>
                </a:solidFill>
                <a:latin typeface="Avenir Book"/>
                <a:cs typeface="Avenir Book"/>
              </a:endParaRPr>
            </a:p>
          </p:txBody>
        </p:sp>
      </p:grpSp>
      <p:sp>
        <p:nvSpPr>
          <p:cNvPr id="21" name="TextBox 15"/>
          <p:cNvSpPr txBox="1"/>
          <p:nvPr/>
        </p:nvSpPr>
        <p:spPr>
          <a:xfrm>
            <a:off x="1759117" y="5132635"/>
            <a:ext cx="285460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1F497D"/>
                </a:solidFill>
                <a:latin typeface="Avenir Book"/>
                <a:cs typeface="Avenir Book"/>
              </a:rPr>
              <a:t>White </a:t>
            </a:r>
            <a:r>
              <a:rPr lang="en-US" sz="2400" dirty="0">
                <a:solidFill>
                  <a:srgbClr val="1F497D"/>
                </a:solidFill>
                <a:latin typeface="Avenir Book"/>
                <a:cs typeface="Avenir Book"/>
              </a:rPr>
              <a:t>lotus</a:t>
            </a:r>
            <a:endParaRPr lang="en-US" sz="2200" dirty="0">
              <a:solidFill>
                <a:srgbClr val="1F497D"/>
              </a:solidFill>
              <a:latin typeface="Avenir Book"/>
              <a:cs typeface="Avenir Book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4936222" y="5103315"/>
            <a:ext cx="366941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2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en-US" sz="2400" dirty="0" smtClean="0">
                <a:solidFill>
                  <a:srgbClr val="1F497D"/>
                </a:solidFill>
              </a:rPr>
              <a:t>Peace everywhere</a:t>
            </a:r>
            <a:endParaRPr lang="en-US" sz="2200" dirty="0">
              <a:solidFill>
                <a:srgbClr val="1F497D"/>
              </a:solidFill>
              <a:latin typeface="Avenir Book"/>
              <a:cs typeface="Avenir Book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420056" y="2553964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dirty="0"/>
              <a:t>令和</a:t>
            </a:r>
            <a:endParaRPr lang="it-IT" sz="6000" dirty="0"/>
          </a:p>
        </p:txBody>
      </p:sp>
    </p:spTree>
    <p:extLst>
      <p:ext uri="{BB962C8B-B14F-4D97-AF65-F5344CB8AC3E}">
        <p14:creationId xmlns:p14="http://schemas.microsoft.com/office/powerpoint/2010/main" val="12266941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1302" y="190210"/>
            <a:ext cx="6955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it-IT" sz="3600" dirty="0"/>
              <a:t>How to </a:t>
            </a:r>
            <a:r>
              <a:rPr lang="it-IT" sz="3600" dirty="0" err="1"/>
              <a:t>pronounce</a:t>
            </a:r>
            <a:r>
              <a:rPr lang="it-IT" sz="3600" dirty="0"/>
              <a:t> Japan (</a:t>
            </a:r>
            <a:r>
              <a:rPr lang="it-IT" sz="3600" dirty="0" err="1"/>
              <a:t>日本</a:t>
            </a:r>
            <a:r>
              <a:rPr lang="it-IT" sz="3600" dirty="0"/>
              <a:t>) in </a:t>
            </a:r>
            <a:r>
              <a:rPr lang="it-IT" sz="3600" dirty="0" err="1"/>
              <a:t>Japanese</a:t>
            </a:r>
            <a:r>
              <a:rPr lang="it-IT" sz="3600" dirty="0" smtClean="0"/>
              <a:t>?</a:t>
            </a:r>
            <a:endParaRPr lang="en-US" sz="3600" dirty="0"/>
          </a:p>
        </p:txBody>
      </p:sp>
      <p:sp>
        <p:nvSpPr>
          <p:cNvPr id="31" name="Oval 30"/>
          <p:cNvSpPr/>
          <p:nvPr/>
        </p:nvSpPr>
        <p:spPr>
          <a:xfrm rot="7822697">
            <a:off x="1485820" y="2509544"/>
            <a:ext cx="2099805" cy="2121292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clo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21" y="2498743"/>
            <a:ext cx="2145626" cy="21456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474" y="4969318"/>
            <a:ext cx="1759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1F497D"/>
                </a:solidFill>
                <a:latin typeface="Avenir Book"/>
                <a:cs typeface="Avenir Book"/>
              </a:rPr>
              <a:t> </a:t>
            </a:r>
            <a:r>
              <a:rPr lang="en-US" sz="9600" dirty="0" smtClean="0">
                <a:solidFill>
                  <a:srgbClr val="1F497D"/>
                </a:solidFill>
                <a:latin typeface="Avenir Book"/>
                <a:cs typeface="Avenir Book"/>
              </a:rPr>
              <a:t>7</a:t>
            </a:r>
            <a:endParaRPr lang="en-US" sz="9600" dirty="0">
              <a:solidFill>
                <a:srgbClr val="1F497D"/>
              </a:solidFill>
              <a:latin typeface="Avenir Book"/>
              <a:cs typeface="Avenir Book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542227" y="5809281"/>
            <a:ext cx="3627572" cy="718459"/>
          </a:xfrm>
          <a:prstGeom prst="roundRect">
            <a:avLst/>
          </a:prstGeom>
          <a:gradFill flip="none" rotWithShape="1">
            <a:gsLst>
              <a:gs pos="0">
                <a:srgbClr val="C6D9F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642091" y="5924246"/>
            <a:ext cx="352770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  <a:latin typeface="Avenir Book"/>
                <a:cs typeface="Avenir Book"/>
              </a:rPr>
              <a:t>C</a:t>
            </a:r>
            <a:r>
              <a:rPr lang="en-US" sz="2200" dirty="0" smtClean="0">
                <a:solidFill>
                  <a:schemeClr val="tx2"/>
                </a:solidFill>
                <a:latin typeface="Avenir Book"/>
                <a:cs typeface="Avenir Book"/>
              </a:rPr>
              <a:t>.    </a:t>
            </a:r>
            <a:r>
              <a:rPr lang="en-US" sz="2400" dirty="0" smtClean="0">
                <a:solidFill>
                  <a:srgbClr val="1F497D"/>
                </a:solidFill>
              </a:rPr>
              <a:t>None </a:t>
            </a:r>
            <a:r>
              <a:rPr lang="en-US" sz="2400" dirty="0">
                <a:solidFill>
                  <a:srgbClr val="1F497D"/>
                </a:solidFill>
              </a:rPr>
              <a:t>of these two</a:t>
            </a:r>
            <a:endParaRPr lang="en-US" sz="2200" dirty="0">
              <a:solidFill>
                <a:srgbClr val="1F497D"/>
              </a:solidFill>
              <a:latin typeface="Avenir Book"/>
              <a:cs typeface="Avenir Book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542227" y="5012156"/>
            <a:ext cx="3627572" cy="718459"/>
          </a:xfrm>
          <a:prstGeom prst="roundRect">
            <a:avLst/>
          </a:prstGeom>
          <a:gradFill flip="none" rotWithShape="1">
            <a:gsLst>
              <a:gs pos="0">
                <a:srgbClr val="C6D9F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642091" y="5144142"/>
            <a:ext cx="278717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  <a:latin typeface="Avenir Book"/>
                <a:cs typeface="Avenir Book"/>
              </a:rPr>
              <a:t>A. </a:t>
            </a:r>
            <a:endParaRPr lang="en-US" sz="2200" dirty="0">
              <a:solidFill>
                <a:schemeClr val="tx2"/>
              </a:solidFill>
              <a:latin typeface="Avenir Book"/>
              <a:cs typeface="Avenir Book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248139" y="5012156"/>
            <a:ext cx="3788944" cy="718459"/>
            <a:chOff x="4961306" y="5809281"/>
            <a:chExt cx="3788944" cy="718459"/>
          </a:xfrm>
        </p:grpSpPr>
        <p:sp>
          <p:nvSpPr>
            <p:cNvPr id="23" name="Rounded Rectangle 22"/>
            <p:cNvSpPr/>
            <p:nvPr/>
          </p:nvSpPr>
          <p:spPr>
            <a:xfrm>
              <a:off x="4961306" y="5809281"/>
              <a:ext cx="3627572" cy="718459"/>
            </a:xfrm>
            <a:prstGeom prst="roundRect">
              <a:avLst/>
            </a:prstGeom>
            <a:gradFill flip="none" rotWithShape="1">
              <a:gsLst>
                <a:gs pos="0">
                  <a:srgbClr val="C6D9F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80834" y="5938054"/>
              <a:ext cx="3669416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200" dirty="0">
                  <a:solidFill>
                    <a:schemeClr val="tx2"/>
                  </a:solidFill>
                  <a:latin typeface="Avenir Book"/>
                  <a:cs typeface="Avenir Book"/>
                </a:rPr>
                <a:t>B</a:t>
              </a:r>
              <a:r>
                <a:rPr lang="en-US" sz="2200" dirty="0" smtClean="0">
                  <a:solidFill>
                    <a:schemeClr val="tx2"/>
                  </a:solidFill>
                  <a:latin typeface="Avenir Book"/>
                  <a:cs typeface="Avenir Book"/>
                </a:rPr>
                <a:t>. </a:t>
              </a:r>
              <a:endParaRPr lang="en-US" sz="2200" dirty="0">
                <a:solidFill>
                  <a:schemeClr val="tx2"/>
                </a:solidFill>
                <a:latin typeface="Avenir Book"/>
                <a:cs typeface="Avenir Book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450721" y="3087633"/>
            <a:ext cx="2181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venir Book"/>
                <a:cs typeface="Avenir Book"/>
              </a:rPr>
              <a:t>STOP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238913" y="5803355"/>
            <a:ext cx="3793557" cy="718459"/>
            <a:chOff x="4961306" y="4679562"/>
            <a:chExt cx="3793557" cy="718459"/>
          </a:xfrm>
        </p:grpSpPr>
        <p:sp>
          <p:nvSpPr>
            <p:cNvPr id="27" name="Rounded Rectangle 26"/>
            <p:cNvSpPr/>
            <p:nvPr/>
          </p:nvSpPr>
          <p:spPr>
            <a:xfrm>
              <a:off x="4961306" y="4679562"/>
              <a:ext cx="3627572" cy="718459"/>
            </a:xfrm>
            <a:prstGeom prst="roundRect">
              <a:avLst/>
            </a:prstGeom>
            <a:gradFill flip="none" rotWithShape="1">
              <a:gsLst>
                <a:gs pos="0">
                  <a:srgbClr val="C6D9F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85447" y="4773958"/>
              <a:ext cx="366941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200" dirty="0" smtClean="0">
                  <a:solidFill>
                    <a:schemeClr val="tx2"/>
                  </a:solidFill>
                  <a:latin typeface="Avenir Book"/>
                  <a:cs typeface="Avenir Book"/>
                </a:rPr>
                <a:t>D.    </a:t>
              </a:r>
              <a:r>
                <a:rPr lang="en-US" sz="2400" dirty="0" smtClean="0">
                  <a:solidFill>
                    <a:srgbClr val="1F497D"/>
                  </a:solidFill>
                </a:rPr>
                <a:t>Both are </a:t>
              </a:r>
              <a:r>
                <a:rPr lang="en-US" sz="2400" dirty="0">
                  <a:solidFill>
                    <a:srgbClr val="1F497D"/>
                  </a:solidFill>
                </a:rPr>
                <a:t>correct</a:t>
              </a:r>
              <a:endParaRPr lang="en-US" sz="2200" dirty="0">
                <a:solidFill>
                  <a:srgbClr val="1F497D"/>
                </a:solidFill>
                <a:latin typeface="Avenir Book"/>
                <a:cs typeface="Avenir Book"/>
              </a:endParaRPr>
            </a:p>
          </p:txBody>
        </p:sp>
      </p:grpSp>
      <p:sp>
        <p:nvSpPr>
          <p:cNvPr id="21" name="TextBox 15"/>
          <p:cNvSpPr txBox="1"/>
          <p:nvPr/>
        </p:nvSpPr>
        <p:spPr>
          <a:xfrm>
            <a:off x="2041337" y="5132635"/>
            <a:ext cx="285460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1F497D"/>
                </a:solidFill>
                <a:latin typeface="Avenir Book"/>
                <a:cs typeface="Avenir Book"/>
              </a:rPr>
              <a:t>Nihon</a:t>
            </a:r>
            <a:endParaRPr lang="en-US" sz="2200" dirty="0">
              <a:solidFill>
                <a:srgbClr val="1F497D"/>
              </a:solidFill>
              <a:latin typeface="Avenir Book"/>
              <a:cs typeface="Avenir Book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218442" y="5103315"/>
            <a:ext cx="366941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200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en-US" sz="2400" dirty="0" smtClean="0">
                <a:solidFill>
                  <a:srgbClr val="1F497D"/>
                </a:solidFill>
              </a:rPr>
              <a:t>Nippon</a:t>
            </a:r>
            <a:endParaRPr lang="en-US" sz="2200" dirty="0">
              <a:solidFill>
                <a:srgbClr val="1F497D"/>
              </a:solidFill>
              <a:latin typeface="Avenir Book"/>
              <a:cs typeface="Avenir Book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692" y="2083271"/>
            <a:ext cx="34417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170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664</Words>
  <Application>Microsoft Macintosh PowerPoint</Application>
  <PresentationFormat>Presentazione su schermo (4:3)</PresentationFormat>
  <Paragraphs>169</Paragraphs>
  <Slides>19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Office Theme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University College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Katharine Leney</dc:creator>
  <cp:lastModifiedBy>Ezio Torassa</cp:lastModifiedBy>
  <cp:revision>81</cp:revision>
  <cp:lastPrinted>2016-12-14T14:24:57Z</cp:lastPrinted>
  <dcterms:created xsi:type="dcterms:W3CDTF">2016-12-14T09:13:16Z</dcterms:created>
  <dcterms:modified xsi:type="dcterms:W3CDTF">2019-11-19T05:53:01Z</dcterms:modified>
</cp:coreProperties>
</file>