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124D-8DCD-1BFA-DDF8-FE0ABBD7F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230E3-FE31-BC6B-BCDF-C3543DBDB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6BC68-82BD-4358-83E8-F6A38301B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0DA1F-2485-BF6A-BE6D-BF5521282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B01E-BF53-9F4F-6146-A4F1962A1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26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404D0-E295-C322-B54D-3B6509B40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5AD38-F093-9626-5479-E01010AA6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03EFA-6E0D-8BBB-EC9A-3D58BFE81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073FC-4940-AF08-47FD-578ADC71F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A8318-FD7C-344A-67F7-3A52631C3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30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3A08A-80E3-A606-1A3D-03E92C166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047694-7D93-778F-800E-C11CA7ACF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7E492-6754-4866-D9C4-9127D9587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4E739-B13C-AE10-82F4-0921F2EEA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E42FA-8D11-7F9B-DD88-9EEFC300C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61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FE894-090F-CE5A-ABBA-71427D28B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578EB-67E9-EE6A-4BB7-FDE37BCBA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6434A-3F77-9D9C-630A-0D56B45F9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1327E-C913-1A5F-9E68-8196490C2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E999C-ABB3-B857-7CD0-7A6E6BB6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11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58543-2404-0D34-2BAE-6C8FCB585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B961C-3767-6110-B8CD-649927782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7D12B-B7BC-B0E4-0E16-512DEC362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D3E04-6C3D-4AC8-01BE-1F30484B5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D2FA9-39E5-F501-2489-C632B923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75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CC757-68B6-FC08-E8DC-BC5248801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81A6B-B096-CF5C-37CD-1AC1FD16A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83C39-5414-98D7-269A-7AFC14F17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D1E42-B577-A714-24CA-B70EDE749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35DE2-7DDB-9931-29C3-E5A4B176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A2743-318D-B939-284B-A8DAA3A6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94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DF173-7071-4A68-78FD-5A4197D08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9739-1E12-3E16-AAFC-9E83FA273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8E264-294A-B552-C6A8-953AE538C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6D92A7-DF49-FE1E-EC6F-75A86DDD2F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B58171-ACFF-B000-107E-1049C763D7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A023E4-0D91-4676-B4A9-8A5D3490F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33236-8D64-01B0-7BFA-DCC4FA873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B9DCE1-E08C-4617-9C64-0BE0885C6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830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44936-99E8-F639-DBD5-7C34508C2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20EA74-B575-2319-5295-B35C60C43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36AA6C-3EA9-CB27-1F80-918E0EEA8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500C03-54C1-6870-716E-4D7B0E3AE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83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093538-9ADA-9B65-8DB9-2FF4EE02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2C6DD4-F41D-1040-17D7-6A48B934F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30FDE-5887-9992-2922-FAB78F45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24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E4BC4-B24E-7E3E-EA61-7C45069EC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F1801-1C96-3200-D064-5201E1670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F6117-8F06-3DB4-AA7C-F79E7520B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46751-7496-A152-FF6C-8BF05CA4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C133B-6E50-3BD5-94F7-61A6DEE47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88268-16D7-0175-4D29-6A9956882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091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1A2A0-4E32-82EE-9174-6719773C8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B319F8-13FC-CE4F-4C34-DE252FE588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81EF9-276A-0B66-1148-5153F9ECC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F9094-1CE1-41E7-8383-9D5DF937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4793A-D42F-C465-795C-031A5B4A3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552AA-4BC5-8092-21AF-FB81291B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7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BFDE67-B6D5-D51D-6D17-0A516A10E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BDC52-D19A-6F6C-37C8-F03497C56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026CA-0EF5-7A47-F3AB-882EE19FB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A6B2E9-E85E-4B30-B466-CCD2DF449140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37361-AC11-0E0B-219B-DBBCAE9C3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85BB2-509E-CACF-6245-337E7B1D4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B46656-A5A4-4C3B-8921-4260BB6060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193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5968D-7086-70B9-279B-2643AA87BD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1041400"/>
            <a:ext cx="9144000" cy="2387600"/>
          </a:xfrm>
        </p:spPr>
        <p:txBody>
          <a:bodyPr/>
          <a:lstStyle/>
          <a:p>
            <a:pPr algn="l"/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Direction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Reconstruction of IceCube Neutrino Events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EFA30F-C46A-204A-06FC-F1B9AA06E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257" y="3429000"/>
            <a:ext cx="9144000" cy="1655762"/>
          </a:xfrm>
        </p:spPr>
        <p:txBody>
          <a:bodyPr/>
          <a:lstStyle/>
          <a:p>
            <a:pPr algn="l"/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Two different Dense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Neural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Networks and a Graph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Neural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Network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BDEE49-9B65-4716-DA77-79603D1F9D16}"/>
              </a:ext>
            </a:extLst>
          </p:cNvPr>
          <p:cNvSpPr txBox="1"/>
          <p:nvPr/>
        </p:nvSpPr>
        <p:spPr>
          <a:xfrm>
            <a:off x="642257" y="1267737"/>
            <a:ext cx="6613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Machine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Learning for Quantum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Scientists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Final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30F2F5-60BD-63F0-5050-646741B0F3CA}"/>
              </a:ext>
            </a:extLst>
          </p:cNvPr>
          <p:cNvSpPr txBox="1"/>
          <p:nvPr/>
        </p:nvSpPr>
        <p:spPr>
          <a:xfrm>
            <a:off x="642257" y="5749471"/>
            <a:ext cx="6613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 Morris Stahl – 31.7.2026</a:t>
            </a:r>
          </a:p>
        </p:txBody>
      </p:sp>
    </p:spTree>
    <p:extLst>
      <p:ext uri="{BB962C8B-B14F-4D97-AF65-F5344CB8AC3E}">
        <p14:creationId xmlns:p14="http://schemas.microsoft.com/office/powerpoint/2010/main" val="1998425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D9166-C565-A42D-EAC8-7F31202D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8B555-71F7-BF5C-C569-6BA92E909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29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GNN </a:t>
            </a:r>
            <a:r>
              <a:rPr lang="de-DE" b="1" dirty="0" err="1">
                <a:solidFill>
                  <a:schemeClr val="tx2"/>
                </a:solidFill>
              </a:rPr>
              <a:t>is</a:t>
            </a:r>
            <a:r>
              <a:rPr lang="de-DE" b="1" dirty="0">
                <a:solidFill>
                  <a:schemeClr val="tx2"/>
                </a:solidFill>
              </a:rPr>
              <a:t> the </a:t>
            </a:r>
            <a:r>
              <a:rPr lang="de-DE" b="1" dirty="0" err="1">
                <a:solidFill>
                  <a:schemeClr val="tx2"/>
                </a:solidFill>
              </a:rPr>
              <a:t>best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err="1">
                <a:solidFill>
                  <a:schemeClr val="tx2"/>
                </a:solidFill>
              </a:rPr>
              <a:t>model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dirty="0">
                <a:solidFill>
                  <a:schemeClr val="tx2"/>
                </a:solidFill>
              </a:rPr>
              <a:t>: 63.0° </a:t>
            </a:r>
            <a:r>
              <a:rPr lang="de-DE" dirty="0" err="1">
                <a:solidFill>
                  <a:schemeClr val="tx2"/>
                </a:solidFill>
              </a:rPr>
              <a:t>mean</a:t>
            </a:r>
            <a:r>
              <a:rPr lang="de-DE" dirty="0">
                <a:solidFill>
                  <a:schemeClr val="tx2"/>
                </a:solidFill>
              </a:rPr>
              <a:t> ψ, </a:t>
            </a:r>
            <a:r>
              <a:rPr lang="de-DE" dirty="0" err="1">
                <a:solidFill>
                  <a:schemeClr val="tx2"/>
                </a:solidFill>
              </a:rPr>
              <a:t>beats</a:t>
            </a:r>
            <a:r>
              <a:rPr lang="de-DE" dirty="0">
                <a:solidFill>
                  <a:schemeClr val="tx2"/>
                </a:solidFill>
              </a:rPr>
              <a:t> the feature-DNN (66.8°), </a:t>
            </a:r>
            <a:r>
              <a:rPr lang="de-DE" dirty="0" err="1">
                <a:solidFill>
                  <a:schemeClr val="tx2"/>
                </a:solidFill>
              </a:rPr>
              <a:t>raw</a:t>
            </a:r>
            <a:r>
              <a:rPr lang="de-DE" dirty="0">
                <a:solidFill>
                  <a:schemeClr val="tx2"/>
                </a:solidFill>
              </a:rPr>
              <a:t>-pulse DNN (68.0°), and </a:t>
            </a:r>
            <a:r>
              <a:rPr lang="de-DE" dirty="0" err="1">
                <a:solidFill>
                  <a:schemeClr val="tx2"/>
                </a:solidFill>
              </a:rPr>
              <a:t>LineFit</a:t>
            </a:r>
            <a:r>
              <a:rPr lang="de-DE" dirty="0">
                <a:solidFill>
                  <a:schemeClr val="tx2"/>
                </a:solidFill>
              </a:rPr>
              <a:t> (69.7°).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r>
              <a:rPr lang="de-DE" b="1" dirty="0">
                <a:solidFill>
                  <a:schemeClr val="tx2"/>
                </a:solidFill>
              </a:rPr>
              <a:t>But it </a:t>
            </a:r>
            <a:r>
              <a:rPr lang="de-DE" b="1" dirty="0" err="1">
                <a:solidFill>
                  <a:schemeClr val="tx2"/>
                </a:solidFill>
              </a:rPr>
              <a:t>costs</a:t>
            </a:r>
            <a:r>
              <a:rPr lang="de-DE" b="1" dirty="0">
                <a:solidFill>
                  <a:schemeClr val="tx2"/>
                </a:solidFill>
              </a:rPr>
              <a:t> a </a:t>
            </a:r>
            <a:r>
              <a:rPr lang="de-DE" b="1" dirty="0" err="1">
                <a:solidFill>
                  <a:schemeClr val="tx2"/>
                </a:solidFill>
              </a:rPr>
              <a:t>lot</a:t>
            </a:r>
            <a:r>
              <a:rPr lang="de-DE" b="1" dirty="0">
                <a:solidFill>
                  <a:schemeClr val="tx2"/>
                </a:solidFill>
              </a:rPr>
              <a:t> of </a:t>
            </a:r>
            <a:r>
              <a:rPr lang="de-DE" b="1" dirty="0" err="1">
                <a:solidFill>
                  <a:schemeClr val="tx2"/>
                </a:solidFill>
              </a:rPr>
              <a:t>compute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dirty="0">
                <a:solidFill>
                  <a:schemeClr val="tx2"/>
                </a:solidFill>
              </a:rPr>
              <a:t>: ~500× the </a:t>
            </a:r>
            <a:r>
              <a:rPr lang="de-DE" dirty="0" err="1">
                <a:solidFill>
                  <a:schemeClr val="tx2"/>
                </a:solidFill>
              </a:rPr>
              <a:t>training</a:t>
            </a:r>
            <a:r>
              <a:rPr lang="de-DE" dirty="0">
                <a:solidFill>
                  <a:schemeClr val="tx2"/>
                </a:solidFill>
              </a:rPr>
              <a:t> time and ~9× the </a:t>
            </a:r>
            <a:r>
              <a:rPr lang="de-DE" dirty="0" err="1">
                <a:solidFill>
                  <a:schemeClr val="tx2"/>
                </a:solidFill>
              </a:rPr>
              <a:t>inference</a:t>
            </a:r>
            <a:r>
              <a:rPr lang="de-DE" dirty="0">
                <a:solidFill>
                  <a:schemeClr val="tx2"/>
                </a:solidFill>
              </a:rPr>
              <a:t> time (</a:t>
            </a:r>
            <a:r>
              <a:rPr lang="de-DE" dirty="0" err="1">
                <a:solidFill>
                  <a:schemeClr val="tx2"/>
                </a:solidFill>
              </a:rPr>
              <a:t>compared</a:t>
            </a:r>
            <a:r>
              <a:rPr lang="de-DE" dirty="0">
                <a:solidFill>
                  <a:schemeClr val="tx2"/>
                </a:solidFill>
              </a:rPr>
              <a:t> to feature </a:t>
            </a:r>
            <a:r>
              <a:rPr lang="de-DE" dirty="0" err="1">
                <a:solidFill>
                  <a:schemeClr val="tx2"/>
                </a:solidFill>
              </a:rPr>
              <a:t>engineered</a:t>
            </a:r>
            <a:r>
              <a:rPr lang="de-DE" dirty="0">
                <a:solidFill>
                  <a:schemeClr val="tx2"/>
                </a:solidFill>
              </a:rPr>
              <a:t> DNN)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r>
              <a:rPr lang="de-DE" b="1" dirty="0">
                <a:solidFill>
                  <a:schemeClr val="tx2"/>
                </a:solidFill>
              </a:rPr>
              <a:t>Parameter κ as a </a:t>
            </a:r>
            <a:r>
              <a:rPr lang="de-DE" b="1" dirty="0" err="1">
                <a:solidFill>
                  <a:schemeClr val="tx2"/>
                </a:solidFill>
              </a:rPr>
              <a:t>confidence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err="1">
                <a:solidFill>
                  <a:schemeClr val="tx2"/>
                </a:solidFill>
              </a:rPr>
              <a:t>signal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err="1">
                <a:solidFill>
                  <a:schemeClr val="tx2"/>
                </a:solidFill>
              </a:rPr>
              <a:t>works</a:t>
            </a:r>
            <a:r>
              <a:rPr lang="de-DE" i="1" dirty="0">
                <a:solidFill>
                  <a:schemeClr val="tx2"/>
                </a:solidFill>
              </a:rPr>
              <a:t>: </a:t>
            </a:r>
            <a:r>
              <a:rPr lang="de-DE" dirty="0" err="1">
                <a:solidFill>
                  <a:schemeClr val="tx2"/>
                </a:solidFill>
              </a:rPr>
              <a:t>confident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events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average</a:t>
            </a:r>
            <a:r>
              <a:rPr lang="de-DE" dirty="0">
                <a:solidFill>
                  <a:schemeClr val="tx2"/>
                </a:solidFill>
              </a:rPr>
              <a:t> 43–52°, </a:t>
            </a:r>
            <a:r>
              <a:rPr lang="de-DE" dirty="0" err="1">
                <a:solidFill>
                  <a:schemeClr val="tx2"/>
                </a:solidFill>
              </a:rPr>
              <a:t>unsure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events</a:t>
            </a:r>
            <a:r>
              <a:rPr lang="de-DE" dirty="0">
                <a:solidFill>
                  <a:schemeClr val="tx2"/>
                </a:solidFill>
              </a:rPr>
              <a:t> ~84°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r>
              <a:rPr lang="de-DE" b="1" dirty="0">
                <a:solidFill>
                  <a:schemeClr val="tx2"/>
                </a:solidFill>
              </a:rPr>
              <a:t>A </a:t>
            </a:r>
            <a:r>
              <a:rPr lang="de-DE" b="1" dirty="0" err="1">
                <a:solidFill>
                  <a:schemeClr val="tx2"/>
                </a:solidFill>
              </a:rPr>
              <a:t>shared</a:t>
            </a:r>
            <a:r>
              <a:rPr lang="de-DE" b="1" dirty="0">
                <a:solidFill>
                  <a:schemeClr val="tx2"/>
                </a:solidFill>
              </a:rPr>
              <a:t> ~30° </a:t>
            </a:r>
            <a:r>
              <a:rPr lang="de-DE" b="1" dirty="0" err="1">
                <a:solidFill>
                  <a:schemeClr val="tx2"/>
                </a:solidFill>
              </a:rPr>
              <a:t>zenith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err="1">
                <a:solidFill>
                  <a:schemeClr val="tx2"/>
                </a:solidFill>
              </a:rPr>
              <a:t>bias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shows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up</a:t>
            </a:r>
            <a:r>
              <a:rPr lang="de-DE" dirty="0">
                <a:solidFill>
                  <a:schemeClr val="tx2"/>
                </a:solidFill>
              </a:rPr>
              <a:t> in </a:t>
            </a:r>
            <a:r>
              <a:rPr lang="de-DE" dirty="0" err="1">
                <a:solidFill>
                  <a:schemeClr val="tx2"/>
                </a:solidFill>
              </a:rPr>
              <a:t>every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model</a:t>
            </a:r>
            <a:r>
              <a:rPr lang="de-DE" dirty="0">
                <a:solidFill>
                  <a:schemeClr val="tx2"/>
                </a:solidFill>
              </a:rPr>
              <a:t> and </a:t>
            </a:r>
            <a:r>
              <a:rPr lang="de-DE" dirty="0" err="1">
                <a:solidFill>
                  <a:schemeClr val="tx2"/>
                </a:solidFill>
              </a:rPr>
              <a:t>points</a:t>
            </a:r>
            <a:r>
              <a:rPr lang="de-DE" dirty="0">
                <a:solidFill>
                  <a:schemeClr val="tx2"/>
                </a:solidFill>
              </a:rPr>
              <a:t> to a </a:t>
            </a:r>
            <a:r>
              <a:rPr lang="de-DE" dirty="0" err="1">
                <a:solidFill>
                  <a:schemeClr val="tx2"/>
                </a:solidFill>
              </a:rPr>
              <a:t>geometric</a:t>
            </a:r>
            <a:r>
              <a:rPr lang="de-DE" dirty="0">
                <a:solidFill>
                  <a:schemeClr val="tx2"/>
                </a:solidFill>
              </a:rPr>
              <a:t>/</a:t>
            </a:r>
            <a:r>
              <a:rPr lang="de-DE" dirty="0" err="1">
                <a:solidFill>
                  <a:schemeClr val="tx2"/>
                </a:solidFill>
              </a:rPr>
              <a:t>data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effect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0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DE0AFAB-5516-38C5-B6EC-D99B541DF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99" y="1147300"/>
            <a:ext cx="10262461" cy="41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8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74A22F-A4D0-89BD-1EE7-E8512847A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06" y="1242685"/>
            <a:ext cx="10338674" cy="437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72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C89079-ABED-4452-F50B-345C343B5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23" y="1854935"/>
            <a:ext cx="10873182" cy="269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95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48E7E-7A74-9F4A-13B3-67B29E06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0"/>
            <a:ext cx="10515600" cy="1325563"/>
          </a:xfrm>
        </p:spPr>
        <p:txBody>
          <a:bodyPr/>
          <a:lstStyle/>
          <a:p>
            <a:r>
              <a:rPr lang="de-DE" dirty="0"/>
              <a:t>What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Icecube</a:t>
            </a:r>
            <a:r>
              <a:rPr lang="de-DE" dirty="0"/>
              <a:t>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8EC5CC-CE9B-6207-172E-C490BC039C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641" y="1403624"/>
            <a:ext cx="6162159" cy="46216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EFB1F6-8A42-7B3A-DEB8-9A776F73004B}"/>
              </a:ext>
            </a:extLst>
          </p:cNvPr>
          <p:cNvSpPr txBox="1"/>
          <p:nvPr/>
        </p:nvSpPr>
        <p:spPr>
          <a:xfrm>
            <a:off x="490702" y="1452275"/>
            <a:ext cx="42617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Cubic-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kilometre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array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of 5160 Digital-Optical-Models (DOMs) in hexagonal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shape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Frozen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antarctic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ice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sheet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at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south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pole</a:t>
            </a:r>
          </a:p>
          <a:p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Neutrinos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travel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straight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lines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rarely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interact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with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nuclei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When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do,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produce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charged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particles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electrons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muons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tauons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hadrons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that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ionize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the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ice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emit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Cherenkov light</a:t>
            </a:r>
          </a:p>
          <a:p>
            <a:pPr marL="285750" indent="-285750">
              <a:buFontTx/>
              <a:buChar char="-"/>
            </a:pP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Used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for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astronomy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Detection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blazars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and high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energy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cosmic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events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6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B22DC-DF5A-837C-49E5-F4A5DD68B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557" y="-20154"/>
            <a:ext cx="10515600" cy="1325563"/>
          </a:xfrm>
        </p:spPr>
        <p:txBody>
          <a:bodyPr/>
          <a:lstStyle/>
          <a:p>
            <a:r>
              <a:rPr lang="de-DE" dirty="0"/>
              <a:t>Data and Task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AA5CFA-1C1B-815D-0AC8-B7F3FF413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43" y="926904"/>
            <a:ext cx="9808029" cy="40278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3596334-D790-5BF9-27D7-AC2685FB0D2D}"/>
              </a:ext>
            </a:extLst>
          </p:cNvPr>
          <p:cNvSpPr/>
          <p:nvPr/>
        </p:nvSpPr>
        <p:spPr>
          <a:xfrm>
            <a:off x="1073428" y="5159829"/>
            <a:ext cx="1853293" cy="16981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2"/>
                </a:solidFill>
              </a:rPr>
              <a:t>660 x 200.000  </a:t>
            </a:r>
            <a:r>
              <a:rPr lang="de-DE" dirty="0" err="1">
                <a:solidFill>
                  <a:schemeClr val="tx2"/>
                </a:solidFill>
              </a:rPr>
              <a:t>events</a:t>
            </a:r>
            <a:r>
              <a:rPr lang="de-DE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de-DE" dirty="0">
                <a:solidFill>
                  <a:schemeClr val="tx2"/>
                </a:solidFill>
              </a:rPr>
              <a:t>19 x 200000 </a:t>
            </a:r>
          </a:p>
          <a:p>
            <a:pPr algn="ctr"/>
            <a:r>
              <a:rPr lang="de-DE" dirty="0" err="1">
                <a:solidFill>
                  <a:schemeClr val="tx2"/>
                </a:solidFill>
              </a:rPr>
              <a:t>used</a:t>
            </a:r>
            <a:r>
              <a:rPr lang="de-DE" dirty="0">
                <a:solidFill>
                  <a:schemeClr val="tx2"/>
                </a:solidFill>
              </a:rPr>
              <a:t> in </a:t>
            </a:r>
            <a:r>
              <a:rPr lang="de-DE" dirty="0" err="1">
                <a:solidFill>
                  <a:schemeClr val="tx2"/>
                </a:solidFill>
              </a:rPr>
              <a:t>training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398FDB-7C11-D855-B57A-0CE1317F3B0A}"/>
              </a:ext>
            </a:extLst>
          </p:cNvPr>
          <p:cNvSpPr/>
          <p:nvPr/>
        </p:nvSpPr>
        <p:spPr>
          <a:xfrm>
            <a:off x="3593471" y="5159829"/>
            <a:ext cx="1853293" cy="16981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2"/>
                </a:solidFill>
              </a:rPr>
              <a:t>Pulse </a:t>
            </a:r>
            <a:r>
              <a:rPr lang="de-DE" dirty="0" err="1">
                <a:solidFill>
                  <a:schemeClr val="tx2"/>
                </a:solidFill>
              </a:rPr>
              <a:t>count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ranges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from</a:t>
            </a:r>
            <a:r>
              <a:rPr lang="de-DE" dirty="0">
                <a:solidFill>
                  <a:schemeClr val="tx2"/>
                </a:solidFill>
              </a:rPr>
              <a:t> 11 to 156.000 per </a:t>
            </a:r>
            <a:r>
              <a:rPr lang="de-DE" dirty="0" err="1">
                <a:solidFill>
                  <a:schemeClr val="tx2"/>
                </a:solidFill>
              </a:rPr>
              <a:t>event</a:t>
            </a:r>
            <a:r>
              <a:rPr lang="de-DE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de-DE" dirty="0">
                <a:solidFill>
                  <a:schemeClr val="tx2"/>
                </a:solidFill>
              </a:rPr>
              <a:t>Median: 63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0495CC-6660-81A3-67CE-4B5E3219807D}"/>
              </a:ext>
            </a:extLst>
          </p:cNvPr>
          <p:cNvSpPr/>
          <p:nvPr/>
        </p:nvSpPr>
        <p:spPr>
          <a:xfrm>
            <a:off x="6113514" y="5159829"/>
            <a:ext cx="1853293" cy="16981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2"/>
                </a:solidFill>
              </a:rPr>
              <a:t>(x,y,z,t,charge,auxiliary) for every pulse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683838-F88E-9FE6-FF2E-136BBF9DE1D1}"/>
              </a:ext>
            </a:extLst>
          </p:cNvPr>
          <p:cNvSpPr/>
          <p:nvPr/>
        </p:nvSpPr>
        <p:spPr>
          <a:xfrm>
            <a:off x="8633557" y="5159829"/>
            <a:ext cx="1853293" cy="16981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2"/>
                </a:solidFill>
              </a:rPr>
              <a:t>(φ, θ) </a:t>
            </a:r>
            <a:r>
              <a:rPr lang="de-DE" dirty="0" err="1">
                <a:solidFill>
                  <a:schemeClr val="tx2"/>
                </a:solidFill>
              </a:rPr>
              <a:t>converted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into</a:t>
            </a:r>
            <a:r>
              <a:rPr lang="de-DE" dirty="0">
                <a:solidFill>
                  <a:schemeClr val="tx2"/>
                </a:solidFill>
              </a:rPr>
              <a:t> a </a:t>
            </a:r>
            <a:r>
              <a:rPr lang="de-DE" dirty="0" err="1">
                <a:solidFill>
                  <a:schemeClr val="tx2"/>
                </a:solidFill>
              </a:rPr>
              <a:t>unit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vector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74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3C5FF-F7C2-622E-E084-ADDDE43AB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99" y="-103863"/>
            <a:ext cx="10515600" cy="1325563"/>
          </a:xfrm>
        </p:spPr>
        <p:txBody>
          <a:bodyPr/>
          <a:lstStyle/>
          <a:p>
            <a:r>
              <a:rPr lang="de-DE" dirty="0" err="1"/>
              <a:t>Overview</a:t>
            </a:r>
            <a:r>
              <a:rPr lang="de-DE" dirty="0"/>
              <a:t> of the </a:t>
            </a:r>
            <a:r>
              <a:rPr lang="de-DE" dirty="0" err="1"/>
              <a:t>Approaches</a:t>
            </a:r>
            <a:endParaRPr lang="de-DE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6BCBA7-967B-925B-B54F-369AE5F2A491}"/>
              </a:ext>
            </a:extLst>
          </p:cNvPr>
          <p:cNvSpPr/>
          <p:nvPr/>
        </p:nvSpPr>
        <p:spPr>
          <a:xfrm>
            <a:off x="938766" y="1033463"/>
            <a:ext cx="2131243" cy="499903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Linefit</a:t>
            </a:r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de-D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B030DD2-243F-5848-DB09-C67FAB65D31F}"/>
              </a:ext>
            </a:extLst>
          </p:cNvPr>
          <p:cNvSpPr/>
          <p:nvPr/>
        </p:nvSpPr>
        <p:spPr>
          <a:xfrm>
            <a:off x="3622953" y="1033463"/>
            <a:ext cx="2131243" cy="499903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1"/>
                </a:solidFill>
              </a:rPr>
              <a:t>feature-</a:t>
            </a:r>
            <a:r>
              <a:rPr lang="de-DE" dirty="0" err="1">
                <a:solidFill>
                  <a:schemeClr val="accent1"/>
                </a:solidFill>
              </a:rPr>
              <a:t>engineered</a:t>
            </a:r>
            <a:r>
              <a:rPr lang="de-DE" dirty="0">
                <a:solidFill>
                  <a:schemeClr val="accent1"/>
                </a:solidFill>
              </a:rPr>
              <a:t> DNN</a:t>
            </a:r>
          </a:p>
          <a:p>
            <a:pPr algn="ctr"/>
            <a:endParaRPr lang="de-DE" dirty="0">
              <a:solidFill>
                <a:schemeClr val="accent1"/>
              </a:solidFill>
            </a:endParaRPr>
          </a:p>
          <a:p>
            <a:pPr algn="ctr"/>
            <a:endParaRPr lang="de-DE" dirty="0">
              <a:solidFill>
                <a:schemeClr val="accent1"/>
              </a:solidFill>
            </a:endParaRPr>
          </a:p>
          <a:p>
            <a:pPr algn="ctr"/>
            <a:endParaRPr lang="de-DE" dirty="0">
              <a:solidFill>
                <a:schemeClr val="accent1"/>
              </a:solidFill>
            </a:endParaRPr>
          </a:p>
          <a:p>
            <a:pPr algn="ctr"/>
            <a:endParaRPr lang="de-DE" dirty="0">
              <a:solidFill>
                <a:schemeClr val="accent1"/>
              </a:solidFill>
            </a:endParaRPr>
          </a:p>
          <a:p>
            <a:pPr algn="ctr"/>
            <a:endParaRPr lang="de-DE" dirty="0">
              <a:solidFill>
                <a:schemeClr val="accent1"/>
              </a:solidFill>
            </a:endParaRPr>
          </a:p>
          <a:p>
            <a:pPr algn="ctr"/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F271DDA-B6A8-94AF-5709-6DBFBD3E6DED}"/>
              </a:ext>
            </a:extLst>
          </p:cNvPr>
          <p:cNvSpPr/>
          <p:nvPr/>
        </p:nvSpPr>
        <p:spPr>
          <a:xfrm>
            <a:off x="6298829" y="1058863"/>
            <a:ext cx="2131243" cy="499903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rgbClr val="FF6600"/>
                </a:solidFill>
              </a:rPr>
              <a:t>raw</a:t>
            </a:r>
            <a:r>
              <a:rPr lang="de-DE" dirty="0">
                <a:solidFill>
                  <a:srgbClr val="FF6600"/>
                </a:solidFill>
              </a:rPr>
              <a:t>-pulse DNN</a:t>
            </a:r>
          </a:p>
          <a:p>
            <a:pPr algn="ctr"/>
            <a:endParaRPr lang="de-DE" dirty="0">
              <a:solidFill>
                <a:srgbClr val="FF6600"/>
              </a:solidFill>
            </a:endParaRPr>
          </a:p>
          <a:p>
            <a:pPr algn="ctr"/>
            <a:endParaRPr lang="de-DE" dirty="0">
              <a:solidFill>
                <a:srgbClr val="FF6600"/>
              </a:solidFill>
            </a:endParaRPr>
          </a:p>
          <a:p>
            <a:pPr algn="ctr"/>
            <a:endParaRPr lang="de-DE" dirty="0">
              <a:solidFill>
                <a:srgbClr val="FF6600"/>
              </a:solidFill>
            </a:endParaRPr>
          </a:p>
          <a:p>
            <a:pPr algn="ctr"/>
            <a:endParaRPr lang="de-DE" dirty="0">
              <a:solidFill>
                <a:srgbClr val="FF6600"/>
              </a:solidFill>
            </a:endParaRPr>
          </a:p>
          <a:p>
            <a:pPr algn="ctr"/>
            <a:endParaRPr lang="de-DE" dirty="0">
              <a:solidFill>
                <a:srgbClr val="FF6600"/>
              </a:solidFill>
            </a:endParaRPr>
          </a:p>
          <a:p>
            <a:pPr algn="ctr"/>
            <a:endParaRPr lang="de-DE" dirty="0">
              <a:solidFill>
                <a:srgbClr val="FF6600"/>
              </a:solidFill>
            </a:endParaRPr>
          </a:p>
          <a:p>
            <a:pPr algn="ctr"/>
            <a:endParaRPr lang="de-DE" dirty="0">
              <a:solidFill>
                <a:srgbClr val="FF660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0CFE3A-6807-2CDF-BADB-7A5FE40D663B}"/>
              </a:ext>
            </a:extLst>
          </p:cNvPr>
          <p:cNvSpPr/>
          <p:nvPr/>
        </p:nvSpPr>
        <p:spPr>
          <a:xfrm>
            <a:off x="8974705" y="1033463"/>
            <a:ext cx="2131243" cy="502443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GNN</a:t>
            </a: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6010EB5C-F4A0-32A7-F45E-59647E89CD0C}"/>
              </a:ext>
            </a:extLst>
          </p:cNvPr>
          <p:cNvSpPr/>
          <p:nvPr/>
        </p:nvSpPr>
        <p:spPr>
          <a:xfrm>
            <a:off x="1667282" y="1466999"/>
            <a:ext cx="731520" cy="731520"/>
          </a:xfrm>
          <a:prstGeom prst="ellipse">
            <a:avLst/>
          </a:prstGeom>
          <a:solidFill>
            <a:srgbClr val="88888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Shape 5">
            <a:extLst>
              <a:ext uri="{FF2B5EF4-FFF2-40B4-BE49-F238E27FC236}">
                <a16:creationId xmlns:a16="http://schemas.microsoft.com/office/drawing/2014/main" id="{FE53DFE2-394E-4EEF-7649-8DAC8437D3EF}"/>
              </a:ext>
            </a:extLst>
          </p:cNvPr>
          <p:cNvSpPr/>
          <p:nvPr/>
        </p:nvSpPr>
        <p:spPr>
          <a:xfrm>
            <a:off x="1881239" y="1801934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0" name="Shape 5">
            <a:extLst>
              <a:ext uri="{FF2B5EF4-FFF2-40B4-BE49-F238E27FC236}">
                <a16:creationId xmlns:a16="http://schemas.microsoft.com/office/drawing/2014/main" id="{4564846B-57E0-1A37-10A8-843C99194169}"/>
              </a:ext>
            </a:extLst>
          </p:cNvPr>
          <p:cNvSpPr/>
          <p:nvPr/>
        </p:nvSpPr>
        <p:spPr>
          <a:xfrm>
            <a:off x="2042173" y="1835950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2" name="Shape 5">
            <a:extLst>
              <a:ext uri="{FF2B5EF4-FFF2-40B4-BE49-F238E27FC236}">
                <a16:creationId xmlns:a16="http://schemas.microsoft.com/office/drawing/2014/main" id="{9AD9BD73-D786-0F7B-4521-6753FCCE4C5B}"/>
              </a:ext>
            </a:extLst>
          </p:cNvPr>
          <p:cNvSpPr/>
          <p:nvPr/>
        </p:nvSpPr>
        <p:spPr>
          <a:xfrm>
            <a:off x="2056706" y="1665352"/>
            <a:ext cx="73152" cy="73152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4" name="Shape 3">
            <a:extLst>
              <a:ext uri="{FF2B5EF4-FFF2-40B4-BE49-F238E27FC236}">
                <a16:creationId xmlns:a16="http://schemas.microsoft.com/office/drawing/2014/main" id="{21517771-442D-5810-6552-9CC6F5B74E15}"/>
              </a:ext>
            </a:extLst>
          </p:cNvPr>
          <p:cNvSpPr/>
          <p:nvPr/>
        </p:nvSpPr>
        <p:spPr>
          <a:xfrm flipV="1">
            <a:off x="1871025" y="1685483"/>
            <a:ext cx="332013" cy="283336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e-DE" dirty="0"/>
          </a:p>
        </p:txBody>
      </p:sp>
      <p:sp>
        <p:nvSpPr>
          <p:cNvPr id="26" name="Shape 12">
            <a:extLst>
              <a:ext uri="{FF2B5EF4-FFF2-40B4-BE49-F238E27FC236}">
                <a16:creationId xmlns:a16="http://schemas.microsoft.com/office/drawing/2014/main" id="{E45EDF78-7700-B7BA-22DF-6A0B83B5AC96}"/>
              </a:ext>
            </a:extLst>
          </p:cNvPr>
          <p:cNvSpPr/>
          <p:nvPr/>
        </p:nvSpPr>
        <p:spPr>
          <a:xfrm>
            <a:off x="4262626" y="1503575"/>
            <a:ext cx="731520" cy="731520"/>
          </a:xfrm>
          <a:prstGeom prst="ellipse">
            <a:avLst/>
          </a:prstGeom>
          <a:solidFill>
            <a:srgbClr val="1F77B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FCA7E26A-1F2B-E232-B18E-2CC6D4B015CB}"/>
              </a:ext>
            </a:extLst>
          </p:cNvPr>
          <p:cNvSpPr/>
          <p:nvPr/>
        </p:nvSpPr>
        <p:spPr>
          <a:xfrm>
            <a:off x="4460136" y="1701085"/>
            <a:ext cx="131674" cy="13167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0" name="Shape 14">
            <a:extLst>
              <a:ext uri="{FF2B5EF4-FFF2-40B4-BE49-F238E27FC236}">
                <a16:creationId xmlns:a16="http://schemas.microsoft.com/office/drawing/2014/main" id="{19B45A27-1C60-AEBD-B7FD-F18C105707A8}"/>
              </a:ext>
            </a:extLst>
          </p:cNvPr>
          <p:cNvSpPr/>
          <p:nvPr/>
        </p:nvSpPr>
        <p:spPr>
          <a:xfrm>
            <a:off x="4664962" y="1701085"/>
            <a:ext cx="131674" cy="13167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2" name="Shape 15">
            <a:extLst>
              <a:ext uri="{FF2B5EF4-FFF2-40B4-BE49-F238E27FC236}">
                <a16:creationId xmlns:a16="http://schemas.microsoft.com/office/drawing/2014/main" id="{D7D29EC9-ECF2-FFAB-8E7C-1FE356119A92}"/>
              </a:ext>
            </a:extLst>
          </p:cNvPr>
          <p:cNvSpPr/>
          <p:nvPr/>
        </p:nvSpPr>
        <p:spPr>
          <a:xfrm>
            <a:off x="4460136" y="1905911"/>
            <a:ext cx="131674" cy="13167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4" name="Shape 16">
            <a:extLst>
              <a:ext uri="{FF2B5EF4-FFF2-40B4-BE49-F238E27FC236}">
                <a16:creationId xmlns:a16="http://schemas.microsoft.com/office/drawing/2014/main" id="{6206E864-1FAF-34D7-2019-8F2E69B30162}"/>
              </a:ext>
            </a:extLst>
          </p:cNvPr>
          <p:cNvSpPr/>
          <p:nvPr/>
        </p:nvSpPr>
        <p:spPr>
          <a:xfrm>
            <a:off x="4664962" y="1905911"/>
            <a:ext cx="131674" cy="13167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6" name="Shape 21">
            <a:extLst>
              <a:ext uri="{FF2B5EF4-FFF2-40B4-BE49-F238E27FC236}">
                <a16:creationId xmlns:a16="http://schemas.microsoft.com/office/drawing/2014/main" id="{B5335CAF-FC71-F722-087F-56A8FC600B31}"/>
              </a:ext>
            </a:extLst>
          </p:cNvPr>
          <p:cNvSpPr/>
          <p:nvPr/>
        </p:nvSpPr>
        <p:spPr>
          <a:xfrm>
            <a:off x="7041102" y="1494696"/>
            <a:ext cx="731520" cy="731520"/>
          </a:xfrm>
          <a:prstGeom prst="ellipse">
            <a:avLst/>
          </a:prstGeom>
          <a:solidFill>
            <a:srgbClr val="FF7F0E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8" name="Shape 22">
            <a:extLst>
              <a:ext uri="{FF2B5EF4-FFF2-40B4-BE49-F238E27FC236}">
                <a16:creationId xmlns:a16="http://schemas.microsoft.com/office/drawing/2014/main" id="{1DD5EE4E-B16E-2E9F-E96E-5F511041F704}"/>
              </a:ext>
            </a:extLst>
          </p:cNvPr>
          <p:cNvSpPr/>
          <p:nvPr/>
        </p:nvSpPr>
        <p:spPr>
          <a:xfrm>
            <a:off x="7154487" y="1942752"/>
            <a:ext cx="65837" cy="1005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0" name="Shape 23">
            <a:extLst>
              <a:ext uri="{FF2B5EF4-FFF2-40B4-BE49-F238E27FC236}">
                <a16:creationId xmlns:a16="http://schemas.microsoft.com/office/drawing/2014/main" id="{31B78DB5-CDA3-DBAF-7E14-BE4D098A8880}"/>
              </a:ext>
            </a:extLst>
          </p:cNvPr>
          <p:cNvSpPr/>
          <p:nvPr/>
        </p:nvSpPr>
        <p:spPr>
          <a:xfrm>
            <a:off x="7264215" y="1842168"/>
            <a:ext cx="65837" cy="2011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2" name="Shape 24">
            <a:extLst>
              <a:ext uri="{FF2B5EF4-FFF2-40B4-BE49-F238E27FC236}">
                <a16:creationId xmlns:a16="http://schemas.microsoft.com/office/drawing/2014/main" id="{80CB7C31-5494-1D7F-F02C-6AC410FFB43B}"/>
              </a:ext>
            </a:extLst>
          </p:cNvPr>
          <p:cNvSpPr/>
          <p:nvPr/>
        </p:nvSpPr>
        <p:spPr>
          <a:xfrm>
            <a:off x="7373943" y="1902518"/>
            <a:ext cx="65837" cy="14081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4" name="Shape 25">
            <a:extLst>
              <a:ext uri="{FF2B5EF4-FFF2-40B4-BE49-F238E27FC236}">
                <a16:creationId xmlns:a16="http://schemas.microsoft.com/office/drawing/2014/main" id="{CCE50BF3-C1A0-4EDE-88E5-7502F88D3C95}"/>
              </a:ext>
            </a:extLst>
          </p:cNvPr>
          <p:cNvSpPr/>
          <p:nvPr/>
        </p:nvSpPr>
        <p:spPr>
          <a:xfrm>
            <a:off x="7483671" y="1801934"/>
            <a:ext cx="65837" cy="24140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6" name="Shape 26">
            <a:extLst>
              <a:ext uri="{FF2B5EF4-FFF2-40B4-BE49-F238E27FC236}">
                <a16:creationId xmlns:a16="http://schemas.microsoft.com/office/drawing/2014/main" id="{399F08CA-2E68-8A55-B989-469706F98AB9}"/>
              </a:ext>
            </a:extLst>
          </p:cNvPr>
          <p:cNvSpPr/>
          <p:nvPr/>
        </p:nvSpPr>
        <p:spPr>
          <a:xfrm>
            <a:off x="7593399" y="1922635"/>
            <a:ext cx="65837" cy="12070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8" name="Shape 31">
            <a:extLst>
              <a:ext uri="{FF2B5EF4-FFF2-40B4-BE49-F238E27FC236}">
                <a16:creationId xmlns:a16="http://schemas.microsoft.com/office/drawing/2014/main" id="{BA480494-B9AB-2C01-CFF6-A7801E50DAB3}"/>
              </a:ext>
            </a:extLst>
          </p:cNvPr>
          <p:cNvSpPr/>
          <p:nvPr/>
        </p:nvSpPr>
        <p:spPr>
          <a:xfrm>
            <a:off x="9681204" y="1492807"/>
            <a:ext cx="731520" cy="731520"/>
          </a:xfrm>
          <a:prstGeom prst="ellipse">
            <a:avLst/>
          </a:prstGeom>
          <a:solidFill>
            <a:srgbClr val="2CA02C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2" name="Shape 33">
            <a:extLst>
              <a:ext uri="{FF2B5EF4-FFF2-40B4-BE49-F238E27FC236}">
                <a16:creationId xmlns:a16="http://schemas.microsoft.com/office/drawing/2014/main" id="{35AD6F47-191D-1F80-A68F-368F79D8AFDF}"/>
              </a:ext>
            </a:extLst>
          </p:cNvPr>
          <p:cNvSpPr/>
          <p:nvPr/>
        </p:nvSpPr>
        <p:spPr>
          <a:xfrm>
            <a:off x="10029503" y="1667701"/>
            <a:ext cx="175565" cy="336499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4" name="Shape 34">
            <a:extLst>
              <a:ext uri="{FF2B5EF4-FFF2-40B4-BE49-F238E27FC236}">
                <a16:creationId xmlns:a16="http://schemas.microsoft.com/office/drawing/2014/main" id="{252D2FEF-E65E-C11B-66FB-42B88D270B07}"/>
              </a:ext>
            </a:extLst>
          </p:cNvPr>
          <p:cNvSpPr/>
          <p:nvPr/>
        </p:nvSpPr>
        <p:spPr>
          <a:xfrm>
            <a:off x="9853939" y="2004201"/>
            <a:ext cx="351130" cy="914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6" name="Shape 35">
            <a:extLst>
              <a:ext uri="{FF2B5EF4-FFF2-40B4-BE49-F238E27FC236}">
                <a16:creationId xmlns:a16="http://schemas.microsoft.com/office/drawing/2014/main" id="{A3BBA30F-6BB2-3F23-A2CE-1CD3E4D65EB2}"/>
              </a:ext>
            </a:extLst>
          </p:cNvPr>
          <p:cNvSpPr/>
          <p:nvPr/>
        </p:nvSpPr>
        <p:spPr>
          <a:xfrm>
            <a:off x="9978297" y="1616495"/>
            <a:ext cx="102413" cy="102413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8" name="Shape 36">
            <a:extLst>
              <a:ext uri="{FF2B5EF4-FFF2-40B4-BE49-F238E27FC236}">
                <a16:creationId xmlns:a16="http://schemas.microsoft.com/office/drawing/2014/main" id="{920E590E-FE1B-0E7E-5030-F48AEA84FD96}"/>
              </a:ext>
            </a:extLst>
          </p:cNvPr>
          <p:cNvSpPr/>
          <p:nvPr/>
        </p:nvSpPr>
        <p:spPr>
          <a:xfrm>
            <a:off x="9802732" y="1952994"/>
            <a:ext cx="102413" cy="102413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0" name="Shape 37">
            <a:extLst>
              <a:ext uri="{FF2B5EF4-FFF2-40B4-BE49-F238E27FC236}">
                <a16:creationId xmlns:a16="http://schemas.microsoft.com/office/drawing/2014/main" id="{5561527C-309D-2FE2-6EBB-78E5A4A2DC70}"/>
              </a:ext>
            </a:extLst>
          </p:cNvPr>
          <p:cNvSpPr/>
          <p:nvPr/>
        </p:nvSpPr>
        <p:spPr>
          <a:xfrm>
            <a:off x="10153862" y="1952994"/>
            <a:ext cx="102413" cy="102413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3" name="Text 10">
            <a:extLst>
              <a:ext uri="{FF2B5EF4-FFF2-40B4-BE49-F238E27FC236}">
                <a16:creationId xmlns:a16="http://schemas.microsoft.com/office/drawing/2014/main" id="{1C47E851-EECB-5715-9AE1-D1E86310A0AD}"/>
              </a:ext>
            </a:extLst>
          </p:cNvPr>
          <p:cNvSpPr/>
          <p:nvPr/>
        </p:nvSpPr>
        <p:spPr>
          <a:xfrm>
            <a:off x="851900" y="5483859"/>
            <a:ext cx="230497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params · no train </a:t>
            </a:r>
            <a:endParaRPr lang="en-US" sz="1000" dirty="0"/>
          </a:p>
        </p:txBody>
      </p:sp>
      <p:sp>
        <p:nvSpPr>
          <p:cNvPr id="65" name="Text 19">
            <a:extLst>
              <a:ext uri="{FF2B5EF4-FFF2-40B4-BE49-F238E27FC236}">
                <a16:creationId xmlns:a16="http://schemas.microsoft.com/office/drawing/2014/main" id="{BD815AEA-8F02-84C0-E620-DB38670BF1C6}"/>
              </a:ext>
            </a:extLst>
          </p:cNvPr>
          <p:cNvSpPr/>
          <p:nvPr/>
        </p:nvSpPr>
        <p:spPr>
          <a:xfrm>
            <a:off x="3588198" y="5483859"/>
            <a:ext cx="230497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13.8k params · 1.2 min train</a:t>
            </a:r>
            <a:endParaRPr lang="en-US" sz="1000" dirty="0"/>
          </a:p>
        </p:txBody>
      </p:sp>
      <p:sp>
        <p:nvSpPr>
          <p:cNvPr id="67" name="Text 29">
            <a:extLst>
              <a:ext uri="{FF2B5EF4-FFF2-40B4-BE49-F238E27FC236}">
                <a16:creationId xmlns:a16="http://schemas.microsoft.com/office/drawing/2014/main" id="{E9DD4555-4675-515A-1421-BC15C95EAD12}"/>
              </a:ext>
            </a:extLst>
          </p:cNvPr>
          <p:cNvSpPr/>
          <p:nvPr/>
        </p:nvSpPr>
        <p:spPr>
          <a:xfrm>
            <a:off x="6254374" y="5483859"/>
            <a:ext cx="230497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164k params · 48.6 min train</a:t>
            </a:r>
            <a:endParaRPr lang="en-US" sz="1000" dirty="0"/>
          </a:p>
        </p:txBody>
      </p:sp>
      <p:sp>
        <p:nvSpPr>
          <p:cNvPr id="69" name="Text 40">
            <a:extLst>
              <a:ext uri="{FF2B5EF4-FFF2-40B4-BE49-F238E27FC236}">
                <a16:creationId xmlns:a16="http://schemas.microsoft.com/office/drawing/2014/main" id="{C93E87CE-D88B-A27D-49FA-3606ADF6CB1D}"/>
              </a:ext>
            </a:extLst>
          </p:cNvPr>
          <p:cNvSpPr/>
          <p:nvPr/>
        </p:nvSpPr>
        <p:spPr>
          <a:xfrm>
            <a:off x="8950073" y="5483859"/>
            <a:ext cx="230497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B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218k params · 598 min train</a:t>
            </a:r>
            <a:endParaRPr lang="en-US" sz="1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9250FDB-B2CF-0DBD-FF59-3E6E566C5599}"/>
              </a:ext>
            </a:extLst>
          </p:cNvPr>
          <p:cNvSpPr txBox="1"/>
          <p:nvPr/>
        </p:nvSpPr>
        <p:spPr>
          <a:xfrm>
            <a:off x="3713834" y="2981237"/>
            <a:ext cx="17559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Input:</a:t>
            </a:r>
          </a:p>
          <a:p>
            <a:r>
              <a:rPr lang="de-DE" dirty="0">
                <a:solidFill>
                  <a:schemeClr val="tx2"/>
                </a:solidFill>
              </a:rPr>
              <a:t>25 </a:t>
            </a:r>
            <a:r>
              <a:rPr lang="de-DE" dirty="0" err="1">
                <a:solidFill>
                  <a:schemeClr val="tx2"/>
                </a:solidFill>
              </a:rPr>
              <a:t>features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Architecture: </a:t>
            </a:r>
            <a:r>
              <a:rPr lang="de-DE" dirty="0">
                <a:solidFill>
                  <a:schemeClr val="tx2"/>
                </a:solidFill>
              </a:rPr>
              <a:t>25-128-64-32-4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Invariant:</a:t>
            </a:r>
          </a:p>
          <a:p>
            <a:r>
              <a:rPr lang="de-DE" dirty="0" err="1">
                <a:solidFill>
                  <a:schemeClr val="tx2"/>
                </a:solidFill>
              </a:rPr>
              <a:t>yes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15DE750-193A-61B7-AEFB-158A3B8AAAB8}"/>
              </a:ext>
            </a:extLst>
          </p:cNvPr>
          <p:cNvSpPr txBox="1"/>
          <p:nvPr/>
        </p:nvSpPr>
        <p:spPr>
          <a:xfrm>
            <a:off x="6394550" y="2981237"/>
            <a:ext cx="19587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Input:</a:t>
            </a:r>
          </a:p>
          <a:p>
            <a:r>
              <a:rPr lang="de-DE" dirty="0">
                <a:solidFill>
                  <a:schemeClr val="tx2"/>
                </a:solidFill>
              </a:rPr>
              <a:t>1200 (200×6)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Architecture: </a:t>
            </a:r>
            <a:r>
              <a:rPr lang="de-DE" dirty="0">
                <a:solidFill>
                  <a:schemeClr val="tx2"/>
                </a:solidFill>
              </a:rPr>
              <a:t>1200-128-64-32-4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Invariant:</a:t>
            </a:r>
          </a:p>
          <a:p>
            <a:r>
              <a:rPr lang="de-DE" dirty="0" err="1">
                <a:solidFill>
                  <a:schemeClr val="tx2"/>
                </a:solidFill>
              </a:rPr>
              <a:t>yes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4CE3E3E-979E-D691-4F98-C403C64292A0}"/>
              </a:ext>
            </a:extLst>
          </p:cNvPr>
          <p:cNvSpPr txBox="1"/>
          <p:nvPr/>
        </p:nvSpPr>
        <p:spPr>
          <a:xfrm>
            <a:off x="9151527" y="2955408"/>
            <a:ext cx="17559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Input:</a:t>
            </a:r>
          </a:p>
          <a:p>
            <a:r>
              <a:rPr lang="de-DE" dirty="0" err="1">
                <a:solidFill>
                  <a:schemeClr val="tx2"/>
                </a:solidFill>
              </a:rPr>
              <a:t>graph</a:t>
            </a:r>
            <a:r>
              <a:rPr lang="de-DE" dirty="0">
                <a:solidFill>
                  <a:schemeClr val="tx2"/>
                </a:solidFill>
              </a:rPr>
              <a:t>, 6 </a:t>
            </a:r>
            <a:r>
              <a:rPr lang="de-DE" dirty="0" err="1">
                <a:solidFill>
                  <a:schemeClr val="tx2"/>
                </a:solidFill>
              </a:rPr>
              <a:t>features</a:t>
            </a:r>
            <a:r>
              <a:rPr lang="de-DE" dirty="0">
                <a:solidFill>
                  <a:schemeClr val="tx2"/>
                </a:solidFill>
              </a:rPr>
              <a:t>/</a:t>
            </a:r>
            <a:r>
              <a:rPr lang="de-DE" dirty="0" err="1">
                <a:solidFill>
                  <a:schemeClr val="tx2"/>
                </a:solidFill>
              </a:rPr>
              <a:t>node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Architecture: </a:t>
            </a:r>
            <a:r>
              <a:rPr lang="de-DE" dirty="0">
                <a:solidFill>
                  <a:schemeClr val="tx2"/>
                </a:solidFill>
              </a:rPr>
              <a:t>3×EdgeConv(128)→785-128-4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Invariant:</a:t>
            </a:r>
          </a:p>
          <a:p>
            <a:r>
              <a:rPr lang="de-DE" dirty="0" err="1">
                <a:solidFill>
                  <a:schemeClr val="tx2"/>
                </a:solidFill>
              </a:rPr>
              <a:t>yes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AD25C33-3331-D5AF-D819-9FAF84DE03BE}"/>
              </a:ext>
            </a:extLst>
          </p:cNvPr>
          <p:cNvSpPr txBox="1"/>
          <p:nvPr/>
        </p:nvSpPr>
        <p:spPr>
          <a:xfrm>
            <a:off x="1114943" y="2955408"/>
            <a:ext cx="17559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Input:</a:t>
            </a:r>
          </a:p>
          <a:p>
            <a:r>
              <a:rPr lang="de-DE" dirty="0">
                <a:solidFill>
                  <a:schemeClr val="tx2"/>
                </a:solidFill>
              </a:rPr>
              <a:t>t/</a:t>
            </a:r>
            <a:r>
              <a:rPr lang="de-DE" dirty="0" err="1">
                <a:solidFill>
                  <a:schemeClr val="tx2"/>
                </a:solidFill>
              </a:rPr>
              <a:t>coordinate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covariances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Architecture:</a:t>
            </a:r>
          </a:p>
          <a:p>
            <a:r>
              <a:rPr lang="de-DE" dirty="0" err="1">
                <a:solidFill>
                  <a:schemeClr val="tx2"/>
                </a:solidFill>
              </a:rPr>
              <a:t>none</a:t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Invariant:</a:t>
            </a:r>
          </a:p>
          <a:p>
            <a:r>
              <a:rPr lang="de-DE" dirty="0" err="1">
                <a:solidFill>
                  <a:schemeClr val="tx2"/>
                </a:solidFill>
              </a:rPr>
              <a:t>yes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515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D45E9-A7C2-5C11-E164-0152222EF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18" y="75856"/>
            <a:ext cx="10515600" cy="1325563"/>
          </a:xfrm>
        </p:spPr>
        <p:txBody>
          <a:bodyPr/>
          <a:lstStyle/>
          <a:p>
            <a:r>
              <a:rPr lang="de-DE" dirty="0"/>
              <a:t>The Graph </a:t>
            </a:r>
            <a:r>
              <a:rPr lang="de-DE" dirty="0" err="1"/>
              <a:t>Neural</a:t>
            </a:r>
            <a:r>
              <a:rPr lang="de-DE" dirty="0"/>
              <a:t> Network (GNN)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21405-C39E-6E0B-B3F5-72CF7E391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905" y="1020803"/>
            <a:ext cx="6584346" cy="5417501"/>
          </a:xfrm>
          <a:prstGeom prst="rect">
            <a:avLst/>
          </a:prstGeom>
        </p:spPr>
      </p:pic>
      <p:sp>
        <p:nvSpPr>
          <p:cNvPr id="6" name="GNN architecture summary bullets"/>
          <p:cNvSpPr txBox="1"/>
          <p:nvPr/>
        </p:nvSpPr>
        <p:spPr>
          <a:xfrm>
            <a:off x="644516" y="1133457"/>
            <a:ext cx="4736592" cy="492288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marL="109728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endParaRPr lang="de-DE" sz="1750" b="1" dirty="0">
              <a:solidFill>
                <a:schemeClr val="tx2"/>
              </a:solidFill>
              <a:latin typeface="Calibri"/>
            </a:endParaRPr>
          </a:p>
          <a:p>
            <a:pPr marL="395478" indent="-2857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Char char="-"/>
            </a:pPr>
            <a:r>
              <a:rPr sz="1750" b="1" dirty="0">
                <a:solidFill>
                  <a:schemeClr val="tx2"/>
                </a:solidFill>
                <a:latin typeface="Calibri"/>
              </a:rPr>
              <a:t>Nodes &amp; edges </a:t>
            </a:r>
            <a:r>
              <a:rPr lang="de-DE" sz="1750" b="1" dirty="0">
                <a:solidFill>
                  <a:schemeClr val="tx2"/>
                </a:solidFill>
                <a:latin typeface="Calibri"/>
              </a:rPr>
              <a:t>-</a:t>
            </a:r>
            <a:r>
              <a:rPr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Each pulse is a 6-feature </a:t>
            </a:r>
            <a:r>
              <a:rPr lang="de-DE" sz="1750" b="0" dirty="0">
                <a:solidFill>
                  <a:schemeClr val="tx2"/>
                </a:solidFill>
                <a:latin typeface="Calibri"/>
              </a:rPr>
              <a:t> 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node, linked to its 6 nearest neighbors in space</a:t>
            </a:r>
            <a:r>
              <a:rPr lang="de-DE" sz="1750" b="0" dirty="0">
                <a:solidFill>
                  <a:schemeClr val="tx2"/>
                </a:solidFill>
                <a:latin typeface="Calibri"/>
              </a:rPr>
              <a:t> +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time</a:t>
            </a:r>
            <a:endParaRPr lang="de-DE" sz="1750" b="0" dirty="0">
              <a:solidFill>
                <a:schemeClr val="tx2"/>
              </a:solidFill>
              <a:latin typeface="Calibri"/>
            </a:endParaRPr>
          </a:p>
          <a:p>
            <a:pPr marL="395478" indent="-2857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Char char="-"/>
            </a:pPr>
            <a:r>
              <a:rPr sz="1750" b="1" dirty="0" err="1">
                <a:solidFill>
                  <a:schemeClr val="tx2"/>
                </a:solidFill>
                <a:latin typeface="Calibri"/>
              </a:rPr>
              <a:t>EdgeConv</a:t>
            </a:r>
            <a:r>
              <a:rPr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lang="de-DE" sz="1750" b="1" dirty="0">
                <a:solidFill>
                  <a:schemeClr val="tx2"/>
                </a:solidFill>
                <a:latin typeface="Calibri"/>
              </a:rPr>
              <a:t>-</a:t>
            </a:r>
            <a:r>
              <a:rPr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One shared edge network combines node features with neighbor differences, making the block permutation-invariant</a:t>
            </a:r>
            <a:endParaRPr lang="de-DE" sz="1750" b="0" dirty="0">
              <a:solidFill>
                <a:schemeClr val="tx2"/>
              </a:solidFill>
              <a:latin typeface="Calibri"/>
            </a:endParaRPr>
          </a:p>
          <a:p>
            <a:pPr marL="395478" indent="-2857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Char char="-"/>
            </a:pPr>
            <a:r>
              <a:rPr sz="1750" b="1" dirty="0">
                <a:solidFill>
                  <a:schemeClr val="tx2"/>
                </a:solidFill>
                <a:latin typeface="Calibri"/>
              </a:rPr>
              <a:t>Three blocks </a:t>
            </a:r>
            <a:r>
              <a:rPr lang="de-DE" sz="1750" b="1" dirty="0">
                <a:solidFill>
                  <a:schemeClr val="tx2"/>
                </a:solidFill>
                <a:latin typeface="Calibri"/>
              </a:rPr>
              <a:t>-</a:t>
            </a:r>
            <a:r>
              <a:rPr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Stack 3 </a:t>
            </a:r>
            <a:r>
              <a:rPr sz="1750" b="0" dirty="0" err="1">
                <a:solidFill>
                  <a:schemeClr val="tx2"/>
                </a:solidFill>
                <a:latin typeface="Calibri"/>
              </a:rPr>
              <a:t>EdgeConv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 blocks, then concatenate the raw input with every block output</a:t>
            </a:r>
            <a:endParaRPr lang="de-DE" sz="1750" b="0" dirty="0">
              <a:solidFill>
                <a:schemeClr val="tx2"/>
              </a:solidFill>
              <a:latin typeface="Calibri"/>
            </a:endParaRPr>
          </a:p>
          <a:p>
            <a:pPr marL="395478" indent="-2857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Char char="-"/>
            </a:pPr>
            <a:r>
              <a:rPr sz="1750" b="1" dirty="0">
                <a:solidFill>
                  <a:schemeClr val="tx2"/>
                </a:solidFill>
                <a:latin typeface="Calibri"/>
              </a:rPr>
              <a:t>Pooling </a:t>
            </a:r>
            <a:r>
              <a:rPr lang="de-DE" sz="1750" b="1" dirty="0">
                <a:solidFill>
                  <a:schemeClr val="tx2"/>
                </a:solidFill>
                <a:latin typeface="Calibri"/>
              </a:rPr>
              <a:t>-</a:t>
            </a:r>
            <a:r>
              <a:rPr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Mean + max creates a fixed-size vector</a:t>
            </a:r>
            <a:r>
              <a:rPr lang="de-DE" sz="1750" b="0" dirty="0">
                <a:solidFill>
                  <a:schemeClr val="tx2"/>
                </a:solidFill>
                <a:latin typeface="Calibri"/>
              </a:rPr>
              <a:t>.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 </a:t>
            </a:r>
            <a:r>
              <a:rPr lang="de-DE" sz="1750" dirty="0" err="1">
                <a:solidFill>
                  <a:schemeClr val="tx2"/>
                </a:solidFill>
                <a:latin typeface="Calibri"/>
              </a:rPr>
              <a:t>Concatenate</a:t>
            </a:r>
            <a:r>
              <a:rPr lang="de-DE" sz="1750" dirty="0">
                <a:solidFill>
                  <a:schemeClr val="tx2"/>
                </a:solidFill>
                <a:latin typeface="Calibri"/>
              </a:rPr>
              <a:t>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x/y/z/time homophily and pulse count</a:t>
            </a:r>
            <a:endParaRPr lang="de-DE" sz="1750" b="0" dirty="0">
              <a:solidFill>
                <a:schemeClr val="tx2"/>
              </a:solidFill>
              <a:latin typeface="Calibri"/>
            </a:endParaRPr>
          </a:p>
          <a:p>
            <a:pPr marL="395478" indent="-2857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Tx/>
              <a:buChar char="-"/>
            </a:pPr>
            <a:r>
              <a:rPr sz="1750" b="1" dirty="0">
                <a:solidFill>
                  <a:schemeClr val="tx2"/>
                </a:solidFill>
                <a:latin typeface="Calibri"/>
              </a:rPr>
              <a:t>Output &amp; efficiency </a:t>
            </a:r>
            <a:r>
              <a:rPr lang="de-DE" sz="1750" dirty="0">
                <a:solidFill>
                  <a:schemeClr val="tx2"/>
                </a:solidFill>
                <a:latin typeface="Calibri"/>
              </a:rPr>
              <a:t>–</a:t>
            </a:r>
            <a:r>
              <a:rPr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lang="de-DE" sz="1750" dirty="0">
                <a:solidFill>
                  <a:schemeClr val="tx2"/>
                </a:solidFill>
                <a:latin typeface="Calibri"/>
              </a:rPr>
              <a:t>MLP</a:t>
            </a:r>
            <a:r>
              <a:rPr lang="de-DE" sz="1750" b="1" dirty="0">
                <a:solidFill>
                  <a:schemeClr val="tx2"/>
                </a:solidFill>
                <a:latin typeface="Calibri"/>
              </a:rPr>
              <a:t> </a:t>
            </a:r>
            <a:r>
              <a:rPr sz="1750" b="0" dirty="0">
                <a:solidFill>
                  <a:schemeClr val="tx2"/>
                </a:solidFill>
                <a:latin typeface="Calibri"/>
              </a:rPr>
              <a:t>predicts direction and κ</a:t>
            </a:r>
          </a:p>
        </p:txBody>
      </p:sp>
    </p:spTree>
    <p:extLst>
      <p:ext uri="{BB962C8B-B14F-4D97-AF65-F5344CB8AC3E}">
        <p14:creationId xmlns:p14="http://schemas.microsoft.com/office/powerpoint/2010/main" val="3242488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AB9AE-B570-7EA2-2F24-BE8549459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98" y="58577"/>
            <a:ext cx="10515600" cy="1325563"/>
          </a:xfrm>
        </p:spPr>
        <p:txBody>
          <a:bodyPr/>
          <a:lstStyle/>
          <a:p>
            <a:r>
              <a:rPr lang="de-DE" dirty="0" err="1"/>
              <a:t>Results</a:t>
            </a:r>
            <a:endParaRPr lang="de-D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8B5970A-198E-62DE-2985-8154E02798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02311"/>
              </p:ext>
            </p:extLst>
          </p:nvPr>
        </p:nvGraphicFramePr>
        <p:xfrm>
          <a:off x="386993" y="4653281"/>
          <a:ext cx="1114641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4726">
                  <a:extLst>
                    <a:ext uri="{9D8B030D-6E8A-4147-A177-3AD203B41FA5}">
                      <a16:colId xmlns:a16="http://schemas.microsoft.com/office/drawing/2014/main" val="1944533195"/>
                    </a:ext>
                  </a:extLst>
                </a:gridCol>
                <a:gridCol w="2233838">
                  <a:extLst>
                    <a:ext uri="{9D8B030D-6E8A-4147-A177-3AD203B41FA5}">
                      <a16:colId xmlns:a16="http://schemas.microsoft.com/office/drawing/2014/main" val="749123332"/>
                    </a:ext>
                  </a:extLst>
                </a:gridCol>
                <a:gridCol w="2229282">
                  <a:extLst>
                    <a:ext uri="{9D8B030D-6E8A-4147-A177-3AD203B41FA5}">
                      <a16:colId xmlns:a16="http://schemas.microsoft.com/office/drawing/2014/main" val="860048678"/>
                    </a:ext>
                  </a:extLst>
                </a:gridCol>
                <a:gridCol w="2229282">
                  <a:extLst>
                    <a:ext uri="{9D8B030D-6E8A-4147-A177-3AD203B41FA5}">
                      <a16:colId xmlns:a16="http://schemas.microsoft.com/office/drawing/2014/main" val="2406457182"/>
                    </a:ext>
                  </a:extLst>
                </a:gridCol>
                <a:gridCol w="2229282">
                  <a:extLst>
                    <a:ext uri="{9D8B030D-6E8A-4147-A177-3AD203B41FA5}">
                      <a16:colId xmlns:a16="http://schemas.microsoft.com/office/drawing/2014/main" val="516168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LineFit</a:t>
                      </a:r>
                      <a:endParaRPr lang="de-DE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feature eng. DNN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raw</a:t>
                      </a:r>
                      <a:r>
                        <a:rPr lang="de-D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pulse DNN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GNN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15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Training Time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1.2 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48.6 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598.1 min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040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Training Parameters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13.796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164.196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218.116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656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Inference</a:t>
                      </a:r>
                      <a:r>
                        <a:rPr lang="de-DE" dirty="0"/>
                        <a:t> / Event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0.0001ms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0.0115 </a:t>
                      </a:r>
                      <a:r>
                        <a:rPr lang="de-DE" dirty="0" err="1"/>
                        <a:t>ms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0.0160 </a:t>
                      </a:r>
                      <a:r>
                        <a:rPr lang="de-DE" dirty="0" err="1"/>
                        <a:t>ms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0.1025 </a:t>
                      </a:r>
                      <a:r>
                        <a:rPr lang="de-DE" dirty="0" err="1"/>
                        <a:t>ms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774022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27E2DEF-0790-859B-940C-0FD8F7EAEBBF}"/>
              </a:ext>
            </a:extLst>
          </p:cNvPr>
          <p:cNvSpPr/>
          <p:nvPr/>
        </p:nvSpPr>
        <p:spPr>
          <a:xfrm>
            <a:off x="838200" y="2104355"/>
            <a:ext cx="2131243" cy="16440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69.7°</a:t>
            </a:r>
          </a:p>
          <a:p>
            <a:pPr algn="ctr"/>
            <a:r>
              <a:rPr lang="de-DE" sz="10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Linefit</a:t>
            </a:r>
            <a:r>
              <a:rPr lang="de-DE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A3411B-F95F-7E94-5927-E0A5F6138D5C}"/>
              </a:ext>
            </a:extLst>
          </p:cNvPr>
          <p:cNvSpPr/>
          <p:nvPr/>
        </p:nvSpPr>
        <p:spPr>
          <a:xfrm>
            <a:off x="3507556" y="2086612"/>
            <a:ext cx="2131243" cy="16440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accent1"/>
                </a:solidFill>
              </a:rPr>
              <a:t>66.8°</a:t>
            </a:r>
          </a:p>
          <a:p>
            <a:pPr algn="ctr"/>
            <a:r>
              <a:rPr lang="de-DE" sz="1050" dirty="0">
                <a:solidFill>
                  <a:schemeClr val="accent1"/>
                </a:solidFill>
              </a:rPr>
              <a:t>Feature-</a:t>
            </a:r>
            <a:r>
              <a:rPr lang="de-DE" sz="1050" dirty="0" err="1">
                <a:solidFill>
                  <a:schemeClr val="accent1"/>
                </a:solidFill>
              </a:rPr>
              <a:t>engineered</a:t>
            </a:r>
            <a:r>
              <a:rPr lang="de-DE" sz="1050" dirty="0">
                <a:solidFill>
                  <a:schemeClr val="accent1"/>
                </a:solidFill>
              </a:rPr>
              <a:t> DNN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0CD1A7-B605-8F74-11E4-0F76FA946505}"/>
              </a:ext>
            </a:extLst>
          </p:cNvPr>
          <p:cNvSpPr/>
          <p:nvPr/>
        </p:nvSpPr>
        <p:spPr>
          <a:xfrm>
            <a:off x="6096000" y="2086611"/>
            <a:ext cx="2131243" cy="16440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rgbClr val="FF6600"/>
                </a:solidFill>
              </a:rPr>
              <a:t>68.0°</a:t>
            </a:r>
          </a:p>
          <a:p>
            <a:pPr algn="ctr"/>
            <a:r>
              <a:rPr lang="de-DE" sz="1050" dirty="0">
                <a:solidFill>
                  <a:srgbClr val="FF6600"/>
                </a:solidFill>
              </a:rPr>
              <a:t>Raw-pulse DNN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0CDE059-3BAD-FB31-F75F-E4B68562A214}"/>
              </a:ext>
            </a:extLst>
          </p:cNvPr>
          <p:cNvSpPr/>
          <p:nvPr/>
        </p:nvSpPr>
        <p:spPr>
          <a:xfrm>
            <a:off x="8765356" y="2086611"/>
            <a:ext cx="2131243" cy="16440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accent6">
                    <a:lumMod val="75000"/>
                  </a:schemeClr>
                </a:solidFill>
              </a:rPr>
              <a:t>63.0°</a:t>
            </a:r>
          </a:p>
          <a:p>
            <a:pPr algn="ctr"/>
            <a:r>
              <a:rPr lang="de-DE" sz="1050" dirty="0">
                <a:solidFill>
                  <a:schemeClr val="accent6">
                    <a:lumMod val="75000"/>
                  </a:schemeClr>
                </a:solidFill>
              </a:rPr>
              <a:t>GNN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52ACF5-C013-064A-7DE4-D98B34BCBAE2}"/>
              </a:ext>
            </a:extLst>
          </p:cNvPr>
          <p:cNvSpPr txBox="1"/>
          <p:nvPr/>
        </p:nvSpPr>
        <p:spPr>
          <a:xfrm>
            <a:off x="774826" y="1463039"/>
            <a:ext cx="503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Mean of the angular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error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ψ of a test-batch: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2A1320-59D4-3333-22C9-6CAE623F496B}"/>
              </a:ext>
            </a:extLst>
          </p:cNvPr>
          <p:cNvSpPr/>
          <p:nvPr/>
        </p:nvSpPr>
        <p:spPr>
          <a:xfrm>
            <a:off x="3629496" y="3936405"/>
            <a:ext cx="4365657" cy="46631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2"/>
                </a:solidFill>
              </a:rPr>
              <a:t>Model </a:t>
            </a:r>
            <a:r>
              <a:rPr lang="de-DE" dirty="0" err="1">
                <a:solidFill>
                  <a:schemeClr val="tx2"/>
                </a:solidFill>
              </a:rPr>
              <a:t>used</a:t>
            </a:r>
            <a:r>
              <a:rPr lang="de-DE" dirty="0">
                <a:solidFill>
                  <a:schemeClr val="tx2"/>
                </a:solidFill>
              </a:rPr>
              <a:t> by  Researchers : 58.4°</a:t>
            </a:r>
          </a:p>
        </p:txBody>
      </p:sp>
    </p:spTree>
    <p:extLst>
      <p:ext uri="{BB962C8B-B14F-4D97-AF65-F5344CB8AC3E}">
        <p14:creationId xmlns:p14="http://schemas.microsoft.com/office/powerpoint/2010/main" val="3401983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1769-1551-DBF1-8DCC-9C17EBC8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50"/>
            <a:ext cx="10515600" cy="1325563"/>
          </a:xfrm>
        </p:spPr>
        <p:txBody>
          <a:bodyPr/>
          <a:lstStyle/>
          <a:p>
            <a:r>
              <a:rPr lang="de-DE" dirty="0" err="1"/>
              <a:t>Complexity</a:t>
            </a:r>
            <a:r>
              <a:rPr lang="de-DE" dirty="0"/>
              <a:t> </a:t>
            </a:r>
            <a:r>
              <a:rPr lang="de-DE" dirty="0" err="1"/>
              <a:t>Dependence</a:t>
            </a:r>
            <a:endParaRPr lang="de-D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2B8F07-0610-5459-ADFF-C45C65CCC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58" y="1690688"/>
            <a:ext cx="104432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9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A47E-0EA1-2181-3896-AE5A2B50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3"/>
            <a:ext cx="10515600" cy="1325563"/>
          </a:xfrm>
        </p:spPr>
        <p:txBody>
          <a:bodyPr/>
          <a:lstStyle/>
          <a:p>
            <a:r>
              <a:rPr lang="de-DE" dirty="0"/>
              <a:t>Confidence </a:t>
            </a:r>
            <a:r>
              <a:rPr lang="de-DE" dirty="0" err="1"/>
              <a:t>Calibration</a:t>
            </a:r>
            <a:endParaRPr lang="de-D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CA95D0-4C0F-9AAC-AB53-64D8E91AB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37" y="1690688"/>
            <a:ext cx="10515600" cy="40444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CCCDCF-BFFC-DD69-14FE-84DFAB1C2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9" y="2006129"/>
            <a:ext cx="11591004" cy="31611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BD641E-E7A5-FAAD-ED07-3992951FD1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77" y="5858235"/>
            <a:ext cx="5292190" cy="4601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A93580-5660-5052-6001-03ADEBF6700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734" y="5800330"/>
            <a:ext cx="950857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8AE0-0BF0-AB74-1331-733A227F7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73" y="-114232"/>
            <a:ext cx="10515600" cy="1325563"/>
          </a:xfrm>
        </p:spPr>
        <p:txBody>
          <a:bodyPr/>
          <a:lstStyle/>
          <a:p>
            <a:r>
              <a:rPr lang="de-DE" dirty="0" err="1"/>
              <a:t>Zenith</a:t>
            </a:r>
            <a:r>
              <a:rPr lang="de-DE" dirty="0"/>
              <a:t> Bias and </a:t>
            </a:r>
            <a:r>
              <a:rPr lang="de-DE" dirty="0" err="1"/>
              <a:t>Attractor</a:t>
            </a:r>
            <a:r>
              <a:rPr lang="de-DE" dirty="0"/>
              <a:t> </a:t>
            </a:r>
            <a:r>
              <a:rPr lang="de-DE" dirty="0" err="1"/>
              <a:t>effect</a:t>
            </a:r>
            <a:endParaRPr lang="de-D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3CFCE9-34AB-C954-B3CC-E379C3B2D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97" y="844941"/>
            <a:ext cx="10043376" cy="38628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461520-79C9-AF32-A17B-B852F54BD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01" y="844941"/>
            <a:ext cx="10043372" cy="3862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861A35-1BC2-FAC3-FE5A-0B13A1A01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94" y="778182"/>
            <a:ext cx="11982606" cy="4704108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E6F43C-A365-5D93-F802-6934628A23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0646385"/>
              </p:ext>
            </p:extLst>
          </p:nvPr>
        </p:nvGraphicFramePr>
        <p:xfrm>
          <a:off x="2320533" y="4843070"/>
          <a:ext cx="6482280" cy="1808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7814">
                  <a:extLst>
                    <a:ext uri="{9D8B030D-6E8A-4147-A177-3AD203B41FA5}">
                      <a16:colId xmlns:a16="http://schemas.microsoft.com/office/drawing/2014/main" val="1944533195"/>
                    </a:ext>
                  </a:extLst>
                </a:gridCol>
                <a:gridCol w="2162233">
                  <a:extLst>
                    <a:ext uri="{9D8B030D-6E8A-4147-A177-3AD203B41FA5}">
                      <a16:colId xmlns:a16="http://schemas.microsoft.com/office/drawing/2014/main" val="860048678"/>
                    </a:ext>
                  </a:extLst>
                </a:gridCol>
                <a:gridCol w="2162233">
                  <a:extLst>
                    <a:ext uri="{9D8B030D-6E8A-4147-A177-3AD203B41FA5}">
                      <a16:colId xmlns:a16="http://schemas.microsoft.com/office/drawing/2014/main" val="516168318"/>
                    </a:ext>
                  </a:extLst>
                </a:gridCol>
              </a:tblGrid>
              <a:tr h="3296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Model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2"/>
                          </a:solidFill>
                        </a:rPr>
                        <a:t>Median ψ↑</a:t>
                      </a: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2"/>
                          </a:solidFill>
                        </a:rPr>
                        <a:t>Median ψ↓</a:t>
                      </a: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158046"/>
                  </a:ext>
                </a:extLst>
              </a:tr>
              <a:tr h="2980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 err="1">
                          <a:solidFill>
                            <a:schemeClr val="tx2"/>
                          </a:solidFill>
                        </a:rPr>
                        <a:t>LineFit</a:t>
                      </a:r>
                      <a:endParaRPr lang="de-DE" sz="14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91.14°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/>
                        <a:t>55.62°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040955"/>
                  </a:ext>
                </a:extLst>
              </a:tr>
              <a:tr h="5148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2"/>
                          </a:solidFill>
                        </a:rPr>
                        <a:t>feature-</a:t>
                      </a:r>
                      <a:r>
                        <a:rPr lang="de-DE" sz="1400" dirty="0" err="1">
                          <a:solidFill>
                            <a:schemeClr val="tx2"/>
                          </a:solidFill>
                        </a:rPr>
                        <a:t>engineered</a:t>
                      </a:r>
                      <a:r>
                        <a:rPr lang="de-DE" sz="1400" dirty="0">
                          <a:solidFill>
                            <a:schemeClr val="tx2"/>
                          </a:solidFill>
                        </a:rPr>
                        <a:t> DNN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92.20°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49.25°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656575"/>
                  </a:ext>
                </a:extLst>
              </a:tr>
              <a:tr h="3296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2"/>
                          </a:solidFill>
                        </a:rPr>
                        <a:t>Raw-Pulse DNN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94.73°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49.50°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774022"/>
                  </a:ext>
                </a:extLst>
              </a:tr>
              <a:tr h="3296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>
                          <a:solidFill>
                            <a:schemeClr val="tx2"/>
                          </a:solidFill>
                        </a:rPr>
                        <a:t>GNN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91.12°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400" dirty="0"/>
                        <a:t>43.76°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00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09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6,4716"/>
  <p:tag name="ORIGINALWIDTH" val="2604,424"/>
  <p:tag name="OUTPUTTYPE" val="PNG"/>
  <p:tag name="IGUANATEXVERSION" val="161"/>
  <p:tag name="LATEXADDIN" val="\documentclass{article}&#10;\usepackage{amsmath}&#10;\pagestyle{empty}&#10;\begin{document}&#10;&#10;&#10;\[&#10;f(\mathbf{x}; \boldsymbol{\mu}, \kappa) = C_3(\kappa)\, e^{\kappa \boldsymbol{\mu} \cdot \mathbf{x}}, \qquad C_3(\kappa) = \frac{\kappa}{4\pi \sinh\kappa},&#10;\]&#10;&#10;\end{document}"/>
  <p:tag name="IGUANATEXSIZE" val="20"/>
  <p:tag name="IGUANATEXCURSOR" val="24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3,4646"/>
  <p:tag name="ORIGINALWIDTH" val="467,9415"/>
  <p:tag name="OUTPUTTYPE" val="PNG"/>
  <p:tag name="IGUANATEXVERSION" val="161"/>
  <p:tag name="LATEXADDIN" val="\documentclass{article}&#10;\usepackage{amsmath}&#10;\pagestyle{empty}&#10;\begin{document}&#10;&#10;\[&#10;    \sigma = \frac{1}{\sqrt{\kappa}},&#10;    \label{eq:kappa-to-sigma}&#10;\]&#10;&#10;&#10;\end{document}"/>
  <p:tag name="IGUANATEXSIZE" val="20"/>
  <p:tag name="IGUANATEXCURSOR" val="15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</Words>
  <Application>Microsoft Office PowerPoint</Application>
  <PresentationFormat>Widescreen</PresentationFormat>
  <Paragraphs>126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Direction Reconstruction of IceCube Neutrino Events</vt:lpstr>
      <vt:lpstr>What is Icecube?</vt:lpstr>
      <vt:lpstr>Data and Task</vt:lpstr>
      <vt:lpstr>Overview of the Approaches</vt:lpstr>
      <vt:lpstr>The Graph Neural Network (GNN)</vt:lpstr>
      <vt:lpstr>Results</vt:lpstr>
      <vt:lpstr>Complexity Dependence</vt:lpstr>
      <vt:lpstr>Confidence Calibration</vt:lpstr>
      <vt:lpstr>Zenith Bias and Attractor effect</vt:lpstr>
      <vt:lpstr>Conclusions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 Stahl</dc:creator>
  <cp:lastModifiedBy>Tim Stahl</cp:lastModifiedBy>
  <cp:revision>5</cp:revision>
  <dcterms:created xsi:type="dcterms:W3CDTF">2026-07-30T11:57:14Z</dcterms:created>
  <dcterms:modified xsi:type="dcterms:W3CDTF">2026-07-30T22:24:11Z</dcterms:modified>
</cp:coreProperties>
</file>