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26C5A0-BB8D-5845-8BEE-A4F9826196AB}" v="45" dt="2026-07-31T06:28:45.3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66"/>
    <p:restoredTop sz="64434"/>
  </p:normalViewPr>
  <p:slideViewPr>
    <p:cSldViewPr snapToGrid="0">
      <p:cViewPr>
        <p:scale>
          <a:sx n="58" d="100"/>
          <a:sy n="58" d="100"/>
        </p:scale>
        <p:origin x="1408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CE0408-286F-B844-86E8-AD7FBB07FCD6}" type="datetimeFigureOut">
              <a:rPr lang="de-DE" smtClean="0"/>
              <a:t>30.07.26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9B27A0-70E3-BA4A-A33D-C121D2D6C1C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8654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The </a:t>
            </a:r>
            <a:r>
              <a:rPr lang="de-DE" dirty="0" err="1"/>
              <a:t>attachment</a:t>
            </a:r>
            <a:r>
              <a:rPr lang="de-DE" dirty="0"/>
              <a:t> </a:t>
            </a:r>
            <a:r>
              <a:rPr lang="de-DE" dirty="0" err="1"/>
              <a:t>consists</a:t>
            </a:r>
            <a:r>
              <a:rPr lang="de-DE" dirty="0"/>
              <a:t> out of 5160 </a:t>
            </a:r>
            <a:r>
              <a:rPr lang="de-DE" dirty="0" err="1"/>
              <a:t>optical</a:t>
            </a:r>
            <a:r>
              <a:rPr lang="de-DE" dirty="0"/>
              <a:t> </a:t>
            </a:r>
            <a:r>
              <a:rPr lang="de-DE" dirty="0" err="1"/>
              <a:t>sensors</a:t>
            </a:r>
            <a:r>
              <a:rPr lang="de-DE" dirty="0"/>
              <a:t> on 86 </a:t>
            </a:r>
            <a:r>
              <a:rPr lang="de-DE" dirty="0" err="1"/>
              <a:t>vertical</a:t>
            </a:r>
            <a:r>
              <a:rPr lang="de-DE" dirty="0"/>
              <a:t> </a:t>
            </a:r>
            <a:r>
              <a:rPr lang="de-DE" dirty="0" err="1"/>
              <a:t>strings</a:t>
            </a:r>
            <a:r>
              <a:rPr lang="de-DE" dirty="0"/>
              <a:t> in a 1km </a:t>
            </a:r>
            <a:r>
              <a:rPr lang="de-DE" dirty="0" err="1"/>
              <a:t>clear</a:t>
            </a:r>
            <a:r>
              <a:rPr lang="de-DE" dirty="0"/>
              <a:t> glacier </a:t>
            </a:r>
            <a:r>
              <a:rPr lang="de-DE" dirty="0" err="1"/>
              <a:t>ice</a:t>
            </a:r>
            <a:r>
              <a:rPr lang="de-DE" dirty="0"/>
              <a:t> at the </a:t>
            </a:r>
            <a:r>
              <a:rPr lang="de-DE" dirty="0" err="1"/>
              <a:t>south</a:t>
            </a:r>
            <a:r>
              <a:rPr lang="de-DE" dirty="0"/>
              <a:t> pole</a:t>
            </a:r>
            <a:br>
              <a:rPr lang="de-DE" dirty="0"/>
            </a:br>
            <a:endParaRPr lang="de-DE" dirty="0"/>
          </a:p>
          <a:p>
            <a:r>
              <a:rPr lang="de-DE" dirty="0"/>
              <a:t>The </a:t>
            </a:r>
            <a:r>
              <a:rPr lang="de-DE" dirty="0" err="1"/>
              <a:t>goal</a:t>
            </a:r>
            <a:r>
              <a:rPr lang="de-DE" dirty="0"/>
              <a:t> of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attechmentis</a:t>
            </a:r>
            <a:r>
              <a:rPr lang="de-DE" dirty="0"/>
              <a:t> the </a:t>
            </a:r>
            <a:r>
              <a:rPr lang="de-DE" dirty="0" err="1"/>
              <a:t>detection</a:t>
            </a:r>
            <a:r>
              <a:rPr lang="de-DE" dirty="0"/>
              <a:t> of high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astrophyscal</a:t>
            </a:r>
            <a:r>
              <a:rPr lang="de-DE" dirty="0"/>
              <a:t> </a:t>
            </a:r>
            <a:r>
              <a:rPr lang="de-DE" dirty="0" err="1"/>
              <a:t>neutrinos</a:t>
            </a:r>
            <a:r>
              <a:rPr lang="de-DE" dirty="0"/>
              <a:t> the trace </a:t>
            </a:r>
            <a:r>
              <a:rPr lang="de-DE" dirty="0" err="1"/>
              <a:t>them</a:t>
            </a:r>
            <a:r>
              <a:rPr lang="de-DE" dirty="0"/>
              <a:t> back to </a:t>
            </a:r>
            <a:r>
              <a:rPr lang="de-DE" dirty="0" err="1"/>
              <a:t>their</a:t>
            </a:r>
            <a:r>
              <a:rPr lang="de-DE" dirty="0"/>
              <a:t> source in the </a:t>
            </a:r>
            <a:r>
              <a:rPr lang="de-DE" dirty="0" err="1"/>
              <a:t>sky</a:t>
            </a:r>
            <a:endParaRPr lang="de-DE" dirty="0"/>
          </a:p>
          <a:p>
            <a:br>
              <a:rPr lang="de-DE" dirty="0"/>
            </a:br>
            <a:r>
              <a:rPr lang="de-DE" dirty="0" err="1"/>
              <a:t>Netrinos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small </a:t>
            </a:r>
            <a:r>
              <a:rPr lang="de-DE" dirty="0" err="1"/>
              <a:t>mass</a:t>
            </a:r>
            <a:r>
              <a:rPr lang="de-DE" dirty="0"/>
              <a:t> and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charge</a:t>
            </a:r>
            <a:r>
              <a:rPr lang="de-DE" dirty="0"/>
              <a:t>, </a:t>
            </a:r>
            <a:r>
              <a:rPr lang="de-DE" dirty="0" err="1"/>
              <a:t>whoc</a:t>
            </a:r>
            <a:r>
              <a:rPr lang="de-DE" dirty="0"/>
              <a:t> </a:t>
            </a:r>
            <a:r>
              <a:rPr lang="de-DE" dirty="0" err="1"/>
              <a:t>leads</a:t>
            </a:r>
            <a:r>
              <a:rPr lang="de-DE" dirty="0"/>
              <a:t> to a </a:t>
            </a:r>
            <a:r>
              <a:rPr lang="de-DE" dirty="0" err="1"/>
              <a:t>smal</a:t>
            </a:r>
            <a:r>
              <a:rPr lang="de-DE" dirty="0"/>
              <a:t> </a:t>
            </a:r>
            <a:r>
              <a:rPr lang="de-DE" dirty="0" err="1"/>
              <a:t>crossection</a:t>
            </a:r>
            <a:br>
              <a:rPr lang="de-DE" dirty="0"/>
            </a:br>
            <a:r>
              <a:rPr lang="de-DE" dirty="0"/>
              <a:t>But </a:t>
            </a:r>
            <a:r>
              <a:rPr lang="de-DE" dirty="0" err="1"/>
              <a:t>instead</a:t>
            </a:r>
            <a:r>
              <a:rPr lang="de-DE" dirty="0"/>
              <a:t>,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produce</a:t>
            </a:r>
            <a:r>
              <a:rPr lang="de-DE" dirty="0"/>
              <a:t> </a:t>
            </a:r>
            <a:r>
              <a:rPr lang="de-DE" dirty="0" err="1"/>
              <a:t>through</a:t>
            </a:r>
            <a:r>
              <a:rPr lang="de-DE" dirty="0"/>
              <a:t> the </a:t>
            </a:r>
            <a:r>
              <a:rPr lang="de-DE" dirty="0" err="1"/>
              <a:t>backwards</a:t>
            </a:r>
            <a:r>
              <a:rPr lang="de-DE" dirty="0"/>
              <a:t> </a:t>
            </a:r>
            <a:r>
              <a:rPr lang="de-DE" dirty="0" err="1"/>
              <a:t>beta</a:t>
            </a:r>
            <a:r>
              <a:rPr lang="de-DE" dirty="0"/>
              <a:t> </a:t>
            </a:r>
            <a:r>
              <a:rPr lang="de-DE" dirty="0" err="1"/>
              <a:t>decay</a:t>
            </a:r>
            <a:r>
              <a:rPr lang="de-DE" dirty="0"/>
              <a:t> </a:t>
            </a:r>
            <a:r>
              <a:rPr lang="de-DE" dirty="0" err="1"/>
              <a:t>secondary</a:t>
            </a:r>
            <a:r>
              <a:rPr lang="de-DE" dirty="0"/>
              <a:t> </a:t>
            </a:r>
            <a:r>
              <a:rPr lang="de-DE" dirty="0" err="1"/>
              <a:t>particles</a:t>
            </a:r>
            <a:r>
              <a:rPr lang="de-DE" dirty="0"/>
              <a:t> like </a:t>
            </a:r>
            <a:r>
              <a:rPr lang="de-DE" dirty="0" err="1"/>
              <a:t>elektrones</a:t>
            </a:r>
            <a:r>
              <a:rPr lang="de-DE" dirty="0"/>
              <a:t> and </a:t>
            </a:r>
            <a:r>
              <a:rPr lang="de-DE" dirty="0" err="1"/>
              <a:t>muons</a:t>
            </a:r>
            <a:r>
              <a:rPr lang="de-DE" dirty="0"/>
              <a:t>.</a:t>
            </a:r>
            <a:br>
              <a:rPr lang="de-DE" dirty="0"/>
            </a:br>
            <a:r>
              <a:rPr lang="de-DE" dirty="0"/>
              <a:t>The </a:t>
            </a:r>
            <a:r>
              <a:rPr lang="de-DE" dirty="0" err="1"/>
              <a:t>particles</a:t>
            </a:r>
            <a:r>
              <a:rPr lang="de-DE" dirty="0"/>
              <a:t> </a:t>
            </a:r>
            <a:r>
              <a:rPr lang="de-DE" dirty="0" err="1"/>
              <a:t>move</a:t>
            </a:r>
            <a:r>
              <a:rPr lang="de-DE" dirty="0"/>
              <a:t> </a:t>
            </a:r>
            <a:r>
              <a:rPr lang="de-DE" dirty="0" err="1"/>
              <a:t>faster</a:t>
            </a:r>
            <a:r>
              <a:rPr lang="de-DE" dirty="0"/>
              <a:t> </a:t>
            </a:r>
            <a:r>
              <a:rPr lang="de-DE" dirty="0" err="1"/>
              <a:t>then</a:t>
            </a:r>
            <a:r>
              <a:rPr lang="de-DE" dirty="0"/>
              <a:t> light and </a:t>
            </a:r>
            <a:r>
              <a:rPr lang="de-DE" dirty="0" err="1"/>
              <a:t>produce</a:t>
            </a:r>
            <a:r>
              <a:rPr lang="de-DE" dirty="0"/>
              <a:t> Cherenkov light, </a:t>
            </a:r>
            <a:r>
              <a:rPr lang="de-DE" dirty="0" err="1"/>
              <a:t>taht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detected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the </a:t>
            </a:r>
            <a:r>
              <a:rPr lang="de-DE" dirty="0" err="1"/>
              <a:t>sensors</a:t>
            </a:r>
            <a:r>
              <a:rPr lang="de-DE" dirty="0"/>
              <a:t>.</a:t>
            </a:r>
            <a:br>
              <a:rPr lang="de-DE" dirty="0"/>
            </a:br>
            <a:r>
              <a:rPr lang="de-DE" dirty="0"/>
              <a:t>Important </a:t>
            </a:r>
            <a:r>
              <a:rPr lang="de-DE" dirty="0" err="1"/>
              <a:t>are</a:t>
            </a:r>
            <a:r>
              <a:rPr lang="de-DE" dirty="0"/>
              <a:t> the </a:t>
            </a:r>
            <a:r>
              <a:rPr lang="de-DE" dirty="0" err="1"/>
              <a:t>muons</a:t>
            </a:r>
            <a:r>
              <a:rPr lang="de-DE" dirty="0"/>
              <a:t>, </a:t>
            </a:r>
            <a:r>
              <a:rPr lang="de-DE" dirty="0" err="1"/>
              <a:t>because</a:t>
            </a:r>
            <a:r>
              <a:rPr lang="de-DE" dirty="0"/>
              <a:t> due to </a:t>
            </a:r>
            <a:r>
              <a:rPr lang="de-DE" dirty="0" err="1"/>
              <a:t>their</a:t>
            </a:r>
            <a:r>
              <a:rPr lang="de-DE" dirty="0"/>
              <a:t> high </a:t>
            </a:r>
            <a:r>
              <a:rPr lang="de-DE" dirty="0" err="1"/>
              <a:t>mass</a:t>
            </a:r>
            <a:r>
              <a:rPr lang="de-DE" dirty="0"/>
              <a:t>, </a:t>
            </a:r>
            <a:r>
              <a:rPr lang="de-DE" dirty="0" err="1"/>
              <a:t>they</a:t>
            </a:r>
            <a:r>
              <a:rPr lang="de-DE" dirty="0"/>
              <a:t> lose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whery</a:t>
            </a:r>
            <a:r>
              <a:rPr lang="de-DE" dirty="0"/>
              <a:t> </a:t>
            </a:r>
            <a:r>
              <a:rPr lang="de-DE" dirty="0" err="1"/>
              <a:t>slowsly</a:t>
            </a:r>
            <a:r>
              <a:rPr lang="de-DE" dirty="0"/>
              <a:t> and </a:t>
            </a:r>
            <a:r>
              <a:rPr lang="de-DE" dirty="0" err="1"/>
              <a:t>leave</a:t>
            </a:r>
            <a:r>
              <a:rPr lang="de-DE" dirty="0"/>
              <a:t> </a:t>
            </a:r>
            <a:r>
              <a:rPr lang="de-DE" dirty="0" err="1"/>
              <a:t>behind</a:t>
            </a:r>
            <a:r>
              <a:rPr lang="de-DE" dirty="0"/>
              <a:t> a </a:t>
            </a:r>
            <a:r>
              <a:rPr lang="de-DE" dirty="0" err="1"/>
              <a:t>clearly</a:t>
            </a:r>
            <a:r>
              <a:rPr lang="de-DE" dirty="0"/>
              <a:t> trace.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B27A0-70E3-BA4A-A33D-C121D2D6C1C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575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5 out of 6 Features </a:t>
            </a:r>
            <a:r>
              <a:rPr lang="de-DE" dirty="0" err="1"/>
              <a:t>are</a:t>
            </a:r>
            <a:r>
              <a:rPr lang="de-DE" dirty="0"/>
              <a:t> Raw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the </a:t>
            </a:r>
            <a:r>
              <a:rPr lang="de-DE" dirty="0" err="1"/>
              <a:t>detectors</a:t>
            </a:r>
            <a:endParaRPr lang="de-DE" dirty="0"/>
          </a:p>
          <a:p>
            <a:r>
              <a:rPr lang="de-DE" dirty="0"/>
              <a:t>Time </a:t>
            </a:r>
            <a:r>
              <a:rPr lang="de-DE" dirty="0" err="1"/>
              <a:t>from</a:t>
            </a:r>
            <a:r>
              <a:rPr lang="de-DE" dirty="0"/>
              <a:t> 0 to </a:t>
            </a:r>
            <a:r>
              <a:rPr lang="de-DE" dirty="0" err="1"/>
              <a:t>several</a:t>
            </a:r>
            <a:r>
              <a:rPr lang="de-DE" dirty="0"/>
              <a:t> </a:t>
            </a:r>
            <a:r>
              <a:rPr lang="de-DE" dirty="0" err="1"/>
              <a:t>mucro</a:t>
            </a:r>
            <a:r>
              <a:rPr lang="de-DE" dirty="0"/>
              <a:t> </a:t>
            </a:r>
            <a:r>
              <a:rPr lang="de-DE" dirty="0" err="1"/>
              <a:t>seconds</a:t>
            </a: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High </a:t>
            </a:r>
            <a:r>
              <a:rPr lang="de-DE" dirty="0" err="1"/>
              <a:t>charge</a:t>
            </a:r>
            <a:r>
              <a:rPr lang="de-DE" dirty="0"/>
              <a:t> </a:t>
            </a:r>
            <a:r>
              <a:rPr lang="de-DE" dirty="0" err="1"/>
              <a:t>means</a:t>
            </a:r>
            <a:r>
              <a:rPr lang="de-DE" dirty="0"/>
              <a:t>, </a:t>
            </a:r>
            <a:r>
              <a:rPr lang="de-DE" dirty="0" err="1"/>
              <a:t>taht</a:t>
            </a:r>
            <a:r>
              <a:rPr lang="de-DE" dirty="0"/>
              <a:t> the </a:t>
            </a:r>
            <a:r>
              <a:rPr lang="de-DE" dirty="0" err="1"/>
              <a:t>Particle</a:t>
            </a:r>
            <a:r>
              <a:rPr lang="de-DE" dirty="0"/>
              <a:t> was </a:t>
            </a:r>
            <a:r>
              <a:rPr lang="de-DE" dirty="0" err="1"/>
              <a:t>flying</a:t>
            </a:r>
            <a:r>
              <a:rPr lang="de-DE" dirty="0"/>
              <a:t> </a:t>
            </a:r>
            <a:r>
              <a:rPr lang="de-DE" dirty="0" err="1"/>
              <a:t>close</a:t>
            </a:r>
            <a:r>
              <a:rPr lang="de-DE" dirty="0"/>
              <a:t> to the </a:t>
            </a:r>
            <a:r>
              <a:rPr lang="de-DE" dirty="0" err="1"/>
              <a:t>sensor</a:t>
            </a:r>
            <a:r>
              <a:rPr lang="de-DE" dirty="0"/>
              <a:t> and </a:t>
            </a:r>
            <a:r>
              <a:rPr lang="de-DE" dirty="0" err="1"/>
              <a:t>absorbs</a:t>
            </a:r>
            <a:r>
              <a:rPr lang="de-DE" dirty="0"/>
              <a:t> a high </a:t>
            </a:r>
            <a:r>
              <a:rPr lang="de-DE" dirty="0" err="1"/>
              <a:t>number</a:t>
            </a:r>
            <a:r>
              <a:rPr lang="de-DE" dirty="0"/>
              <a:t> of </a:t>
            </a:r>
            <a:r>
              <a:rPr lang="de-DE" dirty="0" err="1"/>
              <a:t>photons</a:t>
            </a:r>
            <a:endParaRPr lang="de-DE" dirty="0"/>
          </a:p>
          <a:p>
            <a:endParaRPr lang="de-DE" dirty="0"/>
          </a:p>
          <a:p>
            <a:r>
              <a:rPr lang="de-DE" dirty="0" err="1"/>
              <a:t>Auxilary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dynamic</a:t>
            </a:r>
            <a:r>
              <a:rPr lang="de-DE" dirty="0"/>
              <a:t> </a:t>
            </a:r>
            <a:r>
              <a:rPr lang="de-DE" dirty="0" err="1"/>
              <a:t>calculated</a:t>
            </a:r>
            <a:r>
              <a:rPr lang="de-DE" dirty="0"/>
              <a:t> feature,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destinguish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noise</a:t>
            </a:r>
            <a:r>
              <a:rPr lang="de-DE" dirty="0"/>
              <a:t> an </a:t>
            </a:r>
            <a:r>
              <a:rPr lang="de-DE" dirty="0" err="1"/>
              <a:t>signal</a:t>
            </a:r>
            <a:br>
              <a:rPr lang="de-DE" dirty="0"/>
            </a:br>
            <a:r>
              <a:rPr lang="de-DE" dirty="0"/>
              <a:t>So for the </a:t>
            </a:r>
            <a:r>
              <a:rPr lang="de-DE" dirty="0" err="1"/>
              <a:t>training</a:t>
            </a:r>
            <a:r>
              <a:rPr lang="de-DE" dirty="0"/>
              <a:t> I </a:t>
            </a:r>
            <a:r>
              <a:rPr lang="de-DE" dirty="0" err="1"/>
              <a:t>filtered</a:t>
            </a:r>
            <a:r>
              <a:rPr lang="de-DE" dirty="0"/>
              <a:t> the Data by </a:t>
            </a:r>
            <a:r>
              <a:rPr lang="de-DE" dirty="0" err="1"/>
              <a:t>auxilary</a:t>
            </a:r>
            <a:r>
              <a:rPr lang="de-DE" dirty="0"/>
              <a:t> and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real-hit </a:t>
            </a:r>
            <a:r>
              <a:rPr lang="de-DE" dirty="0" err="1"/>
              <a:t>data</a:t>
            </a:r>
            <a:r>
              <a:rPr lang="de-DE" dirty="0"/>
              <a:t>. </a:t>
            </a:r>
            <a:br>
              <a:rPr lang="de-DE" dirty="0"/>
            </a:br>
            <a:r>
              <a:rPr lang="de-DE" dirty="0"/>
              <a:t>For the </a:t>
            </a:r>
            <a:r>
              <a:rPr lang="de-DE" dirty="0" err="1"/>
              <a:t>training</a:t>
            </a:r>
            <a:r>
              <a:rPr lang="de-DE" dirty="0"/>
              <a:t> I </a:t>
            </a:r>
            <a:r>
              <a:rPr lang="de-DE" dirty="0" err="1"/>
              <a:t>decidetI</a:t>
            </a:r>
            <a:r>
              <a:rPr lang="de-DE" dirty="0"/>
              <a:t> </a:t>
            </a:r>
            <a:r>
              <a:rPr lang="de-DE" dirty="0" err="1"/>
              <a:t>capped</a:t>
            </a:r>
            <a:r>
              <a:rPr lang="de-DE" dirty="0"/>
              <a:t> the </a:t>
            </a:r>
            <a:r>
              <a:rPr lang="de-DE" dirty="0" err="1"/>
              <a:t>number</a:t>
            </a:r>
            <a:r>
              <a:rPr lang="de-DE" dirty="0"/>
              <a:t> of </a:t>
            </a:r>
            <a:r>
              <a:rPr lang="de-DE" dirty="0" err="1"/>
              <a:t>hits</a:t>
            </a:r>
            <a:r>
              <a:rPr lang="de-DE" dirty="0"/>
              <a:t> at 128 to not </a:t>
            </a:r>
            <a:r>
              <a:rPr lang="de-DE" dirty="0" err="1"/>
              <a:t>include</a:t>
            </a:r>
            <a:r>
              <a:rPr lang="de-DE" dirty="0"/>
              <a:t> </a:t>
            </a:r>
            <a:r>
              <a:rPr lang="de-DE" dirty="0" err="1"/>
              <a:t>giant</a:t>
            </a:r>
            <a:r>
              <a:rPr lang="de-DE" dirty="0"/>
              <a:t> </a:t>
            </a:r>
            <a:r>
              <a:rPr lang="de-DE" dirty="0" err="1"/>
              <a:t>events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50000 </a:t>
            </a:r>
            <a:r>
              <a:rPr lang="de-DE" dirty="0" err="1"/>
              <a:t>hits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,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influce</a:t>
            </a:r>
            <a:r>
              <a:rPr lang="de-DE" dirty="0"/>
              <a:t> the Network.</a:t>
            </a:r>
            <a:br>
              <a:rPr lang="de-DE" dirty="0"/>
            </a:br>
            <a:r>
              <a:rPr lang="de-DE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B27A0-70E3-BA4A-A33D-C121D2D6C1C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591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My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solution</a:t>
            </a:r>
            <a:r>
              <a:rPr lang="de-DE" dirty="0"/>
              <a:t> </a:t>
            </a:r>
            <a:r>
              <a:rPr lang="de-DE" dirty="0" err="1"/>
              <a:t>approach</a:t>
            </a:r>
            <a:r>
              <a:rPr lang="de-DE" dirty="0"/>
              <a:t> was a GCN.</a:t>
            </a:r>
            <a:br>
              <a:rPr lang="de-DE" dirty="0"/>
            </a:br>
            <a:r>
              <a:rPr lang="de-DE" dirty="0"/>
              <a:t>In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event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Hit of a </a:t>
            </a:r>
            <a:r>
              <a:rPr lang="de-DE" dirty="0" err="1"/>
              <a:t>sensor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represented</a:t>
            </a:r>
            <a:r>
              <a:rPr lang="de-DE" dirty="0"/>
              <a:t> as a Node. </a:t>
            </a:r>
            <a:r>
              <a:rPr lang="de-DE" dirty="0" err="1"/>
              <a:t>Each</a:t>
            </a:r>
            <a:r>
              <a:rPr lang="de-DE" dirty="0"/>
              <a:t> Node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connected</a:t>
            </a:r>
            <a:r>
              <a:rPr lang="de-DE" dirty="0"/>
              <a:t> to the 8 </a:t>
            </a:r>
            <a:r>
              <a:rPr lang="de-DE" dirty="0" err="1"/>
              <a:t>nearest</a:t>
            </a:r>
            <a:r>
              <a:rPr lang="de-DE" dirty="0"/>
              <a:t> </a:t>
            </a:r>
            <a:r>
              <a:rPr lang="de-DE" dirty="0" err="1"/>
              <a:t>neigbors</a:t>
            </a:r>
            <a:r>
              <a:rPr lang="de-DE" dirty="0"/>
              <a:t>. (Ball Tree)</a:t>
            </a:r>
            <a:br>
              <a:rPr lang="de-DE" dirty="0"/>
            </a:br>
            <a:r>
              <a:rPr lang="de-DE" dirty="0" err="1"/>
              <a:t>Each</a:t>
            </a:r>
            <a:r>
              <a:rPr lang="de-DE" dirty="0"/>
              <a:t> Node </a:t>
            </a:r>
            <a:r>
              <a:rPr lang="de-DE" dirty="0" err="1"/>
              <a:t>carrys</a:t>
            </a:r>
            <a:r>
              <a:rPr lang="de-DE" dirty="0"/>
              <a:t> 5 </a:t>
            </a:r>
            <a:r>
              <a:rPr lang="de-DE" dirty="0" err="1"/>
              <a:t>features</a:t>
            </a:r>
            <a:r>
              <a:rPr lang="de-DE" dirty="0"/>
              <a:t>. </a:t>
            </a:r>
            <a:r>
              <a:rPr lang="de-DE" dirty="0" err="1"/>
              <a:t>Already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, but it </a:t>
            </a:r>
            <a:r>
              <a:rPr lang="de-DE" dirty="0" err="1"/>
              <a:t>could</a:t>
            </a:r>
            <a:r>
              <a:rPr lang="de-DE" dirty="0"/>
              <a:t> not </a:t>
            </a:r>
            <a:r>
              <a:rPr lang="de-DE" dirty="0" err="1"/>
              <a:t>lear</a:t>
            </a:r>
            <a:r>
              <a:rPr lang="de-DE" dirty="0"/>
              <a:t> the </a:t>
            </a:r>
            <a:r>
              <a:rPr lang="de-DE" dirty="0" err="1"/>
              <a:t>geometry</a:t>
            </a:r>
            <a:r>
              <a:rPr lang="de-DE" dirty="0"/>
              <a:t> of the </a:t>
            </a:r>
            <a:r>
              <a:rPr lang="de-DE" dirty="0" err="1"/>
              <a:t>event</a:t>
            </a:r>
            <a:r>
              <a:rPr lang="de-DE" dirty="0"/>
              <a:t>, and so i </a:t>
            </a:r>
            <a:r>
              <a:rPr lang="de-DE" dirty="0" err="1"/>
              <a:t>gave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edge</a:t>
            </a:r>
            <a:r>
              <a:rPr lang="de-DE" dirty="0"/>
              <a:t> to carry the </a:t>
            </a:r>
            <a:r>
              <a:rPr lang="de-DE" dirty="0" err="1"/>
              <a:t>reaaltive</a:t>
            </a:r>
            <a:r>
              <a:rPr lang="de-DE" dirty="0"/>
              <a:t> </a:t>
            </a:r>
            <a:r>
              <a:rPr lang="de-DE" dirty="0" err="1"/>
              <a:t>dispalcement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the </a:t>
            </a:r>
            <a:r>
              <a:rPr lang="de-DE" dirty="0" err="1"/>
              <a:t>nodes</a:t>
            </a:r>
            <a:r>
              <a:rPr lang="de-DE" dirty="0"/>
              <a:t> in a 4dim </a:t>
            </a:r>
            <a:r>
              <a:rPr lang="de-DE" dirty="0" err="1"/>
              <a:t>vector</a:t>
            </a:r>
            <a:r>
              <a:rPr lang="de-DE" dirty="0"/>
              <a:t> </a:t>
            </a:r>
            <a:r>
              <a:rPr lang="de-DE" dirty="0" err="1"/>
              <a:t>e</a:t>
            </a:r>
            <a:r>
              <a:rPr lang="de-DE" dirty="0"/>
              <a:t>,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looks</a:t>
            </a:r>
            <a:r>
              <a:rPr lang="de-DE" dirty="0"/>
              <a:t> like </a:t>
            </a:r>
            <a:r>
              <a:rPr lang="de-DE" dirty="0" err="1"/>
              <a:t>that</a:t>
            </a:r>
            <a:r>
              <a:rPr lang="de-DE" dirty="0"/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B27A0-70E3-BA4A-A33D-C121D2D6C1C5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0543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The </a:t>
            </a:r>
            <a:r>
              <a:rPr lang="de-DE" dirty="0" err="1"/>
              <a:t>message</a:t>
            </a:r>
            <a:r>
              <a:rPr lang="de-DE" dirty="0"/>
              <a:t> </a:t>
            </a:r>
            <a:r>
              <a:rPr lang="de-DE" dirty="0" err="1"/>
              <a:t>passing</a:t>
            </a:r>
            <a:r>
              <a:rPr lang="de-DE" dirty="0"/>
              <a:t> of </a:t>
            </a:r>
            <a:r>
              <a:rPr lang="de-DE" dirty="0" err="1"/>
              <a:t>my</a:t>
            </a:r>
            <a:r>
              <a:rPr lang="de-DE" dirty="0"/>
              <a:t> GCN </a:t>
            </a:r>
            <a:r>
              <a:rPr lang="de-DE" dirty="0" err="1"/>
              <a:t>works</a:t>
            </a:r>
            <a:r>
              <a:rPr lang="de-DE" dirty="0"/>
              <a:t> in 4 </a:t>
            </a:r>
            <a:r>
              <a:rPr lang="de-DE" dirty="0" err="1"/>
              <a:t>steps</a:t>
            </a:r>
            <a:endParaRPr lang="de-DE" dirty="0"/>
          </a:p>
          <a:p>
            <a:endParaRPr lang="de-DE" dirty="0"/>
          </a:p>
          <a:p>
            <a:r>
              <a:rPr lang="de-DE" dirty="0"/>
              <a:t>Each Node </a:t>
            </a:r>
            <a:r>
              <a:rPr lang="de-DE" dirty="0" err="1"/>
              <a:t>collect</a:t>
            </a:r>
            <a:r>
              <a:rPr lang="de-DE" dirty="0"/>
              <a:t> </a:t>
            </a:r>
            <a:r>
              <a:rPr lang="de-DE" dirty="0" err="1"/>
              <a:t>features</a:t>
            </a:r>
            <a:r>
              <a:rPr lang="de-DE" dirty="0"/>
              <a:t> and </a:t>
            </a:r>
            <a:r>
              <a:rPr lang="de-DE" dirty="0" err="1"/>
              <a:t>edge</a:t>
            </a:r>
            <a:r>
              <a:rPr lang="de-DE" dirty="0"/>
              <a:t> </a:t>
            </a:r>
            <a:r>
              <a:rPr lang="de-DE" dirty="0" err="1"/>
              <a:t>vectors</a:t>
            </a:r>
            <a:r>
              <a:rPr lang="de-DE" dirty="0"/>
              <a:t> of the 8 NN</a:t>
            </a:r>
          </a:p>
          <a:p>
            <a:r>
              <a:rPr lang="de-DE" dirty="0"/>
              <a:t>This </a:t>
            </a:r>
            <a:r>
              <a:rPr lang="de-DE" dirty="0" err="1"/>
              <a:t>massages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summed</a:t>
            </a:r>
            <a:r>
              <a:rPr lang="de-DE" dirty="0"/>
              <a:t> </a:t>
            </a:r>
            <a:r>
              <a:rPr lang="de-DE" dirty="0" err="1"/>
              <a:t>up</a:t>
            </a:r>
            <a:endParaRPr lang="de-DE" dirty="0"/>
          </a:p>
          <a:p>
            <a:r>
              <a:rPr lang="de-DE" dirty="0"/>
              <a:t>The </a:t>
            </a:r>
            <a:r>
              <a:rPr lang="de-DE" dirty="0" err="1"/>
              <a:t>matrix</a:t>
            </a:r>
            <a:r>
              <a:rPr lang="de-DE" dirty="0"/>
              <a:t> W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apllied</a:t>
            </a:r>
            <a:r>
              <a:rPr lang="de-DE" dirty="0"/>
              <a:t> to </a:t>
            </a:r>
            <a:r>
              <a:rPr lang="de-DE" dirty="0" err="1"/>
              <a:t>every</a:t>
            </a:r>
            <a:r>
              <a:rPr lang="de-DE" dirty="0"/>
              <a:t> Node and </a:t>
            </a:r>
            <a:r>
              <a:rPr lang="de-DE" dirty="0" err="1"/>
              <a:t>transform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after </a:t>
            </a:r>
            <a:r>
              <a:rPr lang="de-DE" dirty="0" err="1"/>
              <a:t>passing</a:t>
            </a:r>
            <a:r>
              <a:rPr lang="de-DE" dirty="0"/>
              <a:t> </a:t>
            </a:r>
            <a:r>
              <a:rPr lang="de-DE" dirty="0" err="1"/>
              <a:t>throu</a:t>
            </a:r>
            <a:r>
              <a:rPr lang="de-DE" dirty="0"/>
              <a:t> a </a:t>
            </a:r>
            <a:r>
              <a:rPr lang="de-DE" dirty="0" err="1"/>
              <a:t>ReLu</a:t>
            </a:r>
            <a:r>
              <a:rPr lang="de-DE" dirty="0"/>
              <a:t> </a:t>
            </a:r>
            <a:r>
              <a:rPr lang="de-DE" dirty="0" err="1"/>
              <a:t>function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the </a:t>
            </a:r>
            <a:r>
              <a:rPr lang="de-DE" dirty="0" err="1"/>
              <a:t>next</a:t>
            </a:r>
            <a:r>
              <a:rPr lang="de-DE" dirty="0"/>
              <a:t> </a:t>
            </a:r>
            <a:r>
              <a:rPr lang="de-DE" dirty="0" err="1"/>
              <a:t>layer</a:t>
            </a:r>
            <a:r>
              <a:rPr lang="de-DE" dirty="0"/>
              <a:t> </a:t>
            </a:r>
            <a:r>
              <a:rPr lang="de-DE" dirty="0" err="1"/>
              <a:t>input</a:t>
            </a:r>
            <a:r>
              <a:rPr lang="de-DE" dirty="0"/>
              <a:t>.</a:t>
            </a:r>
            <a:br>
              <a:rPr lang="de-DE" dirty="0"/>
            </a:br>
            <a:r>
              <a:rPr lang="de-DE" dirty="0"/>
              <a:t>My Network </a:t>
            </a:r>
            <a:r>
              <a:rPr lang="de-DE" dirty="0" err="1"/>
              <a:t>contains</a:t>
            </a:r>
            <a:r>
              <a:rPr lang="de-DE" dirty="0"/>
              <a:t> out of 3 </a:t>
            </a:r>
            <a:r>
              <a:rPr lang="de-DE" dirty="0" err="1"/>
              <a:t>layers</a:t>
            </a:r>
            <a:r>
              <a:rPr lang="de-DE" dirty="0"/>
              <a:t>, so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proces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reapedet</a:t>
            </a:r>
            <a:r>
              <a:rPr lang="de-DE" dirty="0"/>
              <a:t> 3 </a:t>
            </a:r>
            <a:r>
              <a:rPr lang="de-DE" dirty="0" err="1"/>
              <a:t>times</a:t>
            </a:r>
            <a:endParaRPr lang="de-DE" dirty="0"/>
          </a:p>
          <a:p>
            <a:endParaRPr lang="de-DE" dirty="0"/>
          </a:p>
          <a:p>
            <a:r>
              <a:rPr lang="de-DE" dirty="0"/>
              <a:t>Then i </a:t>
            </a:r>
            <a:r>
              <a:rPr lang="de-DE" dirty="0" err="1"/>
              <a:t>combine</a:t>
            </a:r>
            <a:r>
              <a:rPr lang="de-DE" dirty="0"/>
              <a:t> all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through</a:t>
            </a:r>
            <a:r>
              <a:rPr lang="de-DE" dirty="0"/>
              <a:t> </a:t>
            </a:r>
            <a:r>
              <a:rPr lang="de-DE" dirty="0" err="1"/>
              <a:t>mean</a:t>
            </a:r>
            <a:r>
              <a:rPr lang="de-DE" dirty="0"/>
              <a:t> </a:t>
            </a:r>
            <a:r>
              <a:rPr lang="de-DE" dirty="0" err="1"/>
              <a:t>pooling</a:t>
            </a:r>
            <a:r>
              <a:rPr lang="de-DE" dirty="0"/>
              <a:t> in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vector</a:t>
            </a:r>
            <a:r>
              <a:rPr lang="de-DE" dirty="0"/>
              <a:t> and </a:t>
            </a:r>
            <a:r>
              <a:rPr lang="de-DE" dirty="0" err="1"/>
              <a:t>passes</a:t>
            </a:r>
            <a:r>
              <a:rPr lang="de-DE" dirty="0"/>
              <a:t> it </a:t>
            </a:r>
            <a:r>
              <a:rPr lang="de-DE" dirty="0" err="1"/>
              <a:t>through</a:t>
            </a:r>
            <a:r>
              <a:rPr lang="de-DE" dirty="0"/>
              <a:t> 2 </a:t>
            </a:r>
            <a:r>
              <a:rPr lang="de-DE" dirty="0" err="1"/>
              <a:t>layer</a:t>
            </a:r>
            <a:r>
              <a:rPr lang="de-DE" dirty="0"/>
              <a:t> FCN.</a:t>
            </a:r>
            <a:br>
              <a:rPr lang="de-DE" dirty="0"/>
            </a:br>
            <a:r>
              <a:rPr lang="de-DE" dirty="0"/>
              <a:t>The Output </a:t>
            </a:r>
            <a:r>
              <a:rPr lang="de-DE" dirty="0" err="1"/>
              <a:t>is</a:t>
            </a:r>
            <a:r>
              <a:rPr lang="de-DE" dirty="0"/>
              <a:t> the a 3D </a:t>
            </a:r>
            <a:r>
              <a:rPr lang="de-DE" dirty="0" err="1"/>
              <a:t>diretion</a:t>
            </a:r>
            <a:r>
              <a:rPr lang="de-DE" dirty="0"/>
              <a:t> Vector, the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calculated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zenith</a:t>
            </a:r>
            <a:r>
              <a:rPr lang="de-DE" dirty="0"/>
              <a:t> and </a:t>
            </a:r>
            <a:r>
              <a:rPr lang="de-DE" dirty="0" err="1"/>
              <a:t>azimuth</a:t>
            </a:r>
            <a:r>
              <a:rPr lang="de-DE" dirty="0"/>
              <a:t> </a:t>
            </a:r>
            <a:r>
              <a:rPr lang="de-DE" dirty="0" err="1"/>
              <a:t>angels</a:t>
            </a:r>
            <a:r>
              <a:rPr lang="de-DE" dirty="0"/>
              <a:t>. </a:t>
            </a:r>
            <a:br>
              <a:rPr lang="de-DE" dirty="0"/>
            </a:br>
            <a:br>
              <a:rPr lang="de-DE" dirty="0"/>
            </a:br>
            <a:r>
              <a:rPr lang="de-DE" dirty="0"/>
              <a:t>The Problem of such </a:t>
            </a:r>
            <a:r>
              <a:rPr lang="de-DE" dirty="0" err="1"/>
              <a:t>structure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, </a:t>
            </a:r>
            <a:r>
              <a:rPr lang="de-DE" dirty="0" err="1"/>
              <a:t>that</a:t>
            </a:r>
            <a:r>
              <a:rPr lang="de-DE" dirty="0"/>
              <a:t> the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far</a:t>
            </a:r>
            <a:r>
              <a:rPr lang="de-DE" dirty="0"/>
              <a:t> apart </a:t>
            </a:r>
            <a:r>
              <a:rPr lang="de-DE" dirty="0" err="1"/>
              <a:t>concrete</a:t>
            </a:r>
            <a:r>
              <a:rPr lang="de-DE" dirty="0"/>
              <a:t> </a:t>
            </a:r>
            <a:r>
              <a:rPr lang="de-DE" dirty="0" err="1"/>
              <a:t>nodes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lost due to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kind</a:t>
            </a:r>
            <a:r>
              <a:rPr lang="de-DE" dirty="0"/>
              <a:t> of </a:t>
            </a:r>
            <a:r>
              <a:rPr lang="de-DE" dirty="0" err="1"/>
              <a:t>information</a:t>
            </a:r>
            <a:r>
              <a:rPr lang="de-DE" dirty="0"/>
              <a:t> </a:t>
            </a:r>
            <a:r>
              <a:rPr lang="de-DE" dirty="0" err="1"/>
              <a:t>transfer</a:t>
            </a:r>
            <a:r>
              <a:rPr lang="de-DE" dirty="0"/>
              <a:t>. </a:t>
            </a:r>
          </a:p>
          <a:p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B27A0-70E3-BA4A-A33D-C121D2D6C1C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8156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To </a:t>
            </a:r>
            <a:r>
              <a:rPr lang="de-DE" dirty="0" err="1"/>
              <a:t>solve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Problem i </a:t>
            </a:r>
            <a:r>
              <a:rPr lang="de-DE" dirty="0" err="1"/>
              <a:t>got</a:t>
            </a:r>
            <a:r>
              <a:rPr lang="de-DE" dirty="0"/>
              <a:t> </a:t>
            </a:r>
            <a:r>
              <a:rPr lang="de-DE" dirty="0" err="1"/>
              <a:t>inspired</a:t>
            </a:r>
            <a:r>
              <a:rPr lang="de-DE" dirty="0"/>
              <a:t> by the </a:t>
            </a:r>
            <a:r>
              <a:rPr lang="de-DE" dirty="0" err="1"/>
              <a:t>kaggel</a:t>
            </a:r>
            <a:r>
              <a:rPr lang="de-DE" dirty="0"/>
              <a:t> </a:t>
            </a:r>
            <a:r>
              <a:rPr lang="de-DE" dirty="0" err="1"/>
              <a:t>compition</a:t>
            </a:r>
            <a:r>
              <a:rPr lang="de-DE" dirty="0"/>
              <a:t> </a:t>
            </a:r>
            <a:r>
              <a:rPr lang="de-DE" dirty="0" err="1"/>
              <a:t>winner</a:t>
            </a:r>
            <a:r>
              <a:rPr lang="de-DE" dirty="0"/>
              <a:t> and </a:t>
            </a:r>
            <a:r>
              <a:rPr lang="de-DE" dirty="0" err="1"/>
              <a:t>implemented</a:t>
            </a:r>
            <a:r>
              <a:rPr lang="de-DE" dirty="0"/>
              <a:t> a </a:t>
            </a:r>
            <a:r>
              <a:rPr lang="de-DE" dirty="0" err="1"/>
              <a:t>transformer</a:t>
            </a:r>
            <a:endParaRPr lang="de-DE" dirty="0"/>
          </a:p>
          <a:p>
            <a:r>
              <a:rPr lang="de-DE" dirty="0"/>
              <a:t>The </a:t>
            </a:r>
            <a:r>
              <a:rPr lang="de-DE" dirty="0" err="1"/>
              <a:t>main</a:t>
            </a:r>
            <a:r>
              <a:rPr lang="de-DE" dirty="0"/>
              <a:t> </a:t>
            </a:r>
            <a:r>
              <a:rPr lang="de-DE" dirty="0" err="1"/>
              <a:t>point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to </a:t>
            </a:r>
            <a:r>
              <a:rPr lang="de-DE" dirty="0" err="1"/>
              <a:t>build</a:t>
            </a:r>
            <a:r>
              <a:rPr lang="de-DE" dirty="0"/>
              <a:t> </a:t>
            </a:r>
            <a:r>
              <a:rPr lang="de-DE" dirty="0" err="1"/>
              <a:t>self</a:t>
            </a:r>
            <a:r>
              <a:rPr lang="de-DE" dirty="0"/>
              <a:t> </a:t>
            </a:r>
            <a:r>
              <a:rPr lang="de-DE" dirty="0" err="1"/>
              <a:t>attetion</a:t>
            </a:r>
            <a:r>
              <a:rPr lang="de-DE" dirty="0"/>
              <a:t>. </a:t>
            </a:r>
          </a:p>
          <a:p>
            <a:r>
              <a:rPr lang="de-DE" dirty="0"/>
              <a:t>To </a:t>
            </a:r>
            <a:r>
              <a:rPr lang="de-DE" dirty="0" err="1"/>
              <a:t>calculate</a:t>
            </a:r>
            <a:r>
              <a:rPr lang="de-DE" dirty="0"/>
              <a:t> the Keys, Query and </a:t>
            </a:r>
            <a:r>
              <a:rPr lang="de-DE" dirty="0" err="1"/>
              <a:t>values</a:t>
            </a:r>
            <a:r>
              <a:rPr lang="de-DE" dirty="0"/>
              <a:t> i </a:t>
            </a:r>
            <a:r>
              <a:rPr lang="de-DE" dirty="0" err="1"/>
              <a:t>took</a:t>
            </a:r>
            <a:r>
              <a:rPr lang="de-DE" dirty="0"/>
              <a:t> the </a:t>
            </a:r>
            <a:r>
              <a:rPr lang="de-DE" dirty="0" err="1"/>
              <a:t>output</a:t>
            </a:r>
            <a:r>
              <a:rPr lang="de-DE" dirty="0"/>
              <a:t> of the GCN and </a:t>
            </a:r>
            <a:r>
              <a:rPr lang="de-DE" dirty="0" err="1"/>
              <a:t>multiplied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learnable</a:t>
            </a:r>
            <a:r>
              <a:rPr lang="de-DE" dirty="0"/>
              <a:t> </a:t>
            </a:r>
            <a:r>
              <a:rPr lang="de-DE" dirty="0" err="1"/>
              <a:t>metrices</a:t>
            </a:r>
            <a:r>
              <a:rPr lang="de-DE" dirty="0"/>
              <a:t>. </a:t>
            </a:r>
            <a:br>
              <a:rPr lang="de-DE" dirty="0"/>
            </a:br>
            <a:r>
              <a:rPr lang="de-DE" dirty="0"/>
              <a:t>The </a:t>
            </a:r>
            <a:r>
              <a:rPr lang="de-DE" dirty="0" err="1"/>
              <a:t>softmax</a:t>
            </a:r>
            <a:r>
              <a:rPr lang="de-DE" dirty="0"/>
              <a:t> of The </a:t>
            </a:r>
            <a:r>
              <a:rPr lang="de-DE" dirty="0" err="1"/>
              <a:t>dotproduct</a:t>
            </a:r>
            <a:r>
              <a:rPr lang="de-DE" dirty="0"/>
              <a:t> </a:t>
            </a:r>
            <a:r>
              <a:rPr lang="de-DE" dirty="0" err="1"/>
              <a:t>beteen</a:t>
            </a:r>
            <a:r>
              <a:rPr lang="de-DE" dirty="0"/>
              <a:t> Query and Keys </a:t>
            </a:r>
            <a:r>
              <a:rPr lang="de-DE" dirty="0" err="1"/>
              <a:t>measueres</a:t>
            </a:r>
            <a:r>
              <a:rPr lang="de-DE" dirty="0"/>
              <a:t> the </a:t>
            </a:r>
            <a:r>
              <a:rPr lang="de-DE" dirty="0" err="1"/>
              <a:t>interaction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nodes</a:t>
            </a:r>
            <a:r>
              <a:rPr lang="de-DE" dirty="0"/>
              <a:t>. The Value update the </a:t>
            </a:r>
            <a:r>
              <a:rPr lang="de-DE" dirty="0" err="1"/>
              <a:t>vector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the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combined</a:t>
            </a:r>
            <a:r>
              <a:rPr lang="de-DE" dirty="0"/>
              <a:t> </a:t>
            </a:r>
            <a:r>
              <a:rPr lang="de-DE" dirty="0" err="1"/>
              <a:t>position</a:t>
            </a:r>
            <a:r>
              <a:rPr lang="de-DE" dirty="0"/>
              <a:t>. </a:t>
            </a:r>
            <a:br>
              <a:rPr lang="de-DE" dirty="0"/>
            </a:br>
            <a:r>
              <a:rPr lang="de-DE" dirty="0"/>
              <a:t>So at the end i am </a:t>
            </a:r>
            <a:r>
              <a:rPr lang="de-DE" dirty="0" err="1"/>
              <a:t>left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the </a:t>
            </a:r>
            <a:r>
              <a:rPr lang="de-DE" dirty="0" err="1"/>
              <a:t>head-vector</a:t>
            </a:r>
            <a:r>
              <a:rPr lang="de-DE" dirty="0"/>
              <a:t>,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hit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combination</a:t>
            </a:r>
            <a:r>
              <a:rPr lang="de-DE" dirty="0"/>
              <a:t> of all </a:t>
            </a:r>
            <a:r>
              <a:rPr lang="de-DE" dirty="0" err="1"/>
              <a:t>hits</a:t>
            </a:r>
            <a:r>
              <a:rPr lang="de-DE" dirty="0"/>
              <a:t> </a:t>
            </a:r>
            <a:r>
              <a:rPr lang="de-DE" dirty="0" err="1"/>
              <a:t>equaly</a:t>
            </a:r>
            <a:r>
              <a:rPr lang="de-DE" dirty="0"/>
              <a:t> </a:t>
            </a:r>
            <a:r>
              <a:rPr lang="de-DE" dirty="0" err="1"/>
              <a:t>weighted</a:t>
            </a:r>
            <a:r>
              <a:rPr lang="de-DE" dirty="0"/>
              <a:t>, </a:t>
            </a:r>
            <a:r>
              <a:rPr lang="de-DE" dirty="0" err="1"/>
              <a:t>neither</a:t>
            </a:r>
            <a:r>
              <a:rPr lang="de-DE" dirty="0"/>
              <a:t> the </a:t>
            </a:r>
            <a:r>
              <a:rPr lang="de-DE" dirty="0" err="1"/>
              <a:t>nodes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close</a:t>
            </a:r>
            <a:r>
              <a:rPr lang="de-DE" dirty="0"/>
              <a:t> to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,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far</a:t>
            </a:r>
            <a:r>
              <a:rPr lang="de-DE" dirty="0"/>
              <a:t> </a:t>
            </a:r>
            <a:r>
              <a:rPr lang="de-DE" dirty="0" err="1"/>
              <a:t>away</a:t>
            </a:r>
            <a:r>
              <a:rPr lang="de-DE" dirty="0"/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B27A0-70E3-BA4A-A33D-C121D2D6C1C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70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 </a:t>
            </a:r>
            <a:r>
              <a:rPr lang="de-DE" dirty="0" err="1"/>
              <a:t>used</a:t>
            </a:r>
            <a:r>
              <a:rPr lang="de-DE" dirty="0"/>
              <a:t> 4 </a:t>
            </a:r>
            <a:r>
              <a:rPr lang="de-DE" dirty="0" err="1"/>
              <a:t>heads</a:t>
            </a:r>
            <a:r>
              <a:rPr lang="de-DE" dirty="0"/>
              <a:t>,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dont</a:t>
            </a:r>
            <a:r>
              <a:rPr lang="de-DE" dirty="0"/>
              <a:t> </a:t>
            </a:r>
            <a:r>
              <a:rPr lang="de-DE" dirty="0" err="1"/>
              <a:t>lead</a:t>
            </a:r>
            <a:r>
              <a:rPr lang="de-DE" dirty="0"/>
              <a:t> to additional </a:t>
            </a:r>
            <a:r>
              <a:rPr lang="de-DE" dirty="0" err="1"/>
              <a:t>computational</a:t>
            </a:r>
            <a:r>
              <a:rPr lang="de-DE" dirty="0"/>
              <a:t> </a:t>
            </a:r>
            <a:r>
              <a:rPr lang="de-DE" dirty="0" err="1"/>
              <a:t>costs</a:t>
            </a:r>
            <a:r>
              <a:rPr lang="de-DE" dirty="0"/>
              <a:t>, but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speacialize</a:t>
            </a:r>
            <a:r>
              <a:rPr lang="de-DE" dirty="0"/>
              <a:t> on </a:t>
            </a:r>
            <a:r>
              <a:rPr lang="de-DE" dirty="0" err="1"/>
              <a:t>differnet</a:t>
            </a:r>
            <a:r>
              <a:rPr lang="de-DE" dirty="0"/>
              <a:t> </a:t>
            </a:r>
            <a:r>
              <a:rPr lang="de-DE" dirty="0" err="1"/>
              <a:t>realtions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nodes</a:t>
            </a:r>
            <a:r>
              <a:rPr lang="de-DE" dirty="0"/>
              <a:t>.</a:t>
            </a:r>
            <a:br>
              <a:rPr lang="de-DE" dirty="0"/>
            </a:br>
            <a:r>
              <a:rPr lang="de-DE" dirty="0" err="1"/>
              <a:t>Thease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mixed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the </a:t>
            </a:r>
            <a:r>
              <a:rPr lang="de-DE" dirty="0" err="1"/>
              <a:t>learneabla</a:t>
            </a:r>
            <a:r>
              <a:rPr lang="de-DE" dirty="0"/>
              <a:t> </a:t>
            </a:r>
            <a:r>
              <a:rPr lang="de-DE" dirty="0" err="1"/>
              <a:t>matrix</a:t>
            </a:r>
            <a:r>
              <a:rPr lang="de-DE" dirty="0"/>
              <a:t> W_O</a:t>
            </a:r>
          </a:p>
          <a:p>
            <a:r>
              <a:rPr lang="de-DE" dirty="0"/>
              <a:t>As </a:t>
            </a:r>
            <a:r>
              <a:rPr lang="de-DE" dirty="0" err="1"/>
              <a:t>encoder</a:t>
            </a:r>
            <a:r>
              <a:rPr lang="de-DE" dirty="0"/>
              <a:t> Layer i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a residual </a:t>
            </a:r>
            <a:r>
              <a:rPr lang="de-DE" dirty="0" err="1"/>
              <a:t>connection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the Transformer Output and the GCN Output. This </a:t>
            </a:r>
            <a:r>
              <a:rPr lang="de-DE" dirty="0" err="1"/>
              <a:t>makes</a:t>
            </a:r>
            <a:r>
              <a:rPr lang="de-DE" dirty="0"/>
              <a:t> </a:t>
            </a:r>
            <a:r>
              <a:rPr lang="de-DE" dirty="0" err="1"/>
              <a:t>shure</a:t>
            </a:r>
            <a:r>
              <a:rPr lang="de-DE" dirty="0"/>
              <a:t>, </a:t>
            </a:r>
            <a:r>
              <a:rPr lang="de-DE" dirty="0" err="1"/>
              <a:t>that</a:t>
            </a:r>
            <a:r>
              <a:rPr lang="de-DE" dirty="0"/>
              <a:t> the </a:t>
            </a:r>
            <a:r>
              <a:rPr lang="de-DE" dirty="0" err="1"/>
              <a:t>attention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just a </a:t>
            </a:r>
            <a:r>
              <a:rPr lang="de-DE" dirty="0" err="1"/>
              <a:t>correction</a:t>
            </a:r>
            <a:r>
              <a:rPr lang="de-DE" dirty="0"/>
              <a:t> to the GCN, not a </a:t>
            </a:r>
            <a:r>
              <a:rPr lang="de-DE" dirty="0" err="1"/>
              <a:t>standalone</a:t>
            </a:r>
            <a:r>
              <a:rPr lang="de-DE" dirty="0"/>
              <a:t> Network</a:t>
            </a:r>
            <a:br>
              <a:rPr lang="de-DE" dirty="0"/>
            </a:br>
            <a:r>
              <a:rPr lang="de-DE" dirty="0"/>
              <a:t>The </a:t>
            </a:r>
            <a:r>
              <a:rPr lang="de-DE" dirty="0" err="1"/>
              <a:t>LayerNorm</a:t>
            </a:r>
            <a:r>
              <a:rPr lang="de-DE" dirty="0"/>
              <a:t> </a:t>
            </a:r>
            <a:r>
              <a:rPr lang="de-DE" dirty="0" err="1"/>
              <a:t>function</a:t>
            </a:r>
            <a:r>
              <a:rPr lang="de-DE" dirty="0"/>
              <a:t> </a:t>
            </a:r>
            <a:r>
              <a:rPr lang="de-DE" dirty="0" err="1"/>
              <a:t>normaliyes</a:t>
            </a:r>
            <a:r>
              <a:rPr lang="de-DE" dirty="0"/>
              <a:t> the </a:t>
            </a:r>
            <a:r>
              <a:rPr lang="de-DE" dirty="0" err="1"/>
              <a:t>vectors</a:t>
            </a:r>
            <a:r>
              <a:rPr lang="de-DE" dirty="0"/>
              <a:t>, so </a:t>
            </a:r>
            <a:r>
              <a:rPr lang="de-DE" dirty="0" err="1"/>
              <a:t>values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not </a:t>
            </a:r>
            <a:r>
              <a:rPr lang="de-DE" dirty="0" err="1"/>
              <a:t>expload</a:t>
            </a:r>
            <a:endParaRPr lang="de-DE" dirty="0"/>
          </a:p>
          <a:p>
            <a:r>
              <a:rPr lang="de-DE" dirty="0"/>
              <a:t>The Feed </a:t>
            </a:r>
            <a:r>
              <a:rPr lang="de-DE" dirty="0" err="1"/>
              <a:t>forward</a:t>
            </a:r>
            <a:r>
              <a:rPr lang="de-DE" dirty="0"/>
              <a:t> network </a:t>
            </a:r>
            <a:r>
              <a:rPr lang="de-DE" dirty="0" err="1"/>
              <a:t>ensures</a:t>
            </a:r>
            <a:r>
              <a:rPr lang="de-DE" dirty="0"/>
              <a:t>, </a:t>
            </a:r>
            <a:r>
              <a:rPr lang="de-DE" dirty="0" err="1"/>
              <a:t>that</a:t>
            </a:r>
            <a:r>
              <a:rPr lang="de-DE" dirty="0"/>
              <a:t> the </a:t>
            </a:r>
            <a:r>
              <a:rPr lang="de-DE" dirty="0" err="1"/>
              <a:t>transformer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able</a:t>
            </a:r>
            <a:r>
              <a:rPr lang="de-DE" dirty="0"/>
              <a:t> to </a:t>
            </a:r>
            <a:r>
              <a:rPr lang="de-DE" dirty="0" err="1"/>
              <a:t>learn</a:t>
            </a:r>
            <a:r>
              <a:rPr lang="de-DE" dirty="0"/>
              <a:t> non-linear </a:t>
            </a:r>
            <a:r>
              <a:rPr lang="de-DE" dirty="0" err="1"/>
              <a:t>interaction</a:t>
            </a:r>
            <a:r>
              <a:rPr lang="de-DE" dirty="0"/>
              <a:t> </a:t>
            </a:r>
            <a:r>
              <a:rPr lang="de-DE" dirty="0" err="1"/>
              <a:t>ebtween</a:t>
            </a:r>
            <a:r>
              <a:rPr lang="de-DE" dirty="0"/>
              <a:t> </a:t>
            </a:r>
            <a:r>
              <a:rPr lang="de-DE" dirty="0" err="1"/>
              <a:t>nodes</a:t>
            </a:r>
            <a:r>
              <a:rPr lang="de-DE" dirty="0"/>
              <a:t>.</a:t>
            </a:r>
          </a:p>
          <a:p>
            <a:r>
              <a:rPr lang="de-DE" dirty="0"/>
              <a:t>I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of such </a:t>
            </a:r>
            <a:r>
              <a:rPr lang="de-DE" dirty="0" err="1"/>
              <a:t>encoder</a:t>
            </a:r>
            <a:r>
              <a:rPr lang="de-DE" dirty="0"/>
              <a:t> </a:t>
            </a:r>
            <a:r>
              <a:rPr lang="de-DE" dirty="0" err="1"/>
              <a:t>layers</a:t>
            </a:r>
            <a:r>
              <a:rPr lang="de-DE" dirty="0"/>
              <a:t> to </a:t>
            </a:r>
            <a:r>
              <a:rPr lang="de-DE" dirty="0" err="1"/>
              <a:t>give</a:t>
            </a:r>
            <a:r>
              <a:rPr lang="de-DE" dirty="0"/>
              <a:t> the </a:t>
            </a:r>
            <a:r>
              <a:rPr lang="de-DE" dirty="0" err="1"/>
              <a:t>transformer</a:t>
            </a:r>
            <a:r>
              <a:rPr lang="de-DE" dirty="0"/>
              <a:t> a </a:t>
            </a:r>
            <a:r>
              <a:rPr lang="de-DE" dirty="0" err="1"/>
              <a:t>deeper</a:t>
            </a:r>
            <a:r>
              <a:rPr lang="de-DE" dirty="0"/>
              <a:t> </a:t>
            </a:r>
            <a:r>
              <a:rPr lang="de-DE" dirty="0" err="1"/>
              <a:t>look</a:t>
            </a:r>
            <a:r>
              <a:rPr lang="de-DE" dirty="0"/>
              <a:t> in the </a:t>
            </a:r>
            <a:r>
              <a:rPr lang="de-DE" dirty="0" err="1"/>
              <a:t>connections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the </a:t>
            </a:r>
            <a:r>
              <a:rPr lang="de-DE" dirty="0" err="1"/>
              <a:t>nodes</a:t>
            </a:r>
            <a:r>
              <a:rPr lang="de-DE" dirty="0"/>
              <a:t>. </a:t>
            </a:r>
            <a:br>
              <a:rPr lang="de-DE" dirty="0"/>
            </a:br>
            <a:r>
              <a:rPr lang="de-DE" dirty="0"/>
              <a:t>The final angular </a:t>
            </a:r>
            <a:r>
              <a:rPr lang="de-DE" dirty="0" err="1"/>
              <a:t>prediction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as </a:t>
            </a:r>
            <a:r>
              <a:rPr lang="de-DE" dirty="0" err="1"/>
              <a:t>before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an FCN.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B27A0-70E3-BA4A-A33D-C121D2D6C1C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77361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Before</a:t>
            </a:r>
            <a:r>
              <a:rPr lang="de-DE" dirty="0"/>
              <a:t> i Come to the </a:t>
            </a:r>
            <a:r>
              <a:rPr lang="de-DE" dirty="0" err="1"/>
              <a:t>Results</a:t>
            </a:r>
            <a:r>
              <a:rPr lang="de-DE" dirty="0"/>
              <a:t> i </a:t>
            </a:r>
            <a:r>
              <a:rPr lang="de-DE" dirty="0" err="1"/>
              <a:t>want</a:t>
            </a:r>
            <a:r>
              <a:rPr lang="de-DE" dirty="0"/>
              <a:t> to </a:t>
            </a:r>
            <a:r>
              <a:rPr lang="de-DE" dirty="0" err="1"/>
              <a:t>show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the Loss-</a:t>
            </a:r>
            <a:r>
              <a:rPr lang="de-DE" dirty="0" err="1"/>
              <a:t>Functions</a:t>
            </a:r>
            <a:r>
              <a:rPr lang="de-DE" dirty="0"/>
              <a:t> i </a:t>
            </a:r>
            <a:r>
              <a:rPr lang="de-DE" dirty="0" err="1"/>
              <a:t>used</a:t>
            </a:r>
            <a:endParaRPr lang="de-DE" dirty="0"/>
          </a:p>
          <a:p>
            <a:r>
              <a:rPr lang="de-DE" dirty="0"/>
              <a:t>For the </a:t>
            </a:r>
            <a:r>
              <a:rPr lang="de-DE" dirty="0" err="1"/>
              <a:t>GCn</a:t>
            </a:r>
            <a:r>
              <a:rPr lang="de-DE" dirty="0"/>
              <a:t> i </a:t>
            </a:r>
            <a:r>
              <a:rPr lang="de-DE" dirty="0" err="1"/>
              <a:t>used</a:t>
            </a:r>
            <a:r>
              <a:rPr lang="de-DE" dirty="0"/>
              <a:t> the cos-Loss </a:t>
            </a:r>
            <a:r>
              <a:rPr lang="de-DE" dirty="0" err="1"/>
              <a:t>function</a:t>
            </a:r>
            <a:r>
              <a:rPr lang="de-DE" dirty="0"/>
              <a:t>,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defined</a:t>
            </a:r>
            <a:r>
              <a:rPr lang="de-DE" dirty="0"/>
              <a:t> as the </a:t>
            </a:r>
            <a:r>
              <a:rPr lang="de-DE" dirty="0" err="1"/>
              <a:t>dot</a:t>
            </a:r>
            <a:r>
              <a:rPr lang="de-DE" dirty="0"/>
              <a:t> </a:t>
            </a:r>
            <a:r>
              <a:rPr lang="de-DE" dirty="0" err="1"/>
              <a:t>product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vectors</a:t>
            </a:r>
            <a:r>
              <a:rPr lang="de-DE" dirty="0"/>
              <a:t>. A quick </a:t>
            </a:r>
            <a:r>
              <a:rPr lang="de-DE" dirty="0" err="1"/>
              <a:t>calculation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show</a:t>
            </a:r>
            <a:r>
              <a:rPr lang="de-DE" dirty="0"/>
              <a:t>, </a:t>
            </a:r>
            <a:r>
              <a:rPr lang="de-DE" dirty="0" err="1"/>
              <a:t>that</a:t>
            </a:r>
            <a:r>
              <a:rPr lang="de-DE" dirty="0"/>
              <a:t> it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aquivalent</a:t>
            </a:r>
            <a:r>
              <a:rPr lang="de-DE" dirty="0"/>
              <a:t> to the MSE </a:t>
            </a:r>
            <a:r>
              <a:rPr lang="de-DE" dirty="0" err="1"/>
              <a:t>loss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normalized</a:t>
            </a:r>
            <a:r>
              <a:rPr lang="de-DE" dirty="0"/>
              <a:t> </a:t>
            </a:r>
            <a:r>
              <a:rPr lang="de-DE" dirty="0" err="1"/>
              <a:t>vetors</a:t>
            </a:r>
            <a:r>
              <a:rPr lang="de-DE" dirty="0"/>
              <a:t>.</a:t>
            </a:r>
            <a:br>
              <a:rPr lang="de-DE" dirty="0"/>
            </a:br>
            <a:br>
              <a:rPr lang="de-DE" dirty="0"/>
            </a:br>
            <a:r>
              <a:rPr lang="de-DE" dirty="0"/>
              <a:t>For the Transformer </a:t>
            </a:r>
            <a:r>
              <a:rPr lang="de-DE" dirty="0" err="1"/>
              <a:t>variation</a:t>
            </a:r>
            <a:r>
              <a:rPr lang="de-DE" dirty="0"/>
              <a:t> i </a:t>
            </a:r>
            <a:r>
              <a:rPr lang="de-DE" dirty="0" err="1"/>
              <a:t>Used</a:t>
            </a:r>
            <a:r>
              <a:rPr lang="de-DE" dirty="0"/>
              <a:t> the von </a:t>
            </a:r>
            <a:r>
              <a:rPr lang="de-DE" dirty="0" err="1"/>
              <a:t>mises</a:t>
            </a:r>
            <a:r>
              <a:rPr lang="de-DE" dirty="0"/>
              <a:t> Fisher Loss, </a:t>
            </a:r>
            <a:r>
              <a:rPr lang="de-DE" dirty="0" err="1"/>
              <a:t>whoch</a:t>
            </a:r>
            <a:r>
              <a:rPr lang="de-DE" dirty="0"/>
              <a:t> was also </a:t>
            </a:r>
            <a:r>
              <a:rPr lang="de-DE" dirty="0" err="1"/>
              <a:t>inspierd</a:t>
            </a:r>
            <a:r>
              <a:rPr lang="de-DE" dirty="0"/>
              <a:t> by the </a:t>
            </a:r>
            <a:r>
              <a:rPr lang="de-DE" dirty="0" err="1"/>
              <a:t>Kaggle</a:t>
            </a:r>
            <a:r>
              <a:rPr lang="de-DE" dirty="0"/>
              <a:t>-Competition-Winner.</a:t>
            </a:r>
            <a:br>
              <a:rPr lang="de-DE" dirty="0"/>
            </a:br>
            <a:r>
              <a:rPr lang="de-DE" dirty="0"/>
              <a:t>This Loss </a:t>
            </a:r>
            <a:r>
              <a:rPr lang="de-DE" dirty="0" err="1"/>
              <a:t>dont</a:t>
            </a:r>
            <a:r>
              <a:rPr lang="de-DE" dirty="0"/>
              <a:t> </a:t>
            </a:r>
            <a:r>
              <a:rPr lang="de-DE" dirty="0" err="1"/>
              <a:t>normalize</a:t>
            </a:r>
            <a:r>
              <a:rPr lang="de-DE" dirty="0"/>
              <a:t> the </a:t>
            </a:r>
            <a:r>
              <a:rPr lang="de-DE" dirty="0" err="1"/>
              <a:t>outputvector</a:t>
            </a:r>
            <a:r>
              <a:rPr lang="de-DE" dirty="0"/>
              <a:t>, but </a:t>
            </a:r>
            <a:r>
              <a:rPr lang="de-DE" dirty="0" err="1"/>
              <a:t>instead</a:t>
            </a:r>
            <a:r>
              <a:rPr lang="de-DE" dirty="0"/>
              <a:t> </a:t>
            </a:r>
            <a:r>
              <a:rPr lang="de-DE" dirty="0" err="1"/>
              <a:t>uses</a:t>
            </a:r>
            <a:r>
              <a:rPr lang="de-DE" dirty="0"/>
              <a:t> the </a:t>
            </a:r>
            <a:r>
              <a:rPr lang="de-DE" dirty="0" err="1"/>
              <a:t>magnitude</a:t>
            </a:r>
            <a:r>
              <a:rPr lang="de-DE" dirty="0"/>
              <a:t> as a </a:t>
            </a:r>
            <a:r>
              <a:rPr lang="de-DE" dirty="0" err="1"/>
              <a:t>confidence</a:t>
            </a:r>
            <a:r>
              <a:rPr lang="de-DE" dirty="0"/>
              <a:t> </a:t>
            </a:r>
            <a:r>
              <a:rPr lang="de-DE" dirty="0" err="1"/>
              <a:t>parameter</a:t>
            </a:r>
            <a:r>
              <a:rPr lang="de-DE" dirty="0"/>
              <a:t>. Over the </a:t>
            </a:r>
            <a:r>
              <a:rPr lang="de-DE" dirty="0" err="1"/>
              <a:t>training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konfidense</a:t>
            </a:r>
            <a:r>
              <a:rPr lang="de-DE" dirty="0"/>
              <a:t> </a:t>
            </a:r>
            <a:r>
              <a:rPr lang="de-DE" dirty="0" err="1"/>
              <a:t>coefficient</a:t>
            </a:r>
            <a:r>
              <a:rPr lang="de-DE" dirty="0"/>
              <a:t> </a:t>
            </a:r>
            <a:r>
              <a:rPr lang="de-DE" dirty="0" err="1"/>
              <a:t>gets</a:t>
            </a:r>
            <a:r>
              <a:rPr lang="de-DE" dirty="0"/>
              <a:t> </a:t>
            </a:r>
            <a:r>
              <a:rPr lang="de-DE" dirty="0" err="1"/>
              <a:t>bigger</a:t>
            </a:r>
            <a:r>
              <a:rPr lang="de-DE" dirty="0"/>
              <a:t>. This feature </a:t>
            </a:r>
            <a:r>
              <a:rPr lang="de-DE" dirty="0" err="1"/>
              <a:t>add</a:t>
            </a:r>
            <a:r>
              <a:rPr lang="de-DE" dirty="0"/>
              <a:t> a </a:t>
            </a:r>
            <a:r>
              <a:rPr lang="de-DE" dirty="0" err="1"/>
              <a:t>computational</a:t>
            </a:r>
            <a:r>
              <a:rPr lang="de-DE" dirty="0"/>
              <a:t> </a:t>
            </a:r>
            <a:r>
              <a:rPr lang="de-DE" dirty="0" err="1"/>
              <a:t>free</a:t>
            </a:r>
            <a:r>
              <a:rPr lang="de-DE" dirty="0"/>
              <a:t> </a:t>
            </a:r>
            <a:r>
              <a:rPr lang="de-DE" dirty="0" err="1"/>
              <a:t>degree</a:t>
            </a:r>
            <a:r>
              <a:rPr lang="de-DE" dirty="0"/>
              <a:t> of </a:t>
            </a:r>
            <a:r>
              <a:rPr lang="de-DE" dirty="0" err="1"/>
              <a:t>freedom</a:t>
            </a:r>
            <a:r>
              <a:rPr lang="de-DE" dirty="0"/>
              <a:t> for the network – for </a:t>
            </a:r>
            <a:r>
              <a:rPr lang="de-DE" dirty="0" err="1"/>
              <a:t>events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few</a:t>
            </a:r>
            <a:r>
              <a:rPr lang="de-DE" dirty="0"/>
              <a:t> </a:t>
            </a:r>
            <a:r>
              <a:rPr lang="de-DE" dirty="0" err="1"/>
              <a:t>hits</a:t>
            </a:r>
            <a:r>
              <a:rPr lang="de-DE" dirty="0"/>
              <a:t>,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koefficient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small and so </a:t>
            </a:r>
            <a:r>
              <a:rPr lang="de-DE" dirty="0" err="1"/>
              <a:t>dont</a:t>
            </a:r>
            <a:r>
              <a:rPr lang="de-DE" dirty="0"/>
              <a:t> </a:t>
            </a:r>
            <a:r>
              <a:rPr lang="de-DE" dirty="0" err="1"/>
              <a:t>cheange</a:t>
            </a:r>
            <a:r>
              <a:rPr lang="de-DE" dirty="0"/>
              <a:t> the network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. On the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heand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the Network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confidetn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a </a:t>
            </a:r>
            <a:r>
              <a:rPr lang="de-DE" dirty="0" err="1"/>
              <a:t>false</a:t>
            </a:r>
            <a:r>
              <a:rPr lang="de-DE" dirty="0"/>
              <a:t> </a:t>
            </a:r>
            <a:r>
              <a:rPr lang="de-DE" dirty="0" err="1"/>
              <a:t>outcome</a:t>
            </a:r>
            <a:r>
              <a:rPr lang="de-DE" dirty="0"/>
              <a:t>, i </a:t>
            </a:r>
            <a:r>
              <a:rPr lang="de-DE" dirty="0" err="1"/>
              <a:t>panalizes</a:t>
            </a:r>
            <a:r>
              <a:rPr lang="de-DE" dirty="0"/>
              <a:t> the Loss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B27A0-70E3-BA4A-A33D-C121D2D6C1C5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5424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The </a:t>
            </a:r>
            <a:r>
              <a:rPr lang="de-DE" dirty="0" err="1"/>
              <a:t>results</a:t>
            </a:r>
            <a:r>
              <a:rPr lang="de-DE" dirty="0"/>
              <a:t> of the NN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shown</a:t>
            </a:r>
            <a:r>
              <a:rPr lang="de-DE" dirty="0"/>
              <a:t> in the </a:t>
            </a:r>
            <a:r>
              <a:rPr lang="de-DE" dirty="0" err="1"/>
              <a:t>grpahs</a:t>
            </a:r>
            <a:r>
              <a:rPr lang="de-DE" dirty="0"/>
              <a:t>.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see</a:t>
            </a:r>
            <a:r>
              <a:rPr lang="de-DE" dirty="0"/>
              <a:t> the total angular </a:t>
            </a:r>
            <a:r>
              <a:rPr lang="de-DE" dirty="0" err="1"/>
              <a:t>distance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the </a:t>
            </a:r>
            <a:r>
              <a:rPr lang="de-DE" dirty="0" err="1"/>
              <a:t>predicted</a:t>
            </a:r>
            <a:r>
              <a:rPr lang="de-DE" dirty="0"/>
              <a:t> and the </a:t>
            </a:r>
            <a:r>
              <a:rPr lang="de-DE" dirty="0" err="1"/>
              <a:t>true</a:t>
            </a:r>
            <a:r>
              <a:rPr lang="de-DE" dirty="0"/>
              <a:t> </a:t>
            </a:r>
            <a:r>
              <a:rPr lang="de-DE" dirty="0" err="1"/>
              <a:t>Trajector</a:t>
            </a:r>
            <a:r>
              <a:rPr lang="de-DE" dirty="0"/>
              <a:t> </a:t>
            </a:r>
            <a:r>
              <a:rPr lang="de-DE" dirty="0" err="1"/>
              <a:t>vectors</a:t>
            </a:r>
            <a:r>
              <a:rPr lang="de-DE" dirty="0"/>
              <a:t>. As </a:t>
            </a:r>
            <a:r>
              <a:rPr lang="de-DE" dirty="0" err="1"/>
              <a:t>comparison</a:t>
            </a:r>
            <a:r>
              <a:rPr lang="de-DE" dirty="0"/>
              <a:t> i fit a simple linear fit to the </a:t>
            </a:r>
            <a:r>
              <a:rPr lang="de-DE" dirty="0" err="1"/>
              <a:t>auxilary</a:t>
            </a:r>
            <a:r>
              <a:rPr lang="de-DE" dirty="0"/>
              <a:t> </a:t>
            </a:r>
            <a:r>
              <a:rPr lang="de-DE" dirty="0" err="1"/>
              <a:t>filterted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and </a:t>
            </a:r>
            <a:r>
              <a:rPr lang="de-DE" dirty="0" err="1"/>
              <a:t>weighted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the </a:t>
            </a:r>
            <a:r>
              <a:rPr lang="de-DE" dirty="0" err="1"/>
              <a:t>charge</a:t>
            </a:r>
            <a:r>
              <a:rPr lang="de-DE" dirty="0"/>
              <a:t>. </a:t>
            </a:r>
            <a:br>
              <a:rPr lang="de-DE" dirty="0"/>
            </a:br>
            <a:r>
              <a:rPr lang="de-DE" dirty="0"/>
              <a:t>As </a:t>
            </a:r>
            <a:r>
              <a:rPr lang="de-DE" dirty="0" err="1"/>
              <a:t>expected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the hybrid of GCN and </a:t>
            </a:r>
            <a:r>
              <a:rPr lang="de-DE" dirty="0" err="1"/>
              <a:t>transformer</a:t>
            </a:r>
            <a:r>
              <a:rPr lang="de-DE" dirty="0"/>
              <a:t> the </a:t>
            </a:r>
            <a:r>
              <a:rPr lang="de-DE" dirty="0" err="1"/>
              <a:t>best</a:t>
            </a:r>
            <a:r>
              <a:rPr lang="de-DE" dirty="0"/>
              <a:t> </a:t>
            </a:r>
            <a:r>
              <a:rPr lang="de-DE" dirty="0" err="1"/>
              <a:t>solution</a:t>
            </a:r>
            <a:r>
              <a:rPr lang="de-DE" dirty="0"/>
              <a:t> out of all </a:t>
            </a:r>
            <a:r>
              <a:rPr lang="de-DE" dirty="0" err="1"/>
              <a:t>my</a:t>
            </a:r>
            <a:r>
              <a:rPr lang="de-DE" dirty="0"/>
              <a:t> </a:t>
            </a:r>
            <a:r>
              <a:rPr lang="de-DE" dirty="0" err="1"/>
              <a:t>approaches</a:t>
            </a:r>
            <a:r>
              <a:rPr lang="de-DE" dirty="0"/>
              <a:t>. But it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a </a:t>
            </a:r>
            <a:r>
              <a:rPr lang="de-DE" dirty="0" err="1"/>
              <a:t>little</a:t>
            </a:r>
            <a:r>
              <a:rPr lang="de-DE" dirty="0"/>
              <a:t> </a:t>
            </a:r>
            <a:r>
              <a:rPr lang="de-DE" dirty="0" err="1"/>
              <a:t>bit</a:t>
            </a:r>
            <a:r>
              <a:rPr lang="de-DE" dirty="0"/>
              <a:t> </a:t>
            </a:r>
            <a:r>
              <a:rPr lang="de-DE" dirty="0" err="1"/>
              <a:t>better</a:t>
            </a:r>
            <a:r>
              <a:rPr lang="de-DE" dirty="0"/>
              <a:t>, </a:t>
            </a:r>
            <a:r>
              <a:rPr lang="de-DE" dirty="0" err="1"/>
              <a:t>that</a:t>
            </a:r>
            <a:r>
              <a:rPr lang="de-DE" dirty="0"/>
              <a:t> a simple linear fit. And still not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mean</a:t>
            </a:r>
            <a:r>
              <a:rPr lang="de-DE" dirty="0"/>
              <a:t> at 64,8 </a:t>
            </a:r>
            <a:r>
              <a:rPr lang="de-DE" dirty="0" err="1"/>
              <a:t>degrease</a:t>
            </a:r>
            <a:r>
              <a:rPr lang="de-DE" dirty="0"/>
              <a:t>.</a:t>
            </a:r>
            <a:br>
              <a:rPr lang="de-DE" dirty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B27A0-70E3-BA4A-A33D-C121D2D6C1C5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1406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Lets</a:t>
            </a:r>
            <a:r>
              <a:rPr lang="de-DE" dirty="0"/>
              <a:t> </a:t>
            </a:r>
            <a:r>
              <a:rPr lang="de-DE" dirty="0" err="1"/>
              <a:t>take</a:t>
            </a:r>
            <a:r>
              <a:rPr lang="de-DE" dirty="0"/>
              <a:t> a </a:t>
            </a:r>
            <a:r>
              <a:rPr lang="de-DE" dirty="0" err="1"/>
              <a:t>look</a:t>
            </a:r>
            <a:r>
              <a:rPr lang="de-DE" dirty="0"/>
              <a:t> at the </a:t>
            </a:r>
            <a:r>
              <a:rPr lang="de-DE" dirty="0" err="1"/>
              <a:t>Locc-Curves</a:t>
            </a:r>
            <a:r>
              <a:rPr lang="de-DE" dirty="0"/>
              <a:t>. The Loss-</a:t>
            </a:r>
            <a:r>
              <a:rPr lang="de-DE" dirty="0" err="1"/>
              <a:t>Curve</a:t>
            </a:r>
            <a:r>
              <a:rPr lang="de-DE" dirty="0"/>
              <a:t> of the </a:t>
            </a:r>
            <a:r>
              <a:rPr lang="de-DE" dirty="0" err="1"/>
              <a:t>GCN+Transformer</a:t>
            </a:r>
            <a:r>
              <a:rPr lang="de-DE" dirty="0"/>
              <a:t> Approach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shown</a:t>
            </a:r>
            <a:r>
              <a:rPr lang="de-DE" dirty="0"/>
              <a:t> </a:t>
            </a:r>
            <a:r>
              <a:rPr lang="de-DE" dirty="0" err="1"/>
              <a:t>left</a:t>
            </a:r>
            <a:r>
              <a:rPr lang="de-DE" dirty="0"/>
              <a:t>. It </a:t>
            </a:r>
            <a:r>
              <a:rPr lang="de-DE" dirty="0" err="1"/>
              <a:t>shows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science</a:t>
            </a:r>
            <a:r>
              <a:rPr lang="de-DE" dirty="0"/>
              <a:t> of </a:t>
            </a:r>
            <a:r>
              <a:rPr lang="de-DE" dirty="0" err="1"/>
              <a:t>overfitting</a:t>
            </a:r>
            <a:r>
              <a:rPr lang="de-DE" dirty="0"/>
              <a:t>,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if</a:t>
            </a:r>
            <a:r>
              <a:rPr lang="de-DE" dirty="0"/>
              <a:t> i </a:t>
            </a:r>
            <a:r>
              <a:rPr lang="de-DE" dirty="0" err="1"/>
              <a:t>did</a:t>
            </a:r>
            <a:r>
              <a:rPr lang="de-DE" dirty="0"/>
              <a:t> not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</a:t>
            </a:r>
            <a:r>
              <a:rPr lang="de-DE" dirty="0" err="1"/>
              <a:t>regularisation</a:t>
            </a:r>
            <a:r>
              <a:rPr lang="de-DE" dirty="0"/>
              <a:t>. </a:t>
            </a:r>
            <a:r>
              <a:rPr lang="de-DE" dirty="0" err="1"/>
              <a:t>Since</a:t>
            </a:r>
            <a:r>
              <a:rPr lang="de-DE" dirty="0"/>
              <a:t> i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defferent</a:t>
            </a:r>
            <a:r>
              <a:rPr lang="de-DE" dirty="0"/>
              <a:t> Loss </a:t>
            </a:r>
            <a:r>
              <a:rPr lang="de-DE" dirty="0" err="1"/>
              <a:t>fct</a:t>
            </a:r>
            <a:r>
              <a:rPr lang="de-DE" dirty="0"/>
              <a:t>, for </a:t>
            </a:r>
            <a:r>
              <a:rPr lang="de-DE" dirty="0" err="1"/>
              <a:t>better</a:t>
            </a:r>
            <a:r>
              <a:rPr lang="de-DE" dirty="0"/>
              <a:t> </a:t>
            </a:r>
            <a:r>
              <a:rPr lang="de-DE" dirty="0" err="1"/>
              <a:t>comparison</a:t>
            </a:r>
            <a:r>
              <a:rPr lang="de-DE" dirty="0"/>
              <a:t> of the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models</a:t>
            </a:r>
            <a:r>
              <a:rPr lang="de-DE" dirty="0"/>
              <a:t> I </a:t>
            </a:r>
            <a:r>
              <a:rPr lang="de-DE" dirty="0" err="1"/>
              <a:t>plot</a:t>
            </a:r>
            <a:r>
              <a:rPr lang="de-DE" dirty="0"/>
              <a:t> the </a:t>
            </a:r>
            <a:r>
              <a:rPr lang="de-DE" dirty="0" err="1"/>
              <a:t>mean</a:t>
            </a:r>
            <a:r>
              <a:rPr lang="de-DE" dirty="0"/>
              <a:t> angular </a:t>
            </a:r>
            <a:r>
              <a:rPr lang="de-DE" dirty="0" err="1"/>
              <a:t>errero</a:t>
            </a:r>
            <a:r>
              <a:rPr lang="de-DE" dirty="0"/>
              <a:t> as a </a:t>
            </a:r>
            <a:r>
              <a:rPr lang="de-DE" dirty="0" err="1"/>
              <a:t>function</a:t>
            </a:r>
            <a:r>
              <a:rPr lang="de-DE" dirty="0"/>
              <a:t> of </a:t>
            </a:r>
            <a:r>
              <a:rPr lang="de-DE" dirty="0" err="1"/>
              <a:t>epochs</a:t>
            </a:r>
            <a:r>
              <a:rPr lang="de-DE" dirty="0"/>
              <a:t>.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see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the GCN </a:t>
            </a:r>
            <a:r>
              <a:rPr lang="de-DE" dirty="0" err="1"/>
              <a:t>did</a:t>
            </a:r>
            <a:r>
              <a:rPr lang="de-DE" dirty="0"/>
              <a:t> not </a:t>
            </a:r>
            <a:r>
              <a:rPr lang="de-DE" dirty="0" err="1"/>
              <a:t>reach</a:t>
            </a:r>
            <a:r>
              <a:rPr lang="de-DE" dirty="0"/>
              <a:t> the </a:t>
            </a:r>
            <a:r>
              <a:rPr lang="de-DE" dirty="0" err="1"/>
              <a:t>plato</a:t>
            </a:r>
            <a:r>
              <a:rPr lang="de-DE" dirty="0"/>
              <a:t> </a:t>
            </a:r>
            <a:r>
              <a:rPr lang="de-DE" dirty="0" err="1"/>
              <a:t>yet</a:t>
            </a:r>
            <a:r>
              <a:rPr lang="de-DE" dirty="0"/>
              <a:t>. For the </a:t>
            </a:r>
            <a:r>
              <a:rPr lang="de-DE" dirty="0" err="1"/>
              <a:t>GCN+Transformer</a:t>
            </a:r>
            <a:r>
              <a:rPr lang="de-DE" dirty="0"/>
              <a:t> it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the final </a:t>
            </a:r>
            <a:r>
              <a:rPr lang="de-DE" dirty="0" err="1"/>
              <a:t>stap</a:t>
            </a:r>
            <a:r>
              <a:rPr lang="de-DE" dirty="0"/>
              <a:t>, but it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sad</a:t>
            </a:r>
            <a:r>
              <a:rPr lang="de-DE" dirty="0"/>
              <a:t> after </a:t>
            </a:r>
            <a:r>
              <a:rPr lang="de-DE" dirty="0" err="1"/>
              <a:t>several</a:t>
            </a:r>
            <a:r>
              <a:rPr lang="de-DE" dirty="0"/>
              <a:t> </a:t>
            </a:r>
            <a:r>
              <a:rPr lang="de-DE" dirty="0" err="1"/>
              <a:t>epochs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. So it </a:t>
            </a:r>
            <a:r>
              <a:rPr lang="de-DE" dirty="0" err="1"/>
              <a:t>is</a:t>
            </a:r>
            <a:r>
              <a:rPr lang="de-DE" dirty="0"/>
              <a:t> not </a:t>
            </a:r>
            <a:r>
              <a:rPr lang="de-DE" dirty="0" err="1"/>
              <a:t>ruled</a:t>
            </a:r>
            <a:r>
              <a:rPr lang="de-DE" dirty="0"/>
              <a:t> out, </a:t>
            </a:r>
            <a:r>
              <a:rPr lang="de-DE" dirty="0" err="1"/>
              <a:t>that</a:t>
            </a:r>
            <a:r>
              <a:rPr lang="de-DE" dirty="0"/>
              <a:t> More </a:t>
            </a:r>
            <a:r>
              <a:rPr lang="de-DE" dirty="0" err="1"/>
              <a:t>Epochs</a:t>
            </a:r>
            <a:r>
              <a:rPr lang="de-DE" dirty="0"/>
              <a:t> and </a:t>
            </a:r>
            <a:r>
              <a:rPr lang="de-DE" dirty="0" err="1"/>
              <a:t>more</a:t>
            </a:r>
            <a:r>
              <a:rPr lang="de-DE" dirty="0"/>
              <a:t> Data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massively</a:t>
            </a:r>
            <a:r>
              <a:rPr lang="de-DE" dirty="0"/>
              <a:t> </a:t>
            </a:r>
            <a:r>
              <a:rPr lang="de-DE" dirty="0" err="1"/>
              <a:t>increase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performance</a:t>
            </a:r>
            <a:r>
              <a:rPr lang="de-DE" dirty="0"/>
              <a:t>, </a:t>
            </a:r>
            <a:r>
              <a:rPr lang="de-DE" dirty="0" err="1"/>
              <a:t>espacially</a:t>
            </a:r>
            <a:r>
              <a:rPr lang="de-DE" dirty="0"/>
              <a:t> </a:t>
            </a:r>
            <a:r>
              <a:rPr lang="de-DE" dirty="0" err="1"/>
              <a:t>beacause</a:t>
            </a:r>
            <a:r>
              <a:rPr lang="de-DE" dirty="0"/>
              <a:t> </a:t>
            </a:r>
            <a:r>
              <a:rPr lang="de-DE" dirty="0" err="1"/>
              <a:t>neither</a:t>
            </a:r>
            <a:r>
              <a:rPr lang="de-DE" dirty="0"/>
              <a:t> of the </a:t>
            </a:r>
            <a:r>
              <a:rPr lang="de-DE" dirty="0" err="1"/>
              <a:t>models</a:t>
            </a:r>
            <a:r>
              <a:rPr lang="de-DE" dirty="0"/>
              <a:t> </a:t>
            </a:r>
            <a:r>
              <a:rPr lang="de-DE" dirty="0" err="1"/>
              <a:t>shows</a:t>
            </a:r>
            <a:r>
              <a:rPr lang="de-DE" dirty="0"/>
              <a:t> </a:t>
            </a:r>
            <a:r>
              <a:rPr lang="de-DE" dirty="0" err="1"/>
              <a:t>science</a:t>
            </a:r>
            <a:r>
              <a:rPr lang="de-DE" dirty="0"/>
              <a:t> of </a:t>
            </a:r>
            <a:r>
              <a:rPr lang="de-DE" dirty="0" err="1"/>
              <a:t>overfitting</a:t>
            </a:r>
            <a:r>
              <a:rPr lang="de-DE" dirty="0"/>
              <a:t>. </a:t>
            </a:r>
            <a:br>
              <a:rPr lang="de-DE" dirty="0"/>
            </a:br>
            <a:r>
              <a:rPr lang="de-DE" dirty="0"/>
              <a:t>A </a:t>
            </a:r>
            <a:r>
              <a:rPr lang="de-DE" dirty="0" err="1"/>
              <a:t>next</a:t>
            </a:r>
            <a:r>
              <a:rPr lang="de-DE" dirty="0"/>
              <a:t> step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also to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auxilary</a:t>
            </a:r>
            <a:r>
              <a:rPr lang="de-DE" dirty="0"/>
              <a:t> not as </a:t>
            </a:r>
            <a:r>
              <a:rPr lang="de-DE" dirty="0" err="1"/>
              <a:t>filter</a:t>
            </a:r>
            <a:r>
              <a:rPr lang="de-DE" dirty="0"/>
              <a:t> but as a feature, and </a:t>
            </a:r>
            <a:r>
              <a:rPr lang="de-DE" dirty="0" err="1"/>
              <a:t>allow</a:t>
            </a:r>
            <a:r>
              <a:rPr lang="de-DE" dirty="0"/>
              <a:t> the NN to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noisy</a:t>
            </a:r>
            <a:r>
              <a:rPr lang="de-DE" dirty="0"/>
              <a:t> </a:t>
            </a:r>
            <a:r>
              <a:rPr lang="de-DE" dirty="0" err="1"/>
              <a:t>signal</a:t>
            </a:r>
            <a:r>
              <a:rPr lang="de-DE" dirty="0"/>
              <a:t> as </a:t>
            </a:r>
            <a:r>
              <a:rPr lang="de-DE" dirty="0" err="1"/>
              <a:t>information</a:t>
            </a:r>
            <a:r>
              <a:rPr lang="de-DE" dirty="0"/>
              <a:t> for </a:t>
            </a:r>
            <a:r>
              <a:rPr lang="de-DE" dirty="0" err="1"/>
              <a:t>evetns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few</a:t>
            </a:r>
            <a:r>
              <a:rPr lang="de-DE" dirty="0"/>
              <a:t> </a:t>
            </a:r>
            <a:r>
              <a:rPr lang="de-DE" dirty="0" err="1"/>
              <a:t>clear</a:t>
            </a:r>
            <a:r>
              <a:rPr lang="de-DE" dirty="0"/>
              <a:t> </a:t>
            </a:r>
            <a:r>
              <a:rPr lang="de-DE" dirty="0" err="1"/>
              <a:t>hits</a:t>
            </a:r>
            <a:r>
              <a:rPr lang="de-DE" dirty="0"/>
              <a:t>. I </a:t>
            </a:r>
            <a:r>
              <a:rPr lang="de-DE" dirty="0" err="1"/>
              <a:t>would</a:t>
            </a:r>
            <a:r>
              <a:rPr lang="de-DE" dirty="0"/>
              <a:t> also </a:t>
            </a:r>
            <a:r>
              <a:rPr lang="de-DE" dirty="0" err="1"/>
              <a:t>give</a:t>
            </a:r>
            <a:r>
              <a:rPr lang="de-DE" dirty="0"/>
              <a:t> a </a:t>
            </a:r>
            <a:r>
              <a:rPr lang="de-DE" dirty="0" err="1"/>
              <a:t>try</a:t>
            </a:r>
            <a:r>
              <a:rPr lang="de-DE" dirty="0"/>
              <a:t> to mix </a:t>
            </a:r>
            <a:r>
              <a:rPr lang="de-DE" dirty="0" err="1"/>
              <a:t>up</a:t>
            </a:r>
            <a:r>
              <a:rPr lang="de-DE" dirty="0"/>
              <a:t> the </a:t>
            </a:r>
            <a:r>
              <a:rPr lang="de-DE" dirty="0" err="1"/>
              <a:t>order</a:t>
            </a:r>
            <a:r>
              <a:rPr lang="de-DE" dirty="0"/>
              <a:t> of </a:t>
            </a:r>
            <a:r>
              <a:rPr lang="de-DE" dirty="0" err="1"/>
              <a:t>GCn</a:t>
            </a:r>
            <a:r>
              <a:rPr lang="de-DE" dirty="0"/>
              <a:t> and </a:t>
            </a:r>
            <a:r>
              <a:rPr lang="de-DE" dirty="0" err="1"/>
              <a:t>tranformer</a:t>
            </a:r>
            <a:r>
              <a:rPr lang="de-DE" dirty="0"/>
              <a:t>. For </a:t>
            </a:r>
            <a:r>
              <a:rPr lang="de-DE" dirty="0" err="1"/>
              <a:t>example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layer</a:t>
            </a:r>
            <a:r>
              <a:rPr lang="de-DE" dirty="0"/>
              <a:t> GCN </a:t>
            </a:r>
            <a:r>
              <a:rPr lang="de-DE" dirty="0" err="1"/>
              <a:t>then</a:t>
            </a:r>
            <a:r>
              <a:rPr lang="de-DE" dirty="0"/>
              <a:t> a </a:t>
            </a:r>
            <a:r>
              <a:rPr lang="de-DE" dirty="0" err="1"/>
              <a:t>transformer</a:t>
            </a:r>
            <a:r>
              <a:rPr lang="de-DE" dirty="0"/>
              <a:t>, </a:t>
            </a:r>
            <a:r>
              <a:rPr lang="de-DE" dirty="0" err="1"/>
              <a:t>next</a:t>
            </a:r>
            <a:r>
              <a:rPr lang="de-DE" dirty="0"/>
              <a:t> laxer </a:t>
            </a:r>
            <a:r>
              <a:rPr lang="de-DE" dirty="0" err="1"/>
              <a:t>GCn</a:t>
            </a:r>
            <a:r>
              <a:rPr lang="de-DE" dirty="0"/>
              <a:t> and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transformer</a:t>
            </a:r>
            <a:r>
              <a:rPr lang="de-DE" dirty="0"/>
              <a:t> and so on.</a:t>
            </a:r>
          </a:p>
          <a:p>
            <a:r>
              <a:rPr lang="de-DE" dirty="0" err="1"/>
              <a:t>Tnak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for the </a:t>
            </a:r>
            <a:r>
              <a:rPr lang="de-DE" dirty="0" err="1"/>
              <a:t>attention</a:t>
            </a:r>
            <a:r>
              <a:rPr lang="de-DE" dirty="0"/>
              <a:t>.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B27A0-70E3-BA4A-A33D-C121D2D6C1C5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6313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ICE-Cu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BD375D-0C66-312B-E2F9-F7E436C4FE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DB2F145-73F4-D250-B097-C4972E86EC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A7721-4902-C142-CB97-3D0B31D491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362200" cy="365125"/>
          </a:xfrm>
        </p:spPr>
        <p:txBody>
          <a:bodyPr/>
          <a:lstStyle>
            <a:lvl1pPr>
              <a:defRPr sz="1280" baseline="0"/>
            </a:lvl1pPr>
          </a:lstStyle>
          <a:p>
            <a:r>
              <a:rPr lang="de-DE" dirty="0"/>
              <a:t>31.07.2026</a:t>
            </a:r>
            <a:endParaRPr lang="de-DE" sz="128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65F6327-69D1-35C1-F0C9-D18B43223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95800" y="6356349"/>
            <a:ext cx="4114800" cy="365125"/>
          </a:xfrm>
        </p:spPr>
        <p:txBody>
          <a:bodyPr/>
          <a:lstStyle/>
          <a:p>
            <a:pPr algn="l"/>
            <a:r>
              <a:rPr lang="de-DE" dirty="0"/>
              <a:t>s6olpere@uni-bonn.de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A949F07-AEE9-0B42-0337-260AF45FB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1602" y="6356348"/>
            <a:ext cx="2743200" cy="365125"/>
          </a:xfrm>
        </p:spPr>
        <p:txBody>
          <a:bodyPr/>
          <a:lstStyle/>
          <a:p>
            <a:fld id="{37A2B832-6D77-B846-8F7B-21742BC502E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1143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F20B65-063D-5826-A889-B616D8E2F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51D188C-EFA4-934D-1EE6-5D000A1762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665404-DAA6-90F7-CBB6-ED3B97976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A7BAE-B474-B048-8FD3-D033B34F45BC}" type="datetimeFigureOut">
              <a:rPr lang="de-DE" smtClean="0"/>
              <a:t>30.07.26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49C14BA-5F54-D367-7637-47F3F17CE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BBAFA9C-DD67-4251-839E-30F97DAB6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B832-6D77-B846-8F7B-21742BC502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2128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A0E8EA3-CEA1-8500-247A-D0E7A330A2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E6BE1EA-0198-4E19-B74A-EB43533658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F693338-3864-ED83-D545-A2311BD2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A7BAE-B474-B048-8FD3-D033B34F45BC}" type="datetimeFigureOut">
              <a:rPr lang="de-DE" smtClean="0"/>
              <a:t>30.07.26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F0C031F-54A3-6E1C-52AC-6C244550D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96ED65C-C2A1-295D-C862-CD0CEAB62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B832-6D77-B846-8F7B-21742BC502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7488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3EC20E-63BA-13EE-9268-CB2A1E3F1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8E30448-8CEC-6410-D87D-91840DC8B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F723E99-E606-1D93-3465-49C9A286B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A7BAE-B474-B048-8FD3-D033B34F45BC}" type="datetimeFigureOut">
              <a:rPr lang="de-DE" smtClean="0"/>
              <a:t>30.07.26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1EAE345-7EFA-949B-A6C2-9D7C38D45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589EF7-19BB-FFBB-AA9F-ACFFD0256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B832-6D77-B846-8F7B-21742BC502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5288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736B21-5D4A-5F86-9F41-4E5A34429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272E466-0624-1EF4-4922-05946D39B5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8EB8AA-3113-8ABF-6452-3717FC9AE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A7BAE-B474-B048-8FD3-D033B34F45BC}" type="datetimeFigureOut">
              <a:rPr lang="de-DE" smtClean="0"/>
              <a:t>30.07.26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914439A-B66A-A1D7-3801-E740783F4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D1FD0E-3638-37B8-1B84-440E9E549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B832-6D77-B846-8F7B-21742BC502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3521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8EAEC4-9EF5-E758-98E2-790CF19CA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72B11A-1B7A-3BCD-461A-EB09784BF6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26F321C-DEFC-97FA-98C2-3A49AB858D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71041AE-9813-87CF-0D25-6CDE85827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A7BAE-B474-B048-8FD3-D033B34F45BC}" type="datetimeFigureOut">
              <a:rPr lang="de-DE" smtClean="0"/>
              <a:t>30.07.26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F2A951-8DE2-4C26-3371-4650F4DF6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8E6D2E0-F0F2-6354-258E-71E42A5A8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B832-6D77-B846-8F7B-21742BC502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970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FA44D2-591D-77B6-FA3A-D436DF99B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483A89F-DA69-953C-9AB2-63674574A9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766BBC8-8182-8381-2861-2E2E7A39F1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8BBAF91-86C2-0091-8379-539E79D8D4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6346D76-E01D-743C-F5B2-020A1CD89A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83CA78A-4A77-C0FE-A937-97FFFD44D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A7BAE-B474-B048-8FD3-D033B34F45BC}" type="datetimeFigureOut">
              <a:rPr lang="de-DE" smtClean="0"/>
              <a:t>30.07.26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A1D8854-E200-1408-D066-1E519723D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0C12170-6C30-060B-530C-F79F87EB7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B832-6D77-B846-8F7B-21742BC502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1048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91B413-227D-5A0E-A637-CF4D517C5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4AB46F1-C83C-7F6B-EE96-993618055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A7BAE-B474-B048-8FD3-D033B34F45BC}" type="datetimeFigureOut">
              <a:rPr lang="de-DE" smtClean="0"/>
              <a:t>30.07.26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01B6B51-8775-FE8A-C3D1-E6CC744E9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952D8FF-074B-F83F-803E-3ACB403C1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B832-6D77-B846-8F7B-21742BC502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4068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E8D2F3D-832D-B713-1D52-C29315C66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A7BAE-B474-B048-8FD3-D033B34F45BC}" type="datetimeFigureOut">
              <a:rPr lang="de-DE" smtClean="0"/>
              <a:t>30.07.26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8AF79B2-0941-1C42-B2B8-7F8F82A4A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CC8EB70-63C1-5579-4147-AC5FD4FF0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B832-6D77-B846-8F7B-21742BC502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8008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324BC8-BD37-E775-CEA4-8246E04C0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4D0478C-288A-C9CC-A7AE-E7EF2E05B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AF371BA-537D-234E-B03C-BBEB3348D8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04FA3D2-DC0D-6F64-5601-1B38F6D72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A7BAE-B474-B048-8FD3-D033B34F45BC}" type="datetimeFigureOut">
              <a:rPr lang="de-DE" smtClean="0"/>
              <a:t>30.07.26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994EB72-749D-CDF3-CFE3-EB9DC6A21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C191E4D-89C5-27AE-9DA8-7FA135E5E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B832-6D77-B846-8F7B-21742BC502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520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4FAAE8-3C0F-EADF-B29A-6A73BE20A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5544F8F-E4D6-99B3-FAD0-7A9F66A7D4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5F0C4F4-21FE-559A-2763-164EEDDCC5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F978C6B-1B7E-4DA4-1A2C-A355BD0F9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A7BAE-B474-B048-8FD3-D033B34F45BC}" type="datetimeFigureOut">
              <a:rPr lang="de-DE" smtClean="0"/>
              <a:t>30.07.26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F8DD5C3-8BFC-8829-5A37-9A8F32B73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1C7FC96-6606-467F-FD7E-6FE782B3F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B832-6D77-B846-8F7B-21742BC502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7220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D33182E-0B81-25DD-4680-62E5958C2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5A9EE43-D581-BF0F-E8F1-4E1AD3475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23A07D6-4306-6DDF-CC32-17EBF3E750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6A7BAE-B474-B048-8FD3-D033B34F45BC}" type="datetimeFigureOut">
              <a:rPr lang="de-DE" smtClean="0"/>
              <a:t>30.07.26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ACD3424-CD41-38F5-8228-4DA01AD8BC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9210EC0-0769-10EC-B5D3-9C9E7BF45D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A2B832-6D77-B846-8F7B-21742BC502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470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cecube.wisc.edu/science/icecube/" TargetMode="External"/><Relationship Id="rId2" Type="http://schemas.openxmlformats.org/officeDocument/2006/relationships/hyperlink" Target="https://www.valais.ch/de/marke-wallis/produktlabel-wallis/zertifizierte-produkte/eiswuerfel-und-zerstossenes-ei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Beta_decay" TargetMode="External"/><Relationship Id="rId4" Type="http://schemas.openxmlformats.org/officeDocument/2006/relationships/hyperlink" Target="https://www.kaggle.com/competitions/icecube-neutrinos-in-deep-ic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8000" b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612D6C-4203-33BA-F21D-800ED6DCF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347" y="689321"/>
            <a:ext cx="10561983" cy="2387600"/>
          </a:xfrm>
        </p:spPr>
        <p:txBody>
          <a:bodyPr/>
          <a:lstStyle/>
          <a:p>
            <a:r>
              <a:rPr lang="de-DE" b="1" dirty="0"/>
              <a:t>IceCube – Neutrinos in Deep Ice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BB92F49-1322-6004-DD3A-85F3740B47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b="1" dirty="0"/>
              <a:t>Final Project</a:t>
            </a:r>
          </a:p>
          <a:p>
            <a:r>
              <a:rPr lang="de-DE" b="1" dirty="0" err="1"/>
              <a:t>Machine</a:t>
            </a:r>
            <a:r>
              <a:rPr lang="de-DE" b="1" dirty="0"/>
              <a:t> Learning for Quantum </a:t>
            </a:r>
            <a:r>
              <a:rPr lang="de-DE" b="1" dirty="0" err="1"/>
              <a:t>Scientists</a:t>
            </a:r>
            <a:endParaRPr lang="de-DE" b="1" dirty="0"/>
          </a:p>
          <a:p>
            <a:r>
              <a:rPr lang="de-DE" b="1" dirty="0"/>
              <a:t>Oleksandr Perepadya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158A679-24F2-2B6C-5B1F-EF1BE4793DEC}"/>
              </a:ext>
            </a:extLst>
          </p:cNvPr>
          <p:cNvSpPr txBox="1"/>
          <p:nvPr/>
        </p:nvSpPr>
        <p:spPr>
          <a:xfrm>
            <a:off x="4731027" y="6308034"/>
            <a:ext cx="2599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s6olpere@uni-bonn.de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126778E-2134-BD5B-1134-A7D6B50BBDB4}"/>
              </a:ext>
            </a:extLst>
          </p:cNvPr>
          <p:cNvSpPr txBox="1"/>
          <p:nvPr/>
        </p:nvSpPr>
        <p:spPr>
          <a:xfrm>
            <a:off x="220438" y="6354200"/>
            <a:ext cx="13035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31.07.2026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2496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4AB8E5-24F4-F980-1480-A9335AA65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Loss-</a:t>
            </a:r>
            <a:r>
              <a:rPr lang="de-DE" dirty="0" err="1"/>
              <a:t>Curves</a:t>
            </a:r>
            <a:endParaRPr lang="de-DE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6A6402A8-410B-547F-BCE0-7B93D0161C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7917" y="1878752"/>
            <a:ext cx="6588111" cy="3866611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451993C0-11E2-B747-BB27-216320B1A392}"/>
              </a:ext>
            </a:extLst>
          </p:cNvPr>
          <p:cNvSpPr txBox="1"/>
          <p:nvPr/>
        </p:nvSpPr>
        <p:spPr>
          <a:xfrm>
            <a:off x="11767930" y="6492875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9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0B9A29E-ACA4-0F2B-4619-CDE4E7A4B0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2032" y="2139146"/>
            <a:ext cx="5157661" cy="360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508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C64BCC-EC75-B91A-1AFA-0B75C6EE0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Source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215F4F-1ACE-5560-B636-EC6B437D3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>
                <a:hlinkClick r:id="rId2"/>
              </a:rPr>
              <a:t>https://www.valais.ch/de/marke-wallis/produktlabel-wallis/zertifizierte-produkte/eiswuerfel-und-zerstossenes-eis</a:t>
            </a:r>
            <a:r>
              <a:rPr lang="de-DE" dirty="0"/>
              <a:t> (Picture on the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slide</a:t>
            </a:r>
            <a:r>
              <a:rPr lang="de-DE" dirty="0"/>
              <a:t>)</a:t>
            </a:r>
          </a:p>
          <a:p>
            <a:r>
              <a:rPr lang="de-DE" dirty="0">
                <a:hlinkClick r:id="rId3"/>
              </a:rPr>
              <a:t>https://icecube.wisc.edu/science/icecube/</a:t>
            </a:r>
            <a:endParaRPr lang="de-DE" dirty="0"/>
          </a:p>
          <a:p>
            <a:r>
              <a:rPr lang="de-DE" dirty="0">
                <a:hlinkClick r:id="rId4"/>
              </a:rPr>
              <a:t>https://www.kaggle.com/competitions/icecube-neutrinos-in-deep-ice</a:t>
            </a:r>
            <a:endParaRPr lang="de-DE" dirty="0"/>
          </a:p>
          <a:p>
            <a:r>
              <a:rPr lang="de-DE" dirty="0">
                <a:hlinkClick r:id="rId5"/>
              </a:rPr>
              <a:t>https://en.wikipedia.org/wiki/Beta_decay</a:t>
            </a:r>
            <a:endParaRPr lang="de-DE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B4C97F7-BCB9-C429-404E-698361851D7F}"/>
              </a:ext>
            </a:extLst>
          </p:cNvPr>
          <p:cNvSpPr txBox="1"/>
          <p:nvPr/>
        </p:nvSpPr>
        <p:spPr>
          <a:xfrm>
            <a:off x="11760472" y="6488668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079266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741E5852-480A-3DDB-D0FC-FF6428B765BC}"/>
              </a:ext>
            </a:extLst>
          </p:cNvPr>
          <p:cNvSpPr txBox="1"/>
          <p:nvPr/>
        </p:nvSpPr>
        <p:spPr>
          <a:xfrm>
            <a:off x="375138" y="659011"/>
            <a:ext cx="57208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Physics of IceCube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CF6717B-8976-D761-CE87-8AC856C4E8F5}"/>
              </a:ext>
            </a:extLst>
          </p:cNvPr>
          <p:cNvSpPr txBox="1"/>
          <p:nvPr/>
        </p:nvSpPr>
        <p:spPr>
          <a:xfrm>
            <a:off x="375139" y="1705451"/>
            <a:ext cx="572086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/>
              <a:t>5160 </a:t>
            </a:r>
            <a:r>
              <a:rPr lang="de-DE" sz="2800" dirty="0" err="1"/>
              <a:t>sensors</a:t>
            </a:r>
            <a:r>
              <a:rPr lang="de-DE" sz="2800" dirty="0"/>
              <a:t>, 86 </a:t>
            </a:r>
            <a:r>
              <a:rPr lang="de-DE" sz="2800" dirty="0" err="1"/>
              <a:t>vertical</a:t>
            </a:r>
            <a:r>
              <a:rPr lang="de-DE" sz="2800" dirty="0"/>
              <a:t> </a:t>
            </a:r>
            <a:r>
              <a:rPr lang="de-DE" sz="2800" dirty="0" err="1"/>
              <a:t>strings</a:t>
            </a:r>
            <a:r>
              <a:rPr lang="de-DE" sz="2800" dirty="0"/>
              <a:t> in 1x1x1 km </a:t>
            </a:r>
            <a:r>
              <a:rPr lang="de-DE" sz="2800" dirty="0" err="1"/>
              <a:t>clear</a:t>
            </a:r>
            <a:r>
              <a:rPr lang="de-DE" sz="2800" dirty="0"/>
              <a:t> glacier </a:t>
            </a:r>
            <a:r>
              <a:rPr lang="de-DE" sz="2800" dirty="0" err="1"/>
              <a:t>ice</a:t>
            </a:r>
            <a:endParaRPr lang="de-D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 err="1"/>
              <a:t>Detection</a:t>
            </a:r>
            <a:r>
              <a:rPr lang="de-DE" sz="2800" dirty="0"/>
              <a:t> of high </a:t>
            </a:r>
            <a:r>
              <a:rPr lang="de-DE" sz="2800" dirty="0" err="1"/>
              <a:t>energy</a:t>
            </a:r>
            <a:r>
              <a:rPr lang="de-DE" sz="2800" dirty="0"/>
              <a:t> </a:t>
            </a:r>
            <a:r>
              <a:rPr lang="de-DE" sz="2800" dirty="0" err="1"/>
              <a:t>astrophysical</a:t>
            </a:r>
            <a:r>
              <a:rPr lang="de-DE" sz="2800" dirty="0"/>
              <a:t> </a:t>
            </a:r>
            <a:r>
              <a:rPr lang="de-DE" sz="2800" dirty="0" err="1"/>
              <a:t>neutrinos</a:t>
            </a:r>
            <a:r>
              <a:rPr lang="de-DE" sz="2800" dirty="0"/>
              <a:t> and </a:t>
            </a:r>
            <a:r>
              <a:rPr lang="de-DE" sz="2800" dirty="0" err="1"/>
              <a:t>their</a:t>
            </a:r>
            <a:r>
              <a:rPr lang="de-DE" sz="2800" dirty="0"/>
              <a:t> 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/>
              <a:t>Beta </a:t>
            </a:r>
            <a:r>
              <a:rPr lang="de-DE" sz="2800" dirty="0" err="1"/>
              <a:t>decay</a:t>
            </a:r>
            <a:r>
              <a:rPr lang="de-DE" sz="2800" dirty="0"/>
              <a:t> </a:t>
            </a:r>
            <a:r>
              <a:rPr lang="de-DE" sz="2800" dirty="0" err="1"/>
              <a:t>backwards</a:t>
            </a:r>
            <a:r>
              <a:rPr lang="de-DE" sz="2800" dirty="0"/>
              <a:t>, </a:t>
            </a:r>
            <a:r>
              <a:rPr lang="de-DE" sz="2800" dirty="0" err="1"/>
              <a:t>cherenkov</a:t>
            </a:r>
            <a:r>
              <a:rPr lang="de-DE" sz="2800" dirty="0"/>
              <a:t> light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/>
              <a:t>Goal of </a:t>
            </a:r>
            <a:r>
              <a:rPr lang="de-DE" sz="2800" dirty="0" err="1"/>
              <a:t>my</a:t>
            </a:r>
            <a:r>
              <a:rPr lang="de-DE" sz="2800" dirty="0"/>
              <a:t>  NN </a:t>
            </a:r>
            <a:r>
              <a:rPr lang="de-DE" sz="2800" dirty="0" err="1"/>
              <a:t>is</a:t>
            </a:r>
            <a:r>
              <a:rPr lang="de-DE" sz="2800" dirty="0"/>
              <a:t> the </a:t>
            </a:r>
            <a:r>
              <a:rPr lang="de-DE" sz="2800" dirty="0" err="1"/>
              <a:t>reconstruction</a:t>
            </a:r>
            <a:r>
              <a:rPr lang="de-DE" sz="2800" dirty="0"/>
              <a:t> of the </a:t>
            </a:r>
            <a:r>
              <a:rPr lang="de-DE" sz="2800" dirty="0" err="1"/>
              <a:t>direction</a:t>
            </a:r>
            <a:endParaRPr lang="de-DE" sz="280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82082B9-91DF-396D-8EF1-5E6243E6B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8739" y="1848049"/>
            <a:ext cx="5686102" cy="4220429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06BE38BB-B3E1-C97E-83B1-A91395E34D14}"/>
              </a:ext>
            </a:extLst>
          </p:cNvPr>
          <p:cNvSpPr txBox="1"/>
          <p:nvPr/>
        </p:nvSpPr>
        <p:spPr>
          <a:xfrm>
            <a:off x="6318738" y="6092947"/>
            <a:ext cx="5873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https://</a:t>
            </a:r>
            <a:r>
              <a:rPr lang="de-DE" sz="900" dirty="0" err="1"/>
              <a:t>res.cloudinary.com</a:t>
            </a:r>
            <a:r>
              <a:rPr lang="de-DE" sz="900" dirty="0"/>
              <a:t>/</a:t>
            </a:r>
            <a:r>
              <a:rPr lang="de-DE" sz="900" dirty="0" err="1"/>
              <a:t>icecube</a:t>
            </a:r>
            <a:r>
              <a:rPr lang="de-DE" sz="900" dirty="0"/>
              <a:t>/</a:t>
            </a:r>
            <a:r>
              <a:rPr lang="de-DE" sz="900" dirty="0" err="1"/>
              <a:t>images</a:t>
            </a:r>
            <a:r>
              <a:rPr lang="de-DE" sz="900" dirty="0"/>
              <a:t>/</a:t>
            </a:r>
            <a:r>
              <a:rPr lang="de-DE" sz="900" dirty="0" err="1"/>
              <a:t>q_auto</a:t>
            </a:r>
            <a:r>
              <a:rPr lang="de-DE" sz="900" dirty="0"/>
              <a:t>/v1653683283/gal_MnOrenewal_icecube_detector_9996b6adb/gal_MnOrenewal_icecube_detector_9996b6adb.jpg?_i=AA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C321026-BE71-FFC9-E9BE-0C548126BB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139" y="5816104"/>
            <a:ext cx="5245407" cy="1041896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521A7D29-C7EC-C154-372F-B83F854C648F}"/>
              </a:ext>
            </a:extLst>
          </p:cNvPr>
          <p:cNvSpPr txBox="1"/>
          <p:nvPr/>
        </p:nvSpPr>
        <p:spPr>
          <a:xfrm>
            <a:off x="11575487" y="6443269"/>
            <a:ext cx="858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03869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91A329D5-9069-114B-B1CE-C4034D18BF70}"/>
              </a:ext>
            </a:extLst>
          </p:cNvPr>
          <p:cNvSpPr txBox="1"/>
          <p:nvPr/>
        </p:nvSpPr>
        <p:spPr>
          <a:xfrm>
            <a:off x="682388" y="353276"/>
            <a:ext cx="6249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/>
              <a:t>The Data and </a:t>
            </a:r>
            <a:r>
              <a:rPr lang="de-DE" sz="3600" dirty="0" err="1"/>
              <a:t>how</a:t>
            </a:r>
            <a:r>
              <a:rPr lang="de-DE" sz="3600" dirty="0"/>
              <a:t> it </a:t>
            </a:r>
            <a:r>
              <a:rPr lang="de-DE" sz="3600" dirty="0" err="1"/>
              <a:t>is</a:t>
            </a:r>
            <a:r>
              <a:rPr lang="de-DE" sz="3600" dirty="0"/>
              <a:t> </a:t>
            </a:r>
            <a:r>
              <a:rPr lang="de-DE" sz="3600" dirty="0" err="1"/>
              <a:t>handled</a:t>
            </a:r>
            <a:endParaRPr lang="de-DE" sz="36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907A978-88F6-7AD6-A78C-D34AB956C0F3}"/>
              </a:ext>
            </a:extLst>
          </p:cNvPr>
          <p:cNvSpPr txBox="1"/>
          <p:nvPr/>
        </p:nvSpPr>
        <p:spPr>
          <a:xfrm flipH="1">
            <a:off x="682388" y="1218140"/>
            <a:ext cx="9362364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/>
              <a:t>6 Features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800" dirty="0"/>
              <a:t>Cartesian </a:t>
            </a:r>
            <a:r>
              <a:rPr lang="de-DE" sz="2800" dirty="0" err="1"/>
              <a:t>position</a:t>
            </a:r>
            <a:endParaRPr lang="de-DE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800" dirty="0"/>
              <a:t>Time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800" dirty="0"/>
              <a:t>Charge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800" dirty="0" err="1"/>
              <a:t>Auxilary</a:t>
            </a:r>
            <a:endParaRPr lang="de-D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 err="1"/>
              <a:t>Stored</a:t>
            </a:r>
            <a:r>
              <a:rPr lang="de-DE" sz="2800" dirty="0"/>
              <a:t> in 660 </a:t>
            </a:r>
            <a:r>
              <a:rPr lang="de-DE" sz="2800" dirty="0" err="1"/>
              <a:t>files</a:t>
            </a:r>
            <a:r>
              <a:rPr lang="de-DE" sz="2800" dirty="0"/>
              <a:t> (Batches) a 200k </a:t>
            </a:r>
            <a:r>
              <a:rPr lang="de-DE" sz="2800" dirty="0" err="1"/>
              <a:t>events</a:t>
            </a:r>
            <a:endParaRPr lang="de-D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/>
              <a:t>16 Batches </a:t>
            </a:r>
            <a:r>
              <a:rPr lang="de-DE" sz="2800" dirty="0" err="1"/>
              <a:t>split</a:t>
            </a:r>
            <a:r>
              <a:rPr lang="de-DE" sz="2800" dirty="0"/>
              <a:t> </a:t>
            </a:r>
            <a:r>
              <a:rPr lang="de-DE" sz="2800" dirty="0" err="1"/>
              <a:t>into</a:t>
            </a:r>
            <a:r>
              <a:rPr lang="de-DE" sz="2800" dirty="0"/>
              <a:t> 50k </a:t>
            </a:r>
            <a:r>
              <a:rPr lang="de-DE" sz="2800" dirty="0" err="1"/>
              <a:t>events</a:t>
            </a:r>
            <a:r>
              <a:rPr lang="de-DE" sz="2800" dirty="0"/>
              <a:t> to match the RAM </a:t>
            </a:r>
            <a:r>
              <a:rPr lang="de-DE" sz="2800" dirty="0" err="1"/>
              <a:t>memory</a:t>
            </a:r>
            <a:endParaRPr lang="de-D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800" dirty="0"/>
              <a:t>Shorter </a:t>
            </a:r>
            <a:r>
              <a:rPr lang="de-DE" sz="2800" dirty="0" err="1"/>
              <a:t>runningtime</a:t>
            </a:r>
            <a:r>
              <a:rPr lang="de-DE" sz="2800" dirty="0"/>
              <a:t> + fair </a:t>
            </a:r>
            <a:r>
              <a:rPr lang="de-DE" sz="2800" dirty="0" err="1"/>
              <a:t>comparison</a:t>
            </a:r>
            <a:r>
              <a:rPr lang="de-DE" sz="2800" dirty="0"/>
              <a:t> of the </a:t>
            </a:r>
            <a:r>
              <a:rPr lang="de-DE" sz="2800" dirty="0" err="1"/>
              <a:t>models</a:t>
            </a:r>
            <a:endParaRPr lang="de-DE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de-DE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de-DE" sz="2800" dirty="0"/>
          </a:p>
          <a:p>
            <a:pPr marL="285750" indent="-285750">
              <a:buFontTx/>
              <a:buChar char="-"/>
            </a:pPr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CD1BFE8-C2DE-D28F-1A1D-516C7393B8BD}"/>
              </a:ext>
            </a:extLst>
          </p:cNvPr>
          <p:cNvSpPr txBox="1"/>
          <p:nvPr/>
        </p:nvSpPr>
        <p:spPr>
          <a:xfrm>
            <a:off x="884663" y="5339256"/>
            <a:ext cx="11307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=&gt;  </a:t>
            </a:r>
            <a:r>
              <a:rPr lang="de-DE" sz="2400" b="1" dirty="0" err="1"/>
              <a:t>Filtered</a:t>
            </a:r>
            <a:r>
              <a:rPr lang="de-DE" sz="2400" b="1" dirty="0"/>
              <a:t> all Data by </a:t>
            </a:r>
            <a:r>
              <a:rPr lang="de-DE" sz="2400" b="1" dirty="0" err="1"/>
              <a:t>auxilary</a:t>
            </a:r>
            <a:r>
              <a:rPr lang="de-DE" sz="2400" b="1" dirty="0"/>
              <a:t> and </a:t>
            </a:r>
            <a:r>
              <a:rPr lang="de-DE" sz="2400" b="1" dirty="0" err="1"/>
              <a:t>used</a:t>
            </a:r>
            <a:r>
              <a:rPr lang="de-DE" sz="2400" b="1" dirty="0"/>
              <a:t> </a:t>
            </a:r>
            <a:r>
              <a:rPr lang="de-DE" sz="2400" b="1" dirty="0" err="1"/>
              <a:t>max</a:t>
            </a:r>
            <a:r>
              <a:rPr lang="de-DE" sz="2400" b="1" dirty="0"/>
              <a:t> 128 Hits</a:t>
            </a:r>
          </a:p>
          <a:p>
            <a:r>
              <a:rPr lang="de-DE" sz="2400" b="1" dirty="0" err="1"/>
              <a:t>Normalized</a:t>
            </a:r>
            <a:r>
              <a:rPr lang="de-DE" sz="2400" b="1" dirty="0"/>
              <a:t> the Position by min-</a:t>
            </a:r>
            <a:r>
              <a:rPr lang="de-DE" sz="2400" b="1" dirty="0" err="1"/>
              <a:t>max</a:t>
            </a:r>
            <a:r>
              <a:rPr lang="de-DE" sz="2400" b="1" dirty="0"/>
              <a:t> and time + </a:t>
            </a:r>
            <a:r>
              <a:rPr lang="de-DE" sz="2400" b="1" dirty="0" err="1"/>
              <a:t>charge</a:t>
            </a:r>
            <a:r>
              <a:rPr lang="de-DE" sz="2400" b="1" dirty="0"/>
              <a:t> by log-transformation and </a:t>
            </a:r>
            <a:r>
              <a:rPr lang="de-DE" sz="2400" b="1" dirty="0" err="1"/>
              <a:t>normalisation</a:t>
            </a:r>
            <a:endParaRPr lang="de-DE" sz="2400" b="1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89C0D0C-8C68-0381-E05F-B2F55F8D1826}"/>
              </a:ext>
            </a:extLst>
          </p:cNvPr>
          <p:cNvSpPr txBox="1"/>
          <p:nvPr/>
        </p:nvSpPr>
        <p:spPr>
          <a:xfrm>
            <a:off x="11509612" y="635491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8405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98BE2E-7E6C-1D67-516E-463524CD4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The Graph-</a:t>
            </a:r>
            <a:r>
              <a:rPr lang="de-DE" dirty="0" err="1"/>
              <a:t>Convolutional</a:t>
            </a:r>
            <a:r>
              <a:rPr lang="de-DE" dirty="0"/>
              <a:t>-Network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526765-1D5F-6CF3-683B-CB054D284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Each</a:t>
            </a:r>
            <a:r>
              <a:rPr lang="de-DE" dirty="0"/>
              <a:t> pulse </a:t>
            </a:r>
            <a:r>
              <a:rPr lang="de-DE" dirty="0" err="1"/>
              <a:t>becomes</a:t>
            </a:r>
            <a:r>
              <a:rPr lang="de-DE" dirty="0"/>
              <a:t> a Node; </a:t>
            </a:r>
            <a:r>
              <a:rPr lang="de-DE" dirty="0" err="1"/>
              <a:t>edges</a:t>
            </a:r>
            <a:r>
              <a:rPr lang="de-DE" dirty="0"/>
              <a:t> connect </a:t>
            </a:r>
            <a:r>
              <a:rPr lang="de-DE" dirty="0" err="1"/>
              <a:t>k</a:t>
            </a:r>
            <a:r>
              <a:rPr lang="de-DE" dirty="0"/>
              <a:t>=8 </a:t>
            </a:r>
            <a:r>
              <a:rPr lang="de-DE" dirty="0" err="1"/>
              <a:t>nearest</a:t>
            </a:r>
            <a:r>
              <a:rPr lang="de-DE" dirty="0"/>
              <a:t> </a:t>
            </a:r>
            <a:r>
              <a:rPr lang="de-DE" dirty="0" err="1"/>
              <a:t>sensors</a:t>
            </a:r>
            <a:r>
              <a:rPr lang="de-DE" dirty="0"/>
              <a:t> </a:t>
            </a:r>
          </a:p>
          <a:p>
            <a:r>
              <a:rPr lang="de-DE" dirty="0"/>
              <a:t>Node </a:t>
            </a:r>
            <a:r>
              <a:rPr lang="de-DE" dirty="0" err="1"/>
              <a:t>with</a:t>
            </a:r>
            <a:r>
              <a:rPr lang="de-DE" dirty="0"/>
              <a:t> 5 </a:t>
            </a:r>
            <a:r>
              <a:rPr lang="de-DE" dirty="0" err="1"/>
              <a:t>features</a:t>
            </a:r>
            <a:endParaRPr lang="de-DE" dirty="0"/>
          </a:p>
          <a:p>
            <a:r>
              <a:rPr lang="de-DE" dirty="0" err="1"/>
              <a:t>Edges</a:t>
            </a:r>
            <a:r>
              <a:rPr lang="de-DE" dirty="0"/>
              <a:t> carry the relative </a:t>
            </a:r>
            <a:r>
              <a:rPr lang="de-DE" dirty="0" err="1"/>
              <a:t>displacement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71DF115-2B8C-4618-75C1-AD00A684BC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001294"/>
            <a:ext cx="8194288" cy="88300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F5F8A1B-A653-8C8A-152C-39921C1E57C7}"/>
              </a:ext>
            </a:extLst>
          </p:cNvPr>
          <p:cNvSpPr txBox="1"/>
          <p:nvPr/>
        </p:nvSpPr>
        <p:spPr>
          <a:xfrm>
            <a:off x="11576174" y="6321460"/>
            <a:ext cx="1231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38677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296E89-1DD9-FF1D-6FEA-61EEDD9CF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Message Passing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C283EF8-E388-D596-995B-E55334AB87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363818" cy="4904750"/>
          </a:xfrm>
        </p:spPr>
        <p:txBody>
          <a:bodyPr>
            <a:normAutofit fontScale="92500" lnSpcReduction="10000"/>
          </a:bodyPr>
          <a:lstStyle/>
          <a:p>
            <a:r>
              <a:rPr lang="de-DE" dirty="0"/>
              <a:t>Collect</a:t>
            </a:r>
          </a:p>
          <a:p>
            <a:pPr lvl="1"/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node</a:t>
            </a:r>
            <a:r>
              <a:rPr lang="de-DE" dirty="0"/>
              <a:t> </a:t>
            </a:r>
            <a:r>
              <a:rPr lang="de-DE" dirty="0" err="1"/>
              <a:t>collets</a:t>
            </a:r>
            <a:r>
              <a:rPr lang="de-DE" dirty="0"/>
              <a:t> 8 NN </a:t>
            </a:r>
            <a:r>
              <a:rPr lang="de-DE" dirty="0" err="1"/>
              <a:t>features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edge</a:t>
            </a:r>
            <a:r>
              <a:rPr lang="de-DE" dirty="0"/>
              <a:t> </a:t>
            </a:r>
            <a:r>
              <a:rPr lang="de-DE" dirty="0" err="1"/>
              <a:t>vector</a:t>
            </a:r>
            <a:r>
              <a:rPr lang="de-DE" dirty="0"/>
              <a:t> </a:t>
            </a:r>
            <a:r>
              <a:rPr lang="de-DE" dirty="0" err="1"/>
              <a:t>e</a:t>
            </a:r>
            <a:endParaRPr lang="de-DE" dirty="0"/>
          </a:p>
          <a:p>
            <a:r>
              <a:rPr lang="de-DE" dirty="0"/>
              <a:t>Aggregate</a:t>
            </a:r>
          </a:p>
          <a:p>
            <a:pPr lvl="1"/>
            <a:r>
              <a:rPr lang="de-DE" dirty="0" err="1"/>
              <a:t>Massages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summed</a:t>
            </a:r>
            <a:r>
              <a:rPr lang="de-DE" dirty="0"/>
              <a:t> </a:t>
            </a:r>
          </a:p>
          <a:p>
            <a:r>
              <a:rPr lang="de-DE" dirty="0"/>
              <a:t>Transform</a:t>
            </a:r>
          </a:p>
          <a:p>
            <a:pPr lvl="1"/>
            <a:r>
              <a:rPr lang="de-DE" dirty="0" err="1"/>
              <a:t>Shared</a:t>
            </a:r>
            <a:r>
              <a:rPr lang="de-DE" dirty="0"/>
              <a:t> </a:t>
            </a:r>
            <a:r>
              <a:rPr lang="de-DE" dirty="0" err="1"/>
              <a:t>matrix</a:t>
            </a:r>
            <a:r>
              <a:rPr lang="de-DE" dirty="0"/>
              <a:t> W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applied</a:t>
            </a:r>
            <a:r>
              <a:rPr lang="de-DE" dirty="0"/>
              <a:t> to </a:t>
            </a:r>
            <a:r>
              <a:rPr lang="de-DE" dirty="0" err="1"/>
              <a:t>every</a:t>
            </a:r>
            <a:r>
              <a:rPr lang="de-DE" dirty="0"/>
              <a:t> </a:t>
            </a:r>
            <a:r>
              <a:rPr lang="de-DE" dirty="0" err="1"/>
              <a:t>node</a:t>
            </a:r>
            <a:endParaRPr lang="de-DE" dirty="0"/>
          </a:p>
          <a:p>
            <a:r>
              <a:rPr lang="de-DE" dirty="0"/>
              <a:t>Combine</a:t>
            </a:r>
          </a:p>
          <a:p>
            <a:pPr lvl="1"/>
            <a:r>
              <a:rPr lang="de-DE" dirty="0"/>
              <a:t>Fixed-size </a:t>
            </a:r>
            <a:r>
              <a:rPr lang="de-DE" dirty="0" err="1"/>
              <a:t>vector</a:t>
            </a:r>
            <a:r>
              <a:rPr lang="de-DE" dirty="0"/>
              <a:t> via global </a:t>
            </a:r>
            <a:r>
              <a:rPr lang="de-DE" dirty="0" err="1"/>
              <a:t>mean</a:t>
            </a:r>
            <a:r>
              <a:rPr lang="de-DE" dirty="0"/>
              <a:t> </a:t>
            </a:r>
            <a:r>
              <a:rPr lang="de-DE" dirty="0" err="1"/>
              <a:t>pooling</a:t>
            </a:r>
            <a:r>
              <a:rPr lang="de-DE" dirty="0"/>
              <a:t>/</a:t>
            </a:r>
            <a:r>
              <a:rPr lang="de-DE" dirty="0" err="1"/>
              <a:t>avaraging</a:t>
            </a:r>
            <a:r>
              <a:rPr lang="de-DE" dirty="0"/>
              <a:t> </a:t>
            </a:r>
            <a:r>
              <a:rPr lang="de-DE" dirty="0" err="1"/>
              <a:t>over</a:t>
            </a:r>
            <a:r>
              <a:rPr lang="de-DE" dirty="0"/>
              <a:t> all </a:t>
            </a:r>
            <a:r>
              <a:rPr lang="de-DE" dirty="0" err="1"/>
              <a:t>nodes</a:t>
            </a:r>
            <a:endParaRPr lang="de-DE" dirty="0"/>
          </a:p>
          <a:p>
            <a:r>
              <a:rPr lang="de-DE" dirty="0" err="1"/>
              <a:t>Resulting</a:t>
            </a:r>
            <a:r>
              <a:rPr lang="de-DE" dirty="0"/>
              <a:t> </a:t>
            </a:r>
            <a:r>
              <a:rPr lang="de-DE" dirty="0" err="1"/>
              <a:t>vector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passed</a:t>
            </a:r>
            <a:r>
              <a:rPr lang="de-DE" dirty="0"/>
              <a:t> </a:t>
            </a:r>
            <a:r>
              <a:rPr lang="de-DE" dirty="0" err="1"/>
              <a:t>thrugh</a:t>
            </a:r>
            <a:r>
              <a:rPr lang="de-DE" dirty="0"/>
              <a:t> 2-layer FCN for 3D Output</a:t>
            </a:r>
          </a:p>
          <a:p>
            <a:pPr lvl="1"/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A7936CE-BD0A-BDE0-65E8-D9E14271A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2955" y="2742495"/>
            <a:ext cx="6239287" cy="1325563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CE1D76C-D6E1-0CA2-F8F0-6E64F8C0F1B0}"/>
              </a:ext>
            </a:extLst>
          </p:cNvPr>
          <p:cNvSpPr txBox="1"/>
          <p:nvPr/>
        </p:nvSpPr>
        <p:spPr>
          <a:xfrm>
            <a:off x="11635407" y="6361043"/>
            <a:ext cx="516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4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80948A1-E61E-640F-BE75-714E02B16C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8480" y="5793453"/>
            <a:ext cx="5880464" cy="50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254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28B1F0-5B49-07C7-51BA-1018A2C02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Transformer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5060C37-6F28-AC56-5B33-A0A09276D8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Problem of </a:t>
            </a:r>
            <a:r>
              <a:rPr lang="de-DE" dirty="0" err="1"/>
              <a:t>Massege</a:t>
            </a:r>
            <a:r>
              <a:rPr lang="de-DE" dirty="0"/>
              <a:t> </a:t>
            </a:r>
            <a:r>
              <a:rPr lang="de-DE" dirty="0" err="1"/>
              <a:t>passing</a:t>
            </a:r>
            <a:r>
              <a:rPr lang="de-DE" dirty="0"/>
              <a:t> – </a:t>
            </a:r>
            <a:r>
              <a:rPr lang="de-DE" dirty="0" err="1"/>
              <a:t>far</a:t>
            </a:r>
            <a:r>
              <a:rPr lang="de-DE" dirty="0"/>
              <a:t> </a:t>
            </a:r>
            <a:r>
              <a:rPr lang="de-DE" dirty="0" err="1"/>
              <a:t>eway</a:t>
            </a:r>
            <a:r>
              <a:rPr lang="de-DE" dirty="0"/>
              <a:t> </a:t>
            </a:r>
            <a:r>
              <a:rPr lang="de-DE" dirty="0" err="1"/>
              <a:t>node-neighbors</a:t>
            </a:r>
            <a:r>
              <a:rPr lang="de-DE" dirty="0"/>
              <a:t> </a:t>
            </a:r>
            <a:r>
              <a:rPr lang="de-DE" dirty="0" err="1"/>
              <a:t>gets</a:t>
            </a:r>
            <a:r>
              <a:rPr lang="de-DE" dirty="0"/>
              <a:t> </a:t>
            </a:r>
            <a:r>
              <a:rPr lang="de-DE" dirty="0" err="1"/>
              <a:t>over</a:t>
            </a:r>
            <a:r>
              <a:rPr lang="de-DE" dirty="0"/>
              <a:t>-squash</a:t>
            </a:r>
          </a:p>
          <a:p>
            <a:r>
              <a:rPr lang="de-DE" dirty="0"/>
              <a:t>Self-attention</a:t>
            </a:r>
          </a:p>
          <a:p>
            <a:pPr lvl="1"/>
            <a:r>
              <a:rPr lang="de-DE" dirty="0"/>
              <a:t>Every </a:t>
            </a:r>
            <a:r>
              <a:rPr lang="de-DE" dirty="0" err="1"/>
              <a:t>hit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compared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every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hit</a:t>
            </a:r>
            <a:r>
              <a:rPr lang="de-DE" dirty="0"/>
              <a:t>, </a:t>
            </a:r>
            <a:r>
              <a:rPr lang="de-DE" dirty="0" err="1"/>
              <a:t>leads</a:t>
            </a:r>
            <a:r>
              <a:rPr lang="de-DE" dirty="0"/>
              <a:t> to </a:t>
            </a:r>
            <a:r>
              <a:rPr lang="de-DE" dirty="0" err="1"/>
              <a:t>unlimited</a:t>
            </a:r>
            <a:r>
              <a:rPr lang="de-DE" dirty="0"/>
              <a:t> </a:t>
            </a:r>
            <a:r>
              <a:rPr lang="de-DE" dirty="0" err="1"/>
              <a:t>range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3873A30-3CC4-E76F-E7AD-320904134C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299" y="4252023"/>
            <a:ext cx="11167402" cy="159040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C94D9696-893B-01AB-8C00-E2C462CE82B9}"/>
              </a:ext>
            </a:extLst>
          </p:cNvPr>
          <p:cNvSpPr txBox="1"/>
          <p:nvPr/>
        </p:nvSpPr>
        <p:spPr>
          <a:xfrm>
            <a:off x="11728174" y="6488668"/>
            <a:ext cx="463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974138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360C23-DE32-9195-9BAE-649A3ADB5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Transformer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C49C6A-0F79-1543-E28C-D6E80C5EE9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Four</a:t>
            </a:r>
            <a:r>
              <a:rPr lang="de-DE" dirty="0"/>
              <a:t> </a:t>
            </a:r>
            <a:r>
              <a:rPr lang="de-DE" dirty="0" err="1"/>
              <a:t>heads</a:t>
            </a:r>
            <a:r>
              <a:rPr lang="de-DE" dirty="0"/>
              <a:t> to </a:t>
            </a:r>
            <a:r>
              <a:rPr lang="de-DE" dirty="0" err="1"/>
              <a:t>specialize</a:t>
            </a:r>
            <a:r>
              <a:rPr lang="de-DE" dirty="0"/>
              <a:t> on different </a:t>
            </a:r>
            <a:r>
              <a:rPr lang="de-DE" dirty="0" err="1"/>
              <a:t>relations</a:t>
            </a:r>
            <a:endParaRPr lang="de-DE" dirty="0"/>
          </a:p>
          <a:p>
            <a:r>
              <a:rPr lang="de-DE" dirty="0"/>
              <a:t>2x Encoder-Layer</a:t>
            </a:r>
          </a:p>
          <a:p>
            <a:pPr lvl="1"/>
            <a:r>
              <a:rPr lang="de-DE" dirty="0" err="1"/>
              <a:t>Residula</a:t>
            </a:r>
            <a:r>
              <a:rPr lang="de-DE" dirty="0"/>
              <a:t> Connection</a:t>
            </a:r>
          </a:p>
          <a:p>
            <a:pPr lvl="1"/>
            <a:r>
              <a:rPr lang="de-DE" dirty="0"/>
              <a:t>Layer </a:t>
            </a:r>
            <a:r>
              <a:rPr lang="de-DE" dirty="0" err="1"/>
              <a:t>normalisation</a:t>
            </a:r>
            <a:endParaRPr lang="de-DE" dirty="0"/>
          </a:p>
          <a:p>
            <a:pPr lvl="1"/>
            <a:r>
              <a:rPr lang="de-DE" dirty="0"/>
              <a:t>Position-</a:t>
            </a:r>
            <a:r>
              <a:rPr lang="de-DE" dirty="0" err="1"/>
              <a:t>wise</a:t>
            </a:r>
            <a:r>
              <a:rPr lang="de-DE" dirty="0"/>
              <a:t> </a:t>
            </a:r>
            <a:r>
              <a:rPr lang="de-DE" dirty="0" err="1"/>
              <a:t>feed</a:t>
            </a:r>
            <a:r>
              <a:rPr lang="de-DE" dirty="0"/>
              <a:t>-forward network</a:t>
            </a:r>
          </a:p>
          <a:p>
            <a:r>
              <a:rPr lang="de-DE" dirty="0"/>
              <a:t>Final </a:t>
            </a:r>
            <a:r>
              <a:rPr lang="de-DE" dirty="0" err="1"/>
              <a:t>prediction</a:t>
            </a:r>
            <a:r>
              <a:rPr lang="de-DE" dirty="0"/>
              <a:t> as </a:t>
            </a:r>
            <a:r>
              <a:rPr lang="de-DE" dirty="0" err="1"/>
              <a:t>before</a:t>
            </a:r>
            <a:endParaRPr lang="de-DE" dirty="0"/>
          </a:p>
          <a:p>
            <a:pPr lvl="1"/>
            <a:r>
              <a:rPr lang="de-DE" dirty="0"/>
              <a:t>FCN and </a:t>
            </a:r>
            <a:r>
              <a:rPr lang="de-DE" dirty="0" err="1"/>
              <a:t>normalisation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3D52D0B-9EC3-C0D8-527E-AE54D04E10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0602" y="5318834"/>
            <a:ext cx="8771037" cy="79510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5B41CA3-18CA-1A07-C07D-954F258C97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761" y="5057939"/>
            <a:ext cx="10162478" cy="131689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0A60875-B6D1-77B7-8D3F-E9DFA40374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0946" y="2262456"/>
            <a:ext cx="7266878" cy="658754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E9AC73DF-3134-B14B-34B8-B2F91D39E63C}"/>
              </a:ext>
            </a:extLst>
          </p:cNvPr>
          <p:cNvSpPr txBox="1"/>
          <p:nvPr/>
        </p:nvSpPr>
        <p:spPr>
          <a:xfrm>
            <a:off x="11803775" y="6488668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009160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F1B3F3-9413-31D1-43DE-1F4A82AFF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137" y="348633"/>
            <a:ext cx="10515600" cy="1325563"/>
          </a:xfrm>
        </p:spPr>
        <p:txBody>
          <a:bodyPr/>
          <a:lstStyle/>
          <a:p>
            <a:r>
              <a:rPr lang="de-DE" dirty="0"/>
              <a:t>Loss-</a:t>
            </a:r>
            <a:r>
              <a:rPr lang="de-DE" dirty="0" err="1"/>
              <a:t>Functions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239079-D135-ED6B-94F2-07E06DD2B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137" y="1825625"/>
            <a:ext cx="3577683" cy="521434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The GCN cos-Loss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70F0379-CFAC-3FDE-CA7F-F4B25C859B78}"/>
              </a:ext>
            </a:extLst>
          </p:cNvPr>
          <p:cNvSpPr txBox="1"/>
          <p:nvPr/>
        </p:nvSpPr>
        <p:spPr>
          <a:xfrm>
            <a:off x="593137" y="4346185"/>
            <a:ext cx="172397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The </a:t>
            </a:r>
            <a:r>
              <a:rPr lang="de-DE" sz="2800" dirty="0" err="1"/>
              <a:t>GCN+Transformer</a:t>
            </a:r>
            <a:r>
              <a:rPr lang="de-DE" sz="2800" dirty="0"/>
              <a:t> von </a:t>
            </a:r>
            <a:r>
              <a:rPr lang="de-DE" sz="2800" dirty="0" err="1"/>
              <a:t>Mises</a:t>
            </a:r>
            <a:r>
              <a:rPr lang="de-DE" sz="2800" dirty="0"/>
              <a:t>-Fisher Loss </a:t>
            </a:r>
            <a:r>
              <a:rPr lang="de-DE" sz="2800" dirty="0" err="1"/>
              <a:t>with</a:t>
            </a:r>
            <a:r>
              <a:rPr lang="de-DE" sz="2800" dirty="0"/>
              <a:t> </a:t>
            </a:r>
            <a:r>
              <a:rPr lang="de-DE" sz="2800" dirty="0" err="1"/>
              <a:t>learned</a:t>
            </a:r>
            <a:r>
              <a:rPr lang="de-DE" sz="2800" dirty="0"/>
              <a:t> Confidence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F8F2787-AEA9-5365-8291-78C9C37354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62" y="5914660"/>
            <a:ext cx="6161348" cy="74857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0473928-880E-33A6-C9C2-B44D63D854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462" y="5184729"/>
            <a:ext cx="7074716" cy="72993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BC68186-4A43-E035-3494-2087A8D5DE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462" y="2347059"/>
            <a:ext cx="8056902" cy="131840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CA09660E-2D31-E6A7-73A3-D77C29010D59}"/>
              </a:ext>
            </a:extLst>
          </p:cNvPr>
          <p:cNvSpPr txBox="1"/>
          <p:nvPr/>
        </p:nvSpPr>
        <p:spPr>
          <a:xfrm>
            <a:off x="11701670" y="6478569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90794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75F161-830B-53D3-FCD9-E99B11744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Results</a:t>
            </a:r>
            <a:r>
              <a:rPr lang="de-DE" dirty="0"/>
              <a:t> and </a:t>
            </a:r>
            <a:r>
              <a:rPr lang="de-DE" dirty="0" err="1"/>
              <a:t>Comparison</a:t>
            </a:r>
            <a:endParaRPr lang="de-DE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104F205F-A8A8-D207-064D-BC3C375939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971195"/>
            <a:ext cx="4012990" cy="344549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2AC654FE-BEFB-5ACC-3D07-52F7E9EA59B2}"/>
              </a:ext>
            </a:extLst>
          </p:cNvPr>
          <p:cNvSpPr txBox="1"/>
          <p:nvPr/>
        </p:nvSpPr>
        <p:spPr>
          <a:xfrm>
            <a:off x="1371849" y="5571776"/>
            <a:ext cx="22971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Linear fit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DFC97A3-3E7F-429E-77C5-41F65E0C0B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2990" y="1936102"/>
            <a:ext cx="8128368" cy="3603296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59E256CD-A12A-47AC-0E52-058E6B99BCE5}"/>
              </a:ext>
            </a:extLst>
          </p:cNvPr>
          <p:cNvSpPr txBox="1"/>
          <p:nvPr/>
        </p:nvSpPr>
        <p:spPr>
          <a:xfrm>
            <a:off x="5625358" y="5592396"/>
            <a:ext cx="9412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GCN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7108F36-B71B-CED2-9788-0F51BE8F1AC4}"/>
              </a:ext>
            </a:extLst>
          </p:cNvPr>
          <p:cNvSpPr txBox="1"/>
          <p:nvPr/>
        </p:nvSpPr>
        <p:spPr>
          <a:xfrm>
            <a:off x="8768944" y="5539398"/>
            <a:ext cx="4041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/>
              <a:t>GCN+Transformer</a:t>
            </a:r>
            <a:endParaRPr lang="de-DE" sz="2800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A2BED3C-5681-CD48-04DE-0D414DE39DA2}"/>
              </a:ext>
            </a:extLst>
          </p:cNvPr>
          <p:cNvSpPr txBox="1"/>
          <p:nvPr/>
        </p:nvSpPr>
        <p:spPr>
          <a:xfrm>
            <a:off x="11648661" y="6488668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834003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1547</Words>
  <Application>Microsoft Macintosh PowerPoint</Application>
  <PresentationFormat>Breitbild</PresentationFormat>
  <Paragraphs>112</Paragraphs>
  <Slides>11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</vt:lpstr>
      <vt:lpstr>IceCube – Neutrinos in Deep Ice</vt:lpstr>
      <vt:lpstr>PowerPoint-Präsentation</vt:lpstr>
      <vt:lpstr>PowerPoint-Präsentation</vt:lpstr>
      <vt:lpstr>The Graph-Convolutional-Network</vt:lpstr>
      <vt:lpstr>Message Passing</vt:lpstr>
      <vt:lpstr>Transformer</vt:lpstr>
      <vt:lpstr>Transformer</vt:lpstr>
      <vt:lpstr>Loss-Functions</vt:lpstr>
      <vt:lpstr>Results and Comparison</vt:lpstr>
      <vt:lpstr>Loss-Curves</vt:lpstr>
      <vt:lpstr>Source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Sascha Perepadya</dc:creator>
  <cp:lastModifiedBy>Sascha Perepadya</cp:lastModifiedBy>
  <cp:revision>2</cp:revision>
  <dcterms:created xsi:type="dcterms:W3CDTF">2026-07-30T10:27:26Z</dcterms:created>
  <dcterms:modified xsi:type="dcterms:W3CDTF">2026-07-31T07:38:27Z</dcterms:modified>
</cp:coreProperties>
</file>