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87" r:id="rId2"/>
    <p:sldId id="288" r:id="rId3"/>
    <p:sldId id="289" r:id="rId4"/>
    <p:sldId id="292" r:id="rId5"/>
    <p:sldId id="290" r:id="rId6"/>
    <p:sldId id="293" r:id="rId7"/>
    <p:sldId id="291" r:id="rId8"/>
    <p:sldId id="29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97B"/>
    <a:srgbClr val="FF6600"/>
    <a:srgbClr val="FF9933"/>
    <a:srgbClr val="00388A"/>
    <a:srgbClr val="1E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illo Vellasco" userId="b71c698309407057" providerId="LiveId" clId="{8A8771C9-483A-4F1B-98CA-6D965CDDCF62}"/>
    <pc:docChg chg="custSel addSld modSld">
      <pc:chgData name="Murillo Vellasco" userId="b71c698309407057" providerId="LiveId" clId="{8A8771C9-483A-4F1B-98CA-6D965CDDCF62}" dt="2026-06-02T12:25:23.183" v="299" actId="20577"/>
      <pc:docMkLst>
        <pc:docMk/>
      </pc:docMkLst>
      <pc:sldChg chg="delSp modSp add mod">
        <pc:chgData name="Murillo Vellasco" userId="b71c698309407057" providerId="LiveId" clId="{8A8771C9-483A-4F1B-98CA-6D965CDDCF62}" dt="2026-06-02T12:25:23.183" v="299" actId="20577"/>
        <pc:sldMkLst>
          <pc:docMk/>
          <pc:sldMk cId="1751533732" sldId="294"/>
        </pc:sldMkLst>
        <pc:spChg chg="mod">
          <ac:chgData name="Murillo Vellasco" userId="b71c698309407057" providerId="LiveId" clId="{8A8771C9-483A-4F1B-98CA-6D965CDDCF62}" dt="2026-06-02T12:25:23.183" v="299" actId="20577"/>
          <ac:spMkLst>
            <pc:docMk/>
            <pc:sldMk cId="1751533732" sldId="294"/>
            <ac:spMk id="4" creationId="{D3C3C6DD-213F-EBD9-BA52-096E80C09636}"/>
          </ac:spMkLst>
        </pc:spChg>
        <pc:picChg chg="del">
          <ac:chgData name="Murillo Vellasco" userId="b71c698309407057" providerId="LiveId" clId="{8A8771C9-483A-4F1B-98CA-6D965CDDCF62}" dt="2026-06-02T12:20:50.832" v="110" actId="478"/>
          <ac:picMkLst>
            <pc:docMk/>
            <pc:sldMk cId="1751533732" sldId="294"/>
            <ac:picMk id="6" creationId="{3DFE6EDE-84BD-299F-A964-05ABFF7378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D7F4F-EF92-4565-9411-EA8362F3012E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F3213-87BA-4637-8139-D099C0B1C0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E532B-3DCA-B558-D31F-32B27E87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3D110-9A38-B07E-5657-9B915E46F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ECA886-49B0-0044-4A5D-AF717B9B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02/06/2026</a:t>
            </a: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E0F60A-D24B-E5EF-8FD6-CCC84BFE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RA3 SMEFT Activities Meeting - Murillo Vellasco</a:t>
            </a: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CED654-2338-777D-57E2-90AD7E50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27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26117-8AE0-D338-5F87-01F818F2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296A85-BD66-052D-98DA-0188A74F3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8190F9-6673-6832-D5EE-A6F9534AB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02/06/2026</a:t>
            </a: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E996E9-81C8-960B-C7BC-3E86004C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RA3 SMEFT Activities Meeting - Murillo Vellasco</a:t>
            </a: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697AB3-7D11-0B6A-64E7-82DCF9F6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53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EA4B52-799B-B586-7362-4133DB468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55EDA7-B28B-8CED-2F42-0EC64FB91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C82A59-8989-3BE4-8116-DA8058A5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02/06/2026</a:t>
            </a: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5727B8-B755-7CEB-CE14-CF9A9DC0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RA3 SMEFT Activities Meeting - Murillo Vellasco</a:t>
            </a: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2BDC15-A120-2AFA-901F-BE509456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98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241D58-340F-8E84-CC44-54C7A53EDCDE}"/>
              </a:ext>
            </a:extLst>
          </p:cNvPr>
          <p:cNvSpPr/>
          <p:nvPr userDrawn="1"/>
        </p:nvSpPr>
        <p:spPr>
          <a:xfrm>
            <a:off x="-1" y="-14433"/>
            <a:ext cx="12192000" cy="695469"/>
          </a:xfrm>
          <a:prstGeom prst="rect">
            <a:avLst/>
          </a:prstGeom>
          <a:solidFill>
            <a:srgbClr val="0F697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01D4B-CA21-EBDF-209C-4FADECFF4549}"/>
              </a:ext>
            </a:extLst>
          </p:cNvPr>
          <p:cNvSpPr/>
          <p:nvPr userDrawn="1"/>
        </p:nvSpPr>
        <p:spPr>
          <a:xfrm>
            <a:off x="0" y="6556230"/>
            <a:ext cx="12192000" cy="301770"/>
          </a:xfrm>
          <a:prstGeom prst="rect">
            <a:avLst/>
          </a:prstGeom>
          <a:solidFill>
            <a:srgbClr val="0F697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FE306F-00C0-548A-9B18-6FD03630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DAE01D-2E78-923C-C291-D9FF9266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587"/>
            <a:ext cx="10515600" cy="4674321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BE6F2D-0570-FD60-C35B-230159B9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836" y="6579465"/>
            <a:ext cx="1191491" cy="25068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02/06/2026</a:t>
            </a:r>
            <a:endParaRPr lang="pt-BR" sz="200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BBB523-2AC3-7E62-2E3D-7BEB2ACA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4690" y="6592020"/>
            <a:ext cx="4322618" cy="26901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RA3 SMEFT Activities Meeting </a:t>
            </a:r>
            <a:r>
              <a:rPr lang="pt-BR" dirty="0"/>
              <a:t>- Murillo Vellasco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77ED76-962C-86DB-DDB9-1E04AB15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964" y="6556230"/>
            <a:ext cx="2743200" cy="28733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9E966764-A8F2-434C-8A29-EA56DD9C681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564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21C95-BCFA-C418-1B71-5240EB86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4969ED-1C3A-9B46-D5B5-9757460D9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EDAB33-AC80-B737-099E-2043EDA8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02/06/2026</a:t>
            </a: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6F91F5-7248-6363-B9E8-1ABE767D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RA3 SMEFT Activities Meeting - Murillo Vellasco</a:t>
            </a: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8D4FC2-8727-8D6F-3B4F-807C3DDB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35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BB48D-71A7-3D05-8C6C-06060674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6CF14B-DB06-AF4B-D442-706ED92AB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0A2C5C-B64F-75A7-649C-7B626440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0FC42F-543F-51DC-3D5C-D211C9F1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02/06/2026</a:t>
            </a: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8E9A38-CBBA-3E9B-FA9B-97BFF7EF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RA3 SMEFT Activities Meeting - Murillo Vellasco</a:t>
            </a: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27BA98-8742-0EE8-D421-6A705984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28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A27C7-3253-50E7-8FD9-044E8672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E01DBF-2542-2CC6-391E-B8F4AD5A4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52CDB3-421B-4378-1289-FD3EEFB42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73E531-C76C-B5EB-F5D5-E5654F758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C7E061-72FC-41C5-4F17-019451901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72B304-9DE1-C203-87DC-C15BDA9A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02/06/2026</a:t>
            </a:r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12F8F2-207D-88FD-BC24-4D8A58E5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RA3 SMEFT Activities Meeting - Murillo Vellasco</a:t>
            </a: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907F38-15B7-D374-DB0C-050DB20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42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DBC0A-23FB-DED6-7C21-2F0E2133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9E83539-29E2-BCA8-53E9-8A634983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02/06/2026</a:t>
            </a: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6DEF9B7-98EC-4138-F067-6F444503E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RA3 SMEFT Activities Meeting - Murillo Vellasco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562DE4A-43A4-8A8F-03D9-516FD0FA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6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D1BE55-3F81-630C-D4A6-6730E32A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02/06/2026</a:t>
            </a:r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3C6E01-B5C2-8D7B-0310-22E6709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RA3 SMEFT Activities Meeting - Murillo Vellasco</a:t>
            </a: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597794-2B33-2D4E-5D93-6E9461DA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04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C5D21-75FA-28BE-23F8-3FD72BB0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0518FC-AACB-BA14-CA42-40A4DA52A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7F9000-5B2B-1A49-147A-CFE9D6EF6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BBAAA4-3C9D-E8BE-E168-B5A7A448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02/06/2026</a:t>
            </a: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11DC91-94F1-1219-2CBB-02C1F97C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RA3 SMEFT Activities Meeting - Murillo Vellasco</a:t>
            </a: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B72868-A795-586D-3100-B84B0C57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88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9CE04-BE9C-05B2-98D9-D2D4C8B9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3A7A60-5573-52B3-2E95-9FB4EDB25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BD283E-531B-9C06-F07D-2E77F6D98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7369D7-403E-0F69-B7EA-8B8EC3E3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02/06/2026</a:t>
            </a: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52A42D-ED9E-F78C-77CB-D4929427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RA3 SMEFT Activities Meeting - Murillo Vellasco</a:t>
            </a: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85FEFF-174F-100A-C702-1DA1C9F3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F60FBF5-6A76-A602-D273-8087203D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E72BEC-4D0B-DBBB-DA81-21F1B2048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424CD2-DB95-2CD6-63B5-532471A76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02/06/2026</a:t>
            </a: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89F3A7-213E-037F-C91C-57A250788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RA3 SMEFT Activities Meeting - Murillo Vellasco</a:t>
            </a: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26B02E-190A-D2B1-3F7D-29518C7A5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6764-A8F2-434C-8A29-EA56DD9C6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74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jelli-pheno.github.i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97902-F507-955A-71D3-F23FE3DBC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AF7DE4A-2DE4-2590-385B-01C7E88D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RA3 SMEFT Activities Meeting - Murillo Vellasco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8A8071-C13C-96FB-D4F0-EEB5C1F8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en-US" noProof="0" smtClean="0"/>
              <a:t>1</a:t>
            </a:fld>
            <a:endParaRPr lang="en-US" noProof="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AF1C621-5706-0200-72B7-6FA03C03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02/06/2026</a:t>
            </a:r>
            <a:endParaRPr lang="en-US" noProof="0" dirty="0"/>
          </a:p>
        </p:txBody>
      </p:sp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D5B1C64E-9F51-9A7E-50CE-CC2763B86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8" y="5157349"/>
            <a:ext cx="2396836" cy="9119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0813994-CABA-E2B9-AF5D-9A55FAC35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3" y="5137071"/>
            <a:ext cx="3810000" cy="9525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DBA0686-1357-393C-A2B8-12C97615C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8" y="4939573"/>
            <a:ext cx="2769610" cy="134749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63BC738-C20D-0DA2-9F1E-25F50A2DAA5E}"/>
              </a:ext>
            </a:extLst>
          </p:cNvPr>
          <p:cNvSpPr txBox="1"/>
          <p:nvPr/>
        </p:nvSpPr>
        <p:spPr>
          <a:xfrm>
            <a:off x="4191000" y="2216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045547A-59EE-802E-3524-79889AB9D104}"/>
              </a:ext>
            </a:extLst>
          </p:cNvPr>
          <p:cNvSpPr txBox="1"/>
          <p:nvPr/>
        </p:nvSpPr>
        <p:spPr>
          <a:xfrm>
            <a:off x="1418436" y="1801228"/>
            <a:ext cx="9355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/>
              <a:t>Global SMEFT </a:t>
            </a:r>
            <a:r>
              <a:rPr lang="pt-BR" sz="4800" dirty="0" err="1"/>
              <a:t>Fits</a:t>
            </a:r>
            <a:r>
              <a:rPr lang="pt-BR" sz="4800" dirty="0"/>
              <a:t> </a:t>
            </a:r>
            <a:r>
              <a:rPr lang="pt-BR" sz="4800" dirty="0" err="1"/>
              <a:t>at</a:t>
            </a:r>
            <a:r>
              <a:rPr lang="pt-BR" sz="4800" dirty="0"/>
              <a:t> Future </a:t>
            </a:r>
            <a:r>
              <a:rPr lang="pt-BR" sz="4800" dirty="0" err="1"/>
              <a:t>Colliders</a:t>
            </a:r>
            <a:endParaRPr lang="en-GB" sz="48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B04AC7C-5FA2-AD97-C4A7-D85E5FA11274}"/>
              </a:ext>
            </a:extLst>
          </p:cNvPr>
          <p:cNvSpPr txBox="1"/>
          <p:nvPr/>
        </p:nvSpPr>
        <p:spPr>
          <a:xfrm>
            <a:off x="1707083" y="3007485"/>
            <a:ext cx="85146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/>
              <a:t>Murillo Vellasco</a:t>
            </a:r>
          </a:p>
          <a:p>
            <a:endParaRPr lang="en-GB" sz="3200" dirty="0"/>
          </a:p>
          <a:p>
            <a:pPr algn="ctr"/>
            <a:r>
              <a:rPr lang="en-GB" sz="2400" dirty="0"/>
              <a:t>In collaboration with H. Bahl, J. Braathen, P. Bechtle, </a:t>
            </a:r>
          </a:p>
          <a:p>
            <a:pPr algn="ctr"/>
            <a:r>
              <a:rPr lang="en-GB" sz="2400" dirty="0"/>
              <a:t>K. Desch, C. Grefe, J. List, S. Heinemeyer, G. Weiglein</a:t>
            </a:r>
          </a:p>
        </p:txBody>
      </p:sp>
    </p:spTree>
    <p:extLst>
      <p:ext uri="{BB962C8B-B14F-4D97-AF65-F5344CB8AC3E}">
        <p14:creationId xmlns:p14="http://schemas.microsoft.com/office/powerpoint/2010/main" val="322397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0EED3-4897-1B96-8E7B-1345F2FAB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51D82BE-6AD5-16CA-CB4B-29B2E73F1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836" y="683874"/>
                <a:ext cx="7582495" cy="4053113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400" dirty="0"/>
                  <a:t>Investigating determination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hhh</m:t>
                            </m:r>
                          </m:sub>
                          <m:sup/>
                        </m:sSubSup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hhh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𝑆𝑀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noProof="0" dirty="0">
                    <a:cs typeface="Calibri" panose="020F0502020204030204"/>
                  </a:rPr>
                  <a:t> from global SMEFT fits</a:t>
                </a:r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400" dirty="0">
                    <a:cs typeface="Calibri" panose="020F0502020204030204"/>
                  </a:rPr>
                  <a:t>At </a:t>
                </a:r>
                <a:r>
                  <a:rPr lang="en-US" sz="2400" b="1" dirty="0">
                    <a:cs typeface="Calibri" panose="020F0502020204030204"/>
                  </a:rPr>
                  <a:t>linear</a:t>
                </a:r>
                <a:r>
                  <a:rPr lang="en-US" sz="2400" dirty="0">
                    <a:cs typeface="Calibri" panose="020F0502020204030204"/>
                  </a:rPr>
                  <a:t> colliders: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2400" noProof="0" dirty="0">
                    <a:cs typeface="Calibri" panose="020F0502020204030204"/>
                  </a:rPr>
                  <a:t> determined from </a:t>
                </a:r>
                <a:r>
                  <a:rPr lang="en-US" sz="2400" b="1" noProof="0" dirty="0">
                    <a:cs typeface="Calibri" panose="020F0502020204030204"/>
                  </a:rPr>
                  <a:t>di-Higgs</a:t>
                </a:r>
                <a:r>
                  <a:rPr lang="en-US" sz="2400" noProof="0" dirty="0">
                    <a:cs typeface="Calibri" panose="020F0502020204030204"/>
                  </a:rPr>
                  <a:t> observables</a:t>
                </a:r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400" dirty="0">
                    <a:cs typeface="Calibri" panose="020F0502020204030204"/>
                  </a:rPr>
                  <a:t>At </a:t>
                </a:r>
                <a:r>
                  <a:rPr lang="en-US" sz="2400" b="1" dirty="0">
                    <a:cs typeface="Calibri" panose="020F0502020204030204"/>
                  </a:rPr>
                  <a:t>circular</a:t>
                </a:r>
                <a:r>
                  <a:rPr lang="en-US" sz="2400" dirty="0">
                    <a:cs typeface="Calibri" panose="020F0502020204030204"/>
                  </a:rPr>
                  <a:t> colliders: only access to </a:t>
                </a:r>
                <a:r>
                  <a:rPr lang="en-US" sz="2400" b="1" dirty="0">
                    <a:cs typeface="Calibri" panose="020F0502020204030204"/>
                  </a:rPr>
                  <a:t>single-H obs</a:t>
                </a:r>
                <a:r>
                  <a:rPr lang="en-US" sz="2400" dirty="0">
                    <a:cs typeface="Calibri" panose="020F0502020204030204"/>
                  </a:rPr>
                  <a:t>.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000" noProof="0" dirty="0">
                    <a:cs typeface="Calibri" panose="020F0502020204030204"/>
                  </a:rPr>
                  <a:t>Loop</a:t>
                </a:r>
                <a:r>
                  <a:rPr lang="en-US" sz="2000" dirty="0">
                    <a:cs typeface="Calibri" panose="020F0502020204030204"/>
                  </a:rPr>
                  <a:t>-level sensitivity: considerable </a:t>
                </a:r>
                <a:r>
                  <a:rPr lang="en-US" sz="2000" b="1" dirty="0">
                    <a:cs typeface="Calibri" panose="020F0502020204030204"/>
                  </a:rPr>
                  <a:t>theoretical uncertainties</a:t>
                </a:r>
                <a:r>
                  <a:rPr lang="en-US" sz="2000" dirty="0">
                    <a:cs typeface="Calibri" panose="020F0502020204030204"/>
                  </a:rPr>
                  <a:t>.</a:t>
                </a:r>
                <a:endParaRPr lang="en-US" sz="2000" noProof="0" dirty="0">
                  <a:cs typeface="Calibri" panose="020F0502020204030204"/>
                </a:endParaRPr>
              </a:p>
              <a:p>
                <a:pPr>
                  <a:lnSpc>
                    <a:spcPct val="150000"/>
                  </a:lnSpc>
                  <a:spcBef>
                    <a:spcPts val="1800"/>
                  </a:spcBef>
                </a:pPr>
                <a:endParaRPr lang="en-US" noProof="0" dirty="0">
                  <a:cs typeface="Calibri" panose="020F0502020204030204"/>
                </a:endParaRP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51D82BE-6AD5-16CA-CB4B-29B2E73F1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836" y="683874"/>
                <a:ext cx="7582495" cy="4053113"/>
              </a:xfrm>
              <a:blipFill>
                <a:blip r:embed="rId2"/>
                <a:stretch>
                  <a:fillRect l="-1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C1BEB30-813B-836D-9325-45EE4515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RA3 SMEFT Activities Meeting - Murillo Vellasco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BA0372-A312-C656-B8A2-AB7B63B0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74DE43F-11D3-4D06-A63F-6848C275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02/06/2026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4AF644BF-6F11-807F-BEB3-0D0856A828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noProof="0" dirty="0"/>
                  <a:t>The Higgs self-coupling at Future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noProof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noProof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noProof="0" dirty="0"/>
                  <a:t> Colliders</a:t>
                </a:r>
              </a:p>
            </p:txBody>
          </p:sp>
        </mc:Choice>
        <mc:Fallback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4AF644BF-6F11-807F-BEB3-0D0856A82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03" t="-25000" r="-1681" b="-41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5AAA6902-EC28-8795-A80C-A31B6A986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96" y="732709"/>
            <a:ext cx="3991413" cy="37215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39E6BFD-2300-EE63-E3E8-3B3D0D2C1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2" y="4454269"/>
            <a:ext cx="3799207" cy="182045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E9FFCF7-877B-D262-6ECA-A5A5737D2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28252"/>
            <a:ext cx="5730221" cy="13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4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14336-C588-86F2-71AE-4556AB64F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15B0AB2-E060-2FB0-1A6B-4198AFD5E1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477" y="915249"/>
                <a:ext cx="6502978" cy="5480980"/>
              </a:xfr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400" dirty="0">
                    <a:cs typeface="Calibri" panose="020F0502020204030204"/>
                  </a:rPr>
                  <a:t>Considered concrete BSM scenarios: 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000" dirty="0">
                    <a:cs typeface="Calibri" panose="020F0502020204030204"/>
                  </a:rPr>
                  <a:t>Inert Doublet Model (IDM)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𝑍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cs typeface="Calibri" panose="020F0502020204030204"/>
                  </a:rPr>
                  <a:t>-symmetric real scalar extension of the SM (Z2SSM)</a:t>
                </a:r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400" dirty="0">
                    <a:cs typeface="Calibri" panose="020F0502020204030204"/>
                  </a:rPr>
                  <a:t>Performed global SMEFT fits using pseudo-data at the FCC-ee, assuming the BSM scenarios are realized in nature. Includes: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000" dirty="0">
                    <a:cs typeface="Calibri" panose="020F0502020204030204"/>
                  </a:rPr>
                  <a:t>Single-Higgs observables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000" dirty="0">
                    <a:cs typeface="Calibri" panose="020F0502020204030204"/>
                  </a:rPr>
                  <a:t>Electroweak observables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000" dirty="0">
                    <a:cs typeface="Calibri" panose="020F0502020204030204"/>
                  </a:rPr>
                  <a:t>Di-boson observables</a:t>
                </a:r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400" noProof="0" dirty="0">
                    <a:solidFill>
                      <a:schemeClr val="bg1"/>
                    </a:solidFill>
                    <a:cs typeface="Calibri" panose="020F0502020204030204"/>
                  </a:rPr>
                  <a:t>Estimated theoretical uncertainty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  <m:t>𝜎</m:t>
                        </m:r>
                      </m:e>
                      <m:sub>
                        <m:r>
                          <a:rPr lang="pt-BR" sz="24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  <m:t>𝑍𝐻</m:t>
                        </m:r>
                      </m:sub>
                    </m:sSub>
                  </m:oMath>
                </a14:m>
                <a:r>
                  <a:rPr lang="en-US" sz="2400" noProof="0" dirty="0">
                    <a:solidFill>
                      <a:schemeClr val="bg1"/>
                    </a:solidFill>
                    <a:cs typeface="Calibri" panose="020F0502020204030204"/>
                  </a:rPr>
                  <a:t> SMEFT prediction due to the truncation of the EFT expansion in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1/</m:t>
                    </m:r>
                    <m:sSub>
                      <m:sSubPr>
                        <m:ctrlPr>
                          <a:rPr lang="pt-BR" sz="24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b="0" i="0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  <m:t>Λ</m:t>
                        </m:r>
                      </m:e>
                      <m:sub>
                        <m:r>
                          <a:rPr lang="pt-BR" sz="24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  <m:t>𝑁𝑃</m:t>
                        </m:r>
                      </m:sub>
                    </m:sSub>
                  </m:oMath>
                </a14:m>
                <a:endParaRPr lang="en-US" sz="2400" noProof="0" dirty="0">
                  <a:solidFill>
                    <a:schemeClr val="bg1"/>
                  </a:solidFill>
                  <a:cs typeface="Calibri" panose="020F0502020204030204"/>
                </a:endParaRP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15B0AB2-E060-2FB0-1A6B-4198AFD5E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477" y="915249"/>
                <a:ext cx="6502978" cy="5480980"/>
              </a:xfrm>
              <a:blipFill>
                <a:blip r:embed="rId2"/>
                <a:stretch>
                  <a:fillRect l="-1126" t="-1446" r="-2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ACFBD7-08C4-788F-C69F-331C4014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RA3 SMEFT Activities Meeting - Murillo Vellasco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4C9D5B-6917-6186-85AD-44A1CC00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27E9286-EF11-AB33-A864-865B6E0B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02/06/2026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68296CE9-E678-C7B7-E522-49B05D7F73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noProof="0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noProof="0" dirty="0"/>
                  <a:t> at Future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noProof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noProof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noProof="0" dirty="0"/>
                  <a:t> Colliders</a:t>
                </a:r>
              </a:p>
            </p:txBody>
          </p:sp>
        </mc:Choice>
        <mc:Fallback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68296CE9-E678-C7B7-E522-49B05D7F7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5000" b="-41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C859C9A8-7D8F-FF73-DFEC-4767B4FC8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3609446"/>
            <a:ext cx="2021612" cy="8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4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D8159-CF61-ABE3-9AEB-47125A45F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15A26CD-A787-FE5B-D9FA-1E0F24754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477" y="915249"/>
                <a:ext cx="6502978" cy="5480980"/>
              </a:xfr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400" dirty="0">
                    <a:cs typeface="Calibri" panose="020F0502020204030204"/>
                  </a:rPr>
                  <a:t>Considered concrete BSM scenarios: 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000" dirty="0">
                    <a:cs typeface="Calibri" panose="020F0502020204030204"/>
                  </a:rPr>
                  <a:t>Inert Doublet Model (IDM)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𝑍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cs typeface="Calibri" panose="020F0502020204030204"/>
                  </a:rPr>
                  <a:t>-symmetric real scalar extension of the SM (Z2SSM)</a:t>
                </a:r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400" dirty="0">
                    <a:cs typeface="Calibri" panose="020F0502020204030204"/>
                  </a:rPr>
                  <a:t>Performed global SMEFT fits using pseudo-data at the FCC-ee, assuming the BSM scenarios are realized in nature. Includes: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000" dirty="0">
                    <a:cs typeface="Calibri" panose="020F0502020204030204"/>
                  </a:rPr>
                  <a:t>Single-Higgs observables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000" dirty="0">
                    <a:cs typeface="Calibri" panose="020F0502020204030204"/>
                  </a:rPr>
                  <a:t>Electroweak observables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000" dirty="0">
                    <a:cs typeface="Calibri" panose="020F0502020204030204"/>
                  </a:rPr>
                  <a:t>Di-boson observables</a:t>
                </a:r>
                <a:endParaRPr lang="en-US" sz="2400" dirty="0">
                  <a:cs typeface="Calibri" panose="020F0502020204030204"/>
                </a:endParaRPr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400" noProof="0" dirty="0">
                    <a:cs typeface="Calibri" panose="020F0502020204030204"/>
                  </a:rPr>
                  <a:t>Estimated theoretical uncertainty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noProof="0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𝜎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𝑍𝐻</m:t>
                        </m:r>
                      </m:sub>
                    </m:sSub>
                  </m:oMath>
                </a14:m>
                <a:r>
                  <a:rPr lang="en-US" sz="2400" noProof="0" dirty="0">
                    <a:cs typeface="Calibri" panose="020F0502020204030204"/>
                  </a:rPr>
                  <a:t> SMEFT prediction due to the truncation of the EFT expansion in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  <a:cs typeface="Calibri" panose="020F0502020204030204"/>
                      </a:rPr>
                      <m:t>1/</m:t>
                    </m:r>
                    <m:sSub>
                      <m:sSubPr>
                        <m:ctrlPr>
                          <a:rPr lang="pt-BR" sz="2400" b="0" i="1" noProof="0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b="0" i="0" noProof="0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Λ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𝑁𝑃</m:t>
                        </m:r>
                      </m:sub>
                    </m:sSub>
                  </m:oMath>
                </a14:m>
                <a:endParaRPr lang="en-US" sz="2400" noProof="0" dirty="0">
                  <a:cs typeface="Calibri" panose="020F0502020204030204"/>
                </a:endParaRP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15A26CD-A787-FE5B-D9FA-1E0F24754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477" y="915249"/>
                <a:ext cx="6502978" cy="5480980"/>
              </a:xfrm>
              <a:blipFill>
                <a:blip r:embed="rId2"/>
                <a:stretch>
                  <a:fillRect l="-1126" t="-1446" r="-2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1DED374-1BDF-1DE8-1499-239B7293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RA3 SMEFT Activities Meeting - Murillo Vellasco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8B62DE6-F3BD-B576-C795-DC11C7A3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1B09CE8-8700-6BB3-7A43-8E7F676C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02/06/2026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7068E101-F382-BA89-D58F-CD5D9A3C6C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noProof="0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noProof="0" dirty="0"/>
                  <a:t> at Future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noProof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noProof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noProof="0" dirty="0"/>
                  <a:t> Colliders</a:t>
                </a:r>
              </a:p>
            </p:txBody>
          </p:sp>
        </mc:Choice>
        <mc:Fallback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7068E101-F382-BA89-D58F-CD5D9A3C6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5000" b="-41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2C46C443-6E73-8A22-BDA5-E036195D1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42" y="771092"/>
            <a:ext cx="5357658" cy="54809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3550A8D-5B91-F4DB-E620-C4EC3A94F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3609446"/>
            <a:ext cx="2021612" cy="8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7A012-13FF-173D-5F58-42DDCE278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6F46259-127B-204F-FA99-60B95EEA0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5332" y="1261612"/>
                <a:ext cx="7056668" cy="4053113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pt-BR" sz="2400" dirty="0" err="1">
                    <a:cs typeface="Calibri" panose="020F0502020204030204"/>
                  </a:rPr>
                  <a:t>Implemented</a:t>
                </a:r>
                <a:r>
                  <a:rPr lang="pt-BR" sz="2400" dirty="0">
                    <a:cs typeface="Calibri" panose="020F0502020204030204"/>
                  </a:rPr>
                  <a:t> </a:t>
                </a:r>
                <a:r>
                  <a:rPr lang="pt-BR" sz="2400" dirty="0" err="1">
                    <a:cs typeface="Calibri" panose="020F0502020204030204"/>
                  </a:rPr>
                  <a:t>the</a:t>
                </a:r>
                <a:r>
                  <a:rPr lang="pt-BR" sz="2400" dirty="0">
                    <a:cs typeface="Calibri" panose="020F0502020204030204"/>
                  </a:rPr>
                  <a:t> </a:t>
                </a:r>
                <a:r>
                  <a:rPr lang="pt-BR" sz="2400" dirty="0" err="1">
                    <a:cs typeface="Calibri" panose="020F0502020204030204"/>
                  </a:rPr>
                  <a:t>theory</a:t>
                </a:r>
                <a:r>
                  <a:rPr lang="pt-BR" sz="2400" dirty="0">
                    <a:cs typeface="Calibri" panose="020F0502020204030204"/>
                  </a:rPr>
                  <a:t> </a:t>
                </a:r>
                <a:r>
                  <a:rPr lang="pt-BR" sz="2400" dirty="0" err="1">
                    <a:cs typeface="Calibri" panose="020F0502020204030204"/>
                  </a:rPr>
                  <a:t>uncertainties</a:t>
                </a:r>
                <a:r>
                  <a:rPr lang="pt-BR" sz="2400" dirty="0">
                    <a:cs typeface="Calibri" panose="020F0502020204030204"/>
                  </a:rPr>
                  <a:t> </a:t>
                </a:r>
                <a:r>
                  <a:rPr lang="pt-BR" sz="2400" dirty="0" err="1">
                    <a:cs typeface="Calibri" panose="020F0502020204030204"/>
                  </a:rPr>
                  <a:t>into</a:t>
                </a:r>
                <a:r>
                  <a:rPr lang="pt-BR" sz="2400" dirty="0">
                    <a:cs typeface="Calibri" panose="020F0502020204030204"/>
                  </a:rPr>
                  <a:t> </a:t>
                </a:r>
                <a:r>
                  <a:rPr lang="pt-BR" sz="2400" dirty="0" err="1">
                    <a:cs typeface="Calibri" panose="020F0502020204030204"/>
                  </a:rPr>
                  <a:t>the</a:t>
                </a:r>
                <a:r>
                  <a:rPr lang="pt-BR" sz="2400" dirty="0">
                    <a:cs typeface="Calibri" panose="020F0502020204030204"/>
                  </a:rPr>
                  <a:t> </a:t>
                </a:r>
                <a:r>
                  <a:rPr lang="pt-BR" sz="2400" dirty="0" err="1">
                    <a:cs typeface="Calibri" panose="020F0502020204030204"/>
                  </a:rPr>
                  <a:t>HEPfit</a:t>
                </a:r>
                <a:r>
                  <a:rPr lang="pt-BR" sz="2400" dirty="0">
                    <a:cs typeface="Calibri" panose="020F0502020204030204"/>
                  </a:rPr>
                  <a:t> framework</a:t>
                </a:r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pt-BR" sz="2400" noProof="0" dirty="0">
                    <a:cs typeface="Calibri" panose="020F0502020204030204"/>
                  </a:rPr>
                  <a:t>Lead </a:t>
                </a:r>
                <a:r>
                  <a:rPr lang="pt-BR" sz="2400" noProof="0" dirty="0" err="1">
                    <a:cs typeface="Calibri" panose="020F0502020204030204"/>
                  </a:rPr>
                  <a:t>to</a:t>
                </a:r>
                <a:r>
                  <a:rPr lang="pt-BR" sz="2400" noProof="0" dirty="0">
                    <a:cs typeface="Calibri" panose="020F0502020204030204"/>
                  </a:rPr>
                  <a:t> </a:t>
                </a:r>
                <a:r>
                  <a:rPr lang="pt-BR" sz="2400" noProof="0" dirty="0" err="1">
                    <a:cs typeface="Calibri" panose="020F0502020204030204"/>
                  </a:rPr>
                  <a:t>considerable</a:t>
                </a:r>
                <a:r>
                  <a:rPr lang="pt-BR" sz="2400" noProof="0" dirty="0">
                    <a:cs typeface="Calibri" panose="020F0502020204030204"/>
                  </a:rPr>
                  <a:t> </a:t>
                </a:r>
                <a:r>
                  <a:rPr lang="pt-BR" sz="2400" noProof="0" dirty="0" err="1">
                    <a:cs typeface="Calibri" panose="020F0502020204030204"/>
                  </a:rPr>
                  <a:t>increase</a:t>
                </a:r>
                <a:r>
                  <a:rPr lang="pt-BR" sz="2400" dirty="0">
                    <a:cs typeface="Calibri" panose="020F0502020204030204"/>
                  </a:rPr>
                  <a:t> in </a:t>
                </a:r>
                <a:r>
                  <a:rPr lang="pt-BR" sz="2400" dirty="0" err="1">
                    <a:cs typeface="Calibri" panose="020F0502020204030204"/>
                  </a:rPr>
                  <a:t>the</a:t>
                </a:r>
                <a:r>
                  <a:rPr lang="pt-BR" sz="2400" dirty="0">
                    <a:cs typeface="Calibri" panose="020F0502020204030204"/>
                  </a:rPr>
                  <a:t> projected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2400" noProof="0" dirty="0">
                    <a:cs typeface="Calibri" panose="020F0502020204030204"/>
                  </a:rPr>
                  <a:t> uncertainty</a:t>
                </a:r>
              </a:p>
              <a:p>
                <a:pPr>
                  <a:lnSpc>
                    <a:spcPct val="150000"/>
                  </a:lnSpc>
                  <a:spcBef>
                    <a:spcPts val="1800"/>
                  </a:spcBef>
                </a:pPr>
                <a:endParaRPr lang="en-US" noProof="0" dirty="0">
                  <a:cs typeface="Calibri" panose="020F0502020204030204"/>
                </a:endParaRP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6F46259-127B-204F-FA99-60B95EEA0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5332" y="1261612"/>
                <a:ext cx="7056668" cy="4053113"/>
              </a:xfrm>
              <a:blipFill>
                <a:blip r:embed="rId2"/>
                <a:stretch>
                  <a:fillRect l="-1123" t="-1203" r="-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95B7881-A837-89F1-703C-AD4A7BD3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RA3 SMEFT Activities Meeting - Murillo Vellasco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7359F6-FDEC-2B3B-BDC4-01A7C1C6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B42A0D3-9102-B766-0AA6-DF2C107D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02/06/2026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C4FD372A-F9CD-0362-588D-F501B83E09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noProof="0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noProof="0" dirty="0"/>
                  <a:t> at Future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noProof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noProof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noProof="0" dirty="0"/>
                  <a:t> Colliders</a:t>
                </a:r>
              </a:p>
            </p:txBody>
          </p:sp>
        </mc:Choice>
        <mc:Fallback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C4FD372A-F9CD-0362-588D-F501B83E0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5000" b="-41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17822DBC-DF4A-ABC1-ADEA-7C8EC106C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238"/>
            <a:ext cx="5029037" cy="57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2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45131-A22A-97B5-3968-0F35A9F67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2D4DA04-86E6-FF9E-3630-90ADAC1A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RA3 SMEFT Activities Meeting - Murillo Vellasco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B1B2CE-0868-9267-A759-E257D30F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EB80B51-33CC-5895-5BAE-72AF1720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02/06/2026</a:t>
            </a:r>
            <a:endParaRPr lang="en-US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59EF61C-59D4-6D45-1D91-AEC8F61A5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Towards truly global fits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5AD037-6545-12CB-B51F-7048878B9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1" y="1263578"/>
            <a:ext cx="10515600" cy="4674321"/>
          </a:xfrm>
        </p:spPr>
        <p:txBody>
          <a:bodyPr/>
          <a:lstStyle/>
          <a:p>
            <a:r>
              <a:rPr lang="en-GB" dirty="0"/>
              <a:t>Ultimate goal: a common computational framework for global SMEFT fits at future colliders</a:t>
            </a:r>
          </a:p>
          <a:p>
            <a:endParaRPr lang="en-GB" dirty="0"/>
          </a:p>
          <a:p>
            <a:r>
              <a:rPr lang="en-GB" dirty="0"/>
              <a:t>RGEs interconnect Wilson Coefficients that affect different sectors</a:t>
            </a:r>
          </a:p>
          <a:p>
            <a:pPr lvl="1"/>
            <a:r>
              <a:rPr lang="en-GB" dirty="0"/>
              <a:t>Need for a truly </a:t>
            </a:r>
            <a:r>
              <a:rPr lang="en-GB" b="1" dirty="0"/>
              <a:t>global</a:t>
            </a:r>
            <a:r>
              <a:rPr lang="en-GB" dirty="0"/>
              <a:t> analysis</a:t>
            </a:r>
          </a:p>
          <a:p>
            <a:pPr lvl="1"/>
            <a:endParaRPr lang="en-GB" dirty="0"/>
          </a:p>
          <a:p>
            <a:r>
              <a:rPr lang="en-GB" dirty="0"/>
              <a:t>Several options on the market, different pros and cons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2725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4CA8C-E378-FD9A-7C79-2FBA7B20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083272A-D450-DDD2-1A57-B8C74099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RA3 SMEFT Activities Meeting - Murillo Vellasco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C8247B-30C5-2F0D-5671-33AC688D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BB836A7-B589-0AE4-1653-77782A2E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02/06/2026</a:t>
            </a:r>
            <a:endParaRPr lang="en-US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CB020A7-8298-8F52-E770-A7ACF06F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Towards truly global fits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9820E5-E1B6-8CC2-357E-92CBBE67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263578"/>
            <a:ext cx="10515600" cy="4674321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smelli</a:t>
            </a:r>
            <a:r>
              <a:rPr lang="en-GB" dirty="0"/>
              <a:t> (SMEFT Likelihood): calculates a </a:t>
            </a:r>
            <a:r>
              <a:rPr lang="en-GB" b="1" dirty="0"/>
              <a:t>global likelihood </a:t>
            </a:r>
            <a:r>
              <a:rPr lang="en-GB" dirty="0"/>
              <a:t>given values for SMEFT Wilson </a:t>
            </a:r>
            <a:r>
              <a:rPr lang="en-GB" dirty="0" err="1"/>
              <a:t>Coefs</a:t>
            </a:r>
            <a:r>
              <a:rPr lang="en-GB" dirty="0"/>
              <a:t>. Builds upon:</a:t>
            </a:r>
          </a:p>
          <a:p>
            <a:r>
              <a:rPr lang="en-GB" b="1" dirty="0" err="1"/>
              <a:t>flavio</a:t>
            </a:r>
            <a:r>
              <a:rPr lang="en-GB" dirty="0"/>
              <a:t>: a general observable calculator, contains a large database of measurements</a:t>
            </a:r>
          </a:p>
          <a:p>
            <a:r>
              <a:rPr lang="en-GB" b="1" dirty="0" err="1"/>
              <a:t>wilson</a:t>
            </a:r>
            <a:r>
              <a:rPr lang="en-GB" dirty="0"/>
              <a:t>: uses the renormalization group equations to connect Wilson </a:t>
            </a:r>
            <a:r>
              <a:rPr lang="en-GB" dirty="0" err="1"/>
              <a:t>Coefs</a:t>
            </a:r>
            <a:r>
              <a:rPr lang="en-GB" dirty="0"/>
              <a:t>. between the WET and the SMEFT</a:t>
            </a:r>
          </a:p>
          <a:p>
            <a:endParaRPr lang="en-GB" dirty="0"/>
          </a:p>
          <a:p>
            <a:r>
              <a:rPr lang="en-GB" dirty="0"/>
              <a:t>Current version: “</a:t>
            </a:r>
            <a:r>
              <a:rPr lang="en-GB" dirty="0" err="1"/>
              <a:t>jelli</a:t>
            </a:r>
            <a:r>
              <a:rPr lang="en-GB" dirty="0"/>
              <a:t>” (JAX-based EFT Likelihoods) </a:t>
            </a:r>
            <a:r>
              <a:rPr lang="en-GB" dirty="0">
                <a:hlinkClick r:id="rId2"/>
              </a:rPr>
              <a:t>https://jelli-pheno.github.io/</a:t>
            </a:r>
            <a:endParaRPr lang="en-GB" dirty="0"/>
          </a:p>
          <a:p>
            <a:r>
              <a:rPr lang="en-GB" dirty="0"/>
              <a:t>Based on JAX: Just-In-Time (JIT) compilation, automatic differentiation</a:t>
            </a:r>
          </a:p>
          <a:p>
            <a:pPr lvl="1"/>
            <a:r>
              <a:rPr lang="en-GB" dirty="0"/>
              <a:t>Fast, efficient and flexible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b="1" dirty="0"/>
          </a:p>
        </p:txBody>
      </p:sp>
      <p:pic>
        <p:nvPicPr>
          <p:cNvPr id="6" name="Imagem 5" descr="JAX (software) - Wikipedia">
            <a:extLst>
              <a:ext uri="{FF2B5EF4-FFF2-40B4-BE49-F238E27FC236}">
                <a16:creationId xmlns:a16="http://schemas.microsoft.com/office/drawing/2014/main" id="{01F79E31-5B56-38A1-3B98-F8C576EB5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996" y="5408252"/>
            <a:ext cx="1826370" cy="10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EFACC-F1FD-3990-A3AB-E3773554E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F2E89A-7A59-7E72-D6FD-15AE4724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RA3 SMEFT Activities Meeting - Murillo Vellasco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C478182-0A35-757F-0646-302D1E12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6764-A8F2-434C-8A29-EA56DD9C6814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486A63A-97A5-9BA1-5153-70E10015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02/06/2026</a:t>
            </a:r>
            <a:endParaRPr lang="en-US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A95F1A9-97CD-4FD6-CDD3-3D1F008E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Towards truly global fits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3C6DD-213F-EBD9-BA52-096E80C09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263578"/>
            <a:ext cx="10515600" cy="4674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Goals:</a:t>
            </a:r>
          </a:p>
          <a:p>
            <a:r>
              <a:rPr lang="en-GB" dirty="0"/>
              <a:t>Build upon smelli/</a:t>
            </a:r>
            <a:r>
              <a:rPr lang="en-GB" dirty="0" err="1"/>
              <a:t>jelli</a:t>
            </a:r>
            <a:r>
              <a:rPr lang="en-GB" dirty="0"/>
              <a:t>, implement high-energy observables at future colliders</a:t>
            </a:r>
          </a:p>
          <a:p>
            <a:r>
              <a:rPr lang="en-GB" dirty="0"/>
              <a:t>Study the sensitivity of different future collider configurations to signals of New Physics</a:t>
            </a:r>
          </a:p>
          <a:p>
            <a:r>
              <a:rPr lang="en-GB" dirty="0"/>
              <a:t>Potentially work towards a “No-lose” theorem for future colliders</a:t>
            </a:r>
          </a:p>
          <a:p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1533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14148</TotalTime>
  <Words>507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Cambria Math</vt:lpstr>
      <vt:lpstr>Tema do Office</vt:lpstr>
      <vt:lpstr>Apresentação do PowerPoint</vt:lpstr>
      <vt:lpstr>The Higgs self-coupling at Future e^+ e^- Colliders</vt:lpstr>
      <vt:lpstr>κ_λ at Future e^+ e^- Colliders</vt:lpstr>
      <vt:lpstr>κ_λ at Future e^+ e^- Colliders</vt:lpstr>
      <vt:lpstr>κ_λ at Future e^+ e^- Colliders</vt:lpstr>
      <vt:lpstr>Towards truly global fits</vt:lpstr>
      <vt:lpstr>Towards truly global fits</vt:lpstr>
      <vt:lpstr>Towards truly global 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Murillo Vellasco</dc:creator>
  <cp:lastModifiedBy>Murillo Vellasco</cp:lastModifiedBy>
  <cp:revision>390</cp:revision>
  <dcterms:created xsi:type="dcterms:W3CDTF">2022-08-25T18:52:52Z</dcterms:created>
  <dcterms:modified xsi:type="dcterms:W3CDTF">2026-06-02T12:25:30Z</dcterms:modified>
</cp:coreProperties>
</file>