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5"/>
  </p:notesMasterIdLst>
  <p:sldIdLst>
    <p:sldId id="260" r:id="rId3"/>
    <p:sldId id="316" r:id="rId4"/>
    <p:sldId id="359" r:id="rId5"/>
    <p:sldId id="360" r:id="rId6"/>
    <p:sldId id="434" r:id="rId7"/>
    <p:sldId id="318" r:id="rId8"/>
    <p:sldId id="270" r:id="rId9"/>
    <p:sldId id="366" r:id="rId10"/>
    <p:sldId id="367" r:id="rId11"/>
    <p:sldId id="368" r:id="rId12"/>
    <p:sldId id="369" r:id="rId13"/>
    <p:sldId id="371" r:id="rId14"/>
    <p:sldId id="372" r:id="rId15"/>
    <p:sldId id="396" r:id="rId16"/>
    <p:sldId id="459" r:id="rId17"/>
    <p:sldId id="433" r:id="rId18"/>
    <p:sldId id="286" r:id="rId19"/>
    <p:sldId id="292" r:id="rId20"/>
    <p:sldId id="382" r:id="rId21"/>
    <p:sldId id="412" r:id="rId22"/>
    <p:sldId id="413" r:id="rId23"/>
    <p:sldId id="416" r:id="rId24"/>
    <p:sldId id="460" r:id="rId25"/>
    <p:sldId id="461" r:id="rId26"/>
    <p:sldId id="464" r:id="rId27"/>
    <p:sldId id="406" r:id="rId28"/>
    <p:sldId id="407" r:id="rId29"/>
    <p:sldId id="465" r:id="rId30"/>
    <p:sldId id="386" r:id="rId31"/>
    <p:sldId id="466" r:id="rId32"/>
    <p:sldId id="314" r:id="rId33"/>
    <p:sldId id="336" r:id="rId34"/>
    <p:sldId id="339" r:id="rId35"/>
    <p:sldId id="356" r:id="rId36"/>
    <p:sldId id="439" r:id="rId37"/>
    <p:sldId id="440" r:id="rId38"/>
    <p:sldId id="441" r:id="rId39"/>
    <p:sldId id="442" r:id="rId40"/>
    <p:sldId id="443" r:id="rId41"/>
    <p:sldId id="444" r:id="rId42"/>
    <p:sldId id="446" r:id="rId43"/>
    <p:sldId id="448" r:id="rId44"/>
    <p:sldId id="449" r:id="rId45"/>
    <p:sldId id="450" r:id="rId46"/>
    <p:sldId id="451" r:id="rId47"/>
    <p:sldId id="452" r:id="rId48"/>
    <p:sldId id="453" r:id="rId49"/>
    <p:sldId id="454" r:id="rId50"/>
    <p:sldId id="272" r:id="rId51"/>
    <p:sldId id="273" r:id="rId52"/>
    <p:sldId id="274" r:id="rId53"/>
    <p:sldId id="341" r:id="rId54"/>
    <p:sldId id="343" r:id="rId55"/>
    <p:sldId id="373" r:id="rId56"/>
    <p:sldId id="275" r:id="rId57"/>
    <p:sldId id="276" r:id="rId58"/>
    <p:sldId id="277" r:id="rId59"/>
    <p:sldId id="398" r:id="rId60"/>
    <p:sldId id="375" r:id="rId61"/>
    <p:sldId id="376" r:id="rId62"/>
    <p:sldId id="377" r:id="rId63"/>
    <p:sldId id="378" r:id="rId64"/>
    <p:sldId id="379" r:id="rId65"/>
    <p:sldId id="294" r:id="rId66"/>
    <p:sldId id="445" r:id="rId67"/>
    <p:sldId id="296" r:id="rId68"/>
    <p:sldId id="297" r:id="rId69"/>
    <p:sldId id="329" r:id="rId70"/>
    <p:sldId id="447" r:id="rId71"/>
    <p:sldId id="302" r:id="rId72"/>
    <p:sldId id="303" r:id="rId73"/>
    <p:sldId id="455" r:id="rId74"/>
    <p:sldId id="304" r:id="rId75"/>
    <p:sldId id="305" r:id="rId76"/>
    <p:sldId id="457" r:id="rId77"/>
    <p:sldId id="456" r:id="rId78"/>
    <p:sldId id="458" r:id="rId79"/>
    <p:sldId id="309" r:id="rId80"/>
    <p:sldId id="312" r:id="rId81"/>
    <p:sldId id="313" r:id="rId82"/>
    <p:sldId id="345" r:id="rId83"/>
    <p:sldId id="265" r:id="rId8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1F47"/>
    <a:srgbClr val="004E9F"/>
    <a:srgbClr val="FFC000"/>
    <a:srgbClr val="CAF2CA"/>
    <a:srgbClr val="00FF00"/>
    <a:srgbClr val="FF0000"/>
    <a:srgbClr val="0000FF"/>
    <a:srgbClr val="B7E0FF"/>
    <a:srgbClr val="0070C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0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365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5994F-C6AD-443C-BC90-79F6685C3CFF}" type="datetimeFigureOut">
              <a:rPr lang="de-DE" smtClean="0"/>
              <a:t>15.06.2026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9D941-8DD6-4700-BE21-D3E231D40D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052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9938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495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9730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1A9D1-C10B-6E6A-94F3-D4D997B85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3D768E8-EBC9-63FE-9216-D2AF54D0B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DE850F0-9557-512F-6647-8F46380A54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AB5AED-C5D5-2D71-4BD4-8FE6E3120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9506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ACE83-D7D1-32D7-CA2A-2066F7AD1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1AE2568-CC3C-0810-B1F0-4C4C71FE9C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6042762-0930-EB30-C9F4-2FF684418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3D7E72-F837-461E-C9D4-2A3EBE3F2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385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1B527-0E5F-5551-236D-2887F803B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149FEAB-5CFD-091E-13E0-DB177CFDD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A41F0AF-9861-767B-578D-3093765515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70687D-583D-95AE-8179-180AE96B37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7559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2F518-2533-DE72-EE68-61CD860B1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C0F30BC-6AAD-E5C4-FC07-419600CC5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E2F94E3-37DB-9223-FD41-6C7D41D19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366E80-601F-3451-75CD-D8AEF46892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030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AB1C4-2C87-5AAD-2550-974B3DAA3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74347F2-B5CE-0BFC-3ABD-993D90441A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92C2961-7B5A-D149-4F7B-F93230DD5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9A3BA0-1633-B37A-4430-219C5AA844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2471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7AA46-79E2-C671-39C4-75C464B73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62C7708-AEF3-88DD-996E-8999C43B0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72E321E-1629-CCE0-EFD3-8C81ABAC7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896BEC-864A-BA5B-8FCF-5DD00BCC51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3845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CB00D-1D67-4A7E-DF02-2F3355C96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1F47C8B-F59B-C5B7-14B6-CA107722C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9B32333-527C-781B-E244-230645560A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A496BB-7024-1973-8078-B1248FCEB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1353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7DA05-1167-D1D7-EBA4-B82BCB963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8D57044-E8C2-70EB-66C3-A75A65DF92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6B70F9A-3494-5E50-1A03-B06F74E02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26B64D-7D2A-51B7-D22F-C9464BE610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275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6581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0B608-BA3F-9DBF-21CC-5F293C5C7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9A915AC-664C-9710-7E48-EF9334446C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64A6A5-6DF1-C120-7D10-04F276BFAF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D59CFC-FDDD-94F5-EC57-F3461AE2A9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8260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2BE68-D517-B54A-34F6-43B61A8BF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4CF9948-5658-B358-14F7-08BAF566F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1D8BAA1-3F78-4C52-CB9B-B3D3B58BF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1F06FB-10C9-2B15-4FE5-DB5C24CB63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38543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703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313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52384-D751-6BEA-E315-C6E829F13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27C2303-478E-2B17-1F9E-41C751506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F3F6012-403C-4ACB-2AFD-32D91FC107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57FD06-A28D-46EC-3834-7F845F9F8D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3581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07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5909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955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0274E-9D0F-46C2-7F08-567E06F29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B19718C-FE34-D87D-06D2-3C92B2189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82CCD19-02C5-E45A-A381-72321C310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E252BA-6D01-F07A-392F-19C4DAB06D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912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204DF-DCCE-754C-67A0-39D2D12E9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7D08385-A0AB-AAA0-7328-A803FD925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964293D-C3F0-5F90-EC1B-57D83D1BA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DCCBB34-03D1-1E30-6230-5B46E62E40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6175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926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46BEC-A8E0-F479-F0F5-1E8FECE09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99BD58-C39E-D5AD-A563-6EA91DB90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B77CE36-E0C2-11A2-0DBE-7783650E96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0FA377-08AC-3AEC-2F30-F5C275D018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D941-8DD6-4700-BE21-D3E231D40DDC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7827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99BA9-BBA7-A8BB-3D58-F5923AB90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EF08FA3-6DA2-0F85-36B7-4E0E26899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ADF20D-5212-7F88-635D-7C665856E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17A136-DBF1-789D-7691-626827221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C8FFB6-524A-CC23-9C38-B953827E0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B5A6-539B-41E5-8268-D3BA355481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4451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272E8B-ECDA-0AB7-8514-DFBB732B9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DB7B206-EE24-62F5-4488-5151DF218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32DFE-89EC-F5C5-01B5-AB86C6C55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131F40-5933-C747-F017-D34C889F6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2B7F45-5B8B-87DA-6402-AB0414640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B5A6-539B-41E5-8268-D3BA355481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7038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BBD8781-A04F-9F40-3CFF-C21D8CF2D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16F6812-BCFB-52E5-3354-2AAF6E8E1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4FA1DD-A6FC-4566-D832-DFF014366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A16931-746A-4229-F7E9-C2AC5A65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C0FCBA-3541-156A-18BD-C656ED17A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B5A6-539B-41E5-8268-D3BA355481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976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D_Standardfoli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0C50FA-1CCC-51F1-3CAA-541F989D6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0764" y="6356350"/>
            <a:ext cx="1203036" cy="365125"/>
          </a:xfrm>
        </p:spPr>
        <p:txBody>
          <a:bodyPr/>
          <a:lstStyle/>
          <a:p>
            <a:fld id="{2C37C1D5-32DA-49C5-A632-B3401F0AA141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6417E87B-37D9-A436-BDFE-DE0C1D784FF1}"/>
              </a:ext>
            </a:extLst>
          </p:cNvPr>
          <p:cNvCxnSpPr>
            <a:cxnSpLocks/>
          </p:cNvCxnSpPr>
          <p:nvPr userDrawn="1"/>
        </p:nvCxnSpPr>
        <p:spPr>
          <a:xfrm>
            <a:off x="651164" y="794328"/>
            <a:ext cx="108896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B443677-BB51-9773-855A-A2DA6E41A8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52977"/>
            <a:ext cx="8912225" cy="766762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de-DE" dirty="0" err="1"/>
              <a:t>Section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718CFD1-C84E-358E-3E90-D23B7DFE93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089" y="136525"/>
            <a:ext cx="1523711" cy="5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15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D_Standardfoli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74CB07-5B83-BE13-4BB5-9A6862F3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65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85E2D-C319-BEB3-F0F9-C98A5A643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379297-CEA0-FE0D-7EC2-261CE3E32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B6F36C-D2A8-E240-675A-02CD8256B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4D0992-5D37-4B95-7364-2C61CF262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EFDA31-21BB-6FDE-8BE9-061EB172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910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617107-1BDF-A7D1-3CC1-3F93F3B6A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3542D1-DE49-095C-C29B-E5E080D59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0BD5F9-822B-B789-C257-E82309B7A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C1F472-C26C-FC8A-1B9D-E53B267D4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C46C6B-0252-52FF-60D2-303394D5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307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90566-5F25-03A8-0A6E-5519730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58A25E-6439-B3B2-7F5D-CE88460521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23E6889-915E-CDF4-C8AD-7BFE29F7B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933392-2159-F35F-C524-270201C65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E19F5A-B264-9C91-3001-1A537BC0C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74781D-ED65-7540-9729-FD206654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296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2101D-EEC1-D8B4-8C1C-22160A958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95EC40-8EC4-9B35-B9E0-474F3EE55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89A16E-B54F-7D27-D5A1-01668019A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1454FF-9FC0-FD3E-EBE7-D4F17D9FE7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0E206DB-29FA-5A13-D5BC-AD0D1F8D8F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3786BB8-DDDD-53BC-DD31-A103889B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032024B-BB3F-2BE1-D735-B09335E6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27E2905-D5C2-D4E8-CEA4-BA983C4CA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476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2360C0-5A3F-0442-EC81-472BEDBA0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8A178E9-84FB-F1BD-4766-AB2597B1C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6817B2-09CB-4A13-A47C-626AE8C50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2F27F3E-E44E-B025-4440-A958FAE48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803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29AC1A5-BEAD-8D86-9DC6-AD855B52D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AC26A7-2889-F7EF-3FEE-81BB84616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02AB5E-A262-4518-BB26-285CA3ADE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61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2F7105-A3F9-4BE1-1C8D-BE3CA73DA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934DFA-C6B4-873A-1BDB-5019075B5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9A6ECB-350D-87F3-DA04-EBB5E3B6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8B3A3F-0617-8F9A-0269-84664E43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6AFCCE-21E0-D6B1-746D-A07727E9E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B5A6-539B-41E5-8268-D3BA355481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8985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DDE918-5365-DFBF-72B1-BFDC678F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0BF4A2-2F44-62B4-F1F6-15DECBEC0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9508E5-BD0D-B7E8-7F21-9807A0718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EB9BA34-E7DA-44AE-5294-EA3CD24C2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C115AE6-EC90-DD6E-F61F-23C1A5F70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2C9147-1F58-5E7B-1330-CADB6707D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0126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529A0E-23D1-A440-E9E0-515CE6DB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99FDD4C-AF24-2B6D-DF95-72AC85CE76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CE9BC5-C622-C08B-BEAC-66C8589DE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BF7F24-1175-47A3-0AC3-6E2B7FA57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A71B19-49CD-8152-E91E-8E2F99727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A271044-4250-67A9-FC3B-E80F43AD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039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525EE-D6F7-7B22-58C8-6161DEFD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2CCA6DE-A7F7-EE67-0E4A-AB9A648FE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1201F3-E7B1-EF16-3791-72088107A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CA8856-6A35-4777-3190-16F7AF778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D921EB-F765-EDA3-9906-111E519B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507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AA1E44F-291A-36DE-CEF8-AF9007D36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5687877-451B-F5B5-4783-3238617F5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044F4F-B426-A526-FFD2-627E4A3E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831459-099A-AC4A-3450-EF2F3D241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CF48F2-E036-A005-51D8-CCAFCC628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358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9E0F58-0DDF-C3A5-81C2-708E3761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91E1C0-EDC2-2ECC-635C-1F6900570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875107-4267-A360-15AF-21278711C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B8D949-9F62-1DEF-A4CB-528A704D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C64DF7-D135-6567-265C-D5085DB16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B5A6-539B-41E5-8268-D3BA355481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7347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24F9E2-D626-9C33-656D-397A3CC95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8F63CE-8789-9449-5428-98ADFF589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852B42F-E94C-D0DE-4159-81357CBEB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A8426E-43E1-C6BC-C1CB-47FEE1CB2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ED0F344-CE0F-5200-FC08-ED24EF274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0D50E1F-9B79-B22C-73D3-E0A8590D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B5A6-539B-41E5-8268-D3BA355481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133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9822BF-F2EA-F209-9BC1-68C795071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FBC3C7-9D93-1767-7ECB-B74AD4D42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43453E9-E167-D77B-C317-E0788568C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5334D2-EDB9-9F3F-9D39-18F6557719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28F204B-38EE-ABAD-AED0-9D51997AD8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85DF071-8874-18E8-C1EF-11A27D11C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CA5F460-A2CC-FD2E-4674-41616C7BF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6E2B65D-0013-609E-9D66-07AC40B4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B5A6-539B-41E5-8268-D3BA355481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04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381859-0D83-71F8-6EEB-CD63AC5E4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5935B0F-5626-95B1-BA17-5BAD478E0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30A2BE-8225-3E93-EFFE-4DC6DD81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0C7CAF4-9183-0990-59DB-68DCD59C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B5A6-539B-41E5-8268-D3BA355481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896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74661AE-CE18-B957-9DE2-BD580D13D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6D467FA-0A1D-C07A-211C-1EB726721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E86A6E-8716-C1E7-90E2-C2712F07F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B5A6-539B-41E5-8268-D3BA355481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187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C5961A-E23F-B48F-998A-47345E631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BF4BD1-2C45-717B-D7FD-A838D290D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FCEBD9-E53C-C74E-F143-D12DE618E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F541AB3-0C62-8E98-AA6B-F99AF4F32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F16F76-0AC4-0F96-67D0-9EFB5F3BB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F6B5308-897E-53A0-EE6C-A321BDBF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B5A6-539B-41E5-8268-D3BA355481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4510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D8EB74-8504-9AE2-46B2-DF913FA23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3E6A323-D099-EF93-2979-E3438ED475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0FC638F-467A-09B1-AAE9-744499CC0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B48F21-2F7D-4399-D418-0BC47185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BB8839-4261-849C-392F-51F12808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14CF22-EBCA-6302-A1E8-7C5CCF754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B5A6-539B-41E5-8268-D3BA355481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180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2B9E390-711A-6792-AF63-CC64F45CE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2C3A7C-D7A5-E466-4A5C-45611C827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FC0B2B-6695-D6DE-32DC-7E24908191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6A1A49-5743-699D-E91E-4FF7483CB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B46750-45ED-2249-6C4B-6B62E8C2A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B9B5A6-539B-41E5-8268-D3BA355481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25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956BA26-FF51-7832-946E-FD3A00018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65B49D-BC8F-1BF5-18E9-56B1500CE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E70C30-AD7D-26EE-D645-0D13C2F20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2ED150-3687-2C25-D10F-816F994D4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58C465-D945-F1B7-969D-49E198FC0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18699D-CD0E-4C15-AF66-D884D7E6BF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258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64.png"/><Relationship Id="rId7" Type="http://schemas.openxmlformats.org/officeDocument/2006/relationships/image" Target="../media/image86.png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94.png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93.png"/><Relationship Id="rId4" Type="http://schemas.openxmlformats.org/officeDocument/2006/relationships/image" Target="../media/image83.png"/><Relationship Id="rId9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8.png"/><Relationship Id="rId7" Type="http://schemas.openxmlformats.org/officeDocument/2006/relationships/image" Target="../media/image10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0.png"/><Relationship Id="rId11" Type="http://schemas.openxmlformats.org/officeDocument/2006/relationships/image" Target="../media/image21.png"/><Relationship Id="rId10" Type="http://schemas.openxmlformats.org/officeDocument/2006/relationships/image" Target="../media/image114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image" Target="../media/image53.png"/><Relationship Id="rId7" Type="http://schemas.openxmlformats.org/officeDocument/2006/relationships/image" Target="../media/image129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70.png"/><Relationship Id="rId4" Type="http://schemas.openxmlformats.org/officeDocument/2006/relationships/image" Target="../media/image8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70.png"/><Relationship Id="rId4" Type="http://schemas.openxmlformats.org/officeDocument/2006/relationships/image" Target="../media/image8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109.png"/><Relationship Id="rId2" Type="http://schemas.openxmlformats.org/officeDocument/2006/relationships/image" Target="../media/image80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90.png"/><Relationship Id="rId4" Type="http://schemas.openxmlformats.org/officeDocument/2006/relationships/image" Target="../media/image13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51.png"/><Relationship Id="rId7" Type="http://schemas.openxmlformats.org/officeDocument/2006/relationships/image" Target="../media/image11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1.png"/><Relationship Id="rId5" Type="http://schemas.openxmlformats.org/officeDocument/2006/relationships/image" Target="../media/image52.png"/><Relationship Id="rId4" Type="http://schemas.openxmlformats.org/officeDocument/2006/relationships/image" Target="../media/image1420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82.png"/><Relationship Id="rId18" Type="http://schemas.openxmlformats.org/officeDocument/2006/relationships/image" Target="../media/image47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14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13.png"/><Relationship Id="rId10" Type="http://schemas.openxmlformats.org/officeDocument/2006/relationships/image" Target="../media/image39.png"/><Relationship Id="rId19" Type="http://schemas.openxmlformats.org/officeDocument/2006/relationships/image" Target="../media/image44.png"/><Relationship Id="rId9" Type="http://schemas.openxmlformats.org/officeDocument/2006/relationships/image" Target="../media/image38.png"/><Relationship Id="rId1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57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1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1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8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56.png"/><Relationship Id="rId5" Type="http://schemas.openxmlformats.org/officeDocument/2006/relationships/image" Target="../media/image502.png"/><Relationship Id="rId10" Type="http://schemas.openxmlformats.org/officeDocument/2006/relationships/image" Target="../media/image55.png"/><Relationship Id="rId4" Type="http://schemas.openxmlformats.org/officeDocument/2006/relationships/image" Target="../media/image491.png"/><Relationship Id="rId9" Type="http://schemas.openxmlformats.org/officeDocument/2006/relationships/image" Target="../media/image54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5" Type="http://schemas.openxmlformats.org/officeDocument/2006/relationships/image" Target="../media/image80.png"/><Relationship Id="rId4" Type="http://schemas.openxmlformats.org/officeDocument/2006/relationships/image" Target="../media/image1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5" Type="http://schemas.openxmlformats.org/officeDocument/2006/relationships/image" Target="../media/image159.png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5" Type="http://schemas.openxmlformats.org/officeDocument/2006/relationships/image" Target="../media/image163.png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12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7.png"/><Relationship Id="rId5" Type="http://schemas.openxmlformats.org/officeDocument/2006/relationships/image" Target="../media/image115.png"/><Relationship Id="rId4" Type="http://schemas.openxmlformats.org/officeDocument/2006/relationships/image" Target="../media/image113.png"/><Relationship Id="rId9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1.png"/><Relationship Id="rId5" Type="http://schemas.openxmlformats.org/officeDocument/2006/relationships/image" Target="../media/image651.png"/><Relationship Id="rId4" Type="http://schemas.openxmlformats.org/officeDocument/2006/relationships/image" Target="../media/image1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01.png"/><Relationship Id="rId4" Type="http://schemas.openxmlformats.org/officeDocument/2006/relationships/image" Target="../media/image10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36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0.png"/><Relationship Id="rId5" Type="http://schemas.openxmlformats.org/officeDocument/2006/relationships/image" Target="../media/image671.png"/><Relationship Id="rId4" Type="http://schemas.openxmlformats.org/officeDocument/2006/relationships/image" Target="../media/image33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310.png"/><Relationship Id="rId7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1.png"/><Relationship Id="rId5" Type="http://schemas.openxmlformats.org/officeDocument/2006/relationships/image" Target="../media/image541.png"/><Relationship Id="rId4" Type="http://schemas.openxmlformats.org/officeDocument/2006/relationships/image" Target="../media/image4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500.png"/><Relationship Id="rId3" Type="http://schemas.openxmlformats.org/officeDocument/2006/relationships/image" Target="../media/image400.png"/><Relationship Id="rId7" Type="http://schemas.openxmlformats.org/officeDocument/2006/relationships/image" Target="../media/image440.png"/><Relationship Id="rId12" Type="http://schemas.openxmlformats.org/officeDocument/2006/relationships/image" Target="../media/image490.png"/><Relationship Id="rId2" Type="http://schemas.openxmlformats.org/officeDocument/2006/relationships/image" Target="../media/image11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0.png"/><Relationship Id="rId11" Type="http://schemas.openxmlformats.org/officeDocument/2006/relationships/image" Target="../media/image480.png"/><Relationship Id="rId5" Type="http://schemas.openxmlformats.org/officeDocument/2006/relationships/image" Target="../media/image420.png"/><Relationship Id="rId15" Type="http://schemas.openxmlformats.org/officeDocument/2006/relationships/image" Target="../media/image520.png"/><Relationship Id="rId10" Type="http://schemas.openxmlformats.org/officeDocument/2006/relationships/image" Target="../media/image470.png"/><Relationship Id="rId4" Type="http://schemas.openxmlformats.org/officeDocument/2006/relationships/image" Target="../media/image410.png"/><Relationship Id="rId9" Type="http://schemas.openxmlformats.org/officeDocument/2006/relationships/image" Target="../media/image460.png"/><Relationship Id="rId14" Type="http://schemas.openxmlformats.org/officeDocument/2006/relationships/image" Target="../media/image5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1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580.png"/><Relationship Id="rId3" Type="http://schemas.openxmlformats.org/officeDocument/2006/relationships/image" Target="../media/image400.png"/><Relationship Id="rId7" Type="http://schemas.openxmlformats.org/officeDocument/2006/relationships/image" Target="../media/image440.png"/><Relationship Id="rId12" Type="http://schemas.openxmlformats.org/officeDocument/2006/relationships/image" Target="../media/image1171.png"/><Relationship Id="rId17" Type="http://schemas.openxmlformats.org/officeDocument/2006/relationships/image" Target="../media/image1201.png"/><Relationship Id="rId2" Type="http://schemas.openxmlformats.org/officeDocument/2006/relationships/image" Target="../media/image1151.png"/><Relationship Id="rId16" Type="http://schemas.openxmlformats.org/officeDocument/2006/relationships/image" Target="../media/image119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0.png"/><Relationship Id="rId11" Type="http://schemas.openxmlformats.org/officeDocument/2006/relationships/image" Target="../media/image1160.png"/><Relationship Id="rId5" Type="http://schemas.openxmlformats.org/officeDocument/2006/relationships/image" Target="../media/image420.png"/><Relationship Id="rId15" Type="http://schemas.openxmlformats.org/officeDocument/2006/relationships/image" Target="../media/image1180.png"/><Relationship Id="rId10" Type="http://schemas.openxmlformats.org/officeDocument/2006/relationships/image" Target="../media/image470.png"/><Relationship Id="rId4" Type="http://schemas.openxmlformats.org/officeDocument/2006/relationships/image" Target="../media/image410.png"/><Relationship Id="rId9" Type="http://schemas.openxmlformats.org/officeDocument/2006/relationships/image" Target="../media/image460.png"/><Relationship Id="rId14" Type="http://schemas.openxmlformats.org/officeDocument/2006/relationships/image" Target="../media/image59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1242.png"/><Relationship Id="rId3" Type="http://schemas.openxmlformats.org/officeDocument/2006/relationships/image" Target="../media/image400.png"/><Relationship Id="rId7" Type="http://schemas.openxmlformats.org/officeDocument/2006/relationships/image" Target="../media/image440.png"/><Relationship Id="rId12" Type="http://schemas.openxmlformats.org/officeDocument/2006/relationships/image" Target="../media/image1232.png"/><Relationship Id="rId2" Type="http://schemas.openxmlformats.org/officeDocument/2006/relationships/image" Target="../media/image1590.png"/><Relationship Id="rId16" Type="http://schemas.openxmlformats.org/officeDocument/2006/relationships/image" Target="../media/image69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0.png"/><Relationship Id="rId11" Type="http://schemas.openxmlformats.org/officeDocument/2006/relationships/image" Target="../media/image1191.png"/><Relationship Id="rId5" Type="http://schemas.openxmlformats.org/officeDocument/2006/relationships/image" Target="../media/image420.png"/><Relationship Id="rId15" Type="http://schemas.openxmlformats.org/officeDocument/2006/relationships/image" Target="../media/image680.png"/><Relationship Id="rId10" Type="http://schemas.openxmlformats.org/officeDocument/2006/relationships/image" Target="../media/image470.png"/><Relationship Id="rId4" Type="http://schemas.openxmlformats.org/officeDocument/2006/relationships/image" Target="../media/image410.png"/><Relationship Id="rId9" Type="http://schemas.openxmlformats.org/officeDocument/2006/relationships/image" Target="../media/image460.png"/><Relationship Id="rId14" Type="http://schemas.openxmlformats.org/officeDocument/2006/relationships/image" Target="../media/image12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7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0.png"/><Relationship Id="rId3" Type="http://schemas.openxmlformats.org/officeDocument/2006/relationships/image" Target="../media/image1680.png"/><Relationship Id="rId7" Type="http://schemas.openxmlformats.org/officeDocument/2006/relationships/image" Target="../media/image1720.png"/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10.png"/><Relationship Id="rId5" Type="http://schemas.openxmlformats.org/officeDocument/2006/relationships/image" Target="../media/image1700.png"/><Relationship Id="rId4" Type="http://schemas.openxmlformats.org/officeDocument/2006/relationships/image" Target="../media/image1690.png"/><Relationship Id="rId9" Type="http://schemas.openxmlformats.org/officeDocument/2006/relationships/image" Target="../media/image17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4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1060.png"/><Relationship Id="rId7" Type="http://schemas.openxmlformats.org/officeDocument/2006/relationships/image" Target="../media/image1110.png"/><Relationship Id="rId12" Type="http://schemas.openxmlformats.org/officeDocument/2006/relationships/image" Target="../media/image1760.png"/><Relationship Id="rId2" Type="http://schemas.openxmlformats.org/officeDocument/2006/relationships/image" Target="../media/image10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90.png"/><Relationship Id="rId11" Type="http://schemas.openxmlformats.org/officeDocument/2006/relationships/image" Target="../media/image1150.png"/><Relationship Id="rId5" Type="http://schemas.openxmlformats.org/officeDocument/2006/relationships/image" Target="../media/image1080.png"/><Relationship Id="rId10" Type="http://schemas.openxmlformats.org/officeDocument/2006/relationships/image" Target="../media/image1140.png"/><Relationship Id="rId4" Type="http://schemas.openxmlformats.org/officeDocument/2006/relationships/image" Target="../media/image1070.png"/><Relationship Id="rId9" Type="http://schemas.openxmlformats.org/officeDocument/2006/relationships/image" Target="../media/image113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0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8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1.png"/><Relationship Id="rId7" Type="http://schemas.openxmlformats.org/officeDocument/2006/relationships/image" Target="../media/image1230.png"/><Relationship Id="rId2" Type="http://schemas.openxmlformats.org/officeDocument/2006/relationships/image" Target="../media/image130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40.png"/><Relationship Id="rId9" Type="http://schemas.openxmlformats.org/officeDocument/2006/relationships/image" Target="../media/image126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3" Type="http://schemas.openxmlformats.org/officeDocument/2006/relationships/image" Target="../media/image1260.png"/><Relationship Id="rId7" Type="http://schemas.openxmlformats.org/officeDocument/2006/relationships/image" Target="../media/image1300.png"/><Relationship Id="rId2" Type="http://schemas.openxmlformats.org/officeDocument/2006/relationships/image" Target="../media/image12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90.png"/><Relationship Id="rId5" Type="http://schemas.openxmlformats.org/officeDocument/2006/relationships/image" Target="../media/image1280.png"/><Relationship Id="rId4" Type="http://schemas.openxmlformats.org/officeDocument/2006/relationships/image" Target="../media/image1270.png"/><Relationship Id="rId9" Type="http://schemas.openxmlformats.org/officeDocument/2006/relationships/image" Target="../media/image16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0.png"/><Relationship Id="rId2" Type="http://schemas.openxmlformats.org/officeDocument/2006/relationships/image" Target="../media/image14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7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90.png"/><Relationship Id="rId4" Type="http://schemas.openxmlformats.org/officeDocument/2006/relationships/image" Target="../media/image137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0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64.png"/><Relationship Id="rId7" Type="http://schemas.openxmlformats.org/officeDocument/2006/relationships/image" Target="../media/image8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64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E49AF3-CC3E-59B1-A09E-C6ECCA427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12DA1138-AB95-25D8-1776-FD2F757F0D4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8A7A367-F3CB-8C3F-7B26-9FA280FFC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96" t="27758" r="10296" b="35397"/>
          <a:stretch/>
        </p:blipFill>
        <p:spPr>
          <a:xfrm rot="5400000">
            <a:off x="7779659" y="2446019"/>
            <a:ext cx="6858000" cy="19659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A23714C0-83C0-ECD4-8730-D076675580BA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ln>
                <a:noFill/>
              </a:ln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𝑲</m:t>
                        </m:r>
                      </m:e>
                      <m:sup>
                        <m:r>
                          <a:rPr lang="de-DE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l-GR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𝜮</m:t>
                        </m:r>
                      </m:e>
                      <m:sup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Photoproduction</a:t>
                </a:r>
                <a:r>
                  <a:rPr lang="de-DE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de-DE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de-DE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at Forward </a:t>
                </a:r>
                <a:r>
                  <a:rPr lang="de-DE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Angles</a:t>
                </a:r>
                <a:r>
                  <a:rPr lang="de-DE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de-DE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de-DE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at </a:t>
                </a:r>
                <a:r>
                  <a:rPr lang="de-DE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de-DE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BGOOD Experiment</a:t>
                </a:r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A23714C0-83C0-ECD4-8730-D076675580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4"/>
                <a:stretch>
                  <a:fillRect t="-7398" b="-155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Untertitel 2">
            <a:extLst>
              <a:ext uri="{FF2B5EF4-FFF2-40B4-BE49-F238E27FC236}">
                <a16:creationId xmlns:a16="http://schemas.microsoft.com/office/drawing/2014/main" id="{C2E506D6-E35D-B51C-8393-E3F59BCFF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7037"/>
            <a:ext cx="9144000" cy="1052960"/>
          </a:xfrm>
        </p:spPr>
        <p:txBody>
          <a:bodyPr>
            <a:noAutofit/>
          </a:bodyPr>
          <a:lstStyle/>
          <a:p>
            <a:r>
              <a:rPr lang="de-DE" sz="32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BGOOD </a:t>
            </a:r>
            <a:r>
              <a:rPr lang="de-DE" sz="3200" b="1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de-DE" sz="32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Meeting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F81543-F20F-4979-D9FA-9BBFB32DE28F}"/>
              </a:ext>
            </a:extLst>
          </p:cNvPr>
          <p:cNvSpPr txBox="1"/>
          <p:nvPr/>
        </p:nvSpPr>
        <p:spPr>
          <a:xfrm>
            <a:off x="1719943" y="5400001"/>
            <a:ext cx="8752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</a:t>
            </a:r>
            <a:r>
              <a:rPr lang="de-DE" sz="2400" b="1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4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Bonn, </a:t>
            </a:r>
          </a:p>
          <a:p>
            <a:pPr algn="ctr"/>
            <a:r>
              <a:rPr lang="de-DE" sz="24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Physikalisches Institut,</a:t>
            </a:r>
          </a:p>
          <a:p>
            <a:pPr algn="ctr"/>
            <a:r>
              <a:rPr lang="de-DE" sz="24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22.12.2025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8C2873D3-5F5E-800B-18F8-8D7A2373BE29}"/>
              </a:ext>
            </a:extLst>
          </p:cNvPr>
          <p:cNvSpPr/>
          <p:nvPr/>
        </p:nvSpPr>
        <p:spPr>
          <a:xfrm flipH="1">
            <a:off x="10214583" y="-3"/>
            <a:ext cx="1965961" cy="6858000"/>
          </a:xfrm>
          <a:custGeom>
            <a:avLst/>
            <a:gdLst>
              <a:gd name="connsiteX0" fmla="*/ 0 w 1965961"/>
              <a:gd name="connsiteY0" fmla="*/ 0 h 6858000"/>
              <a:gd name="connsiteX1" fmla="*/ 1965961 w 1965961"/>
              <a:gd name="connsiteY1" fmla="*/ 0 h 6858000"/>
              <a:gd name="connsiteX2" fmla="*/ 1965961 w 1965961"/>
              <a:gd name="connsiteY2" fmla="*/ 6858000 h 6858000"/>
              <a:gd name="connsiteX3" fmla="*/ 0 w 19659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1" h="6858000">
                <a:moveTo>
                  <a:pt x="0" y="0"/>
                </a:moveTo>
                <a:lnTo>
                  <a:pt x="1965961" y="0"/>
                </a:lnTo>
                <a:lnTo>
                  <a:pt x="1965961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98000">
                <a:srgbClr val="004E9F"/>
              </a:gs>
              <a:gs pos="0">
                <a:srgbClr val="004E9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70E77A2-78B1-26B8-2B10-9AF46CFB0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35" t="44077" r="1" b="13909"/>
          <a:stretch/>
        </p:blipFill>
        <p:spPr>
          <a:xfrm rot="5400000">
            <a:off x="-2448134" y="2446197"/>
            <a:ext cx="6858000" cy="1965599"/>
          </a:xfrm>
          <a:custGeom>
            <a:avLst/>
            <a:gdLst>
              <a:gd name="connsiteX0" fmla="*/ 0 w 6858000"/>
              <a:gd name="connsiteY0" fmla="*/ 1965599 h 1965599"/>
              <a:gd name="connsiteX1" fmla="*/ 0 w 6858000"/>
              <a:gd name="connsiteY1" fmla="*/ 0 h 1965599"/>
              <a:gd name="connsiteX2" fmla="*/ 6858000 w 6858000"/>
              <a:gd name="connsiteY2" fmla="*/ 0 h 1965599"/>
              <a:gd name="connsiteX3" fmla="*/ 6858000 w 6858000"/>
              <a:gd name="connsiteY3" fmla="*/ 1965599 h 196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1965599">
                <a:moveTo>
                  <a:pt x="0" y="1965599"/>
                </a:moveTo>
                <a:lnTo>
                  <a:pt x="0" y="0"/>
                </a:lnTo>
                <a:lnTo>
                  <a:pt x="6858000" y="0"/>
                </a:lnTo>
                <a:lnTo>
                  <a:pt x="6858000" y="1965599"/>
                </a:lnTo>
                <a:close/>
              </a:path>
            </a:pathLst>
          </a:custGeom>
        </p:spPr>
      </p:pic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DC758AA8-9529-4053-BB4B-8CEB02286A19}"/>
              </a:ext>
            </a:extLst>
          </p:cNvPr>
          <p:cNvSpPr/>
          <p:nvPr/>
        </p:nvSpPr>
        <p:spPr>
          <a:xfrm flipH="1">
            <a:off x="10223747" y="0"/>
            <a:ext cx="1967532" cy="956353"/>
          </a:xfrm>
          <a:custGeom>
            <a:avLst/>
            <a:gdLst>
              <a:gd name="connsiteX0" fmla="*/ 0 w 1967532"/>
              <a:gd name="connsiteY0" fmla="*/ 0 h 956353"/>
              <a:gd name="connsiteX1" fmla="*/ 1967532 w 1967532"/>
              <a:gd name="connsiteY1" fmla="*/ 0 h 956353"/>
              <a:gd name="connsiteX2" fmla="*/ 1967532 w 1967532"/>
              <a:gd name="connsiteY2" fmla="*/ 708433 h 956353"/>
              <a:gd name="connsiteX3" fmla="*/ 1719612 w 1967532"/>
              <a:gd name="connsiteY3" fmla="*/ 956353 h 956353"/>
              <a:gd name="connsiteX4" fmla="*/ 0 w 1967532"/>
              <a:gd name="connsiteY4" fmla="*/ 956353 h 95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532" h="956353">
                <a:moveTo>
                  <a:pt x="0" y="0"/>
                </a:moveTo>
                <a:lnTo>
                  <a:pt x="1967532" y="0"/>
                </a:lnTo>
                <a:lnTo>
                  <a:pt x="1967532" y="708433"/>
                </a:lnTo>
                <a:cubicBezTo>
                  <a:pt x="1967532" y="845355"/>
                  <a:pt x="1856534" y="956353"/>
                  <a:pt x="1719612" y="956353"/>
                </a:cubicBezTo>
                <a:lnTo>
                  <a:pt x="0" y="9563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4787024-4704-9F73-548A-35F4F6CC7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079" y="191157"/>
            <a:ext cx="1620000" cy="578455"/>
          </a:xfrm>
          <a:prstGeom prst="rect">
            <a:avLst/>
          </a:prstGeom>
        </p:spPr>
      </p:pic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E148D66F-DB5C-CA81-8981-6AD03D04B150}"/>
              </a:ext>
            </a:extLst>
          </p:cNvPr>
          <p:cNvSpPr/>
          <p:nvPr/>
        </p:nvSpPr>
        <p:spPr>
          <a:xfrm>
            <a:off x="-4228" y="0"/>
            <a:ext cx="1965961" cy="6858000"/>
          </a:xfrm>
          <a:custGeom>
            <a:avLst/>
            <a:gdLst>
              <a:gd name="connsiteX0" fmla="*/ 0 w 1965961"/>
              <a:gd name="connsiteY0" fmla="*/ 0 h 6858000"/>
              <a:gd name="connsiteX1" fmla="*/ 1965961 w 1965961"/>
              <a:gd name="connsiteY1" fmla="*/ 0 h 6858000"/>
              <a:gd name="connsiteX2" fmla="*/ 1965961 w 1965961"/>
              <a:gd name="connsiteY2" fmla="*/ 6858000 h 6858000"/>
              <a:gd name="connsiteX3" fmla="*/ 0 w 19659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1" h="6858000">
                <a:moveTo>
                  <a:pt x="0" y="0"/>
                </a:moveTo>
                <a:lnTo>
                  <a:pt x="1965961" y="0"/>
                </a:lnTo>
                <a:lnTo>
                  <a:pt x="1965961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98000">
                <a:srgbClr val="004E9F"/>
              </a:gs>
              <a:gs pos="0">
                <a:srgbClr val="004E9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DE6A76A2-DD46-4844-D91E-02EBA836502B}"/>
              </a:ext>
            </a:extLst>
          </p:cNvPr>
          <p:cNvSpPr/>
          <p:nvPr/>
        </p:nvSpPr>
        <p:spPr>
          <a:xfrm>
            <a:off x="-1572" y="-2"/>
            <a:ext cx="1967532" cy="956353"/>
          </a:xfrm>
          <a:custGeom>
            <a:avLst/>
            <a:gdLst>
              <a:gd name="connsiteX0" fmla="*/ 0 w 1967532"/>
              <a:gd name="connsiteY0" fmla="*/ 0 h 956353"/>
              <a:gd name="connsiteX1" fmla="*/ 1967532 w 1967532"/>
              <a:gd name="connsiteY1" fmla="*/ 0 h 956353"/>
              <a:gd name="connsiteX2" fmla="*/ 1967532 w 1967532"/>
              <a:gd name="connsiteY2" fmla="*/ 708433 h 956353"/>
              <a:gd name="connsiteX3" fmla="*/ 1719612 w 1967532"/>
              <a:gd name="connsiteY3" fmla="*/ 956353 h 956353"/>
              <a:gd name="connsiteX4" fmla="*/ 0 w 1967532"/>
              <a:gd name="connsiteY4" fmla="*/ 956353 h 95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532" h="956353">
                <a:moveTo>
                  <a:pt x="0" y="0"/>
                </a:moveTo>
                <a:lnTo>
                  <a:pt x="1967532" y="0"/>
                </a:lnTo>
                <a:lnTo>
                  <a:pt x="1967532" y="708433"/>
                </a:lnTo>
                <a:cubicBezTo>
                  <a:pt x="1967532" y="845355"/>
                  <a:pt x="1856534" y="956353"/>
                  <a:pt x="1719612" y="956353"/>
                </a:cubicBezTo>
                <a:lnTo>
                  <a:pt x="0" y="956353"/>
                </a:lnTo>
                <a:close/>
              </a:path>
            </a:pathLst>
          </a:custGeom>
          <a:solidFill>
            <a:srgbClr val="FFF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7286B2B-6408-FE7A-56E9-076498C5D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1" y="166776"/>
            <a:ext cx="1618302" cy="62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64058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EB23B-3581-AF70-2676-F5726172E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llipse 40">
            <a:extLst>
              <a:ext uri="{FF2B5EF4-FFF2-40B4-BE49-F238E27FC236}">
                <a16:creationId xmlns:a16="http://schemas.microsoft.com/office/drawing/2014/main" id="{46A96252-655A-9388-38AD-213DDB82F690}"/>
              </a:ext>
            </a:extLst>
          </p:cNvPr>
          <p:cNvSpPr/>
          <p:nvPr/>
        </p:nvSpPr>
        <p:spPr>
          <a:xfrm>
            <a:off x="4289563" y="1877633"/>
            <a:ext cx="3918265" cy="3918265"/>
          </a:xfrm>
          <a:prstGeom prst="ellipse">
            <a:avLst/>
          </a:prstGeom>
          <a:solidFill>
            <a:srgbClr val="FFEBE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ysClr val="windowText" lastClr="000000"/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F3D8CE2-3388-7B71-E5AB-1A34BA25C69A}"/>
              </a:ext>
            </a:extLst>
          </p:cNvPr>
          <p:cNvGrpSpPr/>
          <p:nvPr/>
        </p:nvGrpSpPr>
        <p:grpSpPr>
          <a:xfrm>
            <a:off x="6554828" y="4017497"/>
            <a:ext cx="957215" cy="860825"/>
            <a:chOff x="-524340" y="2231064"/>
            <a:chExt cx="522515" cy="469899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82342787-115F-7808-AE06-F854E94FEE27}"/>
                </a:ext>
              </a:extLst>
            </p:cNvPr>
            <p:cNvSpPr/>
            <p:nvPr/>
          </p:nvSpPr>
          <p:spPr>
            <a:xfrm>
              <a:off x="-522515" y="2231064"/>
              <a:ext cx="469899" cy="469899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63789BD1-595B-478F-C004-449543DEF131}"/>
                    </a:ext>
                  </a:extLst>
                </p:cNvPr>
                <p:cNvSpPr txBox="1"/>
                <p:nvPr/>
              </p:nvSpPr>
              <p:spPr>
                <a:xfrm>
                  <a:off x="-524340" y="2289607"/>
                  <a:ext cx="522515" cy="352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de-DE" sz="3600" dirty="0"/>
                </a:p>
              </p:txBody>
            </p:sp>
          </mc:Choice>
          <mc:Fallback xmlns=""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63789BD1-595B-478F-C004-449543DEF1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24340" y="2289607"/>
                  <a:ext cx="522515" cy="35281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8AF6269-3FD7-10E6-3877-7A9C7FC588B8}"/>
              </a:ext>
            </a:extLst>
          </p:cNvPr>
          <p:cNvGrpSpPr/>
          <p:nvPr/>
        </p:nvGrpSpPr>
        <p:grpSpPr>
          <a:xfrm>
            <a:off x="6096000" y="3484993"/>
            <a:ext cx="1769660" cy="1847747"/>
            <a:chOff x="9346292" y="1958994"/>
            <a:chExt cx="1769660" cy="1847747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67AA296F-C394-C96F-E33B-224342E50E0B}"/>
                </a:ext>
              </a:extLst>
            </p:cNvPr>
            <p:cNvSpPr/>
            <p:nvPr/>
          </p:nvSpPr>
          <p:spPr>
            <a:xfrm>
              <a:off x="9346292" y="2037081"/>
              <a:ext cx="1769660" cy="1769660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FC2B2875-92FB-2491-CB30-11F0B675F4E5}"/>
                </a:ext>
              </a:extLst>
            </p:cNvPr>
            <p:cNvSpPr txBox="1"/>
            <p:nvPr/>
          </p:nvSpPr>
          <p:spPr>
            <a:xfrm>
              <a:off x="9824722" y="1958994"/>
              <a:ext cx="812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600" dirty="0"/>
                <a:t>p</a:t>
              </a:r>
            </a:p>
          </p:txBody>
        </p:sp>
      </p:grp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714F9A2-2ACE-E0D1-4930-E2656B40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10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1EEEAA3-3C8A-682E-AA84-154F9BD24129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Methodology</a:t>
            </a:r>
            <a:endParaRPr lang="de-DE" sz="3200" b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77F06E6-DDA6-684A-C174-0CE6FBCFFC3F}"/>
              </a:ext>
            </a:extLst>
          </p:cNvPr>
          <p:cNvSpPr txBox="1"/>
          <p:nvPr/>
        </p:nvSpPr>
        <p:spPr>
          <a:xfrm>
            <a:off x="490536" y="1063595"/>
            <a:ext cx="919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Free </a:t>
            </a:r>
            <a:r>
              <a:rPr lang="de-DE" sz="2400" dirty="0" err="1"/>
              <a:t>neutron</a:t>
            </a:r>
            <a:r>
              <a:rPr lang="de-DE" sz="2400" dirty="0"/>
              <a:t> </a:t>
            </a:r>
            <a:r>
              <a:rPr lang="de-DE" sz="2400" dirty="0" err="1"/>
              <a:t>targets</a:t>
            </a:r>
            <a:r>
              <a:rPr lang="de-DE" sz="2400" dirty="0"/>
              <a:t> </a:t>
            </a:r>
            <a:r>
              <a:rPr lang="de-DE" sz="2400" dirty="0" err="1"/>
              <a:t>are</a:t>
            </a:r>
            <a:r>
              <a:rPr lang="de-DE" sz="2400" dirty="0"/>
              <a:t> </a:t>
            </a:r>
            <a:r>
              <a:rPr lang="de-DE" sz="2400" dirty="0" err="1"/>
              <a:t>nonexistent</a:t>
            </a:r>
            <a:r>
              <a:rPr lang="de-DE" sz="2400" dirty="0"/>
              <a:t>, </a:t>
            </a:r>
            <a:r>
              <a:rPr lang="de-DE" sz="2400" dirty="0" err="1"/>
              <a:t>deuteron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used</a:t>
            </a:r>
            <a:r>
              <a:rPr lang="de-DE" sz="2400" dirty="0"/>
              <a:t> </a:t>
            </a:r>
            <a:r>
              <a:rPr lang="de-DE" sz="2400" dirty="0" err="1"/>
              <a:t>instead</a:t>
            </a:r>
            <a:endParaRPr lang="de-DE" sz="2400" dirty="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DDA959F7-2365-4A77-A9D0-5842F0E584D7}"/>
              </a:ext>
            </a:extLst>
          </p:cNvPr>
          <p:cNvGrpSpPr/>
          <p:nvPr/>
        </p:nvGrpSpPr>
        <p:grpSpPr>
          <a:xfrm>
            <a:off x="-1811792" y="3050314"/>
            <a:ext cx="1633917" cy="1135250"/>
            <a:chOff x="3688133" y="2181266"/>
            <a:chExt cx="1633917" cy="1135250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FE9B0276-FBE3-74B0-C85A-D9DB85B5210D}"/>
                </a:ext>
              </a:extLst>
            </p:cNvPr>
            <p:cNvGrpSpPr/>
            <p:nvPr/>
          </p:nvGrpSpPr>
          <p:grpSpPr>
            <a:xfrm>
              <a:off x="3688133" y="2181266"/>
              <a:ext cx="1633917" cy="569493"/>
              <a:chOff x="2069017" y="5527203"/>
              <a:chExt cx="2150558" cy="931487"/>
            </a:xfrm>
          </p:grpSpPr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993134AF-BBAF-DF29-3C23-BA51E9312DDB}"/>
                  </a:ext>
                </a:extLst>
              </p:cNvPr>
              <p:cNvSpPr/>
              <p:nvPr/>
            </p:nvSpPr>
            <p:spPr>
              <a:xfrm flipH="1" flipV="1">
                <a:off x="2069017" y="5531073"/>
                <a:ext cx="1076518" cy="927617"/>
              </a:xfrm>
              <a:custGeom>
                <a:avLst/>
                <a:gdLst>
                  <a:gd name="connsiteX0" fmla="*/ 0 w 4735286"/>
                  <a:gd name="connsiteY0" fmla="*/ 470414 h 927617"/>
                  <a:gd name="connsiteX1" fmla="*/ 642257 w 4735286"/>
                  <a:gd name="connsiteY1" fmla="*/ 13214 h 927617"/>
                  <a:gd name="connsiteX2" fmla="*/ 1730829 w 4735286"/>
                  <a:gd name="connsiteY2" fmla="*/ 927614 h 927617"/>
                  <a:gd name="connsiteX3" fmla="*/ 2536372 w 4735286"/>
                  <a:gd name="connsiteY3" fmla="*/ 24100 h 927617"/>
                  <a:gd name="connsiteX4" fmla="*/ 3374572 w 4735286"/>
                  <a:gd name="connsiteY4" fmla="*/ 927614 h 927617"/>
                  <a:gd name="connsiteX5" fmla="*/ 4136572 w 4735286"/>
                  <a:gd name="connsiteY5" fmla="*/ 34986 h 927617"/>
                  <a:gd name="connsiteX6" fmla="*/ 4735286 w 4735286"/>
                  <a:gd name="connsiteY6" fmla="*/ 437757 h 9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286" h="927617">
                    <a:moveTo>
                      <a:pt x="0" y="470414"/>
                    </a:moveTo>
                    <a:cubicBezTo>
                      <a:pt x="176893" y="203714"/>
                      <a:pt x="353786" y="-62986"/>
                      <a:pt x="642257" y="13214"/>
                    </a:cubicBezTo>
                    <a:cubicBezTo>
                      <a:pt x="930728" y="89414"/>
                      <a:pt x="1415143" y="925800"/>
                      <a:pt x="1730829" y="927614"/>
                    </a:cubicBezTo>
                    <a:cubicBezTo>
                      <a:pt x="2046515" y="929428"/>
                      <a:pt x="2262415" y="24100"/>
                      <a:pt x="2536372" y="24100"/>
                    </a:cubicBezTo>
                    <a:cubicBezTo>
                      <a:pt x="2810329" y="24100"/>
                      <a:pt x="3107872" y="925800"/>
                      <a:pt x="3374572" y="927614"/>
                    </a:cubicBezTo>
                    <a:cubicBezTo>
                      <a:pt x="3641272" y="929428"/>
                      <a:pt x="3909786" y="116629"/>
                      <a:pt x="4136572" y="34986"/>
                    </a:cubicBezTo>
                    <a:cubicBezTo>
                      <a:pt x="4363358" y="-46657"/>
                      <a:pt x="4549322" y="195550"/>
                      <a:pt x="4735286" y="437757"/>
                    </a:cubicBez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16377BD5-76D4-CCA2-FA31-7D15309CCD5D}"/>
                  </a:ext>
                </a:extLst>
              </p:cNvPr>
              <p:cNvSpPr/>
              <p:nvPr/>
            </p:nvSpPr>
            <p:spPr>
              <a:xfrm>
                <a:off x="3143057" y="5527203"/>
                <a:ext cx="1076518" cy="927617"/>
              </a:xfrm>
              <a:custGeom>
                <a:avLst/>
                <a:gdLst>
                  <a:gd name="connsiteX0" fmla="*/ 0 w 4735286"/>
                  <a:gd name="connsiteY0" fmla="*/ 470414 h 927617"/>
                  <a:gd name="connsiteX1" fmla="*/ 642257 w 4735286"/>
                  <a:gd name="connsiteY1" fmla="*/ 13214 h 927617"/>
                  <a:gd name="connsiteX2" fmla="*/ 1730829 w 4735286"/>
                  <a:gd name="connsiteY2" fmla="*/ 927614 h 927617"/>
                  <a:gd name="connsiteX3" fmla="*/ 2536372 w 4735286"/>
                  <a:gd name="connsiteY3" fmla="*/ 24100 h 927617"/>
                  <a:gd name="connsiteX4" fmla="*/ 3374572 w 4735286"/>
                  <a:gd name="connsiteY4" fmla="*/ 927614 h 927617"/>
                  <a:gd name="connsiteX5" fmla="*/ 4136572 w 4735286"/>
                  <a:gd name="connsiteY5" fmla="*/ 34986 h 927617"/>
                  <a:gd name="connsiteX6" fmla="*/ 4735286 w 4735286"/>
                  <a:gd name="connsiteY6" fmla="*/ 437757 h 9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286" h="927617">
                    <a:moveTo>
                      <a:pt x="0" y="470414"/>
                    </a:moveTo>
                    <a:cubicBezTo>
                      <a:pt x="176893" y="203714"/>
                      <a:pt x="353786" y="-62986"/>
                      <a:pt x="642257" y="13214"/>
                    </a:cubicBezTo>
                    <a:cubicBezTo>
                      <a:pt x="930728" y="89414"/>
                      <a:pt x="1415143" y="925800"/>
                      <a:pt x="1730829" y="927614"/>
                    </a:cubicBezTo>
                    <a:cubicBezTo>
                      <a:pt x="2046515" y="929428"/>
                      <a:pt x="2262415" y="24100"/>
                      <a:pt x="2536372" y="24100"/>
                    </a:cubicBezTo>
                    <a:cubicBezTo>
                      <a:pt x="2810329" y="24100"/>
                      <a:pt x="3107872" y="925800"/>
                      <a:pt x="3374572" y="927614"/>
                    </a:cubicBezTo>
                    <a:cubicBezTo>
                      <a:pt x="3641272" y="929428"/>
                      <a:pt x="3909786" y="116629"/>
                      <a:pt x="4136572" y="34986"/>
                    </a:cubicBezTo>
                    <a:cubicBezTo>
                      <a:pt x="4363358" y="-46657"/>
                      <a:pt x="4549322" y="195550"/>
                      <a:pt x="4735286" y="437757"/>
                    </a:cubicBez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F295ED83-9F42-F62A-A76D-D01BE3D11DC3}"/>
                    </a:ext>
                  </a:extLst>
                </p:cNvPr>
                <p:cNvSpPr txBox="1"/>
                <p:nvPr/>
              </p:nvSpPr>
              <p:spPr>
                <a:xfrm>
                  <a:off x="4208843" y="2700963"/>
                  <a:ext cx="817900" cy="61555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4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oMath>
                    </m:oMathPara>
                  </a14:m>
                  <a:endParaRPr lang="de-DE" sz="4000" b="1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AF4C32CF-E126-B839-D840-989C6C0B48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8843" y="2700963"/>
                  <a:ext cx="817900" cy="61555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3CE4BDFC-D122-485A-1945-F27540012E62}"/>
              </a:ext>
            </a:extLst>
          </p:cNvPr>
          <p:cNvGrpSpPr/>
          <p:nvPr/>
        </p:nvGrpSpPr>
        <p:grpSpPr>
          <a:xfrm>
            <a:off x="5025782" y="2810125"/>
            <a:ext cx="957215" cy="860826"/>
            <a:chOff x="-524340" y="2231064"/>
            <a:chExt cx="522515" cy="469899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BE1A3E52-3D5F-BFE4-91B6-AB24476CF6DC}"/>
                </a:ext>
              </a:extLst>
            </p:cNvPr>
            <p:cNvSpPr/>
            <p:nvPr/>
          </p:nvSpPr>
          <p:spPr>
            <a:xfrm>
              <a:off x="-522515" y="2231064"/>
              <a:ext cx="469899" cy="469899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feld 56">
                  <a:extLst>
                    <a:ext uri="{FF2B5EF4-FFF2-40B4-BE49-F238E27FC236}">
                      <a16:creationId xmlns:a16="http://schemas.microsoft.com/office/drawing/2014/main" id="{34DD7BCB-ECB4-D1C9-09EB-7DB11B9E3C2E}"/>
                    </a:ext>
                  </a:extLst>
                </p:cNvPr>
                <p:cNvSpPr txBox="1"/>
                <p:nvPr/>
              </p:nvSpPr>
              <p:spPr>
                <a:xfrm>
                  <a:off x="-524340" y="2289607"/>
                  <a:ext cx="522515" cy="352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de-DE" sz="3600" dirty="0"/>
                </a:p>
              </p:txBody>
            </p:sp>
          </mc:Choice>
          <mc:Fallback xmlns="">
            <p:sp>
              <p:nvSpPr>
                <p:cNvPr id="57" name="Textfeld 56">
                  <a:extLst>
                    <a:ext uri="{FF2B5EF4-FFF2-40B4-BE49-F238E27FC236}">
                      <a16:creationId xmlns:a16="http://schemas.microsoft.com/office/drawing/2014/main" id="{34DD7BCB-ECB4-D1C9-09EB-7DB11B9E3C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24340" y="2289607"/>
                  <a:ext cx="522515" cy="35281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8" name="Textfeld 57">
            <a:extLst>
              <a:ext uri="{FF2B5EF4-FFF2-40B4-BE49-F238E27FC236}">
                <a16:creationId xmlns:a16="http://schemas.microsoft.com/office/drawing/2014/main" id="{3587EF61-C423-5DAD-4679-4A928B1D6574}"/>
              </a:ext>
            </a:extLst>
          </p:cNvPr>
          <p:cNvSpPr txBox="1"/>
          <p:nvPr/>
        </p:nvSpPr>
        <p:spPr>
          <a:xfrm>
            <a:off x="3766320" y="1415968"/>
            <a:ext cx="81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dirty="0"/>
              <a:t>d</a:t>
            </a:r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5950CD7B-FF59-6692-B017-39E67E5EFB65}"/>
              </a:ext>
            </a:extLst>
          </p:cNvPr>
          <p:cNvGrpSpPr/>
          <p:nvPr/>
        </p:nvGrpSpPr>
        <p:grpSpPr>
          <a:xfrm>
            <a:off x="5025783" y="3007845"/>
            <a:ext cx="957215" cy="860826"/>
            <a:chOff x="-524340" y="2231064"/>
            <a:chExt cx="522515" cy="469899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FDFA71B2-9B40-EBF6-52BC-2B08E0F5A77F}"/>
                </a:ext>
              </a:extLst>
            </p:cNvPr>
            <p:cNvSpPr/>
            <p:nvPr/>
          </p:nvSpPr>
          <p:spPr>
            <a:xfrm>
              <a:off x="-522515" y="2231064"/>
              <a:ext cx="469899" cy="469899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feld 60">
                  <a:extLst>
                    <a:ext uri="{FF2B5EF4-FFF2-40B4-BE49-F238E27FC236}">
                      <a16:creationId xmlns:a16="http://schemas.microsoft.com/office/drawing/2014/main" id="{918EC9BF-F73A-FCD2-A61C-02CEC3F77133}"/>
                    </a:ext>
                  </a:extLst>
                </p:cNvPr>
                <p:cNvSpPr txBox="1"/>
                <p:nvPr/>
              </p:nvSpPr>
              <p:spPr>
                <a:xfrm>
                  <a:off x="-524340" y="2289607"/>
                  <a:ext cx="522515" cy="352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36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sz="3600" dirty="0"/>
                </a:p>
              </p:txBody>
            </p:sp>
          </mc:Choice>
          <mc:Fallback xmlns="">
            <p:sp>
              <p:nvSpPr>
                <p:cNvPr id="61" name="Textfeld 60">
                  <a:extLst>
                    <a:ext uri="{FF2B5EF4-FFF2-40B4-BE49-F238E27FC236}">
                      <a16:creationId xmlns:a16="http://schemas.microsoft.com/office/drawing/2014/main" id="{918EC9BF-F73A-FCD2-A61C-02CEC3F771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24340" y="2289607"/>
                  <a:ext cx="522515" cy="35281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736505CE-FBC3-A3D0-7A78-6CEE5EAF4A80}"/>
              </a:ext>
            </a:extLst>
          </p:cNvPr>
          <p:cNvGrpSpPr/>
          <p:nvPr/>
        </p:nvGrpSpPr>
        <p:grpSpPr>
          <a:xfrm>
            <a:off x="4579120" y="2325891"/>
            <a:ext cx="1769660" cy="1847747"/>
            <a:chOff x="4579120" y="2404700"/>
            <a:chExt cx="1769660" cy="1847747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FF918F9F-3474-E180-61FF-D8B86721EF3D}"/>
                </a:ext>
              </a:extLst>
            </p:cNvPr>
            <p:cNvSpPr/>
            <p:nvPr/>
          </p:nvSpPr>
          <p:spPr>
            <a:xfrm>
              <a:off x="4579120" y="2482787"/>
              <a:ext cx="1769660" cy="1769660"/>
            </a:xfrm>
            <a:prstGeom prst="ellipse">
              <a:avLst/>
            </a:prstGeom>
            <a:solidFill>
              <a:srgbClr val="ECECE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3FC54687-1F8D-70C2-7AF3-7ACF55052658}"/>
                </a:ext>
              </a:extLst>
            </p:cNvPr>
            <p:cNvSpPr txBox="1"/>
            <p:nvPr/>
          </p:nvSpPr>
          <p:spPr>
            <a:xfrm>
              <a:off x="5057550" y="2404700"/>
              <a:ext cx="812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600" dirty="0"/>
                <a:t>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ED98037E-69A1-738D-E956-E3524DCD7F55}"/>
                  </a:ext>
                </a:extLst>
              </p:cNvPr>
              <p:cNvSpPr txBox="1"/>
              <p:nvPr/>
            </p:nvSpPr>
            <p:spPr>
              <a:xfrm>
                <a:off x="4484108" y="5998917"/>
                <a:ext cx="960190" cy="646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ED98037E-69A1-738D-E956-E3524DCD7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108" y="5998917"/>
                <a:ext cx="960190" cy="6466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29D112E7-F1A3-0AD6-B89F-743ABD746BB1}"/>
                  </a:ext>
                </a:extLst>
              </p:cNvPr>
              <p:cNvSpPr txBox="1"/>
              <p:nvPr/>
            </p:nvSpPr>
            <p:spPr>
              <a:xfrm>
                <a:off x="2691830" y="5960402"/>
                <a:ext cx="1887290" cy="686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de-DE" sz="3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3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360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de-DE" sz="36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de-DE" sz="3600" b="0" i="0" smtClean="0">
                            <a:latin typeface="Cambria Math" panose="02040503050406030204" pitchFamily="18" charset="0"/>
                          </a:rPr>
                          <m:t>BG</m:t>
                        </m:r>
                      </m:sub>
                      <m:sup>
                        <m:r>
                          <a:rPr lang="de-DE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de-DE" sz="3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3600" dirty="0"/>
                  <a:t> </a:t>
                </a: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29D112E7-F1A3-0AD6-B89F-743ABD746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30" y="5960402"/>
                <a:ext cx="1887290" cy="6869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ADA02C0D-3DB6-C2B8-D6C5-5CF7767491D7}"/>
                  </a:ext>
                </a:extLst>
              </p:cNvPr>
              <p:cNvSpPr txBox="1"/>
              <p:nvPr/>
            </p:nvSpPr>
            <p:spPr>
              <a:xfrm>
                <a:off x="5288505" y="5998917"/>
                <a:ext cx="960190" cy="646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BG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ADA02C0D-3DB6-C2B8-D6C5-5CF776749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505" y="5998917"/>
                <a:ext cx="960190" cy="646652"/>
              </a:xfrm>
              <a:prstGeom prst="rect">
                <a:avLst/>
              </a:prstGeom>
              <a:blipFill>
                <a:blip r:embed="rId8"/>
                <a:stretch>
                  <a:fillRect r="-401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7E9EBDA6-0BBE-E607-D1E8-3D4D65E242FA}"/>
                  </a:ext>
                </a:extLst>
              </p:cNvPr>
              <p:cNvSpPr txBox="1"/>
              <p:nvPr/>
            </p:nvSpPr>
            <p:spPr>
              <a:xfrm>
                <a:off x="6682468" y="5960402"/>
                <a:ext cx="960190" cy="721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BG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7E9EBDA6-0BBE-E607-D1E8-3D4D65E24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468" y="5960402"/>
                <a:ext cx="960190" cy="721480"/>
              </a:xfrm>
              <a:prstGeom prst="rect">
                <a:avLst/>
              </a:prstGeom>
              <a:blipFill>
                <a:blip r:embed="rId9"/>
                <a:stretch>
                  <a:fillRect r="-398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33EA0402-3766-3244-C62A-A5685830EADD}"/>
                  </a:ext>
                </a:extLst>
              </p:cNvPr>
              <p:cNvSpPr txBox="1"/>
              <p:nvPr/>
            </p:nvSpPr>
            <p:spPr>
              <a:xfrm>
                <a:off x="8051031" y="5960402"/>
                <a:ext cx="960190" cy="721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FSI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33EA0402-3766-3244-C62A-A5685830E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031" y="5960402"/>
                <a:ext cx="960190" cy="721480"/>
              </a:xfrm>
              <a:prstGeom prst="rect">
                <a:avLst/>
              </a:prstGeom>
              <a:blipFill>
                <a:blip r:embed="rId10"/>
                <a:stretch>
                  <a:fillRect r="-375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0015F2D4-0A18-0F1C-EFED-70E957848A76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2450316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389 L 0.52878 -0.0120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64076 -0.07755 L 0.6388 -0.07755 " pathEditMode="relative" rAng="0" ptsTypes="AAA">
                                      <p:cBhvr>
                                        <p:cTn id="20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1" y="-388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208 L 0.63555 0.06782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9" y="328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208 L 0.19271 -0.11342 " pathEditMode="relative" rAng="0" ptsTypes="AA">
                                      <p:cBhvr>
                                        <p:cTn id="2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C4B3B-E85D-CA8B-377B-97EF8737F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C23A6E41-1F62-B990-3875-7CA3B6E31B16}"/>
              </a:ext>
            </a:extLst>
          </p:cNvPr>
          <p:cNvGrpSpPr/>
          <p:nvPr/>
        </p:nvGrpSpPr>
        <p:grpSpPr>
          <a:xfrm>
            <a:off x="1796689" y="3511847"/>
            <a:ext cx="1969628" cy="1048308"/>
            <a:chOff x="1796689" y="3511847"/>
            <a:chExt cx="1969628" cy="1048308"/>
          </a:xfrm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41C2141E-2D27-F3E6-F909-2744023FDC0A}"/>
                </a:ext>
              </a:extLst>
            </p:cNvPr>
            <p:cNvSpPr/>
            <p:nvPr/>
          </p:nvSpPr>
          <p:spPr>
            <a:xfrm>
              <a:off x="1796689" y="3523093"/>
              <a:ext cx="1969626" cy="1037062"/>
            </a:xfrm>
            <a:custGeom>
              <a:avLst/>
              <a:gdLst>
                <a:gd name="connsiteX0" fmla="*/ 189166 w 1134971"/>
                <a:gd name="connsiteY0" fmla="*/ 0 h 702784"/>
                <a:gd name="connsiteX1" fmla="*/ 945805 w 1134971"/>
                <a:gd name="connsiteY1" fmla="*/ 0 h 702784"/>
                <a:gd name="connsiteX2" fmla="*/ 1134971 w 1134971"/>
                <a:gd name="connsiteY2" fmla="*/ 189166 h 702784"/>
                <a:gd name="connsiteX3" fmla="*/ 1134971 w 1134971"/>
                <a:gd name="connsiteY3" fmla="*/ 702784 h 702784"/>
                <a:gd name="connsiteX4" fmla="*/ 945805 w 1134971"/>
                <a:gd name="connsiteY4" fmla="*/ 513618 h 702784"/>
                <a:gd name="connsiteX5" fmla="*/ 189166 w 1134971"/>
                <a:gd name="connsiteY5" fmla="*/ 513618 h 702784"/>
                <a:gd name="connsiteX6" fmla="*/ 0 w 1134971"/>
                <a:gd name="connsiteY6" fmla="*/ 702784 h 702784"/>
                <a:gd name="connsiteX7" fmla="*/ 0 w 1134971"/>
                <a:gd name="connsiteY7" fmla="*/ 189166 h 702784"/>
                <a:gd name="connsiteX8" fmla="*/ 189166 w 1134971"/>
                <a:gd name="connsiteY8" fmla="*/ 0 h 70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971" h="702784">
                  <a:moveTo>
                    <a:pt x="189166" y="0"/>
                  </a:moveTo>
                  <a:lnTo>
                    <a:pt x="945805" y="0"/>
                  </a:lnTo>
                  <a:cubicBezTo>
                    <a:pt x="1050278" y="0"/>
                    <a:pt x="1134971" y="84693"/>
                    <a:pt x="1134971" y="189166"/>
                  </a:cubicBezTo>
                  <a:lnTo>
                    <a:pt x="1134971" y="702784"/>
                  </a:lnTo>
                  <a:cubicBezTo>
                    <a:pt x="1134971" y="598311"/>
                    <a:pt x="1050278" y="513618"/>
                    <a:pt x="945805" y="513618"/>
                  </a:cubicBezTo>
                  <a:lnTo>
                    <a:pt x="189166" y="513618"/>
                  </a:lnTo>
                  <a:cubicBezTo>
                    <a:pt x="84693" y="513618"/>
                    <a:pt x="0" y="598311"/>
                    <a:pt x="0" y="702784"/>
                  </a:cubicBezTo>
                  <a:lnTo>
                    <a:pt x="0" y="189166"/>
                  </a:lnTo>
                  <a:cubicBezTo>
                    <a:pt x="0" y="84693"/>
                    <a:pt x="84693" y="0"/>
                    <a:pt x="189166" y="0"/>
                  </a:cubicBezTo>
                  <a:close/>
                </a:path>
              </a:pathLst>
            </a:custGeom>
            <a:solidFill>
              <a:srgbClr val="909085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1C94FBE-F559-78EF-CD88-38E965327063}"/>
                </a:ext>
              </a:extLst>
            </p:cNvPr>
            <p:cNvSpPr txBox="1"/>
            <p:nvPr/>
          </p:nvSpPr>
          <p:spPr>
            <a:xfrm>
              <a:off x="1796689" y="3519589"/>
              <a:ext cx="1969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Fermi</a:t>
              </a:r>
            </a:p>
            <a:p>
              <a:pPr algn="ctr"/>
              <a:r>
                <a:rPr lang="de-DE" sz="1600" dirty="0" err="1"/>
                <a:t>correction</a:t>
              </a:r>
              <a:endParaRPr lang="de-DE" sz="1600" dirty="0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DEE70288-60AA-F801-0E85-B591E719F1AF}"/>
                </a:ext>
              </a:extLst>
            </p:cNvPr>
            <p:cNvSpPr txBox="1"/>
            <p:nvPr/>
          </p:nvSpPr>
          <p:spPr>
            <a:xfrm>
              <a:off x="2148578" y="3511847"/>
              <a:ext cx="554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+</a:t>
              </a:r>
            </a:p>
            <a:p>
              <a:pPr algn="ctr"/>
              <a:endParaRPr lang="de-DE" sz="1600" dirty="0"/>
            </a:p>
          </p:txBody>
        </p:sp>
      </p:grpSp>
      <p:grpSp>
        <p:nvGrpSpPr>
          <p:cNvPr id="106" name="Gruppieren 105">
            <a:extLst>
              <a:ext uri="{FF2B5EF4-FFF2-40B4-BE49-F238E27FC236}">
                <a16:creationId xmlns:a16="http://schemas.microsoft.com/office/drawing/2014/main" id="{699256B5-19EF-139A-17A0-99B7FD070D2D}"/>
              </a:ext>
            </a:extLst>
          </p:cNvPr>
          <p:cNvGrpSpPr/>
          <p:nvPr/>
        </p:nvGrpSpPr>
        <p:grpSpPr>
          <a:xfrm>
            <a:off x="8929121" y="1804557"/>
            <a:ext cx="3038705" cy="4931046"/>
            <a:chOff x="8929121" y="1804557"/>
            <a:chExt cx="3038705" cy="4931046"/>
          </a:xfrm>
        </p:grpSpPr>
        <p:sp>
          <p:nvSpPr>
            <p:cNvPr id="89" name="Rechteck: abgerundete Ecken 88">
              <a:extLst>
                <a:ext uri="{FF2B5EF4-FFF2-40B4-BE49-F238E27FC236}">
                  <a16:creationId xmlns:a16="http://schemas.microsoft.com/office/drawing/2014/main" id="{A1B31293-D3BC-A0E9-E050-0AFD40CDD986}"/>
                </a:ext>
              </a:extLst>
            </p:cNvPr>
            <p:cNvSpPr/>
            <p:nvPr/>
          </p:nvSpPr>
          <p:spPr>
            <a:xfrm>
              <a:off x="8929121" y="5977094"/>
              <a:ext cx="875279" cy="758509"/>
            </a:xfrm>
            <a:prstGeom prst="roundRect">
              <a:avLst/>
            </a:prstGeom>
            <a:solidFill>
              <a:srgbClr val="F4BB9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>
                <a:solidFill>
                  <a:schemeClr val="tx1"/>
                </a:solidFill>
              </a:endParaRPr>
            </a:p>
          </p:txBody>
        </p:sp>
        <p:sp>
          <p:nvSpPr>
            <p:cNvPr id="78" name="Rechteck: abgerundete Ecken 77">
              <a:extLst>
                <a:ext uri="{FF2B5EF4-FFF2-40B4-BE49-F238E27FC236}">
                  <a16:creationId xmlns:a16="http://schemas.microsoft.com/office/drawing/2014/main" id="{E51511A2-A7C1-1521-00AD-F823DB65DF34}"/>
                </a:ext>
              </a:extLst>
            </p:cNvPr>
            <p:cNvSpPr/>
            <p:nvPr/>
          </p:nvSpPr>
          <p:spPr>
            <a:xfrm>
              <a:off x="9998198" y="1804557"/>
              <a:ext cx="1969628" cy="1412003"/>
            </a:xfrm>
            <a:prstGeom prst="roundRect">
              <a:avLst/>
            </a:prstGeom>
            <a:solidFill>
              <a:srgbClr val="F4BB9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Included</a:t>
              </a:r>
              <a:r>
                <a:rPr lang="de-DE" sz="2000" dirty="0">
                  <a:solidFill>
                    <a:schemeClr val="tx1"/>
                  </a:solidFill>
                </a:rPr>
                <a:t> in </a:t>
              </a:r>
              <a:r>
                <a:rPr lang="de-DE" sz="2000" dirty="0" err="1">
                  <a:solidFill>
                    <a:schemeClr val="tx1"/>
                  </a:solidFill>
                </a:rPr>
                <a:t>discussion</a:t>
              </a:r>
              <a:endParaRPr lang="de-DE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99" name="Gerader Verbinder 98">
              <a:extLst>
                <a:ext uri="{FF2B5EF4-FFF2-40B4-BE49-F238E27FC236}">
                  <a16:creationId xmlns:a16="http://schemas.microsoft.com/office/drawing/2014/main" id="{87FA395F-C0B9-BA34-05CA-C3C31022DA5D}"/>
                </a:ext>
              </a:extLst>
            </p:cNvPr>
            <p:cNvCxnSpPr>
              <a:cxnSpLocks/>
            </p:cNvCxnSpPr>
            <p:nvPr/>
          </p:nvCxnSpPr>
          <p:spPr>
            <a:xfrm>
              <a:off x="11019393" y="3215282"/>
              <a:ext cx="0" cy="3141066"/>
            </a:xfrm>
            <a:prstGeom prst="line">
              <a:avLst/>
            </a:prstGeom>
            <a:ln w="38100">
              <a:solidFill>
                <a:srgbClr val="F4BB9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9C99B069-C2CE-6470-DA28-2461494D0B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4400" y="6356348"/>
              <a:ext cx="1214993" cy="0"/>
            </a:xfrm>
            <a:prstGeom prst="line">
              <a:avLst/>
            </a:prstGeom>
            <a:ln w="38100">
              <a:solidFill>
                <a:srgbClr val="F4BB9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EF8A0751-C30F-9718-EF5D-F8BBAFEDE9C8}"/>
              </a:ext>
            </a:extLst>
          </p:cNvPr>
          <p:cNvGrpSpPr/>
          <p:nvPr/>
        </p:nvGrpSpPr>
        <p:grpSpPr>
          <a:xfrm>
            <a:off x="7624065" y="4104364"/>
            <a:ext cx="2943212" cy="2614547"/>
            <a:chOff x="7624065" y="4104364"/>
            <a:chExt cx="2943212" cy="2614547"/>
          </a:xfrm>
          <a:solidFill>
            <a:srgbClr val="FFFF85"/>
          </a:solidFill>
        </p:grpSpPr>
        <p:sp>
          <p:nvSpPr>
            <p:cNvPr id="83" name="Rechteck: abgerundete Ecken 82">
              <a:extLst>
                <a:ext uri="{FF2B5EF4-FFF2-40B4-BE49-F238E27FC236}">
                  <a16:creationId xmlns:a16="http://schemas.microsoft.com/office/drawing/2014/main" id="{099C3603-D26E-6444-9001-CD3F0ADD7586}"/>
                </a:ext>
              </a:extLst>
            </p:cNvPr>
            <p:cNvSpPr/>
            <p:nvPr/>
          </p:nvSpPr>
          <p:spPr>
            <a:xfrm>
              <a:off x="7624065" y="5960402"/>
              <a:ext cx="944197" cy="7585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84" name="Gerader Verbinder 83">
              <a:extLst>
                <a:ext uri="{FF2B5EF4-FFF2-40B4-BE49-F238E27FC236}">
                  <a16:creationId xmlns:a16="http://schemas.microsoft.com/office/drawing/2014/main" id="{940A440E-9404-9714-68F7-460A7D7C9802}"/>
                </a:ext>
              </a:extLst>
            </p:cNvPr>
            <p:cNvCxnSpPr>
              <a:cxnSpLocks/>
              <a:endCxn id="83" idx="0"/>
            </p:cNvCxnSpPr>
            <p:nvPr/>
          </p:nvCxnSpPr>
          <p:spPr>
            <a:xfrm>
              <a:off x="8096164" y="4810366"/>
              <a:ext cx="0" cy="1150036"/>
            </a:xfrm>
            <a:prstGeom prst="line">
              <a:avLst/>
            </a:prstGeom>
            <a:grpFill/>
            <a:ln w="38100">
              <a:solidFill>
                <a:srgbClr val="FFFF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hteck: abgerundete Ecken 76">
              <a:extLst>
                <a:ext uri="{FF2B5EF4-FFF2-40B4-BE49-F238E27FC236}">
                  <a16:creationId xmlns:a16="http://schemas.microsoft.com/office/drawing/2014/main" id="{42AE2A7C-4F39-DD76-0F20-C23FA7970298}"/>
                </a:ext>
              </a:extLst>
            </p:cNvPr>
            <p:cNvSpPr/>
            <p:nvPr/>
          </p:nvSpPr>
          <p:spPr>
            <a:xfrm>
              <a:off x="8597649" y="4104364"/>
              <a:ext cx="1969628" cy="141200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Included</a:t>
              </a:r>
              <a:r>
                <a:rPr lang="de-DE" sz="2000" dirty="0">
                  <a:solidFill>
                    <a:schemeClr val="tx1"/>
                  </a:solidFill>
                </a:rPr>
                <a:t> in </a:t>
              </a:r>
              <a:r>
                <a:rPr lang="de-DE" sz="2000" dirty="0" err="1">
                  <a:solidFill>
                    <a:schemeClr val="tx1"/>
                  </a:solidFill>
                </a:rPr>
                <a:t>systematic</a:t>
              </a:r>
              <a:endParaRPr lang="de-DE" sz="20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uncertainty</a:t>
              </a:r>
              <a:endParaRPr lang="de-DE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D5550D41-988E-5ACC-814D-C12511DC4124}"/>
                </a:ext>
              </a:extLst>
            </p:cNvPr>
            <p:cNvCxnSpPr>
              <a:cxnSpLocks/>
              <a:stCxn id="77" idx="1"/>
            </p:cNvCxnSpPr>
            <p:nvPr/>
          </p:nvCxnSpPr>
          <p:spPr>
            <a:xfrm flipH="1">
              <a:off x="8091188" y="4810366"/>
              <a:ext cx="506461" cy="0"/>
            </a:xfrm>
            <a:prstGeom prst="line">
              <a:avLst/>
            </a:prstGeom>
            <a:grpFill/>
            <a:ln w="38100">
              <a:solidFill>
                <a:srgbClr val="FFFF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209D4DF-40EE-739F-DEF0-7E7A9C7FCB7C}"/>
              </a:ext>
            </a:extLst>
          </p:cNvPr>
          <p:cNvGrpSpPr/>
          <p:nvPr/>
        </p:nvGrpSpPr>
        <p:grpSpPr>
          <a:xfrm>
            <a:off x="529564" y="1809208"/>
            <a:ext cx="5121428" cy="4911189"/>
            <a:chOff x="529564" y="1809208"/>
            <a:chExt cx="5121428" cy="4911189"/>
          </a:xfrm>
        </p:grpSpPr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D15FD9CC-6673-64BE-B7DF-00348F224A4A}"/>
                </a:ext>
              </a:extLst>
            </p:cNvPr>
            <p:cNvSpPr/>
            <p:nvPr/>
          </p:nvSpPr>
          <p:spPr>
            <a:xfrm>
              <a:off x="4242816" y="5961888"/>
              <a:ext cx="1408176" cy="758509"/>
            </a:xfrm>
            <a:prstGeom prst="roundRect">
              <a:avLst/>
            </a:prstGeom>
            <a:solidFill>
              <a:srgbClr val="85BB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>
                <a:solidFill>
                  <a:schemeClr val="tx1"/>
                </a:solidFill>
              </a:endParaRPr>
            </a:p>
          </p:txBody>
        </p:sp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797A2257-A5F4-FAC4-C1F9-884E709AFA82}"/>
                </a:ext>
              </a:extLst>
            </p:cNvPr>
            <p:cNvSpPr/>
            <p:nvPr/>
          </p:nvSpPr>
          <p:spPr>
            <a:xfrm>
              <a:off x="529564" y="1809208"/>
              <a:ext cx="1969628" cy="1412003"/>
            </a:xfrm>
            <a:prstGeom prst="roundRect">
              <a:avLst/>
            </a:prstGeom>
            <a:solidFill>
              <a:srgbClr val="85BB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Measured</a:t>
              </a:r>
              <a:r>
                <a:rPr lang="de-DE" sz="2000" dirty="0">
                  <a:solidFill>
                    <a:schemeClr val="tx1"/>
                  </a:solidFill>
                </a:rPr>
                <a:t> on D</a:t>
              </a:r>
              <a:r>
                <a:rPr lang="de-DE" sz="2000" baseline="-25000" dirty="0">
                  <a:solidFill>
                    <a:schemeClr val="tx1"/>
                  </a:solidFill>
                </a:rPr>
                <a:t>2</a:t>
              </a:r>
              <a:r>
                <a:rPr lang="de-DE" sz="20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target</a:t>
              </a:r>
              <a:endParaRPr lang="de-DE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39F1CE23-DACC-D0BE-DA19-9E3DA54C53F5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1514378" y="3221211"/>
              <a:ext cx="0" cy="3135138"/>
            </a:xfrm>
            <a:prstGeom prst="line">
              <a:avLst/>
            </a:prstGeom>
            <a:ln w="38100">
              <a:solidFill>
                <a:srgbClr val="85BBE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7334A9E8-E7A8-A4BC-36CE-477D5100F0DE}"/>
                </a:ext>
              </a:extLst>
            </p:cNvPr>
            <p:cNvCxnSpPr>
              <a:cxnSpLocks/>
            </p:cNvCxnSpPr>
            <p:nvPr/>
          </p:nvCxnSpPr>
          <p:spPr>
            <a:xfrm>
              <a:off x="1515434" y="6356350"/>
              <a:ext cx="2727382" cy="0"/>
            </a:xfrm>
            <a:prstGeom prst="line">
              <a:avLst/>
            </a:prstGeom>
            <a:ln w="38100">
              <a:solidFill>
                <a:srgbClr val="85BBE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Ellipse 40">
            <a:extLst>
              <a:ext uri="{FF2B5EF4-FFF2-40B4-BE49-F238E27FC236}">
                <a16:creationId xmlns:a16="http://schemas.microsoft.com/office/drawing/2014/main" id="{E0602EC7-5B89-4149-E2B5-81923BA46B58}"/>
              </a:ext>
            </a:extLst>
          </p:cNvPr>
          <p:cNvSpPr/>
          <p:nvPr/>
        </p:nvSpPr>
        <p:spPr>
          <a:xfrm>
            <a:off x="4289563" y="1877633"/>
            <a:ext cx="3918265" cy="3918265"/>
          </a:xfrm>
          <a:prstGeom prst="ellipse">
            <a:avLst/>
          </a:prstGeom>
          <a:solidFill>
            <a:srgbClr val="FFEBE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ysClr val="windowText" lastClr="000000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3FA89AF-0CE5-224B-F24F-F275309AE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11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1F75ABD-D28A-9644-5C2D-E5962D164423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Methodology</a:t>
            </a:r>
            <a:endParaRPr lang="de-DE" sz="3200" b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9093187-CE7D-9EE8-0E94-4B75337277C8}"/>
              </a:ext>
            </a:extLst>
          </p:cNvPr>
          <p:cNvSpPr txBox="1"/>
          <p:nvPr/>
        </p:nvSpPr>
        <p:spPr>
          <a:xfrm>
            <a:off x="490536" y="1063595"/>
            <a:ext cx="919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Free </a:t>
            </a:r>
            <a:r>
              <a:rPr lang="de-DE" sz="2400" dirty="0" err="1"/>
              <a:t>neutron</a:t>
            </a:r>
            <a:r>
              <a:rPr lang="de-DE" sz="2400" dirty="0"/>
              <a:t> </a:t>
            </a:r>
            <a:r>
              <a:rPr lang="de-DE" sz="2400" dirty="0" err="1"/>
              <a:t>targets</a:t>
            </a:r>
            <a:r>
              <a:rPr lang="de-DE" sz="2400" dirty="0"/>
              <a:t> </a:t>
            </a:r>
            <a:r>
              <a:rPr lang="de-DE" sz="2400" dirty="0" err="1"/>
              <a:t>are</a:t>
            </a:r>
            <a:r>
              <a:rPr lang="de-DE" sz="2400" dirty="0"/>
              <a:t> </a:t>
            </a:r>
            <a:r>
              <a:rPr lang="de-DE" sz="2400" dirty="0" err="1"/>
              <a:t>nonexistent</a:t>
            </a:r>
            <a:r>
              <a:rPr lang="de-DE" sz="2400" dirty="0"/>
              <a:t>, </a:t>
            </a:r>
            <a:r>
              <a:rPr lang="de-DE" sz="2400" dirty="0" err="1"/>
              <a:t>deuteron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used</a:t>
            </a:r>
            <a:r>
              <a:rPr lang="de-DE" sz="2400" dirty="0"/>
              <a:t> </a:t>
            </a:r>
            <a:r>
              <a:rPr lang="de-DE" sz="2400" dirty="0" err="1"/>
              <a:t>instead</a:t>
            </a:r>
            <a:endParaRPr lang="de-DE" sz="2400" dirty="0"/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3A49C62C-73D4-D45E-7C9A-1D2589D3DC92}"/>
              </a:ext>
            </a:extLst>
          </p:cNvPr>
          <p:cNvSpPr txBox="1"/>
          <p:nvPr/>
        </p:nvSpPr>
        <p:spPr>
          <a:xfrm>
            <a:off x="3766320" y="1415968"/>
            <a:ext cx="81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dirty="0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A531578F-604F-CFD1-49CF-4D5B4434E718}"/>
                  </a:ext>
                </a:extLst>
              </p:cNvPr>
              <p:cNvSpPr txBox="1"/>
              <p:nvPr/>
            </p:nvSpPr>
            <p:spPr>
              <a:xfrm>
                <a:off x="3211403" y="5998917"/>
                <a:ext cx="1372527" cy="646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3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A531578F-604F-CFD1-49CF-4D5B4434E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403" y="5998917"/>
                <a:ext cx="1372527" cy="6466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54BDCDD-1855-3568-7B72-10CC22E3B2DE}"/>
                  </a:ext>
                </a:extLst>
              </p:cNvPr>
              <p:cNvSpPr txBox="1"/>
              <p:nvPr/>
            </p:nvSpPr>
            <p:spPr>
              <a:xfrm>
                <a:off x="4008398" y="5960402"/>
                <a:ext cx="1887290" cy="686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BG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54BDCDD-1855-3568-7B72-10CC22E3B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398" y="5960402"/>
                <a:ext cx="1887290" cy="6869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8AF2FB2-F7C5-8D59-A2CA-A09B9A3CB8A9}"/>
              </a:ext>
            </a:extLst>
          </p:cNvPr>
          <p:cNvGrpSpPr/>
          <p:nvPr/>
        </p:nvGrpSpPr>
        <p:grpSpPr>
          <a:xfrm>
            <a:off x="6096000" y="3484993"/>
            <a:ext cx="1769660" cy="1847747"/>
            <a:chOff x="9346292" y="1958994"/>
            <a:chExt cx="1769660" cy="1847747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4B51C81-749B-A9BC-2F26-A00C1FA702AE}"/>
                </a:ext>
              </a:extLst>
            </p:cNvPr>
            <p:cNvSpPr/>
            <p:nvPr/>
          </p:nvSpPr>
          <p:spPr>
            <a:xfrm>
              <a:off x="9346292" y="2037081"/>
              <a:ext cx="1769660" cy="1769660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57F497CA-A531-99BA-A28C-38B3BC87B302}"/>
                </a:ext>
              </a:extLst>
            </p:cNvPr>
            <p:cNvSpPr txBox="1"/>
            <p:nvPr/>
          </p:nvSpPr>
          <p:spPr>
            <a:xfrm>
              <a:off x="9824722" y="1958994"/>
              <a:ext cx="812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600" dirty="0"/>
                <a:t>p</a:t>
              </a:r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EC58095E-EFDD-4E2F-26CC-8D6CC64251BA}"/>
              </a:ext>
            </a:extLst>
          </p:cNvPr>
          <p:cNvGrpSpPr/>
          <p:nvPr/>
        </p:nvGrpSpPr>
        <p:grpSpPr>
          <a:xfrm>
            <a:off x="1796694" y="4106116"/>
            <a:ext cx="5404050" cy="2612795"/>
            <a:chOff x="1796694" y="4106116"/>
            <a:chExt cx="5404050" cy="2612795"/>
          </a:xfrm>
        </p:grpSpPr>
        <p:sp>
          <p:nvSpPr>
            <p:cNvPr id="67" name="Rechteck: abgerundete Ecken 66">
              <a:extLst>
                <a:ext uri="{FF2B5EF4-FFF2-40B4-BE49-F238E27FC236}">
                  <a16:creationId xmlns:a16="http://schemas.microsoft.com/office/drawing/2014/main" id="{1A9F59C3-A2A4-71A3-7EF0-9521B3AB6020}"/>
                </a:ext>
              </a:extLst>
            </p:cNvPr>
            <p:cNvSpPr/>
            <p:nvPr/>
          </p:nvSpPr>
          <p:spPr>
            <a:xfrm>
              <a:off x="6252102" y="5960402"/>
              <a:ext cx="948642" cy="758509"/>
            </a:xfrm>
            <a:prstGeom prst="roundRect">
              <a:avLst/>
            </a:prstGeom>
            <a:solidFill>
              <a:srgbClr val="EE94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hteck: abgerundete Ecken 14">
              <a:extLst>
                <a:ext uri="{FF2B5EF4-FFF2-40B4-BE49-F238E27FC236}">
                  <a16:creationId xmlns:a16="http://schemas.microsoft.com/office/drawing/2014/main" id="{6B5ECD9E-AB1B-BF84-83E4-6076F4C2DA45}"/>
                </a:ext>
              </a:extLst>
            </p:cNvPr>
            <p:cNvSpPr/>
            <p:nvPr/>
          </p:nvSpPr>
          <p:spPr>
            <a:xfrm>
              <a:off x="1796694" y="4106116"/>
              <a:ext cx="1969626" cy="1412004"/>
            </a:xfrm>
            <a:prstGeom prst="roundRect">
              <a:avLst/>
            </a:prstGeom>
            <a:solidFill>
              <a:srgbClr val="EE94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Measured</a:t>
              </a:r>
              <a:r>
                <a:rPr lang="de-DE" sz="2000" dirty="0">
                  <a:solidFill>
                    <a:schemeClr val="tx1"/>
                  </a:solidFill>
                </a:rPr>
                <a:t> on H</a:t>
              </a:r>
              <a:r>
                <a:rPr lang="de-DE" sz="2000" baseline="-25000" dirty="0">
                  <a:solidFill>
                    <a:schemeClr val="tx1"/>
                  </a:solidFill>
                </a:rPr>
                <a:t>2</a:t>
              </a:r>
              <a:r>
                <a:rPr lang="de-DE" sz="20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target</a:t>
              </a:r>
              <a:endParaRPr lang="de-DE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2396E538-2367-9537-9521-00F8B7339AAD}"/>
                </a:ext>
              </a:extLst>
            </p:cNvPr>
            <p:cNvCxnSpPr>
              <a:cxnSpLocks/>
              <a:endCxn id="67" idx="0"/>
            </p:cNvCxnSpPr>
            <p:nvPr/>
          </p:nvCxnSpPr>
          <p:spPr>
            <a:xfrm>
              <a:off x="6694283" y="4812118"/>
              <a:ext cx="32140" cy="1148284"/>
            </a:xfrm>
            <a:prstGeom prst="line">
              <a:avLst/>
            </a:prstGeom>
            <a:ln w="38100">
              <a:solidFill>
                <a:srgbClr val="EE94A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6789E39B-65A1-F314-BD23-EAEA68344CEB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3766320" y="4812118"/>
              <a:ext cx="2927963" cy="0"/>
            </a:xfrm>
            <a:prstGeom prst="line">
              <a:avLst/>
            </a:prstGeom>
            <a:ln w="38100">
              <a:solidFill>
                <a:srgbClr val="EE94A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C21E2275-A08A-6083-E010-60EE8188E649}"/>
                  </a:ext>
                </a:extLst>
              </p:cNvPr>
              <p:cNvSpPr txBox="1"/>
              <p:nvPr/>
            </p:nvSpPr>
            <p:spPr>
              <a:xfrm>
                <a:off x="7130998" y="5998917"/>
                <a:ext cx="960190" cy="646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BG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C21E2275-A08A-6083-E010-60EE8188E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998" y="5998917"/>
                <a:ext cx="960190" cy="646652"/>
              </a:xfrm>
              <a:prstGeom prst="rect">
                <a:avLst/>
              </a:prstGeom>
              <a:blipFill>
                <a:blip r:embed="rId4"/>
                <a:stretch>
                  <a:fillRect r="-401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B7A1ACEE-DDC1-1106-9429-E23D3326D52A}"/>
                  </a:ext>
                </a:extLst>
              </p:cNvPr>
              <p:cNvSpPr txBox="1"/>
              <p:nvPr/>
            </p:nvSpPr>
            <p:spPr>
              <a:xfrm>
                <a:off x="5569698" y="5960402"/>
                <a:ext cx="960190" cy="721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3600" b="0" i="1" smtClean="0">
                          <a:latin typeface="Cambria Math" panose="02040503050406030204" pitchFamily="18" charset="0"/>
                        </a:rPr>
                        <m:t>− (</m:t>
                      </m:r>
                      <m:sSubSup>
                        <m:sSubSupPr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BG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B7A1ACEE-DDC1-1106-9429-E23D3326D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698" y="5960402"/>
                <a:ext cx="960190" cy="721480"/>
              </a:xfrm>
              <a:prstGeom prst="rect">
                <a:avLst/>
              </a:prstGeom>
              <a:blipFill>
                <a:blip r:embed="rId5"/>
                <a:stretch>
                  <a:fillRect r="-598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1C0B97D-F554-6C9D-003A-14216B26A3DD}"/>
                  </a:ext>
                </a:extLst>
              </p:cNvPr>
              <p:cNvSpPr txBox="1"/>
              <p:nvPr/>
            </p:nvSpPr>
            <p:spPr>
              <a:xfrm>
                <a:off x="8325351" y="5960402"/>
                <a:ext cx="960190" cy="721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 + 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FSI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de-DE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1C0B97D-F554-6C9D-003A-14216B26A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351" y="5960402"/>
                <a:ext cx="960190" cy="721480"/>
              </a:xfrm>
              <a:prstGeom prst="rect">
                <a:avLst/>
              </a:prstGeom>
              <a:blipFill>
                <a:blip r:embed="rId6"/>
                <a:stretch>
                  <a:fillRect r="-675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CE3FFC5-62B2-3A6B-E8EC-34C9652FFCF0}"/>
                  </a:ext>
                </a:extLst>
              </p:cNvPr>
              <p:cNvSpPr txBox="1"/>
              <p:nvPr/>
            </p:nvSpPr>
            <p:spPr>
              <a:xfrm>
                <a:off x="2703314" y="5999370"/>
                <a:ext cx="960190" cy="646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CE3FFC5-62B2-3A6B-E8EC-34C9652FF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314" y="5999370"/>
                <a:ext cx="960190" cy="6466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143670B-9B75-6B07-A507-8A292677D52E}"/>
              </a:ext>
            </a:extLst>
          </p:cNvPr>
          <p:cNvGrpSpPr/>
          <p:nvPr/>
        </p:nvGrpSpPr>
        <p:grpSpPr>
          <a:xfrm>
            <a:off x="4579120" y="2325891"/>
            <a:ext cx="1769660" cy="1847747"/>
            <a:chOff x="4579120" y="2404700"/>
            <a:chExt cx="1769660" cy="1847747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06F3428-4D86-3FA2-3092-22F954ABC11D}"/>
                </a:ext>
              </a:extLst>
            </p:cNvPr>
            <p:cNvSpPr/>
            <p:nvPr/>
          </p:nvSpPr>
          <p:spPr>
            <a:xfrm>
              <a:off x="4579120" y="2482787"/>
              <a:ext cx="1769660" cy="1769660"/>
            </a:xfrm>
            <a:prstGeom prst="ellipse">
              <a:avLst/>
            </a:prstGeom>
            <a:solidFill>
              <a:srgbClr val="ECECE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6D0EF0D-73AC-6517-BD63-46E231AA4876}"/>
                </a:ext>
              </a:extLst>
            </p:cNvPr>
            <p:cNvSpPr txBox="1"/>
            <p:nvPr/>
          </p:nvSpPr>
          <p:spPr>
            <a:xfrm>
              <a:off x="5057550" y="2404700"/>
              <a:ext cx="812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600" dirty="0"/>
                <a:t>n</a:t>
              </a:r>
            </a:p>
          </p:txBody>
        </p:sp>
      </p:grp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1F5D4DB9-06CE-7677-78F9-93C631EE3425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276640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4940D-D706-D787-5B70-662714270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511761D2-9A50-A954-4EED-11294FFE41C2}"/>
              </a:ext>
            </a:extLst>
          </p:cNvPr>
          <p:cNvGrpSpPr/>
          <p:nvPr/>
        </p:nvGrpSpPr>
        <p:grpSpPr>
          <a:xfrm>
            <a:off x="266864" y="1643325"/>
            <a:ext cx="12023080" cy="5120574"/>
            <a:chOff x="266864" y="1205202"/>
            <a:chExt cx="12023080" cy="5120574"/>
          </a:xfrm>
        </p:grpSpPr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9E34CAF4-5936-2FBF-01CA-26AEF3F02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9272" y="1205202"/>
              <a:ext cx="7200672" cy="5120574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46706053-3BB1-2B85-6C11-A66CD6634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864" y="2166339"/>
              <a:ext cx="5046081" cy="3198301"/>
            </a:xfrm>
            <a:prstGeom prst="rect">
              <a:avLst/>
            </a:prstGeom>
          </p:spPr>
        </p:pic>
      </p:grp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24F5FAF-0F58-4B85-CB81-2BC579B9E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12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CC806B4-CC30-5510-33BD-0A33E087938D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Charge </a:t>
            </a:r>
            <a:r>
              <a:rPr lang="de-DE" sz="3200" b="1" dirty="0" err="1"/>
              <a:t>Signature</a:t>
            </a:r>
            <a:r>
              <a:rPr lang="de-DE" sz="3200" b="1" dirty="0"/>
              <a:t> </a:t>
            </a:r>
            <a:r>
              <a:rPr lang="de-DE" sz="3200" b="1" dirty="0" err="1"/>
              <a:t>Selection</a:t>
            </a:r>
            <a:endParaRPr lang="de-DE" sz="3200" b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1D031B3C-4936-A069-EDB7-263580235887}"/>
              </a:ext>
            </a:extLst>
          </p:cNvPr>
          <p:cNvSpPr txBox="1"/>
          <p:nvPr/>
        </p:nvSpPr>
        <p:spPr>
          <a:xfrm>
            <a:off x="490536" y="964432"/>
            <a:ext cx="919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Which</a:t>
            </a:r>
            <a:r>
              <a:rPr lang="de-DE" sz="2400" dirty="0"/>
              <a:t> </a:t>
            </a:r>
            <a:r>
              <a:rPr lang="de-DE" sz="2400" dirty="0" err="1"/>
              <a:t>combination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charged</a:t>
            </a:r>
            <a:r>
              <a:rPr lang="de-DE" sz="2400" dirty="0"/>
              <a:t> and </a:t>
            </a:r>
            <a:r>
              <a:rPr lang="de-DE" sz="2400" dirty="0" err="1"/>
              <a:t>uncharged</a:t>
            </a:r>
            <a:r>
              <a:rPr lang="de-DE" sz="2400" dirty="0"/>
              <a:t> </a:t>
            </a:r>
            <a:r>
              <a:rPr lang="de-DE" sz="2400" dirty="0" err="1"/>
              <a:t>tracks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allowed</a:t>
            </a:r>
            <a:r>
              <a:rPr lang="de-DE" sz="2400" dirty="0"/>
              <a:t>?</a:t>
            </a:r>
          </a:p>
        </p:txBody>
      </p:sp>
      <p:sp>
        <p:nvSpPr>
          <p:cNvPr id="11" name="Foliennummernplatzhalter 1">
            <a:extLst>
              <a:ext uri="{FF2B5EF4-FFF2-40B4-BE49-F238E27FC236}">
                <a16:creationId xmlns:a16="http://schemas.microsoft.com/office/drawing/2014/main" id="{D950C6F3-C884-A36C-FEA3-5EBF13486C32}"/>
              </a:ext>
            </a:extLst>
          </p:cNvPr>
          <p:cNvSpPr txBox="1">
            <a:spLocks/>
          </p:cNvSpPr>
          <p:nvPr/>
        </p:nvSpPr>
        <p:spPr>
          <a:xfrm>
            <a:off x="11434618" y="6356350"/>
            <a:ext cx="602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18699D-CD0E-4C15-AF66-D884D7E6BFB1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E734A25-1015-5658-60AE-D0B11B87EF5F}"/>
              </a:ext>
            </a:extLst>
          </p:cNvPr>
          <p:cNvSpPr txBox="1"/>
          <p:nvPr/>
        </p:nvSpPr>
        <p:spPr>
          <a:xfrm>
            <a:off x="490536" y="1436697"/>
            <a:ext cx="3047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     Positive in FS: 	</a:t>
            </a:r>
          </a:p>
          <a:p>
            <a:r>
              <a:rPr lang="de-DE" dirty="0"/>
              <a:t>      </a:t>
            </a:r>
            <a:r>
              <a:rPr lang="de-DE" dirty="0" err="1"/>
              <a:t>Charged</a:t>
            </a:r>
            <a:r>
              <a:rPr lang="de-DE" dirty="0"/>
              <a:t> in BGO:	</a:t>
            </a:r>
          </a:p>
          <a:p>
            <a:r>
              <a:rPr lang="de-DE" dirty="0"/>
              <a:t>      </a:t>
            </a:r>
            <a:r>
              <a:rPr lang="de-DE" dirty="0" err="1"/>
              <a:t>Uncharged</a:t>
            </a:r>
            <a:r>
              <a:rPr lang="de-DE" dirty="0"/>
              <a:t> in BGO:</a:t>
            </a: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6A876588-BCE5-BC72-BC62-C99C434C5B36}"/>
              </a:ext>
            </a:extLst>
          </p:cNvPr>
          <p:cNvGrpSpPr/>
          <p:nvPr/>
        </p:nvGrpSpPr>
        <p:grpSpPr>
          <a:xfrm>
            <a:off x="2405749" y="4259232"/>
            <a:ext cx="957215" cy="536297"/>
            <a:chOff x="-15185" y="1364143"/>
            <a:chExt cx="522515" cy="292748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4835ADCB-9C8D-C123-73A7-50097FB43F88}"/>
                </a:ext>
              </a:extLst>
            </p:cNvPr>
            <p:cNvSpPr/>
            <p:nvPr/>
          </p:nvSpPr>
          <p:spPr>
            <a:xfrm>
              <a:off x="70649" y="1364143"/>
              <a:ext cx="292749" cy="292748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feld 46">
                  <a:extLst>
                    <a:ext uri="{FF2B5EF4-FFF2-40B4-BE49-F238E27FC236}">
                      <a16:creationId xmlns:a16="http://schemas.microsoft.com/office/drawing/2014/main" id="{D5688E7D-2D36-13BE-B097-1DA3F5843F40}"/>
                    </a:ext>
                  </a:extLst>
                </p:cNvPr>
                <p:cNvSpPr txBox="1"/>
                <p:nvPr/>
              </p:nvSpPr>
              <p:spPr>
                <a:xfrm>
                  <a:off x="-15185" y="1385840"/>
                  <a:ext cx="522515" cy="2520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47" name="Textfeld 46">
                  <a:extLst>
                    <a:ext uri="{FF2B5EF4-FFF2-40B4-BE49-F238E27FC236}">
                      <a16:creationId xmlns:a16="http://schemas.microsoft.com/office/drawing/2014/main" id="{D5688E7D-2D36-13BE-B097-1DA3F5843F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5185" y="1385840"/>
                  <a:ext cx="522515" cy="25200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A05792B5-7CB8-DB2D-66F9-724FC8BA3040}"/>
              </a:ext>
            </a:extLst>
          </p:cNvPr>
          <p:cNvGrpSpPr/>
          <p:nvPr/>
        </p:nvGrpSpPr>
        <p:grpSpPr>
          <a:xfrm>
            <a:off x="-1498553" y="4091327"/>
            <a:ext cx="1338733" cy="671371"/>
            <a:chOff x="3688133" y="2181266"/>
            <a:chExt cx="1633917" cy="1012521"/>
          </a:xfrm>
        </p:grpSpPr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197AE9C7-FA74-BC7A-B13B-06BE932BE096}"/>
                </a:ext>
              </a:extLst>
            </p:cNvPr>
            <p:cNvGrpSpPr/>
            <p:nvPr/>
          </p:nvGrpSpPr>
          <p:grpSpPr>
            <a:xfrm>
              <a:off x="3688133" y="2181266"/>
              <a:ext cx="1633917" cy="569493"/>
              <a:chOff x="2069017" y="5527203"/>
              <a:chExt cx="2150558" cy="931487"/>
            </a:xfrm>
          </p:grpSpPr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4C230D31-29B0-6EC2-226E-F022A16A4C9A}"/>
                  </a:ext>
                </a:extLst>
              </p:cNvPr>
              <p:cNvSpPr/>
              <p:nvPr/>
            </p:nvSpPr>
            <p:spPr>
              <a:xfrm flipH="1" flipV="1">
                <a:off x="2069017" y="5531073"/>
                <a:ext cx="1076518" cy="927617"/>
              </a:xfrm>
              <a:custGeom>
                <a:avLst/>
                <a:gdLst>
                  <a:gd name="connsiteX0" fmla="*/ 0 w 4735286"/>
                  <a:gd name="connsiteY0" fmla="*/ 470414 h 927617"/>
                  <a:gd name="connsiteX1" fmla="*/ 642257 w 4735286"/>
                  <a:gd name="connsiteY1" fmla="*/ 13214 h 927617"/>
                  <a:gd name="connsiteX2" fmla="*/ 1730829 w 4735286"/>
                  <a:gd name="connsiteY2" fmla="*/ 927614 h 927617"/>
                  <a:gd name="connsiteX3" fmla="*/ 2536372 w 4735286"/>
                  <a:gd name="connsiteY3" fmla="*/ 24100 h 927617"/>
                  <a:gd name="connsiteX4" fmla="*/ 3374572 w 4735286"/>
                  <a:gd name="connsiteY4" fmla="*/ 927614 h 927617"/>
                  <a:gd name="connsiteX5" fmla="*/ 4136572 w 4735286"/>
                  <a:gd name="connsiteY5" fmla="*/ 34986 h 927617"/>
                  <a:gd name="connsiteX6" fmla="*/ 4735286 w 4735286"/>
                  <a:gd name="connsiteY6" fmla="*/ 437757 h 9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286" h="927617">
                    <a:moveTo>
                      <a:pt x="0" y="470414"/>
                    </a:moveTo>
                    <a:cubicBezTo>
                      <a:pt x="176893" y="203714"/>
                      <a:pt x="353786" y="-62986"/>
                      <a:pt x="642257" y="13214"/>
                    </a:cubicBezTo>
                    <a:cubicBezTo>
                      <a:pt x="930728" y="89414"/>
                      <a:pt x="1415143" y="925800"/>
                      <a:pt x="1730829" y="927614"/>
                    </a:cubicBezTo>
                    <a:cubicBezTo>
                      <a:pt x="2046515" y="929428"/>
                      <a:pt x="2262415" y="24100"/>
                      <a:pt x="2536372" y="24100"/>
                    </a:cubicBezTo>
                    <a:cubicBezTo>
                      <a:pt x="2810329" y="24100"/>
                      <a:pt x="3107872" y="925800"/>
                      <a:pt x="3374572" y="927614"/>
                    </a:cubicBezTo>
                    <a:cubicBezTo>
                      <a:pt x="3641272" y="929428"/>
                      <a:pt x="3909786" y="116629"/>
                      <a:pt x="4136572" y="34986"/>
                    </a:cubicBezTo>
                    <a:cubicBezTo>
                      <a:pt x="4363358" y="-46657"/>
                      <a:pt x="4549322" y="195550"/>
                      <a:pt x="4735286" y="437757"/>
                    </a:cubicBez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D32DBDB9-5F5B-B76D-E204-788859974B52}"/>
                  </a:ext>
                </a:extLst>
              </p:cNvPr>
              <p:cNvSpPr/>
              <p:nvPr/>
            </p:nvSpPr>
            <p:spPr>
              <a:xfrm>
                <a:off x="3143057" y="5527203"/>
                <a:ext cx="1076518" cy="927617"/>
              </a:xfrm>
              <a:custGeom>
                <a:avLst/>
                <a:gdLst>
                  <a:gd name="connsiteX0" fmla="*/ 0 w 4735286"/>
                  <a:gd name="connsiteY0" fmla="*/ 470414 h 927617"/>
                  <a:gd name="connsiteX1" fmla="*/ 642257 w 4735286"/>
                  <a:gd name="connsiteY1" fmla="*/ 13214 h 927617"/>
                  <a:gd name="connsiteX2" fmla="*/ 1730829 w 4735286"/>
                  <a:gd name="connsiteY2" fmla="*/ 927614 h 927617"/>
                  <a:gd name="connsiteX3" fmla="*/ 2536372 w 4735286"/>
                  <a:gd name="connsiteY3" fmla="*/ 24100 h 927617"/>
                  <a:gd name="connsiteX4" fmla="*/ 3374572 w 4735286"/>
                  <a:gd name="connsiteY4" fmla="*/ 927614 h 927617"/>
                  <a:gd name="connsiteX5" fmla="*/ 4136572 w 4735286"/>
                  <a:gd name="connsiteY5" fmla="*/ 34986 h 927617"/>
                  <a:gd name="connsiteX6" fmla="*/ 4735286 w 4735286"/>
                  <a:gd name="connsiteY6" fmla="*/ 437757 h 9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286" h="927617">
                    <a:moveTo>
                      <a:pt x="0" y="470414"/>
                    </a:moveTo>
                    <a:cubicBezTo>
                      <a:pt x="176893" y="203714"/>
                      <a:pt x="353786" y="-62986"/>
                      <a:pt x="642257" y="13214"/>
                    </a:cubicBezTo>
                    <a:cubicBezTo>
                      <a:pt x="930728" y="89414"/>
                      <a:pt x="1415143" y="925800"/>
                      <a:pt x="1730829" y="927614"/>
                    </a:cubicBezTo>
                    <a:cubicBezTo>
                      <a:pt x="2046515" y="929428"/>
                      <a:pt x="2262415" y="24100"/>
                      <a:pt x="2536372" y="24100"/>
                    </a:cubicBezTo>
                    <a:cubicBezTo>
                      <a:pt x="2810329" y="24100"/>
                      <a:pt x="3107872" y="925800"/>
                      <a:pt x="3374572" y="927614"/>
                    </a:cubicBezTo>
                    <a:cubicBezTo>
                      <a:pt x="3641272" y="929428"/>
                      <a:pt x="3909786" y="116629"/>
                      <a:pt x="4136572" y="34986"/>
                    </a:cubicBezTo>
                    <a:cubicBezTo>
                      <a:pt x="4363358" y="-46657"/>
                      <a:pt x="4549322" y="195550"/>
                      <a:pt x="4735286" y="437757"/>
                    </a:cubicBez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feld 49">
                  <a:extLst>
                    <a:ext uri="{FF2B5EF4-FFF2-40B4-BE49-F238E27FC236}">
                      <a16:creationId xmlns:a16="http://schemas.microsoft.com/office/drawing/2014/main" id="{81D2480F-A48F-FF3F-C17E-F0FEBC864911}"/>
                    </a:ext>
                  </a:extLst>
                </p:cNvPr>
                <p:cNvSpPr txBox="1"/>
                <p:nvPr/>
              </p:nvSpPr>
              <p:spPr>
                <a:xfrm>
                  <a:off x="4208843" y="2700963"/>
                  <a:ext cx="817901" cy="4928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oMath>
                    </m:oMathPara>
                  </a14:m>
                  <a:endParaRPr lang="de-DE" sz="2400" b="1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feld 49">
                  <a:extLst>
                    <a:ext uri="{FF2B5EF4-FFF2-40B4-BE49-F238E27FC236}">
                      <a16:creationId xmlns:a16="http://schemas.microsoft.com/office/drawing/2014/main" id="{81D2480F-A48F-FF3F-C17E-F0FEBC8649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8843" y="2700963"/>
                  <a:ext cx="817901" cy="492824"/>
                </a:xfrm>
                <a:prstGeom prst="rect">
                  <a:avLst/>
                </a:prstGeom>
                <a:blipFill>
                  <a:blip r:embed="rId5"/>
                  <a:stretch>
                    <a:fillRect b="-4150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684511D3-E2C2-4294-4936-18D615E4B23B}"/>
              </a:ext>
            </a:extLst>
          </p:cNvPr>
          <p:cNvGrpSpPr/>
          <p:nvPr/>
        </p:nvGrpSpPr>
        <p:grpSpPr>
          <a:xfrm>
            <a:off x="2405749" y="3823178"/>
            <a:ext cx="957215" cy="536297"/>
            <a:chOff x="-15185" y="1364143"/>
            <a:chExt cx="522515" cy="292748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C80BDDB3-4ACD-A3F0-007C-A3B6435D2EC7}"/>
                </a:ext>
              </a:extLst>
            </p:cNvPr>
            <p:cNvSpPr/>
            <p:nvPr/>
          </p:nvSpPr>
          <p:spPr>
            <a:xfrm>
              <a:off x="70649" y="1364143"/>
              <a:ext cx="292749" cy="292748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938C4EE4-6997-5D48-BD3D-35BA5825C3A8}"/>
                    </a:ext>
                  </a:extLst>
                </p:cNvPr>
                <p:cNvSpPr txBox="1"/>
                <p:nvPr/>
              </p:nvSpPr>
              <p:spPr>
                <a:xfrm>
                  <a:off x="-15185" y="1385840"/>
                  <a:ext cx="522515" cy="2520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938C4EE4-6997-5D48-BD3D-35BA5825C3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5185" y="1385840"/>
                  <a:ext cx="522515" cy="25200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Textfeld 52">
            <a:extLst>
              <a:ext uri="{FF2B5EF4-FFF2-40B4-BE49-F238E27FC236}">
                <a16:creationId xmlns:a16="http://schemas.microsoft.com/office/drawing/2014/main" id="{B0EA7D12-32A1-5C55-21B1-B9083F66E7F3}"/>
              </a:ext>
            </a:extLst>
          </p:cNvPr>
          <p:cNvSpPr txBox="1"/>
          <p:nvPr/>
        </p:nvSpPr>
        <p:spPr>
          <a:xfrm>
            <a:off x="2141665" y="1427694"/>
            <a:ext cx="528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33CC33"/>
                </a:solidFill>
              </a:rPr>
              <a:t>1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29ACDBE2-B97C-49C1-2C93-889B209617D5}"/>
              </a:ext>
            </a:extLst>
          </p:cNvPr>
          <p:cNvSpPr txBox="1"/>
          <p:nvPr/>
        </p:nvSpPr>
        <p:spPr>
          <a:xfrm>
            <a:off x="2405749" y="1709194"/>
            <a:ext cx="528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33CC33"/>
                </a:solidFill>
              </a:rPr>
              <a:t>1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316EF11F-5A79-F105-D989-86B0D118D38E}"/>
              </a:ext>
            </a:extLst>
          </p:cNvPr>
          <p:cNvSpPr txBox="1"/>
          <p:nvPr/>
        </p:nvSpPr>
        <p:spPr>
          <a:xfrm>
            <a:off x="2642110" y="1993675"/>
            <a:ext cx="528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33CC33"/>
                </a:solidFill>
              </a:rPr>
              <a:t>0</a:t>
            </a:r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B9A7868-7A59-8E36-A37C-2935DA1A2E88}"/>
              </a:ext>
            </a:extLst>
          </p:cNvPr>
          <p:cNvGrpSpPr/>
          <p:nvPr/>
        </p:nvGrpSpPr>
        <p:grpSpPr>
          <a:xfrm>
            <a:off x="2977460" y="1940130"/>
            <a:ext cx="3118540" cy="532079"/>
            <a:chOff x="4356100" y="1930217"/>
            <a:chExt cx="2931096" cy="532079"/>
          </a:xfrm>
        </p:grpSpPr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705F9BC5-8B0B-C78F-EEFA-7CA10C3439FD}"/>
                </a:ext>
              </a:extLst>
            </p:cNvPr>
            <p:cNvCxnSpPr>
              <a:cxnSpLocks/>
              <a:stCxn id="59" idx="1"/>
            </p:cNvCxnSpPr>
            <p:nvPr/>
          </p:nvCxnSpPr>
          <p:spPr>
            <a:xfrm flipH="1">
              <a:off x="4356100" y="2181347"/>
              <a:ext cx="589289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A32E182C-05EA-188B-7DA7-866A50A0C893}"/>
                </a:ext>
              </a:extLst>
            </p:cNvPr>
            <p:cNvGrpSpPr/>
            <p:nvPr/>
          </p:nvGrpSpPr>
          <p:grpSpPr>
            <a:xfrm>
              <a:off x="4904804" y="1930217"/>
              <a:ext cx="2382392" cy="532079"/>
              <a:chOff x="4682750" y="1579484"/>
              <a:chExt cx="2382392" cy="532079"/>
            </a:xfrm>
          </p:grpSpPr>
          <p:sp>
            <p:nvSpPr>
              <p:cNvPr id="57" name="Rechteck: abgerundete Ecken 56">
                <a:extLst>
                  <a:ext uri="{FF2B5EF4-FFF2-40B4-BE49-F238E27FC236}">
                    <a16:creationId xmlns:a16="http://schemas.microsoft.com/office/drawing/2014/main" id="{7270BA21-4372-5AE2-55BB-BAA9480EFC40}"/>
                  </a:ext>
                </a:extLst>
              </p:cNvPr>
              <p:cNvSpPr/>
              <p:nvPr/>
            </p:nvSpPr>
            <p:spPr>
              <a:xfrm>
                <a:off x="4682750" y="1579484"/>
                <a:ext cx="2382392" cy="53207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2DD0635B-E4CB-22A6-262E-733CCC8E0E24}"/>
                  </a:ext>
                </a:extLst>
              </p:cNvPr>
              <p:cNvSpPr txBox="1"/>
              <p:nvPr/>
            </p:nvSpPr>
            <p:spPr>
              <a:xfrm>
                <a:off x="4723335" y="1645948"/>
                <a:ext cx="23012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dirty="0" err="1"/>
                  <a:t>Correction</a:t>
                </a:r>
                <a:r>
                  <a:rPr lang="de-DE" dirty="0"/>
                  <a:t> in </a:t>
                </a:r>
                <a:r>
                  <a:rPr lang="de-DE" dirty="0" err="1"/>
                  <a:t>the</a:t>
                </a:r>
                <a:r>
                  <a:rPr lang="de-DE" dirty="0"/>
                  <a:t> end</a:t>
                </a:r>
              </a:p>
            </p:txBody>
          </p:sp>
        </p:grp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0AE61FD5-365B-8053-8EBE-98901EEFEEBA}"/>
              </a:ext>
            </a:extLst>
          </p:cNvPr>
          <p:cNvGrpSpPr/>
          <p:nvPr/>
        </p:nvGrpSpPr>
        <p:grpSpPr>
          <a:xfrm>
            <a:off x="2352533" y="4467371"/>
            <a:ext cx="957215" cy="536297"/>
            <a:chOff x="-42915" y="1364143"/>
            <a:chExt cx="522515" cy="292748"/>
          </a:xfrm>
        </p:grpSpPr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7E02653D-ED4A-CDE4-E202-B2463B931FA4}"/>
                </a:ext>
              </a:extLst>
            </p:cNvPr>
            <p:cNvSpPr/>
            <p:nvPr/>
          </p:nvSpPr>
          <p:spPr>
            <a:xfrm>
              <a:off x="70649" y="1364143"/>
              <a:ext cx="292749" cy="292748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feld 79">
                  <a:extLst>
                    <a:ext uri="{FF2B5EF4-FFF2-40B4-BE49-F238E27FC236}">
                      <a16:creationId xmlns:a16="http://schemas.microsoft.com/office/drawing/2014/main" id="{138D81D4-1C10-DF4D-C747-35A75A8A1031}"/>
                    </a:ext>
                  </a:extLst>
                </p:cNvPr>
                <p:cNvSpPr txBox="1"/>
                <p:nvPr/>
              </p:nvSpPr>
              <p:spPr>
                <a:xfrm>
                  <a:off x="-42915" y="1369202"/>
                  <a:ext cx="522515" cy="2520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80" name="Textfeld 79">
                  <a:extLst>
                    <a:ext uri="{FF2B5EF4-FFF2-40B4-BE49-F238E27FC236}">
                      <a16:creationId xmlns:a16="http://schemas.microsoft.com/office/drawing/2014/main" id="{138D81D4-1C10-DF4D-C747-35A75A8A10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2915" y="1369202"/>
                  <a:ext cx="522515" cy="25200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51577105-A9FB-DF3D-581C-E50376086917}"/>
              </a:ext>
            </a:extLst>
          </p:cNvPr>
          <p:cNvGrpSpPr/>
          <p:nvPr/>
        </p:nvGrpSpPr>
        <p:grpSpPr>
          <a:xfrm>
            <a:off x="2379141" y="4142364"/>
            <a:ext cx="957215" cy="536297"/>
            <a:chOff x="-23504" y="1364143"/>
            <a:chExt cx="522515" cy="292748"/>
          </a:xfrm>
        </p:grpSpPr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25D5C33E-3E85-810C-5765-108AC26D6624}"/>
                </a:ext>
              </a:extLst>
            </p:cNvPr>
            <p:cNvSpPr/>
            <p:nvPr/>
          </p:nvSpPr>
          <p:spPr>
            <a:xfrm>
              <a:off x="70649" y="1364143"/>
              <a:ext cx="292749" cy="292748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feld 74">
                  <a:extLst>
                    <a:ext uri="{FF2B5EF4-FFF2-40B4-BE49-F238E27FC236}">
                      <a16:creationId xmlns:a16="http://schemas.microsoft.com/office/drawing/2014/main" id="{329545A2-46A5-388D-D4EA-629F94D0931E}"/>
                    </a:ext>
                  </a:extLst>
                </p:cNvPr>
                <p:cNvSpPr txBox="1"/>
                <p:nvPr/>
              </p:nvSpPr>
              <p:spPr>
                <a:xfrm>
                  <a:off x="-23504" y="1380294"/>
                  <a:ext cx="522515" cy="2520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75" name="Textfeld 74">
                  <a:extLst>
                    <a:ext uri="{FF2B5EF4-FFF2-40B4-BE49-F238E27FC236}">
                      <a16:creationId xmlns:a16="http://schemas.microsoft.com/office/drawing/2014/main" id="{329545A2-46A5-388D-D4EA-629F94D093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3504" y="1380294"/>
                  <a:ext cx="522515" cy="25200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C9B6075-1115-4E1D-732A-09FBC746000A}"/>
              </a:ext>
            </a:extLst>
          </p:cNvPr>
          <p:cNvGrpSpPr/>
          <p:nvPr/>
        </p:nvGrpSpPr>
        <p:grpSpPr>
          <a:xfrm>
            <a:off x="6408224" y="5715481"/>
            <a:ext cx="4929465" cy="1200329"/>
            <a:chOff x="615696" y="1557331"/>
            <a:chExt cx="3401568" cy="1840861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1BDFA9F1-9287-94C4-E01C-6591389F06CD}"/>
                </a:ext>
              </a:extLst>
            </p:cNvPr>
            <p:cNvSpPr/>
            <p:nvPr/>
          </p:nvSpPr>
          <p:spPr>
            <a:xfrm>
              <a:off x="615696" y="1557331"/>
              <a:ext cx="3401568" cy="127062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A0575F4-6872-A7E2-2C84-39628AACEBAA}"/>
                </a:ext>
              </a:extLst>
            </p:cNvPr>
            <p:cNvSpPr txBox="1"/>
            <p:nvPr/>
          </p:nvSpPr>
          <p:spPr>
            <a:xfrm>
              <a:off x="699514" y="1557331"/>
              <a:ext cx="3233931" cy="1840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/>
                <a:t>Charge </a:t>
              </a:r>
              <a:r>
                <a:rPr lang="de-DE" sz="2400" dirty="0" err="1"/>
                <a:t>signature</a:t>
              </a:r>
              <a:r>
                <a:rPr lang="de-DE" sz="2400" dirty="0"/>
                <a:t> </a:t>
              </a:r>
              <a:r>
                <a:rPr lang="de-DE" sz="2400" dirty="0" err="1"/>
                <a:t>selection</a:t>
              </a:r>
              <a:r>
                <a:rPr lang="de-DE" sz="2400" dirty="0"/>
                <a:t> </a:t>
              </a:r>
              <a:r>
                <a:rPr lang="de-DE" sz="2400" dirty="0" err="1"/>
                <a:t>done</a:t>
              </a:r>
              <a:r>
                <a:rPr lang="de-DE" sz="2400" dirty="0"/>
                <a:t>. </a:t>
              </a:r>
            </a:p>
            <a:p>
              <a:pPr algn="ctr"/>
              <a:r>
                <a:rPr lang="de-DE" sz="2400" dirty="0" err="1"/>
                <a:t>Now</a:t>
              </a:r>
              <a:r>
                <a:rPr lang="de-DE" sz="2400" dirty="0"/>
                <a:t>, </a:t>
              </a:r>
              <a:r>
                <a:rPr lang="de-DE" sz="2400" dirty="0" err="1"/>
                <a:t>investigate</a:t>
              </a:r>
              <a:r>
                <a:rPr lang="de-DE" sz="2400" dirty="0"/>
                <a:t> individual </a:t>
              </a:r>
              <a:r>
                <a:rPr lang="de-DE" sz="2400" dirty="0" err="1"/>
                <a:t>particles</a:t>
              </a:r>
              <a:r>
                <a:rPr lang="de-DE" sz="2400" dirty="0"/>
                <a:t>.</a:t>
              </a:r>
            </a:p>
          </p:txBody>
        </p:sp>
      </p:grp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D2191A98-690E-E7BB-C15F-B0CDBA30F723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354861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0.00648 L 0.25651 0.006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7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0093 L 0.40729 0.07893 L 0.42292 0.08449 L 0.43789 0.08912 L 0.46419 0.08565 L 0.48919 0.08009 L 0.51667 0.06134 L 0.73984 -0.14977 " pathEditMode="relative" ptsTypes="AAAAAAAA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2748 -0.10556 L 0.02748 -0.1051 " pathEditMode="relative" rAng="0" ptsTypes="AAA">
                                      <p:cBhvr>
                                        <p:cTn id="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162 L 0.03972 0.08889 " pathEditMode="relative" ptsTypes="AA">
                                      <p:cBhvr>
                                        <p:cTn id="4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79E6E-5076-5B08-AAE5-A9DD8E99A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3FC3048-B0F1-DC8E-FF36-034C811EE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288" y="496690"/>
            <a:ext cx="8945424" cy="636131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A10EA72-8833-5DE7-966F-CA829116B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13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81DA14D-FD60-C25F-B5C5-578E57484D1A}"/>
                  </a:ext>
                </a:extLst>
              </p:cNvPr>
              <p:cNvSpPr txBox="1"/>
              <p:nvPr/>
            </p:nvSpPr>
            <p:spPr>
              <a:xfrm>
                <a:off x="490537" y="360755"/>
                <a:ext cx="62375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sz="3200" b="1" dirty="0"/>
                  <a:t> Preselection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81DA14D-FD60-C25F-B5C5-578E57484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7" y="360755"/>
                <a:ext cx="6237514" cy="584775"/>
              </a:xfrm>
              <a:prstGeom prst="rect">
                <a:avLst/>
              </a:prstGeom>
              <a:blipFill>
                <a:blip r:embed="rId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liennummernplatzhalter 1">
            <a:extLst>
              <a:ext uri="{FF2B5EF4-FFF2-40B4-BE49-F238E27FC236}">
                <a16:creationId xmlns:a16="http://schemas.microsoft.com/office/drawing/2014/main" id="{FA7CE1C0-7F31-F3BA-AFE2-58EE92EAECB4}"/>
              </a:ext>
            </a:extLst>
          </p:cNvPr>
          <p:cNvSpPr txBox="1">
            <a:spLocks/>
          </p:cNvSpPr>
          <p:nvPr/>
        </p:nvSpPr>
        <p:spPr>
          <a:xfrm>
            <a:off x="11434618" y="6356350"/>
            <a:ext cx="602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18699D-CD0E-4C15-AF66-D884D7E6BFB1}" type="slidenum">
              <a:rPr lang="de-DE" smtClean="0"/>
              <a:pPr/>
              <a:t>13</a:t>
            </a:fld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8A05DAB-9310-A0B3-946D-3BF64FB1E860}"/>
              </a:ext>
            </a:extLst>
          </p:cNvPr>
          <p:cNvGrpSpPr/>
          <p:nvPr/>
        </p:nvGrpSpPr>
        <p:grpSpPr>
          <a:xfrm>
            <a:off x="571648" y="1686310"/>
            <a:ext cx="6075292" cy="3982070"/>
            <a:chOff x="154709" y="945530"/>
            <a:chExt cx="6075292" cy="3982070"/>
          </a:xfrm>
        </p:grpSpPr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6C144425-8F26-6144-4DFD-5C2F6C4A5691}"/>
                </a:ext>
              </a:extLst>
            </p:cNvPr>
            <p:cNvSpPr/>
            <p:nvPr/>
          </p:nvSpPr>
          <p:spPr>
            <a:xfrm>
              <a:off x="154709" y="945530"/>
              <a:ext cx="6075292" cy="398207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8ECD2F5-427C-886C-90E7-BC93AA2FD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933" y="1386674"/>
              <a:ext cx="5606138" cy="3196791"/>
            </a:xfrm>
            <a:prstGeom prst="rect">
              <a:avLst/>
            </a:prstGeom>
          </p:spPr>
        </p:pic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F27F7647-C12D-EBB4-3065-4C4235B0CD86}"/>
              </a:ext>
            </a:extLst>
          </p:cNvPr>
          <p:cNvGrpSpPr/>
          <p:nvPr/>
        </p:nvGrpSpPr>
        <p:grpSpPr>
          <a:xfrm>
            <a:off x="9900290" y="1871899"/>
            <a:ext cx="957215" cy="536297"/>
            <a:chOff x="-15185" y="1364143"/>
            <a:chExt cx="522515" cy="292748"/>
          </a:xfrm>
        </p:grpSpPr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3AB60904-F2DB-4F5A-3828-4AA7C1825BD3}"/>
                </a:ext>
              </a:extLst>
            </p:cNvPr>
            <p:cNvSpPr/>
            <p:nvPr/>
          </p:nvSpPr>
          <p:spPr>
            <a:xfrm>
              <a:off x="70649" y="1364143"/>
              <a:ext cx="292749" cy="292748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feld 92">
                  <a:extLst>
                    <a:ext uri="{FF2B5EF4-FFF2-40B4-BE49-F238E27FC236}">
                      <a16:creationId xmlns:a16="http://schemas.microsoft.com/office/drawing/2014/main" id="{07B1D2C3-AC17-E906-4AF6-6BEA90534E42}"/>
                    </a:ext>
                  </a:extLst>
                </p:cNvPr>
                <p:cNvSpPr txBox="1"/>
                <p:nvPr/>
              </p:nvSpPr>
              <p:spPr>
                <a:xfrm>
                  <a:off x="-15185" y="1385840"/>
                  <a:ext cx="522515" cy="2520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93" name="Textfeld 92">
                  <a:extLst>
                    <a:ext uri="{FF2B5EF4-FFF2-40B4-BE49-F238E27FC236}">
                      <a16:creationId xmlns:a16="http://schemas.microsoft.com/office/drawing/2014/main" id="{07B1D2C3-AC17-E906-4AF6-6BEA90534E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5185" y="1385840"/>
                  <a:ext cx="522515" cy="25200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75C24D95-2483-A295-1388-B6A0537145E2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24774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2A78-4EE9-0B26-1333-C8B046272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77F1963-77D7-81F2-1D03-D67477C75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84" y="623395"/>
            <a:ext cx="9333152" cy="623460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EE34D30-83CD-56FD-B36F-D106A82E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14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BF2ECBA-9CA9-9BE4-1C99-E29E328E8D62}"/>
                  </a:ext>
                </a:extLst>
              </p:cNvPr>
              <p:cNvSpPr txBox="1"/>
              <p:nvPr/>
            </p:nvSpPr>
            <p:spPr>
              <a:xfrm>
                <a:off x="490537" y="360755"/>
                <a:ext cx="62375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sz="3200" b="1" dirty="0"/>
                  <a:t> Preselection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BF2ECBA-9CA9-9BE4-1C99-E29E328E8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7" y="360755"/>
                <a:ext cx="6237514" cy="584775"/>
              </a:xfrm>
              <a:prstGeom prst="rect">
                <a:avLst/>
              </a:prstGeom>
              <a:blipFill>
                <a:blip r:embed="rId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liennummernplatzhalter 1">
            <a:extLst>
              <a:ext uri="{FF2B5EF4-FFF2-40B4-BE49-F238E27FC236}">
                <a16:creationId xmlns:a16="http://schemas.microsoft.com/office/drawing/2014/main" id="{21948F4C-ACE2-2F39-6620-D10161222ABF}"/>
              </a:ext>
            </a:extLst>
          </p:cNvPr>
          <p:cNvSpPr txBox="1">
            <a:spLocks/>
          </p:cNvSpPr>
          <p:nvPr/>
        </p:nvSpPr>
        <p:spPr>
          <a:xfrm>
            <a:off x="11434618" y="6356350"/>
            <a:ext cx="602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18699D-CD0E-4C15-AF66-D884D7E6BFB1}" type="slidenum">
              <a:rPr lang="de-DE" smtClean="0"/>
              <a:pPr/>
              <a:t>14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06ECFC40-5008-CC24-BC2A-4D11AA3A3A09}"/>
                  </a:ext>
                </a:extLst>
              </p:cNvPr>
              <p:cNvSpPr txBox="1"/>
              <p:nvPr/>
            </p:nvSpPr>
            <p:spPr>
              <a:xfrm>
                <a:off x="3159760" y="1310640"/>
                <a:ext cx="9855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de-DE" sz="2000" b="1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06ECFC40-5008-CC24-BC2A-4D11AA3A3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9760" y="1310640"/>
                <a:ext cx="98552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5461849B-F6F6-0497-90F4-8B91A071E455}"/>
                  </a:ext>
                </a:extLst>
              </p:cNvPr>
              <p:cNvSpPr txBox="1"/>
              <p:nvPr/>
            </p:nvSpPr>
            <p:spPr>
              <a:xfrm>
                <a:off x="5412740" y="5471160"/>
                <a:ext cx="9855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de-DE" sz="2000" b="1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5461849B-F6F6-0497-90F4-8B91A071E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740" y="5471160"/>
                <a:ext cx="985520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2CE36A6-FDC3-6789-F955-EBA1551BC91F}"/>
                  </a:ext>
                </a:extLst>
              </p:cNvPr>
              <p:cNvSpPr txBox="1"/>
              <p:nvPr/>
            </p:nvSpPr>
            <p:spPr>
              <a:xfrm>
                <a:off x="8346440" y="2906331"/>
                <a:ext cx="9855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de-DE" sz="2000" b="1" dirty="0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2CE36A6-FDC3-6789-F955-EBA1551BC9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6440" y="2906331"/>
                <a:ext cx="985520" cy="400110"/>
              </a:xfrm>
              <a:prstGeom prst="rect">
                <a:avLst/>
              </a:prstGeom>
              <a:blipFill>
                <a:blip r:embed="rId7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166C6A1F-AB8A-A8BD-A5A1-5EEC8B6C5B4B}"/>
                  </a:ext>
                </a:extLst>
              </p:cNvPr>
              <p:cNvSpPr txBox="1"/>
              <p:nvPr/>
            </p:nvSpPr>
            <p:spPr>
              <a:xfrm>
                <a:off x="4948382" y="4790283"/>
                <a:ext cx="20063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de-DE" dirty="0"/>
                  <a:t> preselection</a:t>
                </a:r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166C6A1F-AB8A-A8BD-A5A1-5EEC8B6C5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8382" y="4790283"/>
                <a:ext cx="2006348" cy="369332"/>
              </a:xfrm>
              <a:prstGeom prst="rect">
                <a:avLst/>
              </a:prstGeom>
              <a:blipFill>
                <a:blip r:embed="rId10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Grafik 25">
            <a:extLst>
              <a:ext uri="{FF2B5EF4-FFF2-40B4-BE49-F238E27FC236}">
                <a16:creationId xmlns:a16="http://schemas.microsoft.com/office/drawing/2014/main" id="{FEC4D291-1831-3893-80C0-0E46379E99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077" y="1047237"/>
            <a:ext cx="4710591" cy="5309113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03433CCB-EA04-5390-1321-ED1714DEB17E}"/>
              </a:ext>
            </a:extLst>
          </p:cNvPr>
          <p:cNvSpPr/>
          <p:nvPr/>
        </p:nvSpPr>
        <p:spPr>
          <a:xfrm>
            <a:off x="7531510" y="5633884"/>
            <a:ext cx="4100051" cy="600721"/>
          </a:xfrm>
          <a:prstGeom prst="roundRect">
            <a:avLst/>
          </a:prstGeom>
          <a:solidFill>
            <a:srgbClr val="CAF2C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1085442-0932-AA26-75A6-2168EE35044C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2849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AE27F-8AD9-1E05-E4B4-FC4B42B1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A57237B-D050-892B-22A1-0B77FB963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257" y="796413"/>
            <a:ext cx="11503743" cy="5700831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B080508-90A2-7AEC-01A7-B95260AE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15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9F1ED21C-9010-D17A-96E7-54A4A21C6E6A}"/>
                  </a:ext>
                </a:extLst>
              </p:cNvPr>
              <p:cNvSpPr txBox="1"/>
              <p:nvPr/>
            </p:nvSpPr>
            <p:spPr>
              <a:xfrm>
                <a:off x="490537" y="360755"/>
                <a:ext cx="62375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 err="1"/>
                  <a:t>Missing</a:t>
                </a:r>
                <a:r>
                  <a:rPr lang="de-DE" sz="3200" b="1" dirty="0"/>
                  <a:t> </a:t>
                </a:r>
                <a:r>
                  <a:rPr lang="de-DE" sz="3200" b="1" dirty="0" err="1"/>
                  <a:t>Mass</a:t>
                </a:r>
                <a:r>
                  <a:rPr lang="de-DE" sz="3200" b="1" dirty="0"/>
                  <a:t> </a:t>
                </a:r>
                <a:r>
                  <a:rPr lang="de-DE" sz="3200" b="1" dirty="0" err="1"/>
                  <a:t>to</a:t>
                </a:r>
                <a:r>
                  <a:rPr lang="de-DE" sz="32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de-DE" sz="3200" b="1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9F1ED21C-9010-D17A-96E7-54A4A21C6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7" y="360755"/>
                <a:ext cx="6237514" cy="584775"/>
              </a:xfrm>
              <a:prstGeom prst="rect">
                <a:avLst/>
              </a:prstGeom>
              <a:blipFill>
                <a:blip r:embed="rId3"/>
                <a:stretch>
                  <a:fillRect l="-2441"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liennummernplatzhalter 1">
            <a:extLst>
              <a:ext uri="{FF2B5EF4-FFF2-40B4-BE49-F238E27FC236}">
                <a16:creationId xmlns:a16="http://schemas.microsoft.com/office/drawing/2014/main" id="{B6BBBE5A-92E5-7296-7DFD-E7D6789A4C59}"/>
              </a:ext>
            </a:extLst>
          </p:cNvPr>
          <p:cNvSpPr txBox="1">
            <a:spLocks/>
          </p:cNvSpPr>
          <p:nvPr/>
        </p:nvSpPr>
        <p:spPr>
          <a:xfrm>
            <a:off x="11434618" y="6356350"/>
            <a:ext cx="602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18699D-CD0E-4C15-AF66-D884D7E6BFB1}" type="slidenum">
              <a:rPr lang="de-DE" smtClean="0"/>
              <a:pPr/>
              <a:t>15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63AA1942-DBFC-664A-8423-5969B38723FB}"/>
                  </a:ext>
                </a:extLst>
              </p:cNvPr>
              <p:cNvSpPr txBox="1"/>
              <p:nvPr/>
            </p:nvSpPr>
            <p:spPr>
              <a:xfrm>
                <a:off x="9628686" y="1444344"/>
                <a:ext cx="15704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0000FF"/>
                    </a:solidFill>
                  </a:rPr>
                  <a:t> data</a:t>
                </a: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63AA1942-DBFC-664A-8423-5969B3872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8686" y="1444344"/>
                <a:ext cx="1570405" cy="369332"/>
              </a:xfrm>
              <a:prstGeom prst="rect">
                <a:avLst/>
              </a:prstGeom>
              <a:blipFill>
                <a:blip r:embed="rId4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F830D9A6-4136-3AD7-5EA0-D65EF9B6A7CD}"/>
                  </a:ext>
                </a:extLst>
              </p:cNvPr>
              <p:cNvSpPr txBox="1"/>
              <p:nvPr/>
            </p:nvSpPr>
            <p:spPr>
              <a:xfrm>
                <a:off x="9628686" y="1853241"/>
                <a:ext cx="15704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FF0000"/>
                    </a:solidFill>
                  </a:rPr>
                  <a:t> data</a:t>
                </a: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F830D9A6-4136-3AD7-5EA0-D65EF9B6A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8686" y="1853241"/>
                <a:ext cx="1570405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666B7B4C-8C16-D39F-633A-2A5C10AF7173}"/>
                  </a:ext>
                </a:extLst>
              </p:cNvPr>
              <p:cNvSpPr txBox="1"/>
              <p:nvPr/>
            </p:nvSpPr>
            <p:spPr>
              <a:xfrm>
                <a:off x="9628686" y="2262138"/>
                <a:ext cx="24086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rgbClr val="00FF00"/>
                    </a:solidFill>
                  </a:rPr>
                  <a:t>Model </a:t>
                </a:r>
                <a:r>
                  <a:rPr lang="de-DE" dirty="0" err="1">
                    <a:solidFill>
                      <a:srgbClr val="00FF00"/>
                    </a:solidFill>
                  </a:rPr>
                  <a:t>of</a:t>
                </a:r>
                <a:r>
                  <a:rPr lang="de-DE" dirty="0">
                    <a:solidFill>
                      <a:srgbClr val="00FF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de-DE" dirty="0">
                  <a:solidFill>
                    <a:srgbClr val="00FF00"/>
                  </a:solidFill>
                </a:endParaRPr>
              </a:p>
              <a:p>
                <a:r>
                  <a:rPr lang="de-DE" dirty="0">
                    <a:solidFill>
                      <a:srgbClr val="00FF00"/>
                    </a:solidFill>
                  </a:rPr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00FF00"/>
                    </a:solidFill>
                  </a:rPr>
                  <a:t> data</a:t>
                </a: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666B7B4C-8C16-D39F-633A-2A5C10AF7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8686" y="2262138"/>
                <a:ext cx="2408604" cy="646331"/>
              </a:xfrm>
              <a:prstGeom prst="rect">
                <a:avLst/>
              </a:prstGeom>
              <a:blipFill>
                <a:blip r:embed="rId6"/>
                <a:stretch>
                  <a:fillRect l="-2278" t="-4717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E7831275-58B8-6AB1-A91A-CBA6D73D4EB2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301836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5AE50-3079-6D10-E8CC-954997593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CB36499-0448-CED5-8240-12500ADF1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237" y="653142"/>
            <a:ext cx="10732226" cy="6227744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65BA353-3352-1407-4A88-52AF4A72B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16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96589117-F687-D166-9BF1-B52600976CF9}"/>
                  </a:ext>
                </a:extLst>
              </p:cNvPr>
              <p:cNvSpPr txBox="1"/>
              <p:nvPr/>
            </p:nvSpPr>
            <p:spPr>
              <a:xfrm>
                <a:off x="490537" y="360755"/>
                <a:ext cx="62375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sz="3200" b="1" dirty="0"/>
                  <a:t> Preselection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96589117-F687-D166-9BF1-B52600976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7" y="360755"/>
                <a:ext cx="6237514" cy="584775"/>
              </a:xfrm>
              <a:prstGeom prst="rect">
                <a:avLst/>
              </a:prstGeom>
              <a:blipFill>
                <a:blip r:embed="rId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liennummernplatzhalter 1">
            <a:extLst>
              <a:ext uri="{FF2B5EF4-FFF2-40B4-BE49-F238E27FC236}">
                <a16:creationId xmlns:a16="http://schemas.microsoft.com/office/drawing/2014/main" id="{181CD5CC-BF89-E063-A1CE-2C57E8722900}"/>
              </a:ext>
            </a:extLst>
          </p:cNvPr>
          <p:cNvSpPr txBox="1">
            <a:spLocks/>
          </p:cNvSpPr>
          <p:nvPr/>
        </p:nvSpPr>
        <p:spPr>
          <a:xfrm>
            <a:off x="11434618" y="6356350"/>
            <a:ext cx="602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18699D-CD0E-4C15-AF66-D884D7E6BFB1}" type="slidenum">
              <a:rPr lang="de-DE" smtClean="0"/>
              <a:pPr/>
              <a:t>16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30E75687-CB30-16A5-434F-1F570CF0C094}"/>
                  </a:ext>
                </a:extLst>
              </p:cNvPr>
              <p:cNvSpPr txBox="1"/>
              <p:nvPr/>
            </p:nvSpPr>
            <p:spPr>
              <a:xfrm>
                <a:off x="2525250" y="1584250"/>
                <a:ext cx="9855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de-DE" sz="2000" b="1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30E75687-CB30-16A5-434F-1F570CF0C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250" y="1584250"/>
                <a:ext cx="98552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9E1D173F-28C5-D11E-391F-A4D923E6EEF5}"/>
                  </a:ext>
                </a:extLst>
              </p:cNvPr>
              <p:cNvSpPr txBox="1"/>
              <p:nvPr/>
            </p:nvSpPr>
            <p:spPr>
              <a:xfrm>
                <a:off x="5693592" y="5510349"/>
                <a:ext cx="9855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de-DE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de-DE" sz="2000" b="1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9E1D173F-28C5-D11E-391F-A4D923E6E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592" y="5510349"/>
                <a:ext cx="985520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ACB04191-4ABD-CBC8-B54C-9117031AAB0A}"/>
                  </a:ext>
                </a:extLst>
              </p:cNvPr>
              <p:cNvSpPr txBox="1"/>
              <p:nvPr/>
            </p:nvSpPr>
            <p:spPr>
              <a:xfrm>
                <a:off x="8853142" y="4740531"/>
                <a:ext cx="9855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de-DE" sz="2000" b="1" dirty="0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ACB04191-4ABD-CBC8-B54C-9117031AA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3142" y="4740531"/>
                <a:ext cx="985520" cy="400110"/>
              </a:xfrm>
              <a:prstGeom prst="rect">
                <a:avLst/>
              </a:prstGeom>
              <a:blipFill>
                <a:blip r:embed="rId6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5847ECE-B3DA-C4CF-CC94-E2D71362633B}"/>
              </a:ext>
            </a:extLst>
          </p:cNvPr>
          <p:cNvGrpSpPr/>
          <p:nvPr/>
        </p:nvGrpSpPr>
        <p:grpSpPr>
          <a:xfrm>
            <a:off x="4942467" y="4816429"/>
            <a:ext cx="1893570" cy="1058656"/>
            <a:chOff x="4960445" y="4495223"/>
            <a:chExt cx="1893570" cy="10586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hteck: abgerundete Ecken 6">
                  <a:extLst>
                    <a:ext uri="{FF2B5EF4-FFF2-40B4-BE49-F238E27FC236}">
                      <a16:creationId xmlns:a16="http://schemas.microsoft.com/office/drawing/2014/main" id="{9ED66319-3131-6234-E06A-36941EF274C6}"/>
                    </a:ext>
                  </a:extLst>
                </p:cNvPr>
                <p:cNvSpPr/>
                <p:nvPr/>
              </p:nvSpPr>
              <p:spPr>
                <a:xfrm>
                  <a:off x="4960445" y="4495223"/>
                  <a:ext cx="1893570" cy="551926"/>
                </a:xfrm>
                <a:prstGeom prst="roundRect">
                  <a:avLst/>
                </a:prstGeom>
                <a:solidFill>
                  <a:srgbClr val="85BB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de-DE" sz="1400" dirty="0">
                      <a:solidFill>
                        <a:schemeClr val="tx1"/>
                      </a:solidFill>
                    </a:rPr>
                    <a:t> peak: </a:t>
                  </a:r>
                </a:p>
                <a:p>
                  <a:pPr algn="ctr"/>
                  <a:r>
                    <a:rPr lang="de-DE" sz="1400" dirty="0" err="1">
                      <a:solidFill>
                        <a:schemeClr val="tx1"/>
                      </a:solidFill>
                    </a:rPr>
                    <a:t>Modeled</a:t>
                  </a:r>
                  <a:r>
                    <a:rPr lang="de-DE" sz="1400" dirty="0">
                      <a:solidFill>
                        <a:schemeClr val="tx1"/>
                      </a:solidFill>
                    </a:rPr>
                    <a:t> in </a:t>
                  </a:r>
                  <a:r>
                    <a:rPr lang="de-DE" sz="1400" dirty="0" err="1">
                      <a:solidFill>
                        <a:schemeClr val="tx1"/>
                      </a:solidFill>
                    </a:rPr>
                    <a:t>simulation</a:t>
                  </a:r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Rechteck: abgerundete Ecken 39">
                  <a:extLst>
                    <a:ext uri="{FF2B5EF4-FFF2-40B4-BE49-F238E27FC236}">
                      <a16:creationId xmlns:a16="http://schemas.microsoft.com/office/drawing/2014/main" id="{2D406632-6BAB-7241-96B8-A65C47C600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0445" y="4495223"/>
                  <a:ext cx="1893570" cy="551926"/>
                </a:xfrm>
                <a:prstGeom prst="roundRect">
                  <a:avLst/>
                </a:prstGeom>
                <a:blipFill>
                  <a:blip r:embed="rId7"/>
                  <a:stretch>
                    <a:fillRect b="-879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CA3204E2-2B6E-AE89-D648-9D60177FF463}"/>
                </a:ext>
              </a:extLst>
            </p:cNvPr>
            <p:cNvCxnSpPr>
              <a:cxnSpLocks/>
            </p:cNvCxnSpPr>
            <p:nvPr/>
          </p:nvCxnSpPr>
          <p:spPr>
            <a:xfrm>
              <a:off x="5907230" y="5047149"/>
              <a:ext cx="0" cy="506730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46C054A-79E8-B68F-CC4F-658DA639BE9D}"/>
              </a:ext>
            </a:extLst>
          </p:cNvPr>
          <p:cNvGrpSpPr/>
          <p:nvPr/>
        </p:nvGrpSpPr>
        <p:grpSpPr>
          <a:xfrm>
            <a:off x="3281704" y="1550766"/>
            <a:ext cx="2916386" cy="551926"/>
            <a:chOff x="3796834" y="2123468"/>
            <a:chExt cx="2916386" cy="5519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hteck: abgerundete Ecken 14">
                  <a:extLst>
                    <a:ext uri="{FF2B5EF4-FFF2-40B4-BE49-F238E27FC236}">
                      <a16:creationId xmlns:a16="http://schemas.microsoft.com/office/drawing/2014/main" id="{EF15CEC1-6ECE-6C8E-47BE-3615DF248615}"/>
                    </a:ext>
                  </a:extLst>
                </p:cNvPr>
                <p:cNvSpPr/>
                <p:nvPr/>
              </p:nvSpPr>
              <p:spPr>
                <a:xfrm>
                  <a:off x="4648200" y="2123468"/>
                  <a:ext cx="2065020" cy="551926"/>
                </a:xfrm>
                <a:prstGeom prst="roundRect">
                  <a:avLst/>
                </a:prstGeom>
                <a:solidFill>
                  <a:srgbClr val="85BB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de-DE" sz="1400" dirty="0">
                      <a:solidFill>
                        <a:schemeClr val="tx1"/>
                      </a:solidFill>
                    </a:rPr>
                    <a:t> peak: </a:t>
                  </a:r>
                </a:p>
                <a:p>
                  <a:pPr algn="ctr"/>
                  <a:r>
                    <a:rPr lang="de-DE" sz="1400" dirty="0" err="1">
                      <a:solidFill>
                        <a:schemeClr val="tx1"/>
                      </a:solidFill>
                    </a:rPr>
                    <a:t>Measured</a:t>
                  </a:r>
                  <a:r>
                    <a:rPr lang="de-DE" sz="14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DE" sz="1400" dirty="0" err="1">
                      <a:solidFill>
                        <a:schemeClr val="tx1"/>
                      </a:solidFill>
                    </a:rPr>
                    <a:t>using</a:t>
                  </a:r>
                  <a:r>
                    <a:rPr lang="de-DE" sz="140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de-DE" sz="1400" dirty="0">
                      <a:solidFill>
                        <a:schemeClr val="tx1"/>
                      </a:solidFill>
                    </a:rPr>
                    <a:t> peak </a:t>
                  </a:r>
                </a:p>
              </p:txBody>
            </p:sp>
          </mc:Choice>
          <mc:Fallback xmlns="">
            <p:sp>
              <p:nvSpPr>
                <p:cNvPr id="16" name="Rechteck: abgerundete Ecken 15">
                  <a:extLst>
                    <a:ext uri="{FF2B5EF4-FFF2-40B4-BE49-F238E27FC236}">
                      <a16:creationId xmlns:a16="http://schemas.microsoft.com/office/drawing/2014/main" id="{E22CC818-4220-1A0B-6B04-3CB3046295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8200" y="2123468"/>
                  <a:ext cx="2065020" cy="551926"/>
                </a:xfrm>
                <a:prstGeom prst="roundRect">
                  <a:avLst/>
                </a:prstGeom>
                <a:blipFill>
                  <a:blip r:embed="rId8"/>
                  <a:stretch>
                    <a:fillRect r="-885" b="-879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22F7D6D-A2F5-E7C1-5157-F1FF36B39B34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3796834" y="2399431"/>
              <a:ext cx="851366" cy="0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D0E9C10C-8909-092C-FA36-00CD07BEAA27}"/>
              </a:ext>
            </a:extLst>
          </p:cNvPr>
          <p:cNvSpPr/>
          <p:nvPr/>
        </p:nvSpPr>
        <p:spPr>
          <a:xfrm>
            <a:off x="8600554" y="4188605"/>
            <a:ext cx="1490695" cy="551926"/>
          </a:xfrm>
          <a:prstGeom prst="roundRect">
            <a:avLst/>
          </a:prstGeom>
          <a:solidFill>
            <a:srgbClr val="CACA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(</a:t>
            </a:r>
            <a:r>
              <a:rPr lang="de-DE" sz="1400" dirty="0" err="1">
                <a:solidFill>
                  <a:schemeClr val="tx1"/>
                </a:solidFill>
              </a:rPr>
              <a:t>No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overlap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with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proton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peak</a:t>
            </a:r>
            <a:r>
              <a:rPr lang="de-DE" sz="1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2D8C70F-5816-098E-700D-C5D47427F64D}"/>
              </a:ext>
            </a:extLst>
          </p:cNvPr>
          <p:cNvSpPr txBox="1"/>
          <p:nvPr/>
        </p:nvSpPr>
        <p:spPr>
          <a:xfrm>
            <a:off x="490536" y="360755"/>
            <a:ext cx="8734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Maximum </a:t>
            </a:r>
            <a:r>
              <a:rPr lang="de-DE" sz="3200" b="1" dirty="0" err="1"/>
              <a:t>Likelihood</a:t>
            </a:r>
            <a:r>
              <a:rPr lang="de-DE" sz="3200" b="1" dirty="0"/>
              <a:t> Fit </a:t>
            </a:r>
            <a:r>
              <a:rPr lang="de-DE" sz="3200" b="1" dirty="0" err="1"/>
              <a:t>to</a:t>
            </a:r>
            <a:r>
              <a:rPr lang="de-DE" sz="3200" b="1" dirty="0"/>
              <a:t> </a:t>
            </a:r>
            <a:r>
              <a:rPr lang="de-DE" sz="3200" b="1" dirty="0" err="1"/>
              <a:t>ToF</a:t>
            </a:r>
            <a:r>
              <a:rPr lang="de-DE" sz="3200" b="1" dirty="0"/>
              <a:t> </a:t>
            </a:r>
            <a:r>
              <a:rPr lang="de-DE" sz="3200" b="1" dirty="0" err="1"/>
              <a:t>Mass</a:t>
            </a:r>
            <a:r>
              <a:rPr lang="de-DE" sz="3200" b="1" dirty="0"/>
              <a:t> </a:t>
            </a:r>
            <a:r>
              <a:rPr lang="de-DE" sz="3200" b="1" dirty="0" err="1"/>
              <a:t>Spectrum</a:t>
            </a:r>
            <a:endParaRPr lang="de-DE" sz="3200" b="1" dirty="0"/>
          </a:p>
          <a:p>
            <a:endParaRPr lang="de-DE" sz="3200" b="1" dirty="0"/>
          </a:p>
          <a:p>
            <a:endParaRPr lang="de-DE" sz="3200" b="1" dirty="0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F608536B-FBAA-D79F-9893-A4AFB6BEDFDA}"/>
              </a:ext>
            </a:extLst>
          </p:cNvPr>
          <p:cNvSpPr/>
          <p:nvPr/>
        </p:nvSpPr>
        <p:spPr>
          <a:xfrm>
            <a:off x="5628020" y="3198285"/>
            <a:ext cx="1981244" cy="551926"/>
          </a:xfrm>
          <a:prstGeom prst="roundRect">
            <a:avLst/>
          </a:prstGeom>
          <a:solidFill>
            <a:srgbClr val="FFFF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Maximum </a:t>
            </a:r>
            <a:r>
              <a:rPr lang="de-DE" sz="1400" dirty="0" err="1">
                <a:solidFill>
                  <a:schemeClr val="tx1"/>
                </a:solidFill>
              </a:rPr>
              <a:t>likelihood</a:t>
            </a:r>
            <a:r>
              <a:rPr lang="de-DE" sz="1400" dirty="0">
                <a:solidFill>
                  <a:schemeClr val="tx1"/>
                </a:solidFill>
              </a:rPr>
              <a:t> fit</a:t>
            </a: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DC25BF92-2383-923C-80FA-45F0A07B0139}"/>
              </a:ext>
            </a:extLst>
          </p:cNvPr>
          <p:cNvGrpSpPr/>
          <p:nvPr/>
        </p:nvGrpSpPr>
        <p:grpSpPr>
          <a:xfrm>
            <a:off x="5889252" y="2102692"/>
            <a:ext cx="0" cy="2713737"/>
            <a:chOff x="5889252" y="2102692"/>
            <a:chExt cx="0" cy="2713737"/>
          </a:xfrm>
        </p:grpSpPr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23683509-4AED-87D1-0AC9-F6363A9BDDA5}"/>
                </a:ext>
              </a:extLst>
            </p:cNvPr>
            <p:cNvCxnSpPr>
              <a:cxnSpLocks/>
            </p:cNvCxnSpPr>
            <p:nvPr/>
          </p:nvCxnSpPr>
          <p:spPr>
            <a:xfrm>
              <a:off x="5889252" y="3750211"/>
              <a:ext cx="0" cy="1066218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3E522608-0071-8BB5-7AA0-B51008A5FF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9252" y="2102692"/>
              <a:ext cx="0" cy="1095593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773E77C7-3352-7D0C-BE96-B015EE8A997E}"/>
              </a:ext>
            </a:extLst>
          </p:cNvPr>
          <p:cNvGrpSpPr/>
          <p:nvPr/>
        </p:nvGrpSpPr>
        <p:grpSpPr>
          <a:xfrm>
            <a:off x="7609264" y="3198285"/>
            <a:ext cx="2229398" cy="551926"/>
            <a:chOff x="7609264" y="3198285"/>
            <a:chExt cx="2229398" cy="5519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hteck: abgerundete Ecken 18">
                  <a:extLst>
                    <a:ext uri="{FF2B5EF4-FFF2-40B4-BE49-F238E27FC236}">
                      <a16:creationId xmlns:a16="http://schemas.microsoft.com/office/drawing/2014/main" id="{0D169CDB-38FA-9BB2-CFC7-85596251D646}"/>
                    </a:ext>
                  </a:extLst>
                </p:cNvPr>
                <p:cNvSpPr/>
                <p:nvPr/>
              </p:nvSpPr>
              <p:spPr>
                <a:xfrm>
                  <a:off x="7945092" y="3198285"/>
                  <a:ext cx="1893570" cy="551926"/>
                </a:xfrm>
                <a:prstGeom prst="roundRect">
                  <a:avLst/>
                </a:prstGeom>
                <a:solidFill>
                  <a:srgbClr val="85BB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de-DE" sz="1400" dirty="0">
                      <a:solidFill>
                        <a:schemeClr val="tx1"/>
                      </a:solidFill>
                    </a:rPr>
                    <a:t> integral:</a:t>
                  </a:r>
                </a:p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</m:oMath>
                  </a14:m>
                  <a:r>
                    <a:rPr lang="de-DE" sz="1400" b="0" dirty="0">
                      <a:solidFill>
                        <a:schemeClr val="tx1"/>
                      </a:solidFill>
                    </a:rPr>
                    <a:t> events,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de-DE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de-DE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BG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bSup>
                    </m:oMath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hteck: abgerundete Ecken 18">
                  <a:extLst>
                    <a:ext uri="{FF2B5EF4-FFF2-40B4-BE49-F238E27FC236}">
                      <a16:creationId xmlns:a16="http://schemas.microsoft.com/office/drawing/2014/main" id="{0D169CDB-38FA-9BB2-CFC7-85596251D6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5092" y="3198285"/>
                  <a:ext cx="1893570" cy="551926"/>
                </a:xfrm>
                <a:prstGeom prst="roundRect">
                  <a:avLst/>
                </a:prstGeom>
                <a:blipFill>
                  <a:blip r:embed="rId9"/>
                  <a:stretch>
                    <a:fillRect t="-1111" b="-1111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BF4DA4FA-81C9-7008-C636-AA52D89AF73F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7609264" y="3474248"/>
              <a:ext cx="335828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2C3E7218-612F-D88F-4574-074B37053661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164549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22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F24A2-C842-35C9-A69D-5BBCB0D14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BCD87E5-2EE0-A360-3C8A-8E8213D9A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433" y="1116247"/>
            <a:ext cx="9336547" cy="5380998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6FCA142-3A0F-1391-CBEB-DC9439BA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17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0D781E3-937A-37CB-2FBA-30FEE5969D11}"/>
              </a:ext>
            </a:extLst>
          </p:cNvPr>
          <p:cNvSpPr txBox="1"/>
          <p:nvPr/>
        </p:nvSpPr>
        <p:spPr>
          <a:xfrm>
            <a:off x="490536" y="360755"/>
            <a:ext cx="8844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Maximum </a:t>
            </a:r>
            <a:r>
              <a:rPr lang="de-DE" sz="3200" b="1" dirty="0" err="1"/>
              <a:t>Likelihood</a:t>
            </a:r>
            <a:r>
              <a:rPr lang="de-DE" sz="3200" b="1" dirty="0"/>
              <a:t> Fit </a:t>
            </a:r>
            <a:r>
              <a:rPr lang="de-DE" sz="3200" b="1" dirty="0" err="1"/>
              <a:t>to</a:t>
            </a:r>
            <a:r>
              <a:rPr lang="de-DE" sz="3200" b="1" dirty="0"/>
              <a:t> </a:t>
            </a:r>
            <a:r>
              <a:rPr lang="de-DE" sz="3200" b="1" dirty="0" err="1"/>
              <a:t>ToF</a:t>
            </a:r>
            <a:r>
              <a:rPr lang="de-DE" sz="3200" b="1" dirty="0"/>
              <a:t> </a:t>
            </a:r>
            <a:r>
              <a:rPr lang="de-DE" sz="3200" b="1" dirty="0" err="1"/>
              <a:t>Mass</a:t>
            </a:r>
            <a:r>
              <a:rPr lang="de-DE" sz="3200" b="1" dirty="0"/>
              <a:t> </a:t>
            </a:r>
            <a:r>
              <a:rPr lang="de-DE" sz="3200" b="1" dirty="0" err="1"/>
              <a:t>Spectrum</a:t>
            </a:r>
            <a:endParaRPr lang="de-DE" sz="3200" b="1" dirty="0"/>
          </a:p>
          <a:p>
            <a:endParaRPr lang="de-DE" sz="3200" b="1" dirty="0"/>
          </a:p>
          <a:p>
            <a:endParaRPr lang="de-DE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D3202BB5-7605-8477-EF7A-C3722E07BBA3}"/>
                  </a:ext>
                </a:extLst>
              </p:cNvPr>
              <p:cNvSpPr txBox="1"/>
              <p:nvPr/>
            </p:nvSpPr>
            <p:spPr>
              <a:xfrm>
                <a:off x="494229" y="984385"/>
                <a:ext cx="112072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Example: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0" i="0" smtClean="0">
                        <a:latin typeface="Cambria Math" panose="02040503050406030204" pitchFamily="18" charset="0"/>
                      </a:rPr>
                      <m:t>1806 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de-DE" sz="2400" dirty="0"/>
                  <a:t>, </a:t>
                </a:r>
                <a:r>
                  <a:rPr lang="de-DE" sz="2400" dirty="0" err="1"/>
                  <a:t>deuterium</a:t>
                </a:r>
                <a:r>
                  <a:rPr lang="de-DE" sz="2400" dirty="0"/>
                  <a:t> </a:t>
                </a:r>
                <a:r>
                  <a:rPr lang="de-DE" sz="2400" dirty="0" err="1"/>
                  <a:t>beamtime</a:t>
                </a:r>
                <a:r>
                  <a:rPr lang="de-DE" sz="2400" dirty="0"/>
                  <a:t> 2018-06 </a:t>
                </a: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D3202BB5-7605-8477-EF7A-C3722E07B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29" y="984385"/>
                <a:ext cx="11207235" cy="461665"/>
              </a:xfrm>
              <a:prstGeom prst="rect">
                <a:avLst/>
              </a:prstGeom>
              <a:blipFill>
                <a:blip r:embed="rId3"/>
                <a:stretch>
                  <a:fillRect l="-707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7B87B650-95FE-955E-AEC8-796C60D9C5C9}"/>
              </a:ext>
            </a:extLst>
          </p:cNvPr>
          <p:cNvGrpSpPr/>
          <p:nvPr/>
        </p:nvGrpSpPr>
        <p:grpSpPr>
          <a:xfrm>
            <a:off x="7402215" y="1765716"/>
            <a:ext cx="3493878" cy="1233460"/>
            <a:chOff x="7402215" y="1765716"/>
            <a:chExt cx="3493878" cy="1233460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95D9CD2E-BEFA-5BB7-95A9-A6E8A453D4F5}"/>
                </a:ext>
              </a:extLst>
            </p:cNvPr>
            <p:cNvSpPr txBox="1"/>
            <p:nvPr/>
          </p:nvSpPr>
          <p:spPr>
            <a:xfrm>
              <a:off x="7732260" y="1765716"/>
              <a:ext cx="18997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 dirty="0"/>
                <a:t>Real </a:t>
              </a:r>
              <a:r>
                <a:rPr lang="de-DE" sz="2600" dirty="0" err="1"/>
                <a:t>data</a:t>
              </a:r>
              <a:endParaRPr lang="de-DE" sz="2600" dirty="0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890BF294-647D-1F4B-0DC8-8D1D79B6EB4F}"/>
                </a:ext>
              </a:extLst>
            </p:cNvPr>
            <p:cNvGrpSpPr/>
            <p:nvPr/>
          </p:nvGrpSpPr>
          <p:grpSpPr>
            <a:xfrm>
              <a:off x="7402215" y="1913034"/>
              <a:ext cx="365273" cy="221492"/>
              <a:chOff x="8020705" y="1953732"/>
              <a:chExt cx="365273" cy="221492"/>
            </a:xfrm>
          </p:grpSpPr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00607F8C-E2CF-134E-079A-84C86CA0ED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20705" y="2064478"/>
                <a:ext cx="36527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CCBF6FAF-46FD-7B96-9FEC-4747ED44B6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3342" y="1953732"/>
                <a:ext cx="0" cy="22149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F6EA6D24-9367-5393-4C01-C1608261D9C4}"/>
                    </a:ext>
                  </a:extLst>
                </p:cNvPr>
                <p:cNvSpPr txBox="1"/>
                <p:nvPr/>
              </p:nvSpPr>
              <p:spPr>
                <a:xfrm>
                  <a:off x="7732260" y="2134526"/>
                  <a:ext cx="3163833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2600" dirty="0" err="1"/>
                    <a:t>Fitted</a:t>
                  </a:r>
                  <a:r>
                    <a:rPr lang="de-DE" sz="2600" dirty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de-DE" sz="2600" dirty="0"/>
                    <a:t> peak </a:t>
                  </a:r>
                </a:p>
              </p:txBody>
            </p:sp>
          </mc:Choice>
          <mc:Fallback xmlns=""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F6EA6D24-9367-5393-4C01-C1608261D9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2260" y="2134526"/>
                  <a:ext cx="3163833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3468" t="-9877" b="-3209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feld 21">
                  <a:extLst>
                    <a:ext uri="{FF2B5EF4-FFF2-40B4-BE49-F238E27FC236}">
                      <a16:creationId xmlns:a16="http://schemas.microsoft.com/office/drawing/2014/main" id="{0EF21F89-CE4A-627D-949A-83C979653814}"/>
                    </a:ext>
                  </a:extLst>
                </p:cNvPr>
                <p:cNvSpPr txBox="1"/>
                <p:nvPr/>
              </p:nvSpPr>
              <p:spPr>
                <a:xfrm>
                  <a:off x="7732260" y="2506733"/>
                  <a:ext cx="3163833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2600" dirty="0"/>
                    <a:t>Fitted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de-DE" sz="2600" dirty="0"/>
                    <a:t> peak </a:t>
                  </a:r>
                </a:p>
              </p:txBody>
            </p:sp>
          </mc:Choice>
          <mc:Fallback xmlns="">
            <p:sp>
              <p:nvSpPr>
                <p:cNvPr id="22" name="Textfeld 21">
                  <a:extLst>
                    <a:ext uri="{FF2B5EF4-FFF2-40B4-BE49-F238E27FC236}">
                      <a16:creationId xmlns:a16="http://schemas.microsoft.com/office/drawing/2014/main" id="{0EF21F89-CE4A-627D-949A-83C9796538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2260" y="2506733"/>
                  <a:ext cx="3163833" cy="492443"/>
                </a:xfrm>
                <a:prstGeom prst="rect">
                  <a:avLst/>
                </a:prstGeom>
                <a:blipFill>
                  <a:blip r:embed="rId5"/>
                  <a:stretch>
                    <a:fillRect l="-3468" t="-9877" b="-3209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D7B9915F-5383-4753-CC82-1A5E831C29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07795" y="2388889"/>
              <a:ext cx="365273" cy="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8DA4663A-3821-B557-8F80-1438444F12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02215" y="2746008"/>
              <a:ext cx="365273" cy="0"/>
            </a:xfrm>
            <a:prstGeom prst="line">
              <a:avLst/>
            </a:prstGeom>
            <a:ln w="12700">
              <a:solidFill>
                <a:srgbClr val="FF040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95B1023F-F1B0-4186-1120-6A45462C1004}"/>
              </a:ext>
            </a:extLst>
          </p:cNvPr>
          <p:cNvSpPr/>
          <p:nvPr/>
        </p:nvSpPr>
        <p:spPr>
          <a:xfrm>
            <a:off x="2048763" y="953196"/>
            <a:ext cx="2066037" cy="524041"/>
          </a:xfrm>
          <a:prstGeom prst="round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14591244-E1E7-93BD-D658-8105142F296F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244278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67AE2-CF34-4F3C-F5D1-0F359AA05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F8D8FC5-7F2F-F5B7-BF54-82FF30883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7991" y="1110348"/>
            <a:ext cx="9266580" cy="5386897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3E05FA3-07C3-692E-40AB-B2D49AFC3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18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101B95-2CF0-E32F-7B3F-540B50414C31}"/>
              </a:ext>
            </a:extLst>
          </p:cNvPr>
          <p:cNvSpPr txBox="1"/>
          <p:nvPr/>
        </p:nvSpPr>
        <p:spPr>
          <a:xfrm>
            <a:off x="490536" y="360755"/>
            <a:ext cx="8844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Maximum </a:t>
            </a:r>
            <a:r>
              <a:rPr lang="de-DE" sz="3200" b="1" dirty="0" err="1"/>
              <a:t>Likelihood</a:t>
            </a:r>
            <a:r>
              <a:rPr lang="de-DE" sz="3200" b="1" dirty="0"/>
              <a:t> Fit </a:t>
            </a:r>
            <a:r>
              <a:rPr lang="de-DE" sz="3200" b="1" dirty="0" err="1"/>
              <a:t>to</a:t>
            </a:r>
            <a:r>
              <a:rPr lang="de-DE" sz="3200" b="1" dirty="0"/>
              <a:t> </a:t>
            </a:r>
            <a:r>
              <a:rPr lang="de-DE" sz="3200" b="1" dirty="0" err="1"/>
              <a:t>ToF</a:t>
            </a:r>
            <a:r>
              <a:rPr lang="de-DE" sz="3200" b="1" dirty="0"/>
              <a:t> </a:t>
            </a:r>
            <a:r>
              <a:rPr lang="de-DE" sz="3200" b="1" dirty="0" err="1"/>
              <a:t>Mass</a:t>
            </a:r>
            <a:r>
              <a:rPr lang="de-DE" sz="3200" b="1" dirty="0"/>
              <a:t> </a:t>
            </a:r>
            <a:r>
              <a:rPr lang="de-DE" sz="3200" b="1" dirty="0" err="1"/>
              <a:t>Spectrum</a:t>
            </a:r>
            <a:endParaRPr lang="de-DE" sz="3200" b="1" dirty="0"/>
          </a:p>
          <a:p>
            <a:endParaRPr lang="de-DE" sz="3200" b="1" dirty="0"/>
          </a:p>
          <a:p>
            <a:endParaRPr lang="de-DE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9E35BC7D-65EB-8F6A-88D7-F2A5B201B13A}"/>
                  </a:ext>
                </a:extLst>
              </p:cNvPr>
              <p:cNvSpPr txBox="1"/>
              <p:nvPr/>
            </p:nvSpPr>
            <p:spPr>
              <a:xfrm>
                <a:off x="494229" y="984385"/>
                <a:ext cx="112072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Example: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0" i="0" smtClean="0">
                        <a:latin typeface="Cambria Math" panose="02040503050406030204" pitchFamily="18" charset="0"/>
                      </a:rPr>
                      <m:t>1942 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de-DE" sz="2400" dirty="0"/>
                  <a:t>, </a:t>
                </a:r>
                <a:r>
                  <a:rPr lang="de-DE" sz="2400" dirty="0" err="1"/>
                  <a:t>deuterium</a:t>
                </a:r>
                <a:r>
                  <a:rPr lang="de-DE" sz="2400" dirty="0"/>
                  <a:t> </a:t>
                </a:r>
                <a:r>
                  <a:rPr lang="de-DE" sz="2400" dirty="0" err="1"/>
                  <a:t>beamtime</a:t>
                </a:r>
                <a:r>
                  <a:rPr lang="de-DE" sz="2400" dirty="0"/>
                  <a:t> 2018-06 </a:t>
                </a: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9E35BC7D-65EB-8F6A-88D7-F2A5B201B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29" y="984385"/>
                <a:ext cx="11207235" cy="461665"/>
              </a:xfrm>
              <a:prstGeom prst="rect">
                <a:avLst/>
              </a:prstGeom>
              <a:blipFill>
                <a:blip r:embed="rId3"/>
                <a:stretch>
                  <a:fillRect l="-707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15A16AE-18E9-3BBB-905F-9198DACA1A1B}"/>
              </a:ext>
            </a:extLst>
          </p:cNvPr>
          <p:cNvGrpSpPr/>
          <p:nvPr/>
        </p:nvGrpSpPr>
        <p:grpSpPr>
          <a:xfrm>
            <a:off x="7402215" y="1765716"/>
            <a:ext cx="3493878" cy="1233460"/>
            <a:chOff x="7402215" y="1765716"/>
            <a:chExt cx="3493878" cy="1233460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D3217B72-D100-8DC0-F3D4-1B44B4EF968F}"/>
                </a:ext>
              </a:extLst>
            </p:cNvPr>
            <p:cNvSpPr txBox="1"/>
            <p:nvPr/>
          </p:nvSpPr>
          <p:spPr>
            <a:xfrm>
              <a:off x="7732260" y="1765716"/>
              <a:ext cx="189977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 dirty="0"/>
                <a:t>Real </a:t>
              </a:r>
              <a:r>
                <a:rPr lang="de-DE" sz="2600" dirty="0" err="1"/>
                <a:t>data</a:t>
              </a:r>
              <a:endParaRPr lang="de-DE" sz="2600" dirty="0"/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9EF4618B-99C3-3217-1F3D-61A4E530A4F5}"/>
                </a:ext>
              </a:extLst>
            </p:cNvPr>
            <p:cNvGrpSpPr/>
            <p:nvPr/>
          </p:nvGrpSpPr>
          <p:grpSpPr>
            <a:xfrm>
              <a:off x="7402215" y="1913034"/>
              <a:ext cx="365273" cy="221492"/>
              <a:chOff x="8020705" y="1953732"/>
              <a:chExt cx="365273" cy="221492"/>
            </a:xfrm>
          </p:grpSpPr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10131DFD-A100-8A3B-95A0-F62C4CC6C3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20705" y="2064478"/>
                <a:ext cx="36527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C09B8EAC-E4C6-FE8F-9108-DAB688EF26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3342" y="1953732"/>
                <a:ext cx="0" cy="22149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A152F5BB-02D5-AA7E-389C-3DF18B5ACBF7}"/>
                    </a:ext>
                  </a:extLst>
                </p:cNvPr>
                <p:cNvSpPr txBox="1"/>
                <p:nvPr/>
              </p:nvSpPr>
              <p:spPr>
                <a:xfrm>
                  <a:off x="7732260" y="2134526"/>
                  <a:ext cx="3163833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2600" dirty="0" err="1"/>
                    <a:t>Fitted</a:t>
                  </a:r>
                  <a:r>
                    <a:rPr lang="de-DE" sz="2600" dirty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de-DE" sz="2600" dirty="0"/>
                    <a:t> peak </a:t>
                  </a:r>
                </a:p>
              </p:txBody>
            </p:sp>
          </mc:Choice>
          <mc:Fallback xmlns="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A152F5BB-02D5-AA7E-389C-3DF18B5ACB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2260" y="2134526"/>
                  <a:ext cx="3163833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3468" t="-9877" b="-3209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7FCE3FBA-D18C-9205-1787-1EECB57B8203}"/>
                    </a:ext>
                  </a:extLst>
                </p:cNvPr>
                <p:cNvSpPr txBox="1"/>
                <p:nvPr/>
              </p:nvSpPr>
              <p:spPr>
                <a:xfrm>
                  <a:off x="7732260" y="2506733"/>
                  <a:ext cx="3163833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2600" dirty="0"/>
                    <a:t>Fitted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de-DE" sz="2600" dirty="0"/>
                    <a:t> peak </a:t>
                  </a:r>
                </a:p>
              </p:txBody>
            </p:sp>
          </mc:Choice>
          <mc:Fallback xmlns=""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7FCE3FBA-D18C-9205-1787-1EECB57B82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2260" y="2506733"/>
                  <a:ext cx="3163833" cy="492443"/>
                </a:xfrm>
                <a:prstGeom prst="rect">
                  <a:avLst/>
                </a:prstGeom>
                <a:blipFill>
                  <a:blip r:embed="rId5"/>
                  <a:stretch>
                    <a:fillRect l="-3468" t="-9877" b="-3209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8E5CDE35-7CC3-BB83-AC74-138FC8ABD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07795" y="2388889"/>
              <a:ext cx="365273" cy="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B5E1C10D-D913-E047-5CA7-D82EABC823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02215" y="2746008"/>
              <a:ext cx="365273" cy="0"/>
            </a:xfrm>
            <a:prstGeom prst="line">
              <a:avLst/>
            </a:prstGeom>
            <a:ln w="12700">
              <a:solidFill>
                <a:srgbClr val="FF040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5AF32E82-BB49-DF4D-203A-E262F0DBD8A7}"/>
              </a:ext>
            </a:extLst>
          </p:cNvPr>
          <p:cNvSpPr/>
          <p:nvPr/>
        </p:nvSpPr>
        <p:spPr>
          <a:xfrm>
            <a:off x="2065115" y="953196"/>
            <a:ext cx="2060572" cy="524041"/>
          </a:xfrm>
          <a:prstGeom prst="roundRect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1AE08A8A-3C40-3185-321C-6E2A8CA328CA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3231329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89658-B954-7105-C361-AD63B5758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6312CD80-4B77-3859-54A1-F9CF51B2D18B}"/>
              </a:ext>
            </a:extLst>
          </p:cNvPr>
          <p:cNvGrpSpPr/>
          <p:nvPr/>
        </p:nvGrpSpPr>
        <p:grpSpPr>
          <a:xfrm>
            <a:off x="1796689" y="3511847"/>
            <a:ext cx="1969628" cy="1048308"/>
            <a:chOff x="1796689" y="3511847"/>
            <a:chExt cx="1969628" cy="1048308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6EABA190-AC0E-AEEC-A05D-C0F89AC7A0FB}"/>
                </a:ext>
              </a:extLst>
            </p:cNvPr>
            <p:cNvSpPr/>
            <p:nvPr/>
          </p:nvSpPr>
          <p:spPr>
            <a:xfrm>
              <a:off x="1796689" y="3523093"/>
              <a:ext cx="1969626" cy="1037062"/>
            </a:xfrm>
            <a:custGeom>
              <a:avLst/>
              <a:gdLst>
                <a:gd name="connsiteX0" fmla="*/ 189166 w 1134971"/>
                <a:gd name="connsiteY0" fmla="*/ 0 h 702784"/>
                <a:gd name="connsiteX1" fmla="*/ 945805 w 1134971"/>
                <a:gd name="connsiteY1" fmla="*/ 0 h 702784"/>
                <a:gd name="connsiteX2" fmla="*/ 1134971 w 1134971"/>
                <a:gd name="connsiteY2" fmla="*/ 189166 h 702784"/>
                <a:gd name="connsiteX3" fmla="*/ 1134971 w 1134971"/>
                <a:gd name="connsiteY3" fmla="*/ 702784 h 702784"/>
                <a:gd name="connsiteX4" fmla="*/ 945805 w 1134971"/>
                <a:gd name="connsiteY4" fmla="*/ 513618 h 702784"/>
                <a:gd name="connsiteX5" fmla="*/ 189166 w 1134971"/>
                <a:gd name="connsiteY5" fmla="*/ 513618 h 702784"/>
                <a:gd name="connsiteX6" fmla="*/ 0 w 1134971"/>
                <a:gd name="connsiteY6" fmla="*/ 702784 h 702784"/>
                <a:gd name="connsiteX7" fmla="*/ 0 w 1134971"/>
                <a:gd name="connsiteY7" fmla="*/ 189166 h 702784"/>
                <a:gd name="connsiteX8" fmla="*/ 189166 w 1134971"/>
                <a:gd name="connsiteY8" fmla="*/ 0 h 70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971" h="702784">
                  <a:moveTo>
                    <a:pt x="189166" y="0"/>
                  </a:moveTo>
                  <a:lnTo>
                    <a:pt x="945805" y="0"/>
                  </a:lnTo>
                  <a:cubicBezTo>
                    <a:pt x="1050278" y="0"/>
                    <a:pt x="1134971" y="84693"/>
                    <a:pt x="1134971" y="189166"/>
                  </a:cubicBezTo>
                  <a:lnTo>
                    <a:pt x="1134971" y="702784"/>
                  </a:lnTo>
                  <a:cubicBezTo>
                    <a:pt x="1134971" y="598311"/>
                    <a:pt x="1050278" y="513618"/>
                    <a:pt x="945805" y="513618"/>
                  </a:cubicBezTo>
                  <a:lnTo>
                    <a:pt x="189166" y="513618"/>
                  </a:lnTo>
                  <a:cubicBezTo>
                    <a:pt x="84693" y="513618"/>
                    <a:pt x="0" y="598311"/>
                    <a:pt x="0" y="702784"/>
                  </a:cubicBezTo>
                  <a:lnTo>
                    <a:pt x="0" y="189166"/>
                  </a:lnTo>
                  <a:cubicBezTo>
                    <a:pt x="0" y="84693"/>
                    <a:pt x="84693" y="0"/>
                    <a:pt x="189166" y="0"/>
                  </a:cubicBezTo>
                  <a:close/>
                </a:path>
              </a:pathLst>
            </a:custGeom>
            <a:solidFill>
              <a:srgbClr val="909085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 dirty="0">
                <a:solidFill>
                  <a:schemeClr val="tx1"/>
                </a:solidFill>
              </a:endParaRP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CBBB69C0-3EF7-2F12-20B0-CCD8E9C5B29B}"/>
                </a:ext>
              </a:extLst>
            </p:cNvPr>
            <p:cNvSpPr txBox="1"/>
            <p:nvPr/>
          </p:nvSpPr>
          <p:spPr>
            <a:xfrm>
              <a:off x="1796689" y="3519589"/>
              <a:ext cx="1969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Fermi</a:t>
              </a:r>
            </a:p>
            <a:p>
              <a:pPr algn="ctr"/>
              <a:r>
                <a:rPr lang="de-DE" sz="1600" dirty="0" err="1"/>
                <a:t>correction</a:t>
              </a:r>
              <a:endParaRPr lang="de-DE" sz="1600" dirty="0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A92867A7-FD61-F3F5-1A3C-A69C291BA5E4}"/>
                </a:ext>
              </a:extLst>
            </p:cNvPr>
            <p:cNvSpPr txBox="1"/>
            <p:nvPr/>
          </p:nvSpPr>
          <p:spPr>
            <a:xfrm>
              <a:off x="2148578" y="3511847"/>
              <a:ext cx="554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+</a:t>
              </a:r>
            </a:p>
            <a:p>
              <a:pPr algn="ctr"/>
              <a:endParaRPr lang="de-DE" sz="1600" dirty="0"/>
            </a:p>
          </p:txBody>
        </p:sp>
      </p:grpSp>
      <p:grpSp>
        <p:nvGrpSpPr>
          <p:cNvPr id="106" name="Gruppieren 105">
            <a:extLst>
              <a:ext uri="{FF2B5EF4-FFF2-40B4-BE49-F238E27FC236}">
                <a16:creationId xmlns:a16="http://schemas.microsoft.com/office/drawing/2014/main" id="{8D35397E-AA9E-29CF-2CE0-2FE7F5B9AC8E}"/>
              </a:ext>
            </a:extLst>
          </p:cNvPr>
          <p:cNvGrpSpPr/>
          <p:nvPr/>
        </p:nvGrpSpPr>
        <p:grpSpPr>
          <a:xfrm>
            <a:off x="8929121" y="1804557"/>
            <a:ext cx="3038705" cy="4931046"/>
            <a:chOff x="8929121" y="1804557"/>
            <a:chExt cx="3038705" cy="4931046"/>
          </a:xfrm>
        </p:grpSpPr>
        <p:sp>
          <p:nvSpPr>
            <p:cNvPr id="89" name="Rechteck: abgerundete Ecken 88">
              <a:extLst>
                <a:ext uri="{FF2B5EF4-FFF2-40B4-BE49-F238E27FC236}">
                  <a16:creationId xmlns:a16="http://schemas.microsoft.com/office/drawing/2014/main" id="{9B02E759-BF07-92B4-7863-CD156D878266}"/>
                </a:ext>
              </a:extLst>
            </p:cNvPr>
            <p:cNvSpPr/>
            <p:nvPr/>
          </p:nvSpPr>
          <p:spPr>
            <a:xfrm>
              <a:off x="8929121" y="5977094"/>
              <a:ext cx="875279" cy="758509"/>
            </a:xfrm>
            <a:prstGeom prst="roundRect">
              <a:avLst/>
            </a:prstGeom>
            <a:solidFill>
              <a:srgbClr val="F4BB9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>
                <a:solidFill>
                  <a:schemeClr val="tx1"/>
                </a:solidFill>
              </a:endParaRPr>
            </a:p>
          </p:txBody>
        </p:sp>
        <p:sp>
          <p:nvSpPr>
            <p:cNvPr id="78" name="Rechteck: abgerundete Ecken 77">
              <a:extLst>
                <a:ext uri="{FF2B5EF4-FFF2-40B4-BE49-F238E27FC236}">
                  <a16:creationId xmlns:a16="http://schemas.microsoft.com/office/drawing/2014/main" id="{1005B6DC-0169-0070-6C43-EF4BEE4A8C1F}"/>
                </a:ext>
              </a:extLst>
            </p:cNvPr>
            <p:cNvSpPr/>
            <p:nvPr/>
          </p:nvSpPr>
          <p:spPr>
            <a:xfrm>
              <a:off x="9998198" y="1804557"/>
              <a:ext cx="1969628" cy="1412003"/>
            </a:xfrm>
            <a:prstGeom prst="roundRect">
              <a:avLst/>
            </a:prstGeom>
            <a:solidFill>
              <a:srgbClr val="F4BB9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Included</a:t>
              </a:r>
              <a:r>
                <a:rPr lang="de-DE" sz="2000" dirty="0">
                  <a:solidFill>
                    <a:schemeClr val="tx1"/>
                  </a:solidFill>
                </a:rPr>
                <a:t> in </a:t>
              </a:r>
              <a:r>
                <a:rPr lang="de-DE" sz="2000" dirty="0" err="1">
                  <a:solidFill>
                    <a:schemeClr val="tx1"/>
                  </a:solidFill>
                </a:rPr>
                <a:t>discussion</a:t>
              </a:r>
              <a:endParaRPr lang="de-DE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99" name="Gerader Verbinder 98">
              <a:extLst>
                <a:ext uri="{FF2B5EF4-FFF2-40B4-BE49-F238E27FC236}">
                  <a16:creationId xmlns:a16="http://schemas.microsoft.com/office/drawing/2014/main" id="{6F610FC0-4602-1330-9C83-5D030581135F}"/>
                </a:ext>
              </a:extLst>
            </p:cNvPr>
            <p:cNvCxnSpPr>
              <a:cxnSpLocks/>
            </p:cNvCxnSpPr>
            <p:nvPr/>
          </p:nvCxnSpPr>
          <p:spPr>
            <a:xfrm>
              <a:off x="11019393" y="3215282"/>
              <a:ext cx="0" cy="3141066"/>
            </a:xfrm>
            <a:prstGeom prst="line">
              <a:avLst/>
            </a:prstGeom>
            <a:ln w="38100">
              <a:solidFill>
                <a:srgbClr val="F4BB9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0A08DDC1-A0E7-0A79-3F0A-DE9646ECFD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4400" y="6356348"/>
              <a:ext cx="1214993" cy="0"/>
            </a:xfrm>
            <a:prstGeom prst="line">
              <a:avLst/>
            </a:prstGeom>
            <a:ln w="38100">
              <a:solidFill>
                <a:srgbClr val="F4BB9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C3975307-6776-A437-5960-C0A21F6896A7}"/>
              </a:ext>
            </a:extLst>
          </p:cNvPr>
          <p:cNvGrpSpPr/>
          <p:nvPr/>
        </p:nvGrpSpPr>
        <p:grpSpPr>
          <a:xfrm>
            <a:off x="7624065" y="4104364"/>
            <a:ext cx="2943212" cy="2614547"/>
            <a:chOff x="7624065" y="4104364"/>
            <a:chExt cx="2943212" cy="2614547"/>
          </a:xfrm>
          <a:solidFill>
            <a:srgbClr val="FFFF85"/>
          </a:solidFill>
        </p:grpSpPr>
        <p:sp>
          <p:nvSpPr>
            <p:cNvPr id="83" name="Rechteck: abgerundete Ecken 82">
              <a:extLst>
                <a:ext uri="{FF2B5EF4-FFF2-40B4-BE49-F238E27FC236}">
                  <a16:creationId xmlns:a16="http://schemas.microsoft.com/office/drawing/2014/main" id="{BB3D6028-F0F8-5F29-F6C4-A8C541B9BEAA}"/>
                </a:ext>
              </a:extLst>
            </p:cNvPr>
            <p:cNvSpPr/>
            <p:nvPr/>
          </p:nvSpPr>
          <p:spPr>
            <a:xfrm>
              <a:off x="7624065" y="5960402"/>
              <a:ext cx="944197" cy="7585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84" name="Gerader Verbinder 83">
              <a:extLst>
                <a:ext uri="{FF2B5EF4-FFF2-40B4-BE49-F238E27FC236}">
                  <a16:creationId xmlns:a16="http://schemas.microsoft.com/office/drawing/2014/main" id="{3025C59E-6AE1-E7A2-B9A7-65270BF281BC}"/>
                </a:ext>
              </a:extLst>
            </p:cNvPr>
            <p:cNvCxnSpPr>
              <a:cxnSpLocks/>
              <a:endCxn id="83" idx="0"/>
            </p:cNvCxnSpPr>
            <p:nvPr/>
          </p:nvCxnSpPr>
          <p:spPr>
            <a:xfrm>
              <a:off x="8096164" y="4810366"/>
              <a:ext cx="0" cy="1150036"/>
            </a:xfrm>
            <a:prstGeom prst="line">
              <a:avLst/>
            </a:prstGeom>
            <a:grpFill/>
            <a:ln w="38100">
              <a:solidFill>
                <a:srgbClr val="FFFF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hteck: abgerundete Ecken 76">
              <a:extLst>
                <a:ext uri="{FF2B5EF4-FFF2-40B4-BE49-F238E27FC236}">
                  <a16:creationId xmlns:a16="http://schemas.microsoft.com/office/drawing/2014/main" id="{7A34EE85-112B-1599-4D58-2A9F600D63AD}"/>
                </a:ext>
              </a:extLst>
            </p:cNvPr>
            <p:cNvSpPr/>
            <p:nvPr/>
          </p:nvSpPr>
          <p:spPr>
            <a:xfrm>
              <a:off x="8597649" y="4104364"/>
              <a:ext cx="1969628" cy="141200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Included</a:t>
              </a:r>
              <a:r>
                <a:rPr lang="de-DE" sz="2000" dirty="0">
                  <a:solidFill>
                    <a:schemeClr val="tx1"/>
                  </a:solidFill>
                </a:rPr>
                <a:t> in </a:t>
              </a:r>
              <a:r>
                <a:rPr lang="de-DE" sz="2000" dirty="0" err="1">
                  <a:solidFill>
                    <a:schemeClr val="tx1"/>
                  </a:solidFill>
                </a:rPr>
                <a:t>systematic</a:t>
              </a:r>
              <a:endParaRPr lang="de-DE" sz="20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uncertainty</a:t>
              </a:r>
              <a:endParaRPr lang="de-DE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5271C6F2-41F5-2F0B-C756-394B584BCB4B}"/>
                </a:ext>
              </a:extLst>
            </p:cNvPr>
            <p:cNvCxnSpPr>
              <a:cxnSpLocks/>
              <a:stCxn id="77" idx="1"/>
            </p:cNvCxnSpPr>
            <p:nvPr/>
          </p:nvCxnSpPr>
          <p:spPr>
            <a:xfrm flipH="1">
              <a:off x="8091188" y="4810366"/>
              <a:ext cx="506461" cy="0"/>
            </a:xfrm>
            <a:prstGeom prst="line">
              <a:avLst/>
            </a:prstGeom>
            <a:grpFill/>
            <a:ln w="38100">
              <a:solidFill>
                <a:srgbClr val="FFFF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3AFB112-0973-3083-FDB9-A271215D8E05}"/>
              </a:ext>
            </a:extLst>
          </p:cNvPr>
          <p:cNvGrpSpPr/>
          <p:nvPr/>
        </p:nvGrpSpPr>
        <p:grpSpPr>
          <a:xfrm>
            <a:off x="529564" y="1809208"/>
            <a:ext cx="5121428" cy="4911189"/>
            <a:chOff x="529564" y="1809208"/>
            <a:chExt cx="5121428" cy="4911189"/>
          </a:xfrm>
        </p:grpSpPr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13370530-992A-7849-C5C3-42BBB10F498F}"/>
                </a:ext>
              </a:extLst>
            </p:cNvPr>
            <p:cNvSpPr/>
            <p:nvPr/>
          </p:nvSpPr>
          <p:spPr>
            <a:xfrm>
              <a:off x="4242816" y="5961888"/>
              <a:ext cx="1408176" cy="758509"/>
            </a:xfrm>
            <a:prstGeom prst="roundRect">
              <a:avLst/>
            </a:prstGeom>
            <a:solidFill>
              <a:srgbClr val="85BB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>
                <a:solidFill>
                  <a:schemeClr val="tx1"/>
                </a:solidFill>
              </a:endParaRPr>
            </a:p>
          </p:txBody>
        </p:sp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F5792A31-C8C6-5076-3643-CC0B4352AF06}"/>
                </a:ext>
              </a:extLst>
            </p:cNvPr>
            <p:cNvSpPr/>
            <p:nvPr/>
          </p:nvSpPr>
          <p:spPr>
            <a:xfrm>
              <a:off x="529564" y="1809208"/>
              <a:ext cx="1969628" cy="1412003"/>
            </a:xfrm>
            <a:prstGeom prst="roundRect">
              <a:avLst/>
            </a:prstGeom>
            <a:solidFill>
              <a:srgbClr val="85BB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Measured</a:t>
              </a:r>
              <a:r>
                <a:rPr lang="de-DE" sz="2000" dirty="0">
                  <a:solidFill>
                    <a:schemeClr val="tx1"/>
                  </a:solidFill>
                </a:rPr>
                <a:t> on D</a:t>
              </a:r>
              <a:r>
                <a:rPr lang="de-DE" sz="2000" baseline="-25000" dirty="0">
                  <a:solidFill>
                    <a:schemeClr val="tx1"/>
                  </a:solidFill>
                </a:rPr>
                <a:t>2</a:t>
              </a:r>
              <a:r>
                <a:rPr lang="de-DE" sz="20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target</a:t>
              </a:r>
              <a:endParaRPr lang="de-DE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9F0FE8EE-13D3-15DF-A72A-26E01AE1841D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1514378" y="3221211"/>
              <a:ext cx="0" cy="3135138"/>
            </a:xfrm>
            <a:prstGeom prst="line">
              <a:avLst/>
            </a:prstGeom>
            <a:ln w="38100">
              <a:solidFill>
                <a:srgbClr val="85BBE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246C04CC-5FCF-B72C-F998-32F0C28A6A13}"/>
                </a:ext>
              </a:extLst>
            </p:cNvPr>
            <p:cNvCxnSpPr>
              <a:cxnSpLocks/>
            </p:cNvCxnSpPr>
            <p:nvPr/>
          </p:nvCxnSpPr>
          <p:spPr>
            <a:xfrm>
              <a:off x="1515434" y="6356350"/>
              <a:ext cx="2727382" cy="0"/>
            </a:xfrm>
            <a:prstGeom prst="line">
              <a:avLst/>
            </a:prstGeom>
            <a:ln w="38100">
              <a:solidFill>
                <a:srgbClr val="85BBE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Ellipse 40">
            <a:extLst>
              <a:ext uri="{FF2B5EF4-FFF2-40B4-BE49-F238E27FC236}">
                <a16:creationId xmlns:a16="http://schemas.microsoft.com/office/drawing/2014/main" id="{BCB2DC38-C3BE-50B7-C48E-E543A932A7DF}"/>
              </a:ext>
            </a:extLst>
          </p:cNvPr>
          <p:cNvSpPr/>
          <p:nvPr/>
        </p:nvSpPr>
        <p:spPr>
          <a:xfrm>
            <a:off x="4289563" y="1877633"/>
            <a:ext cx="3918265" cy="3918265"/>
          </a:xfrm>
          <a:prstGeom prst="ellipse">
            <a:avLst/>
          </a:prstGeom>
          <a:solidFill>
            <a:srgbClr val="FFEBE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ysClr val="windowText" lastClr="000000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C27D92C-17D4-7042-9728-5AEA5A1B4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19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06EA2D8-39FA-5638-6541-D276155570FD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Methodology</a:t>
            </a:r>
            <a:endParaRPr lang="de-DE" sz="3200" b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4CCFD40-C63E-92C1-F8A0-85B0FD48897C}"/>
              </a:ext>
            </a:extLst>
          </p:cNvPr>
          <p:cNvSpPr txBox="1"/>
          <p:nvPr/>
        </p:nvSpPr>
        <p:spPr>
          <a:xfrm>
            <a:off x="490536" y="1063595"/>
            <a:ext cx="10837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Normalized</a:t>
            </a:r>
            <a:r>
              <a:rPr lang="de-DE" sz="2400" dirty="0"/>
              <a:t> </a:t>
            </a:r>
            <a:r>
              <a:rPr lang="de-DE" sz="2400" dirty="0" err="1"/>
              <a:t>counts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both</a:t>
            </a:r>
            <a:r>
              <a:rPr lang="de-DE" sz="2400" dirty="0"/>
              <a:t> </a:t>
            </a:r>
            <a:r>
              <a:rPr lang="de-DE" sz="2400" dirty="0" err="1"/>
              <a:t>beamtimes</a:t>
            </a:r>
            <a:r>
              <a:rPr lang="de-DE" sz="2400" dirty="0"/>
              <a:t> </a:t>
            </a:r>
            <a:r>
              <a:rPr lang="de-DE" sz="2400" dirty="0" err="1"/>
              <a:t>known</a:t>
            </a:r>
            <a:r>
              <a:rPr lang="de-DE" sz="2400" dirty="0"/>
              <a:t>, </a:t>
            </a:r>
            <a:r>
              <a:rPr lang="de-DE" sz="2400" dirty="0" err="1"/>
              <a:t>now</a:t>
            </a:r>
            <a:r>
              <a:rPr lang="de-DE" sz="2400" dirty="0"/>
              <a:t> </a:t>
            </a:r>
            <a:r>
              <a:rPr lang="de-DE" sz="2400" dirty="0" err="1"/>
              <a:t>investigate</a:t>
            </a:r>
            <a:r>
              <a:rPr lang="de-DE" sz="2400" dirty="0"/>
              <a:t> </a:t>
            </a:r>
            <a:r>
              <a:rPr lang="de-DE" sz="2400" dirty="0" err="1"/>
              <a:t>uncertainties</a:t>
            </a:r>
            <a:endParaRPr lang="de-DE" sz="2400" dirty="0"/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41F9ED35-C5A3-A9D7-C2E6-550830713D44}"/>
              </a:ext>
            </a:extLst>
          </p:cNvPr>
          <p:cNvSpPr txBox="1"/>
          <p:nvPr/>
        </p:nvSpPr>
        <p:spPr>
          <a:xfrm>
            <a:off x="3766320" y="1415968"/>
            <a:ext cx="81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dirty="0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4224C07B-628F-6DAF-5E2E-93C2A63357CD}"/>
                  </a:ext>
                </a:extLst>
              </p:cNvPr>
              <p:cNvSpPr txBox="1"/>
              <p:nvPr/>
            </p:nvSpPr>
            <p:spPr>
              <a:xfrm>
                <a:off x="3211403" y="5998917"/>
                <a:ext cx="1372527" cy="646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3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A531578F-604F-CFD1-49CF-4D5B4434E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403" y="5998917"/>
                <a:ext cx="1372527" cy="6466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0567281-231D-FC84-A5D2-5B52DB19E843}"/>
                  </a:ext>
                </a:extLst>
              </p:cNvPr>
              <p:cNvSpPr txBox="1"/>
              <p:nvPr/>
            </p:nvSpPr>
            <p:spPr>
              <a:xfrm>
                <a:off x="4008398" y="5960402"/>
                <a:ext cx="1887290" cy="686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BG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54BDCDD-1855-3568-7B72-10CC22E3B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398" y="5960402"/>
                <a:ext cx="1887290" cy="6869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B9C6AB2-EE5F-508D-F790-BB5F72A98405}"/>
              </a:ext>
            </a:extLst>
          </p:cNvPr>
          <p:cNvGrpSpPr/>
          <p:nvPr/>
        </p:nvGrpSpPr>
        <p:grpSpPr>
          <a:xfrm>
            <a:off x="6096000" y="3484993"/>
            <a:ext cx="1769660" cy="1847747"/>
            <a:chOff x="9346292" y="1958994"/>
            <a:chExt cx="1769660" cy="1847747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BFAC524-DB0E-A1CD-A137-F3F82CCDE189}"/>
                </a:ext>
              </a:extLst>
            </p:cNvPr>
            <p:cNvSpPr/>
            <p:nvPr/>
          </p:nvSpPr>
          <p:spPr>
            <a:xfrm>
              <a:off x="9346292" y="2037081"/>
              <a:ext cx="1769660" cy="1769660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7FBCC60E-E125-8AAC-42AF-D45906CD2354}"/>
                </a:ext>
              </a:extLst>
            </p:cNvPr>
            <p:cNvSpPr txBox="1"/>
            <p:nvPr/>
          </p:nvSpPr>
          <p:spPr>
            <a:xfrm>
              <a:off x="9824722" y="1958994"/>
              <a:ext cx="812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600" dirty="0"/>
                <a:t>p</a:t>
              </a:r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0F996585-0BBE-919E-40B0-1BF1FF49CA07}"/>
              </a:ext>
            </a:extLst>
          </p:cNvPr>
          <p:cNvGrpSpPr/>
          <p:nvPr/>
        </p:nvGrpSpPr>
        <p:grpSpPr>
          <a:xfrm>
            <a:off x="1796694" y="4106116"/>
            <a:ext cx="5404050" cy="2612795"/>
            <a:chOff x="1796694" y="4106116"/>
            <a:chExt cx="5404050" cy="2612795"/>
          </a:xfrm>
        </p:grpSpPr>
        <p:sp>
          <p:nvSpPr>
            <p:cNvPr id="67" name="Rechteck: abgerundete Ecken 66">
              <a:extLst>
                <a:ext uri="{FF2B5EF4-FFF2-40B4-BE49-F238E27FC236}">
                  <a16:creationId xmlns:a16="http://schemas.microsoft.com/office/drawing/2014/main" id="{3939BE2E-62CD-8CBF-6EA4-0253AE74DDC0}"/>
                </a:ext>
              </a:extLst>
            </p:cNvPr>
            <p:cNvSpPr/>
            <p:nvPr/>
          </p:nvSpPr>
          <p:spPr>
            <a:xfrm>
              <a:off x="6252102" y="5960402"/>
              <a:ext cx="948642" cy="758509"/>
            </a:xfrm>
            <a:prstGeom prst="roundRect">
              <a:avLst/>
            </a:prstGeom>
            <a:solidFill>
              <a:srgbClr val="EE94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hteck: abgerundete Ecken 14">
              <a:extLst>
                <a:ext uri="{FF2B5EF4-FFF2-40B4-BE49-F238E27FC236}">
                  <a16:creationId xmlns:a16="http://schemas.microsoft.com/office/drawing/2014/main" id="{3ACD72DF-5317-9EF8-B673-E83EC5F800BD}"/>
                </a:ext>
              </a:extLst>
            </p:cNvPr>
            <p:cNvSpPr/>
            <p:nvPr/>
          </p:nvSpPr>
          <p:spPr>
            <a:xfrm>
              <a:off x="1796694" y="4106116"/>
              <a:ext cx="1969626" cy="1412004"/>
            </a:xfrm>
            <a:prstGeom prst="roundRect">
              <a:avLst/>
            </a:prstGeom>
            <a:solidFill>
              <a:srgbClr val="EE94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Measured</a:t>
              </a:r>
              <a:r>
                <a:rPr lang="de-DE" sz="2000" dirty="0">
                  <a:solidFill>
                    <a:schemeClr val="tx1"/>
                  </a:solidFill>
                </a:rPr>
                <a:t> on H</a:t>
              </a:r>
              <a:r>
                <a:rPr lang="de-DE" sz="2000" baseline="-25000" dirty="0">
                  <a:solidFill>
                    <a:schemeClr val="tx1"/>
                  </a:solidFill>
                </a:rPr>
                <a:t>2</a:t>
              </a:r>
              <a:r>
                <a:rPr lang="de-DE" sz="20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target</a:t>
              </a:r>
              <a:endParaRPr lang="de-DE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D1E03ED9-D57F-04A2-AEC4-EFB1A54195F1}"/>
                </a:ext>
              </a:extLst>
            </p:cNvPr>
            <p:cNvCxnSpPr>
              <a:cxnSpLocks/>
              <a:endCxn id="67" idx="0"/>
            </p:cNvCxnSpPr>
            <p:nvPr/>
          </p:nvCxnSpPr>
          <p:spPr>
            <a:xfrm>
              <a:off x="6694283" y="4812118"/>
              <a:ext cx="32140" cy="1148284"/>
            </a:xfrm>
            <a:prstGeom prst="line">
              <a:avLst/>
            </a:prstGeom>
            <a:ln w="38100">
              <a:solidFill>
                <a:srgbClr val="EE94A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3D03054A-791D-FE1D-05E2-9B1DD51745E6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3766320" y="4812118"/>
              <a:ext cx="2927963" cy="0"/>
            </a:xfrm>
            <a:prstGeom prst="line">
              <a:avLst/>
            </a:prstGeom>
            <a:ln w="38100">
              <a:solidFill>
                <a:srgbClr val="EE94A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CD54718F-3E55-8114-3BE5-87A41CCAF94B}"/>
                  </a:ext>
                </a:extLst>
              </p:cNvPr>
              <p:cNvSpPr txBox="1"/>
              <p:nvPr/>
            </p:nvSpPr>
            <p:spPr>
              <a:xfrm>
                <a:off x="7130998" y="5998917"/>
                <a:ext cx="960190" cy="646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BG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C21E2275-A08A-6083-E010-60EE8188E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998" y="5998917"/>
                <a:ext cx="960190" cy="646652"/>
              </a:xfrm>
              <a:prstGeom prst="rect">
                <a:avLst/>
              </a:prstGeom>
              <a:blipFill>
                <a:blip r:embed="rId4"/>
                <a:stretch>
                  <a:fillRect r="-401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F7810AA3-BC42-B485-B118-E03951ED4143}"/>
                  </a:ext>
                </a:extLst>
              </p:cNvPr>
              <p:cNvSpPr txBox="1"/>
              <p:nvPr/>
            </p:nvSpPr>
            <p:spPr>
              <a:xfrm>
                <a:off x="5569698" y="5960402"/>
                <a:ext cx="960190" cy="721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3600" b="0" i="1" smtClean="0">
                          <a:latin typeface="Cambria Math" panose="02040503050406030204" pitchFamily="18" charset="0"/>
                        </a:rPr>
                        <m:t>− (</m:t>
                      </m:r>
                      <m:sSubSup>
                        <m:sSubSupPr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BG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B7A1ACEE-DDC1-1106-9429-E23D3326D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698" y="5960402"/>
                <a:ext cx="960190" cy="721480"/>
              </a:xfrm>
              <a:prstGeom prst="rect">
                <a:avLst/>
              </a:prstGeom>
              <a:blipFill>
                <a:blip r:embed="rId5"/>
                <a:stretch>
                  <a:fillRect r="-598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BEF12C0B-7A1F-2A45-FE6A-33179E5BED33}"/>
                  </a:ext>
                </a:extLst>
              </p:cNvPr>
              <p:cNvSpPr txBox="1"/>
              <p:nvPr/>
            </p:nvSpPr>
            <p:spPr>
              <a:xfrm>
                <a:off x="8325351" y="5960402"/>
                <a:ext cx="960190" cy="721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 + 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FSI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de-DE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1C0B97D-F554-6C9D-003A-14216B26A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351" y="5960402"/>
                <a:ext cx="960190" cy="721480"/>
              </a:xfrm>
              <a:prstGeom prst="rect">
                <a:avLst/>
              </a:prstGeom>
              <a:blipFill>
                <a:blip r:embed="rId6"/>
                <a:stretch>
                  <a:fillRect r="-675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833CCF12-0CA0-B338-AD69-AB4FB484EBC5}"/>
                  </a:ext>
                </a:extLst>
              </p:cNvPr>
              <p:cNvSpPr txBox="1"/>
              <p:nvPr/>
            </p:nvSpPr>
            <p:spPr>
              <a:xfrm>
                <a:off x="2703314" y="5999370"/>
                <a:ext cx="960190" cy="646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CE3FFC5-62B2-3A6B-E8EC-34C9652FF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314" y="5999370"/>
                <a:ext cx="960190" cy="6466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578AAFE-8428-94EB-D1BF-27251D367D22}"/>
              </a:ext>
            </a:extLst>
          </p:cNvPr>
          <p:cNvGrpSpPr/>
          <p:nvPr/>
        </p:nvGrpSpPr>
        <p:grpSpPr>
          <a:xfrm>
            <a:off x="4579120" y="2325891"/>
            <a:ext cx="1769660" cy="1847747"/>
            <a:chOff x="4579120" y="2404700"/>
            <a:chExt cx="1769660" cy="1847747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F39E0D3-158B-F0C4-7BE3-D311A18C361C}"/>
                </a:ext>
              </a:extLst>
            </p:cNvPr>
            <p:cNvSpPr/>
            <p:nvPr/>
          </p:nvSpPr>
          <p:spPr>
            <a:xfrm>
              <a:off x="4579120" y="2482787"/>
              <a:ext cx="1769660" cy="1769660"/>
            </a:xfrm>
            <a:prstGeom prst="ellipse">
              <a:avLst/>
            </a:prstGeom>
            <a:solidFill>
              <a:srgbClr val="ECECE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043CFD6-16B3-5400-BB09-5C6A5F1A3628}"/>
                </a:ext>
              </a:extLst>
            </p:cNvPr>
            <p:cNvSpPr txBox="1"/>
            <p:nvPr/>
          </p:nvSpPr>
          <p:spPr>
            <a:xfrm>
              <a:off x="5057550" y="2404700"/>
              <a:ext cx="812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600" dirty="0"/>
                <a:t>n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652F271-C4B6-FC21-7CB0-AE786CA6BBA9}"/>
              </a:ext>
            </a:extLst>
          </p:cNvPr>
          <p:cNvGrpSpPr/>
          <p:nvPr/>
        </p:nvGrpSpPr>
        <p:grpSpPr>
          <a:xfrm>
            <a:off x="1948605" y="2445504"/>
            <a:ext cx="399406" cy="569855"/>
            <a:chOff x="9724481" y="3997646"/>
            <a:chExt cx="505369" cy="721038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A2B84064-673A-7B92-B322-77E12290425A}"/>
                </a:ext>
              </a:extLst>
            </p:cNvPr>
            <p:cNvCxnSpPr>
              <a:cxnSpLocks/>
            </p:cNvCxnSpPr>
            <p:nvPr/>
          </p:nvCxnSpPr>
          <p:spPr>
            <a:xfrm>
              <a:off x="9724481" y="4466858"/>
              <a:ext cx="187234" cy="228407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A0422634-5BF0-C86A-77CE-DBBAE18498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6000" y="3997646"/>
              <a:ext cx="323850" cy="693246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5BA9303-2FBB-6AA9-9E2C-A077F3D08B85}"/>
                </a:ext>
              </a:extLst>
            </p:cNvPr>
            <p:cNvSpPr/>
            <p:nvPr/>
          </p:nvSpPr>
          <p:spPr>
            <a:xfrm>
              <a:off x="9885045" y="4672965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C5749BF1-C073-8236-02D8-DB43D77A1110}"/>
              </a:ext>
            </a:extLst>
          </p:cNvPr>
          <p:cNvGrpSpPr/>
          <p:nvPr/>
        </p:nvGrpSpPr>
        <p:grpSpPr>
          <a:xfrm>
            <a:off x="3240450" y="4784243"/>
            <a:ext cx="399406" cy="569855"/>
            <a:chOff x="9724481" y="3997646"/>
            <a:chExt cx="505369" cy="721038"/>
          </a:xfrm>
        </p:grpSpPr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1D1141F8-A8BC-D422-3A9C-90EF64A48264}"/>
                </a:ext>
              </a:extLst>
            </p:cNvPr>
            <p:cNvCxnSpPr>
              <a:cxnSpLocks/>
            </p:cNvCxnSpPr>
            <p:nvPr/>
          </p:nvCxnSpPr>
          <p:spPr>
            <a:xfrm>
              <a:off x="9724481" y="4466858"/>
              <a:ext cx="187234" cy="228407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D15B16F4-3489-EAEA-7907-39407C0E88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6000" y="3997646"/>
              <a:ext cx="323850" cy="693246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F45DADE8-C363-B966-4F00-C8D96D855F2E}"/>
                </a:ext>
              </a:extLst>
            </p:cNvPr>
            <p:cNvSpPr/>
            <p:nvPr/>
          </p:nvSpPr>
          <p:spPr>
            <a:xfrm>
              <a:off x="9885045" y="4672965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AA3D1B24-EA34-2A18-0211-30739665C277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271297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AFD62-AFEA-D841-427A-9596B1652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07CD169-9495-4FB5-E854-71FC6EE1BF4C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The BGOOD Experiment</a:t>
            </a:r>
          </a:p>
        </p:txBody>
      </p:sp>
      <p:sp>
        <p:nvSpPr>
          <p:cNvPr id="9" name="Foliennummernplatzhalter 1">
            <a:extLst>
              <a:ext uri="{FF2B5EF4-FFF2-40B4-BE49-F238E27FC236}">
                <a16:creationId xmlns:a16="http://schemas.microsoft.com/office/drawing/2014/main" id="{EDA57CB0-0588-6431-55EC-8AC9AB70F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2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1D2CF3F-C434-7681-9F3E-A622B864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331" y="1458563"/>
            <a:ext cx="10849338" cy="4817104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6674B62D-410C-D872-52FB-0306AF1CE847}"/>
              </a:ext>
            </a:extLst>
          </p:cNvPr>
          <p:cNvSpPr/>
          <p:nvPr/>
        </p:nvSpPr>
        <p:spPr>
          <a:xfrm>
            <a:off x="9235439" y="177685"/>
            <a:ext cx="2801851" cy="478956"/>
          </a:xfrm>
          <a:prstGeom prst="roundRect">
            <a:avLst>
              <a:gd name="adj" fmla="val 50000"/>
            </a:avLst>
          </a:prstGeom>
          <a:solidFill>
            <a:srgbClr val="DB1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The BGOOD </a:t>
            </a:r>
            <a:r>
              <a:rPr lang="de-DE" sz="2000" dirty="0" err="1"/>
              <a:t>experiment</a:t>
            </a:r>
            <a:endParaRPr lang="de-DE" sz="2000" dirty="0"/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5A7F2F49-23B9-90D4-4DBC-22F0A610F8D8}"/>
              </a:ext>
            </a:extLst>
          </p:cNvPr>
          <p:cNvGrpSpPr/>
          <p:nvPr/>
        </p:nvGrpSpPr>
        <p:grpSpPr>
          <a:xfrm>
            <a:off x="1080678" y="1810592"/>
            <a:ext cx="9098096" cy="3726860"/>
            <a:chOff x="3946433" y="1621269"/>
            <a:chExt cx="9098096" cy="3726860"/>
          </a:xfrm>
        </p:grpSpPr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8FDA07C9-C88D-E1DF-8230-AF65D6CCFE11}"/>
                </a:ext>
              </a:extLst>
            </p:cNvPr>
            <p:cNvGrpSpPr/>
            <p:nvPr/>
          </p:nvGrpSpPr>
          <p:grpSpPr>
            <a:xfrm>
              <a:off x="3946433" y="1621269"/>
              <a:ext cx="9098096" cy="3726860"/>
              <a:chOff x="5558092" y="803702"/>
              <a:chExt cx="8310998" cy="3726860"/>
            </a:xfrm>
          </p:grpSpPr>
          <p:sp>
            <p:nvSpPr>
              <p:cNvPr id="34" name="Rechteck: abgerundete Ecken 33">
                <a:extLst>
                  <a:ext uri="{FF2B5EF4-FFF2-40B4-BE49-F238E27FC236}">
                    <a16:creationId xmlns:a16="http://schemas.microsoft.com/office/drawing/2014/main" id="{32778745-B58B-CFF8-DB86-944ABDC9C78B}"/>
                  </a:ext>
                </a:extLst>
              </p:cNvPr>
              <p:cNvSpPr/>
              <p:nvPr/>
            </p:nvSpPr>
            <p:spPr>
              <a:xfrm>
                <a:off x="5558092" y="803702"/>
                <a:ext cx="4847306" cy="3726860"/>
              </a:xfrm>
              <a:prstGeom prst="roundRect">
                <a:avLst/>
              </a:prstGeom>
              <a:solidFill>
                <a:srgbClr val="0070C0">
                  <a:alpha val="20000"/>
                </a:srgb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2B451509-FA8E-5926-8078-7A4449CB5451}"/>
                  </a:ext>
                </a:extLst>
              </p:cNvPr>
              <p:cNvSpPr/>
              <p:nvPr/>
            </p:nvSpPr>
            <p:spPr>
              <a:xfrm>
                <a:off x="9617297" y="803702"/>
                <a:ext cx="4251793" cy="3726860"/>
              </a:xfrm>
              <a:custGeom>
                <a:avLst/>
                <a:gdLst>
                  <a:gd name="csX0" fmla="*/ 150417 w 4251793"/>
                  <a:gd name="csY0" fmla="*/ 0 h 3726860"/>
                  <a:gd name="csX1" fmla="*/ 3630637 w 4251793"/>
                  <a:gd name="csY1" fmla="*/ 0 h 3726860"/>
                  <a:gd name="csX2" fmla="*/ 4251793 w 4251793"/>
                  <a:gd name="csY2" fmla="*/ 621156 h 3726860"/>
                  <a:gd name="csX3" fmla="*/ 4251793 w 4251793"/>
                  <a:gd name="csY3" fmla="*/ 3105704 h 3726860"/>
                  <a:gd name="csX4" fmla="*/ 3630637 w 4251793"/>
                  <a:gd name="csY4" fmla="*/ 3726860 h 3726860"/>
                  <a:gd name="csX5" fmla="*/ 25643 w 4251793"/>
                  <a:gd name="csY5" fmla="*/ 3726860 h 3726860"/>
                  <a:gd name="csX6" fmla="*/ 0 w 4251793"/>
                  <a:gd name="csY6" fmla="*/ 3724275 h 3726860"/>
                  <a:gd name="csX7" fmla="*/ 124774 w 4251793"/>
                  <a:gd name="csY7" fmla="*/ 3724275 h 3726860"/>
                  <a:gd name="csX8" fmla="*/ 745930 w 4251793"/>
                  <a:gd name="csY8" fmla="*/ 3103119 h 3726860"/>
                  <a:gd name="csX9" fmla="*/ 745930 w 4251793"/>
                  <a:gd name="csY9" fmla="*/ 618571 h 3726860"/>
                  <a:gd name="csX10" fmla="*/ 249959 w 4251793"/>
                  <a:gd name="csY10" fmla="*/ 10035 h 37268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4251793" h="3726860">
                    <a:moveTo>
                      <a:pt x="150417" y="0"/>
                    </a:moveTo>
                    <a:lnTo>
                      <a:pt x="3630637" y="0"/>
                    </a:lnTo>
                    <a:cubicBezTo>
                      <a:pt x="3973692" y="0"/>
                      <a:pt x="4251793" y="278101"/>
                      <a:pt x="4251793" y="621156"/>
                    </a:cubicBezTo>
                    <a:lnTo>
                      <a:pt x="4251793" y="3105704"/>
                    </a:lnTo>
                    <a:cubicBezTo>
                      <a:pt x="4251793" y="3448759"/>
                      <a:pt x="3973692" y="3726860"/>
                      <a:pt x="3630637" y="3726860"/>
                    </a:cubicBezTo>
                    <a:lnTo>
                      <a:pt x="25643" y="3726860"/>
                    </a:lnTo>
                    <a:lnTo>
                      <a:pt x="0" y="3724275"/>
                    </a:lnTo>
                    <a:lnTo>
                      <a:pt x="124774" y="3724275"/>
                    </a:lnTo>
                    <a:cubicBezTo>
                      <a:pt x="467829" y="3724275"/>
                      <a:pt x="745930" y="3446174"/>
                      <a:pt x="745930" y="3103119"/>
                    </a:cubicBezTo>
                    <a:lnTo>
                      <a:pt x="745930" y="618571"/>
                    </a:lnTo>
                    <a:cubicBezTo>
                      <a:pt x="745930" y="318398"/>
                      <a:pt x="533009" y="67955"/>
                      <a:pt x="249959" y="10035"/>
                    </a:cubicBezTo>
                    <a:close/>
                  </a:path>
                </a:pathLst>
              </a:custGeom>
              <a:solidFill>
                <a:srgbClr val="D9D9D9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6AA0AAD-C2D8-BA83-74A8-4C0518609A3D}"/>
                </a:ext>
              </a:extLst>
            </p:cNvPr>
            <p:cNvSpPr txBox="1"/>
            <p:nvPr/>
          </p:nvSpPr>
          <p:spPr>
            <a:xfrm>
              <a:off x="9376244" y="1825720"/>
              <a:ext cx="35219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b="0" dirty="0"/>
                <a:t>Forward </a:t>
              </a:r>
              <a:r>
                <a:rPr lang="de-DE" sz="2800" b="0" dirty="0" err="1"/>
                <a:t>Spectrometer</a:t>
              </a:r>
              <a:endParaRPr lang="de-DE" sz="2800" b="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feld 35">
                  <a:extLst>
                    <a:ext uri="{FF2B5EF4-FFF2-40B4-BE49-F238E27FC236}">
                      <a16:creationId xmlns:a16="http://schemas.microsoft.com/office/drawing/2014/main" id="{BBEB14CA-7042-A370-5EBF-CBB5FDB23993}"/>
                    </a:ext>
                  </a:extLst>
                </p:cNvPr>
                <p:cNvSpPr txBox="1"/>
                <p:nvPr/>
              </p:nvSpPr>
              <p:spPr>
                <a:xfrm>
                  <a:off x="9414372" y="2445481"/>
                  <a:ext cx="3521901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57200" indent="-457200">
                    <a:buFont typeface="Arial" panose="020B0604020202020204" pitchFamily="34" charset="0"/>
                    <a:buChar char="•"/>
                  </a:pPr>
                  <a:r>
                    <a:rPr lang="de-DE" sz="2400" b="0" dirty="0"/>
                    <a:t>Acceptance: </a:t>
                  </a:r>
                  <a:endParaRPr lang="de-DE" sz="2400" b="0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=0°</m:t>
                      </m:r>
                    </m:oMath>
                  </a14:m>
                  <a:r>
                    <a:rPr lang="de-DE" sz="2400" b="0" dirty="0"/>
                    <a:t> </a:t>
                  </a:r>
                  <a:r>
                    <a:rPr lang="de-DE" sz="2400" b="0" dirty="0" err="1"/>
                    <a:t>to</a:t>
                  </a:r>
                  <a:r>
                    <a:rPr lang="de-DE" sz="2400" b="0" dirty="0"/>
                    <a:t> </a:t>
                  </a:r>
                  <a14:m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=12°</m:t>
                      </m:r>
                    </m:oMath>
                  </a14:m>
                  <a:r>
                    <a:rPr lang="de-DE" sz="2400" b="0" dirty="0"/>
                    <a:t> </a:t>
                  </a:r>
                </a:p>
              </p:txBody>
            </p:sp>
          </mc:Choice>
          <mc:Fallback xmlns="">
            <p:sp>
              <p:nvSpPr>
                <p:cNvPr id="36" name="Textfeld 35">
                  <a:extLst>
                    <a:ext uri="{FF2B5EF4-FFF2-40B4-BE49-F238E27FC236}">
                      <a16:creationId xmlns:a16="http://schemas.microsoft.com/office/drawing/2014/main" id="{BBEB14CA-7042-A370-5EBF-CBB5FDB239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14372" y="2445481"/>
                  <a:ext cx="3521901" cy="830997"/>
                </a:xfrm>
                <a:prstGeom prst="rect">
                  <a:avLst/>
                </a:prstGeom>
                <a:blipFill>
                  <a:blip r:embed="rId3"/>
                  <a:stretch>
                    <a:fillRect l="-2249" t="-5839" b="-1532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6760E863-2EA7-CA09-D414-FD6B4E68A825}"/>
                </a:ext>
              </a:extLst>
            </p:cNvPr>
            <p:cNvSpPr txBox="1"/>
            <p:nvPr/>
          </p:nvSpPr>
          <p:spPr>
            <a:xfrm>
              <a:off x="9414372" y="3373019"/>
              <a:ext cx="36130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de-DE" sz="2400" b="0" dirty="0"/>
                <a:t>Momentum </a:t>
              </a:r>
              <a:r>
                <a:rPr lang="de-DE" sz="2400" b="0" dirty="0" err="1"/>
                <a:t>resolution</a:t>
              </a:r>
              <a:r>
                <a:rPr lang="de-DE" sz="2400" b="0" dirty="0"/>
                <a:t>: ~ 3%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1D0117DD-4E1A-BA11-D4E5-4B8C121B4C31}"/>
                    </a:ext>
                  </a:extLst>
                </p:cNvPr>
                <p:cNvSpPr txBox="1"/>
                <p:nvPr/>
              </p:nvSpPr>
              <p:spPr>
                <a:xfrm>
                  <a:off x="9414372" y="4278228"/>
                  <a:ext cx="3521901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57200" indent="-4572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a14:m>
                  <a:r>
                    <a:rPr lang="de-DE" sz="2400" b="0" dirty="0"/>
                    <a:t> resolution: </a:t>
                  </a:r>
                </a:p>
                <a:p>
                  <a:r>
                    <a:rPr lang="de-DE" sz="2400" dirty="0"/>
                    <a:t>       </a:t>
                  </a:r>
                  <a:r>
                    <a:rPr lang="de-DE" sz="2400" b="0" dirty="0"/>
                    <a:t>~ 2.8%</a:t>
                  </a:r>
                </a:p>
              </p:txBody>
            </p:sp>
          </mc:Choice>
          <mc:Fallback xmlns=""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1D0117DD-4E1A-BA11-D4E5-4B8C121B4C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14372" y="4278228"/>
                  <a:ext cx="3521901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2249" t="-5882" b="-1617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AB610495-064E-30A9-36E5-1077CAFEC495}"/>
              </a:ext>
            </a:extLst>
          </p:cNvPr>
          <p:cNvGrpSpPr/>
          <p:nvPr/>
        </p:nvGrpSpPr>
        <p:grpSpPr>
          <a:xfrm>
            <a:off x="1080080" y="1810592"/>
            <a:ext cx="5284025" cy="3726860"/>
            <a:chOff x="966661" y="1747452"/>
            <a:chExt cx="5306373" cy="3726860"/>
          </a:xfrm>
        </p:grpSpPr>
        <p:sp>
          <p:nvSpPr>
            <p:cNvPr id="46" name="Rechteck: abgerundete Ecken 45">
              <a:extLst>
                <a:ext uri="{FF2B5EF4-FFF2-40B4-BE49-F238E27FC236}">
                  <a16:creationId xmlns:a16="http://schemas.microsoft.com/office/drawing/2014/main" id="{47BAAEBE-741D-D31F-85D5-690BD675EA6F}"/>
                </a:ext>
              </a:extLst>
            </p:cNvPr>
            <p:cNvSpPr/>
            <p:nvPr/>
          </p:nvSpPr>
          <p:spPr>
            <a:xfrm>
              <a:off x="966661" y="1747452"/>
              <a:ext cx="5306373" cy="3726860"/>
            </a:xfrm>
            <a:prstGeom prst="roundRect">
              <a:avLst/>
            </a:prstGeom>
            <a:solidFill>
              <a:srgbClr val="B7E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9917D2A6-5E31-5EC8-B57E-E2C4162CF5AE}"/>
                </a:ext>
              </a:extLst>
            </p:cNvPr>
            <p:cNvGrpSpPr/>
            <p:nvPr/>
          </p:nvGrpSpPr>
          <p:grpSpPr>
            <a:xfrm>
              <a:off x="1063518" y="2461140"/>
              <a:ext cx="5112658" cy="2381974"/>
              <a:chOff x="1063518" y="2461140"/>
              <a:chExt cx="5112658" cy="238197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feld 47">
                    <a:extLst>
                      <a:ext uri="{FF2B5EF4-FFF2-40B4-BE49-F238E27FC236}">
                        <a16:creationId xmlns:a16="http://schemas.microsoft.com/office/drawing/2014/main" id="{99BF61C4-ECEC-B7E8-94D4-732C67FAF1A3}"/>
                      </a:ext>
                    </a:extLst>
                  </p:cNvPr>
                  <p:cNvSpPr txBox="1"/>
                  <p:nvPr/>
                </p:nvSpPr>
                <p:spPr>
                  <a:xfrm>
                    <a:off x="2380304" y="4012117"/>
                    <a:ext cx="2410257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2400" dirty="0"/>
                      <a:t>Mandelstam </a:t>
                    </a:r>
                    <a14:m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a14:m>
                    <a:r>
                      <a:rPr lang="de-DE" sz="2400" dirty="0"/>
                      <a:t>:</a:t>
                    </a: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de-DE" sz="2400" dirty="0"/>
                  </a:p>
                </p:txBody>
              </p:sp>
            </mc:Choice>
            <mc:Fallback xmlns="">
              <p:sp>
                <p:nvSpPr>
                  <p:cNvPr id="48" name="Textfeld 47">
                    <a:extLst>
                      <a:ext uri="{FF2B5EF4-FFF2-40B4-BE49-F238E27FC236}">
                        <a16:creationId xmlns:a16="http://schemas.microsoft.com/office/drawing/2014/main" id="{99BF61C4-ECEC-B7E8-94D4-732C67FAF1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80304" y="4012117"/>
                    <a:ext cx="2410257" cy="83099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5882" b="-514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9" name="Gruppieren 48">
                <a:extLst>
                  <a:ext uri="{FF2B5EF4-FFF2-40B4-BE49-F238E27FC236}">
                    <a16:creationId xmlns:a16="http://schemas.microsoft.com/office/drawing/2014/main" id="{61D236BE-2DFF-69A0-F6F6-32821C752117}"/>
                  </a:ext>
                </a:extLst>
              </p:cNvPr>
              <p:cNvGrpSpPr/>
              <p:nvPr/>
            </p:nvGrpSpPr>
            <p:grpSpPr>
              <a:xfrm>
                <a:off x="1063518" y="2461140"/>
                <a:ext cx="5112658" cy="1337877"/>
                <a:chOff x="1063518" y="2244290"/>
                <a:chExt cx="5112658" cy="1337877"/>
              </a:xfrm>
            </p:grpSpPr>
            <p:cxnSp>
              <p:nvCxnSpPr>
                <p:cNvPr id="50" name="Gerader Verbinder 49">
                  <a:extLst>
                    <a:ext uri="{FF2B5EF4-FFF2-40B4-BE49-F238E27FC236}">
                      <a16:creationId xmlns:a16="http://schemas.microsoft.com/office/drawing/2014/main" id="{C4622EF9-B749-757D-4A86-16B96D3968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9974" y="2549393"/>
                  <a:ext cx="365091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Gerader Verbinder 50">
                  <a:extLst>
                    <a:ext uri="{FF2B5EF4-FFF2-40B4-BE49-F238E27FC236}">
                      <a16:creationId xmlns:a16="http://schemas.microsoft.com/office/drawing/2014/main" id="{A6AAA17B-5E82-EBDA-EABE-82F3F7582C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9974" y="3380919"/>
                  <a:ext cx="365091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feld 51">
                      <a:extLst>
                        <a:ext uri="{FF2B5EF4-FFF2-40B4-BE49-F238E27FC236}">
                          <a16:creationId xmlns:a16="http://schemas.microsoft.com/office/drawing/2014/main" id="{919D3C17-7DE5-0997-1B5B-A8C10A8003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73350" y="2244290"/>
                      <a:ext cx="765283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2400" dirty="0"/>
                    </a:p>
                  </p:txBody>
                </p:sp>
              </mc:Choice>
              <mc:Fallback xmlns="">
                <p:sp>
                  <p:nvSpPr>
                    <p:cNvPr id="52" name="Textfeld 51">
                      <a:extLst>
                        <a:ext uri="{FF2B5EF4-FFF2-40B4-BE49-F238E27FC236}">
                          <a16:creationId xmlns:a16="http://schemas.microsoft.com/office/drawing/2014/main" id="{919D3C17-7DE5-0997-1B5B-A8C10A80038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73350" y="2244290"/>
                      <a:ext cx="765283" cy="461665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1052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Textfeld 52">
                      <a:extLst>
                        <a:ext uri="{FF2B5EF4-FFF2-40B4-BE49-F238E27FC236}">
                          <a16:creationId xmlns:a16="http://schemas.microsoft.com/office/drawing/2014/main" id="{E7FD39BE-7E64-C91A-B2E5-B460842258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63518" y="3120502"/>
                      <a:ext cx="765283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2400" dirty="0"/>
                    </a:p>
                  </p:txBody>
                </p:sp>
              </mc:Choice>
              <mc:Fallback xmlns="">
                <p:sp>
                  <p:nvSpPr>
                    <p:cNvPr id="53" name="Textfeld 52">
                      <a:extLst>
                        <a:ext uri="{FF2B5EF4-FFF2-40B4-BE49-F238E27FC236}">
                          <a16:creationId xmlns:a16="http://schemas.microsoft.com/office/drawing/2014/main" id="{E7FD39BE-7E64-C91A-B2E5-B460842258A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63518" y="3120502"/>
                      <a:ext cx="765283" cy="46166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921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feld 53">
                      <a:extLst>
                        <a:ext uri="{FF2B5EF4-FFF2-40B4-BE49-F238E27FC236}">
                          <a16:creationId xmlns:a16="http://schemas.microsoft.com/office/drawing/2014/main" id="{72F260E5-B09B-3158-60FF-3C9CBD812A4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10893" y="2244290"/>
                      <a:ext cx="765283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2400" dirty="0"/>
                    </a:p>
                  </p:txBody>
                </p:sp>
              </mc:Choice>
              <mc:Fallback xmlns="">
                <p:sp>
                  <p:nvSpPr>
                    <p:cNvPr id="54" name="Textfeld 53">
                      <a:extLst>
                        <a:ext uri="{FF2B5EF4-FFF2-40B4-BE49-F238E27FC236}">
                          <a16:creationId xmlns:a16="http://schemas.microsoft.com/office/drawing/2014/main" id="{72F260E5-B09B-3158-60FF-3C9CBD812A4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10893" y="2244290"/>
                      <a:ext cx="765283" cy="46166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1052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5" name="Textfeld 54">
                      <a:extLst>
                        <a:ext uri="{FF2B5EF4-FFF2-40B4-BE49-F238E27FC236}">
                          <a16:creationId xmlns:a16="http://schemas.microsoft.com/office/drawing/2014/main" id="{4D8C4CC8-64EC-D1B0-BBA0-DD935CD49C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01061" y="3120501"/>
                      <a:ext cx="765283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2400" dirty="0"/>
                    </a:p>
                  </p:txBody>
                </p:sp>
              </mc:Choice>
              <mc:Fallback xmlns="">
                <p:sp>
                  <p:nvSpPr>
                    <p:cNvPr id="55" name="Textfeld 54">
                      <a:extLst>
                        <a:ext uri="{FF2B5EF4-FFF2-40B4-BE49-F238E27FC236}">
                          <a16:creationId xmlns:a16="http://schemas.microsoft.com/office/drawing/2014/main" id="{4D8C4CC8-64EC-D1B0-BBA0-DD935CD49C6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01061" y="3120501"/>
                      <a:ext cx="765283" cy="461665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b="-921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6" name="Gerader Verbinder 55">
                  <a:extLst>
                    <a:ext uri="{FF2B5EF4-FFF2-40B4-BE49-F238E27FC236}">
                      <a16:creationId xmlns:a16="http://schemas.microsoft.com/office/drawing/2014/main" id="{B6C6D98B-7BC5-A0B8-B20F-129CFABD6670}"/>
                    </a:ext>
                  </a:extLst>
                </p:cNvPr>
                <p:cNvCxnSpPr/>
                <p:nvPr/>
              </p:nvCxnSpPr>
              <p:spPr>
                <a:xfrm>
                  <a:off x="2821858" y="2549393"/>
                  <a:ext cx="0" cy="85326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r Verbinder 56">
                  <a:extLst>
                    <a:ext uri="{FF2B5EF4-FFF2-40B4-BE49-F238E27FC236}">
                      <a16:creationId xmlns:a16="http://schemas.microsoft.com/office/drawing/2014/main" id="{A1DE31CF-3DA0-5046-6546-54F972E48220}"/>
                    </a:ext>
                  </a:extLst>
                </p:cNvPr>
                <p:cNvCxnSpPr/>
                <p:nvPr/>
              </p:nvCxnSpPr>
              <p:spPr>
                <a:xfrm>
                  <a:off x="4439264" y="2560994"/>
                  <a:ext cx="0" cy="85326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77839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B68B4-0366-1752-131C-7E7BF46CA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A244192-51F8-4DB8-7967-671BEFB42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20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92133A7-82AB-966C-BF2C-54B76E251EF4}"/>
              </a:ext>
            </a:extLst>
          </p:cNvPr>
          <p:cNvSpPr txBox="1"/>
          <p:nvPr/>
        </p:nvSpPr>
        <p:spPr>
          <a:xfrm>
            <a:off x="490536" y="360755"/>
            <a:ext cx="8844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Systematic</a:t>
            </a:r>
            <a:r>
              <a:rPr lang="de-DE" sz="3200" b="1" dirty="0"/>
              <a:t> </a:t>
            </a:r>
            <a:r>
              <a:rPr lang="de-DE" sz="3200" b="1" dirty="0" err="1"/>
              <a:t>Uncertainties</a:t>
            </a:r>
            <a:endParaRPr lang="de-DE" sz="3200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59D63BF-1AF2-0168-A1B3-382587728412}"/>
              </a:ext>
            </a:extLst>
          </p:cNvPr>
          <p:cNvSpPr txBox="1"/>
          <p:nvPr/>
        </p:nvSpPr>
        <p:spPr>
          <a:xfrm>
            <a:off x="494229" y="984385"/>
            <a:ext cx="1120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Scaling</a:t>
            </a:r>
            <a:r>
              <a:rPr lang="de-DE" sz="2400" dirty="0"/>
              <a:t> </a:t>
            </a:r>
            <a:r>
              <a:rPr lang="de-DE" sz="2400" dirty="0" err="1"/>
              <a:t>uncertainties</a:t>
            </a:r>
            <a:r>
              <a:rPr lang="de-DE" sz="2400" dirty="0"/>
              <a:t> </a:t>
            </a:r>
            <a:r>
              <a:rPr lang="de-DE" sz="2400" dirty="0" err="1"/>
              <a:t>affect</a:t>
            </a:r>
            <a:r>
              <a:rPr lang="de-DE" sz="2400" dirty="0"/>
              <a:t> all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points</a:t>
            </a:r>
            <a:r>
              <a:rPr lang="de-DE" sz="2400" dirty="0"/>
              <a:t> in </a:t>
            </a:r>
            <a:r>
              <a:rPr lang="de-DE" sz="2400" dirty="0" err="1"/>
              <a:t>the</a:t>
            </a:r>
            <a:r>
              <a:rPr lang="de-DE" sz="2400" dirty="0"/>
              <a:t> same </a:t>
            </a:r>
            <a:r>
              <a:rPr lang="de-DE" sz="2400" dirty="0" err="1"/>
              <a:t>way</a:t>
            </a:r>
            <a:endParaRPr lang="de-DE" sz="2400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F1294B0-FB66-3204-B280-51E46E822588}"/>
              </a:ext>
            </a:extLst>
          </p:cNvPr>
          <p:cNvGrpSpPr/>
          <p:nvPr/>
        </p:nvGrpSpPr>
        <p:grpSpPr>
          <a:xfrm>
            <a:off x="984764" y="3705483"/>
            <a:ext cx="5146472" cy="461665"/>
            <a:chOff x="949528" y="1504748"/>
            <a:chExt cx="5146472" cy="461665"/>
          </a:xfrm>
        </p:grpSpPr>
        <p:sp>
          <p:nvSpPr>
            <p:cNvPr id="37" name="Rechteck: abgerundete Ecken 36">
              <a:extLst>
                <a:ext uri="{FF2B5EF4-FFF2-40B4-BE49-F238E27FC236}">
                  <a16:creationId xmlns:a16="http://schemas.microsoft.com/office/drawing/2014/main" id="{3A5FBD71-3022-3EAE-37EE-2A195F200121}"/>
                </a:ext>
              </a:extLst>
            </p:cNvPr>
            <p:cNvSpPr/>
            <p:nvPr/>
          </p:nvSpPr>
          <p:spPr>
            <a:xfrm>
              <a:off x="1236132" y="1569935"/>
              <a:ext cx="4473788" cy="347927"/>
            </a:xfrm>
            <a:prstGeom prst="roundRect">
              <a:avLst/>
            </a:prstGeom>
            <a:solidFill>
              <a:srgbClr val="FFFF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88864518-1648-4F06-1C02-EC63F6275172}"/>
                    </a:ext>
                  </a:extLst>
                </p:cNvPr>
                <p:cNvSpPr txBox="1"/>
                <p:nvPr/>
              </p:nvSpPr>
              <p:spPr>
                <a:xfrm>
                  <a:off x="949528" y="1504748"/>
                  <a:ext cx="51464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de-DE" sz="2400" dirty="0"/>
                    <a:t>Background off </a:t>
                  </a:r>
                  <a:r>
                    <a:rPr lang="de-DE" sz="2400" dirty="0" err="1"/>
                    <a:t>the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neutron</a:t>
                  </a:r>
                  <a:r>
                    <a:rPr lang="de-DE" sz="2400" dirty="0"/>
                    <a:t> </a:t>
                  </a:r>
                  <a14:m>
                    <m:oMath xmlns:m="http://schemas.openxmlformats.org/officeDocument/2006/math">
                      <m:r>
                        <a:rPr lang="de-DE" sz="2400" i="1">
                          <a:latin typeface="Cambria Math" panose="02040503050406030204" pitchFamily="18" charset="0"/>
                        </a:rPr>
                        <m:t>≈ </m:t>
                      </m:r>
                    </m:oMath>
                  </a14:m>
                  <a:r>
                    <a:rPr lang="de-DE" sz="2400" dirty="0"/>
                    <a:t>1% </a:t>
                  </a:r>
                </a:p>
              </p:txBody>
            </p:sp>
          </mc:Choice>
          <mc:Fallback xmlns="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88864518-1648-4F06-1C02-EC63F62751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8" y="1504748"/>
                  <a:ext cx="5146472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1659" t="-10526" b="-2894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DF554335-9AE3-D45B-C8F9-C8DFF6F1AAD9}"/>
                  </a:ext>
                </a:extLst>
              </p:cNvPr>
              <p:cNvSpPr txBox="1"/>
              <p:nvPr/>
            </p:nvSpPr>
            <p:spPr>
              <a:xfrm>
                <a:off x="949526" y="1999939"/>
                <a:ext cx="52582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S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election</m:t>
                    </m:r>
                    <m:r>
                      <a:rPr lang="de-DE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criteria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de-DE" sz="2400" dirty="0"/>
                  <a:t>%</a:t>
                </a:r>
              </a:p>
            </p:txBody>
          </p:sp>
        </mc:Choice>
        <mc:Fallback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DF554335-9AE3-D45B-C8F9-C8DFF6F1A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26" y="1999939"/>
                <a:ext cx="5258233" cy="461665"/>
              </a:xfrm>
              <a:prstGeom prst="rect">
                <a:avLst/>
              </a:prstGeom>
              <a:blipFill>
                <a:blip r:embed="rId3"/>
                <a:stretch>
                  <a:fillRect l="-1624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7BD01AF1-7BFB-BD7F-D352-091BF15AE77F}"/>
              </a:ext>
            </a:extLst>
          </p:cNvPr>
          <p:cNvSpPr txBox="1"/>
          <p:nvPr/>
        </p:nvSpPr>
        <p:spPr>
          <a:xfrm>
            <a:off x="494229" y="3205053"/>
            <a:ext cx="1120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Uncertainties</a:t>
            </a:r>
            <a:r>
              <a:rPr lang="de-DE" sz="2400" dirty="0"/>
              <a:t> </a:t>
            </a:r>
            <a:r>
              <a:rPr lang="de-DE" sz="2400" dirty="0" err="1"/>
              <a:t>that</a:t>
            </a:r>
            <a:r>
              <a:rPr lang="de-DE" sz="2400" dirty="0"/>
              <a:t> </a:t>
            </a:r>
            <a:r>
              <a:rPr lang="de-DE" sz="2400" dirty="0" err="1"/>
              <a:t>affect</a:t>
            </a:r>
            <a:r>
              <a:rPr lang="de-DE" sz="2400" dirty="0"/>
              <a:t>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points</a:t>
            </a:r>
            <a:r>
              <a:rPr lang="de-DE" sz="2400" dirty="0"/>
              <a:t> </a:t>
            </a:r>
            <a:r>
              <a:rPr lang="de-DE" sz="2400" dirty="0" err="1"/>
              <a:t>individually</a:t>
            </a:r>
            <a:endParaRPr lang="de-DE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E015A05D-16E9-B60C-5E3B-E73FEFDA1277}"/>
                  </a:ext>
                </a:extLst>
              </p:cNvPr>
              <p:cNvSpPr txBox="1"/>
              <p:nvPr/>
            </p:nvSpPr>
            <p:spPr>
              <a:xfrm>
                <a:off x="949526" y="2538459"/>
                <a:ext cx="80014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All </a:t>
                </a:r>
                <a:r>
                  <a:rPr lang="de-DE" sz="2400" dirty="0" err="1"/>
                  <a:t>scaling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contributors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summed</a:t>
                </a:r>
                <a:r>
                  <a:rPr lang="de-DE" sz="2400" dirty="0"/>
                  <a:t> in </a:t>
                </a:r>
                <a:r>
                  <a:rPr lang="de-DE" sz="2400" dirty="0" err="1"/>
                  <a:t>quadrature</a:t>
                </a:r>
                <a14:m>
                  <m:oMath xmlns:m="http://schemas.openxmlformats.org/officeDocument/2006/math">
                    <m:r>
                      <a:rPr lang="de-DE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40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de-DE" sz="2400" dirty="0"/>
              </a:p>
            </p:txBody>
          </p:sp>
        </mc:Choice>
        <mc:Fallback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E015A05D-16E9-B60C-5E3B-E73FEFDA1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26" y="2538459"/>
                <a:ext cx="8001434" cy="461665"/>
              </a:xfrm>
              <a:prstGeom prst="rect">
                <a:avLst/>
              </a:prstGeom>
              <a:blipFill>
                <a:blip r:embed="rId4"/>
                <a:stretch>
                  <a:fillRect l="-1067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>
            <a:extLst>
              <a:ext uri="{FF2B5EF4-FFF2-40B4-BE49-F238E27FC236}">
                <a16:creationId xmlns:a16="http://schemas.microsoft.com/office/drawing/2014/main" id="{C7F99572-92C8-140E-B0CD-F61B0F2BB9BB}"/>
              </a:ext>
            </a:extLst>
          </p:cNvPr>
          <p:cNvSpPr txBox="1"/>
          <p:nvPr/>
        </p:nvSpPr>
        <p:spPr>
          <a:xfrm>
            <a:off x="984764" y="4216572"/>
            <a:ext cx="10597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Fitting </a:t>
            </a:r>
            <a:r>
              <a:rPr lang="de-DE" sz="2400" dirty="0" err="1"/>
              <a:t>uncertainties</a:t>
            </a:r>
            <a:r>
              <a:rPr lang="de-DE" sz="2400" dirty="0"/>
              <a:t> </a:t>
            </a:r>
            <a:r>
              <a:rPr lang="de-DE" sz="2400" dirty="0" err="1"/>
              <a:t>vary</a:t>
            </a:r>
            <a:r>
              <a:rPr lang="de-DE" sz="2400" dirty="0"/>
              <a:t> </a:t>
            </a:r>
            <a:r>
              <a:rPr lang="de-DE" sz="2400" dirty="0" err="1"/>
              <a:t>between</a:t>
            </a:r>
            <a:r>
              <a:rPr lang="de-DE" sz="2400" dirty="0"/>
              <a:t> 1% - 8%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CB738A8-8E1C-57C9-043A-BC02F4BAB5CD}"/>
              </a:ext>
            </a:extLst>
          </p:cNvPr>
          <p:cNvSpPr txBox="1"/>
          <p:nvPr/>
        </p:nvSpPr>
        <p:spPr>
          <a:xfrm>
            <a:off x="494229" y="4883166"/>
            <a:ext cx="11207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Final </a:t>
            </a:r>
            <a:r>
              <a:rPr lang="de-DE" sz="2400" dirty="0" err="1"/>
              <a:t>state</a:t>
            </a:r>
            <a:r>
              <a:rPr lang="de-DE" sz="2400" dirty="0"/>
              <a:t> </a:t>
            </a:r>
            <a:r>
              <a:rPr lang="de-DE" sz="2400" dirty="0" err="1"/>
              <a:t>interactions</a:t>
            </a:r>
            <a:r>
              <a:rPr lang="de-DE" sz="2400" dirty="0"/>
              <a:t> </a:t>
            </a:r>
            <a:r>
              <a:rPr lang="de-DE" sz="2400" dirty="0" err="1"/>
              <a:t>are</a:t>
            </a:r>
            <a:r>
              <a:rPr lang="de-DE" sz="2400" dirty="0"/>
              <a:t> </a:t>
            </a:r>
            <a:r>
              <a:rPr lang="de-DE" sz="2400" dirty="0" err="1"/>
              <a:t>encountered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all </a:t>
            </a:r>
            <a:r>
              <a:rPr lang="de-DE" sz="2400" dirty="0" err="1"/>
              <a:t>experiments</a:t>
            </a:r>
            <a:r>
              <a:rPr lang="de-DE" sz="2400" dirty="0"/>
              <a:t> on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deuteron</a:t>
            </a:r>
            <a:r>
              <a:rPr lang="de-DE" sz="2400" dirty="0"/>
              <a:t>,</a:t>
            </a:r>
          </a:p>
          <a:p>
            <a:r>
              <a:rPr lang="de-DE" sz="2400" dirty="0"/>
              <a:t>    </a:t>
            </a:r>
            <a:r>
              <a:rPr lang="de-DE" sz="2400" dirty="0" err="1"/>
              <a:t>therefore</a:t>
            </a:r>
            <a:r>
              <a:rPr lang="de-DE" sz="2400" dirty="0"/>
              <a:t> not </a:t>
            </a:r>
            <a:r>
              <a:rPr lang="de-DE" sz="2400" dirty="0" err="1"/>
              <a:t>included</a:t>
            </a:r>
            <a:r>
              <a:rPr lang="de-DE" sz="2400" dirty="0"/>
              <a:t> in </a:t>
            </a:r>
            <a:r>
              <a:rPr lang="de-DE" sz="2400" dirty="0" err="1"/>
              <a:t>systematic</a:t>
            </a:r>
            <a:r>
              <a:rPr lang="de-DE" sz="2400" dirty="0"/>
              <a:t> </a:t>
            </a:r>
            <a:r>
              <a:rPr lang="de-DE" sz="2400" dirty="0" err="1"/>
              <a:t>uncertainty</a:t>
            </a:r>
            <a:endParaRPr lang="de-DE" sz="2400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D00AF6AB-F679-3028-A769-957BD5C993D3}"/>
              </a:ext>
            </a:extLst>
          </p:cNvPr>
          <p:cNvGrpSpPr/>
          <p:nvPr/>
        </p:nvGrpSpPr>
        <p:grpSpPr>
          <a:xfrm>
            <a:off x="528719" y="5758778"/>
            <a:ext cx="11207235" cy="875612"/>
            <a:chOff x="528719" y="5758778"/>
            <a:chExt cx="11207235" cy="875612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87E86D8C-BB2C-CE1C-93D3-FCA2315FB340}"/>
                </a:ext>
              </a:extLst>
            </p:cNvPr>
            <p:cNvGrpSpPr/>
            <p:nvPr/>
          </p:nvGrpSpPr>
          <p:grpSpPr>
            <a:xfrm>
              <a:off x="528719" y="5758778"/>
              <a:ext cx="11207235" cy="472999"/>
              <a:chOff x="528719" y="5758778"/>
              <a:chExt cx="11207235" cy="472999"/>
            </a:xfrm>
          </p:grpSpPr>
          <p:sp>
            <p:nvSpPr>
              <p:cNvPr id="27" name="Rechteck: abgerundete Ecken 26">
                <a:extLst>
                  <a:ext uri="{FF2B5EF4-FFF2-40B4-BE49-F238E27FC236}">
                    <a16:creationId xmlns:a16="http://schemas.microsoft.com/office/drawing/2014/main" id="{20F3009D-CE5A-5A24-85D5-DBBA9AF8EEEC}"/>
                  </a:ext>
                </a:extLst>
              </p:cNvPr>
              <p:cNvSpPr/>
              <p:nvPr/>
            </p:nvSpPr>
            <p:spPr>
              <a:xfrm>
                <a:off x="834224" y="5772507"/>
                <a:ext cx="8238655" cy="459270"/>
              </a:xfrm>
              <a:prstGeom prst="roundRect">
                <a:avLst/>
              </a:prstGeom>
              <a:solidFill>
                <a:srgbClr val="F4BB9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000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feld 22">
                    <a:extLst>
                      <a:ext uri="{FF2B5EF4-FFF2-40B4-BE49-F238E27FC236}">
                        <a16:creationId xmlns:a16="http://schemas.microsoft.com/office/drawing/2014/main" id="{C88F9C13-80FB-9C96-C482-870F71574B8C}"/>
                      </a:ext>
                    </a:extLst>
                  </p:cNvPr>
                  <p:cNvSpPr txBox="1"/>
                  <p:nvPr/>
                </p:nvSpPr>
                <p:spPr>
                  <a:xfrm>
                    <a:off x="528719" y="5758778"/>
                    <a:ext cx="11207235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de-DE" sz="2400" dirty="0"/>
                      <a:t>According </a:t>
                    </a:r>
                    <a:r>
                      <a:rPr lang="de-DE" sz="2400" dirty="0" err="1"/>
                      <a:t>to</a:t>
                    </a:r>
                    <a:r>
                      <a:rPr lang="de-DE" sz="2400" dirty="0"/>
                      <a:t> </a:t>
                    </a:r>
                    <a:r>
                      <a:rPr lang="de-DE" sz="2400" dirty="0" err="1"/>
                      <a:t>theoretical</a:t>
                    </a:r>
                    <a:r>
                      <a:rPr lang="de-DE" sz="2400" dirty="0"/>
                      <a:t> </a:t>
                    </a:r>
                    <a:r>
                      <a:rPr lang="de-DE" sz="2400" dirty="0" err="1"/>
                      <a:t>calculations</a:t>
                    </a:r>
                    <a:r>
                      <a:rPr lang="de-DE" sz="2400" dirty="0"/>
                      <a:t>, FSI </a:t>
                    </a:r>
                    <a:r>
                      <a:rPr lang="de-DE" sz="2400" dirty="0" err="1"/>
                      <a:t>decrease</a:t>
                    </a:r>
                    <a:r>
                      <a:rPr lang="de-DE" sz="2400" dirty="0"/>
                      <a:t> DCS </a:t>
                    </a:r>
                    <a:r>
                      <a:rPr lang="de-DE" sz="2400" dirty="0" err="1"/>
                      <a:t>by</a:t>
                    </a:r>
                    <a:r>
                      <a:rPr lang="de-DE" sz="2400" dirty="0"/>
                      <a:t>  </a:t>
                    </a:r>
                    <a14:m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≈</m:t>
                        </m:r>
                      </m:oMath>
                    </a14:m>
                    <a:r>
                      <a:rPr lang="de-DE" sz="2400" dirty="0"/>
                      <a:t> 7%</a:t>
                    </a:r>
                  </a:p>
                </p:txBody>
              </p:sp>
            </mc:Choice>
            <mc:Fallback xmlns="">
              <p:sp>
                <p:nvSpPr>
                  <p:cNvPr id="23" name="Textfeld 22">
                    <a:extLst>
                      <a:ext uri="{FF2B5EF4-FFF2-40B4-BE49-F238E27FC236}">
                        <a16:creationId xmlns:a16="http://schemas.microsoft.com/office/drawing/2014/main" id="{C88F9C13-80FB-9C96-C482-870F71574B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8719" y="5758778"/>
                    <a:ext cx="11207235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762" t="-10667" b="-3066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02A76617-C5AB-953E-21D1-9B63035C6F35}"/>
                </a:ext>
              </a:extLst>
            </p:cNvPr>
            <p:cNvSpPr txBox="1"/>
            <p:nvPr/>
          </p:nvSpPr>
          <p:spPr>
            <a:xfrm>
              <a:off x="834224" y="6265058"/>
              <a:ext cx="6281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909085"/>
                  </a:solidFill>
                </a:rPr>
                <a:t>Salam, </a:t>
              </a:r>
              <a:r>
                <a:rPr lang="de-DE" dirty="0" err="1">
                  <a:solidFill>
                    <a:srgbClr val="909085"/>
                  </a:solidFill>
                </a:rPr>
                <a:t>Arenhövel</a:t>
              </a:r>
              <a:r>
                <a:rPr lang="de-DE" dirty="0">
                  <a:solidFill>
                    <a:srgbClr val="909085"/>
                  </a:solidFill>
                </a:rPr>
                <a:t>, https://doi.org/10.1103/PhysRevC.70.044008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D7E84E8-7BFA-4D13-E6C5-C6B5894C330B}"/>
                  </a:ext>
                </a:extLst>
              </p:cNvPr>
              <p:cNvSpPr txBox="1"/>
              <p:nvPr/>
            </p:nvSpPr>
            <p:spPr>
              <a:xfrm>
                <a:off x="949526" y="1462610"/>
                <a:ext cx="80014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Hardware </a:t>
                </a:r>
                <a:r>
                  <a:rPr lang="de-DE" sz="2400" dirty="0" err="1"/>
                  <a:t>setup</a:t>
                </a:r>
                <a:r>
                  <a:rPr lang="de-DE" sz="2400" dirty="0"/>
                  <a:t>, </a:t>
                </a:r>
                <a:r>
                  <a:rPr lang="de-DE" sz="2400" dirty="0" err="1"/>
                  <a:t>photon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flux</a:t>
                </a:r>
                <a:r>
                  <a:rPr lang="de-DE" sz="2400" dirty="0"/>
                  <a:t>, etc.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de-DE" sz="2400" dirty="0"/>
                  <a:t> 8% </a:t>
                </a:r>
              </a:p>
            </p:txBody>
          </p:sp>
        </mc:Choice>
        <mc:Fallback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D7E84E8-7BFA-4D13-E6C5-C6B5894C3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26" y="1462610"/>
                <a:ext cx="8001434" cy="461665"/>
              </a:xfrm>
              <a:prstGeom prst="rect">
                <a:avLst/>
              </a:prstGeom>
              <a:blipFill>
                <a:blip r:embed="rId8"/>
                <a:stretch>
                  <a:fillRect l="-1067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F1264B97-C618-8670-84BE-A19C3946E442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76720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  <p:bldP spid="17" grpId="0"/>
      <p:bldP spid="19" grpId="0"/>
      <p:bldP spid="22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5C9F2-1454-FACE-C94F-93BBF3094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A60CB7E6-E2E1-5BD3-B479-0108F585C63C}"/>
              </a:ext>
            </a:extLst>
          </p:cNvPr>
          <p:cNvGrpSpPr/>
          <p:nvPr/>
        </p:nvGrpSpPr>
        <p:grpSpPr>
          <a:xfrm>
            <a:off x="1796689" y="3511847"/>
            <a:ext cx="1969628" cy="1048308"/>
            <a:chOff x="1796689" y="3511847"/>
            <a:chExt cx="1969628" cy="1048308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92DACE69-C0E1-B8FC-6BD7-F59409559644}"/>
                </a:ext>
              </a:extLst>
            </p:cNvPr>
            <p:cNvSpPr/>
            <p:nvPr/>
          </p:nvSpPr>
          <p:spPr>
            <a:xfrm>
              <a:off x="1796689" y="3523093"/>
              <a:ext cx="1969626" cy="1037062"/>
            </a:xfrm>
            <a:custGeom>
              <a:avLst/>
              <a:gdLst>
                <a:gd name="connsiteX0" fmla="*/ 189166 w 1134971"/>
                <a:gd name="connsiteY0" fmla="*/ 0 h 702784"/>
                <a:gd name="connsiteX1" fmla="*/ 945805 w 1134971"/>
                <a:gd name="connsiteY1" fmla="*/ 0 h 702784"/>
                <a:gd name="connsiteX2" fmla="*/ 1134971 w 1134971"/>
                <a:gd name="connsiteY2" fmla="*/ 189166 h 702784"/>
                <a:gd name="connsiteX3" fmla="*/ 1134971 w 1134971"/>
                <a:gd name="connsiteY3" fmla="*/ 702784 h 702784"/>
                <a:gd name="connsiteX4" fmla="*/ 945805 w 1134971"/>
                <a:gd name="connsiteY4" fmla="*/ 513618 h 702784"/>
                <a:gd name="connsiteX5" fmla="*/ 189166 w 1134971"/>
                <a:gd name="connsiteY5" fmla="*/ 513618 h 702784"/>
                <a:gd name="connsiteX6" fmla="*/ 0 w 1134971"/>
                <a:gd name="connsiteY6" fmla="*/ 702784 h 702784"/>
                <a:gd name="connsiteX7" fmla="*/ 0 w 1134971"/>
                <a:gd name="connsiteY7" fmla="*/ 189166 h 702784"/>
                <a:gd name="connsiteX8" fmla="*/ 189166 w 1134971"/>
                <a:gd name="connsiteY8" fmla="*/ 0 h 70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971" h="702784">
                  <a:moveTo>
                    <a:pt x="189166" y="0"/>
                  </a:moveTo>
                  <a:lnTo>
                    <a:pt x="945805" y="0"/>
                  </a:lnTo>
                  <a:cubicBezTo>
                    <a:pt x="1050278" y="0"/>
                    <a:pt x="1134971" y="84693"/>
                    <a:pt x="1134971" y="189166"/>
                  </a:cubicBezTo>
                  <a:lnTo>
                    <a:pt x="1134971" y="702784"/>
                  </a:lnTo>
                  <a:cubicBezTo>
                    <a:pt x="1134971" y="598311"/>
                    <a:pt x="1050278" y="513618"/>
                    <a:pt x="945805" y="513618"/>
                  </a:cubicBezTo>
                  <a:lnTo>
                    <a:pt x="189166" y="513618"/>
                  </a:lnTo>
                  <a:cubicBezTo>
                    <a:pt x="84693" y="513618"/>
                    <a:pt x="0" y="598311"/>
                    <a:pt x="0" y="702784"/>
                  </a:cubicBezTo>
                  <a:lnTo>
                    <a:pt x="0" y="189166"/>
                  </a:lnTo>
                  <a:cubicBezTo>
                    <a:pt x="0" y="84693"/>
                    <a:pt x="84693" y="0"/>
                    <a:pt x="189166" y="0"/>
                  </a:cubicBezTo>
                  <a:close/>
                </a:path>
              </a:pathLst>
            </a:custGeom>
            <a:solidFill>
              <a:srgbClr val="909085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 dirty="0">
                <a:solidFill>
                  <a:schemeClr val="tx1"/>
                </a:solidFill>
              </a:endParaRP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0E9B477C-8CC0-AF7C-6FDD-AFE19CBC462C}"/>
                </a:ext>
              </a:extLst>
            </p:cNvPr>
            <p:cNvSpPr txBox="1"/>
            <p:nvPr/>
          </p:nvSpPr>
          <p:spPr>
            <a:xfrm>
              <a:off x="1796689" y="3519589"/>
              <a:ext cx="1969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Fermi</a:t>
              </a:r>
            </a:p>
            <a:p>
              <a:pPr algn="ctr"/>
              <a:r>
                <a:rPr lang="de-DE" sz="1600" dirty="0" err="1"/>
                <a:t>correction</a:t>
              </a:r>
              <a:endParaRPr lang="de-DE" sz="1600" dirty="0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0C2A857A-C333-1089-B325-7F1730D66091}"/>
                </a:ext>
              </a:extLst>
            </p:cNvPr>
            <p:cNvSpPr txBox="1"/>
            <p:nvPr/>
          </p:nvSpPr>
          <p:spPr>
            <a:xfrm>
              <a:off x="2148578" y="3511847"/>
              <a:ext cx="554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+</a:t>
              </a:r>
            </a:p>
            <a:p>
              <a:pPr algn="ctr"/>
              <a:endParaRPr lang="de-DE" sz="1600" dirty="0"/>
            </a:p>
          </p:txBody>
        </p:sp>
      </p:grpSp>
      <p:grpSp>
        <p:nvGrpSpPr>
          <p:cNvPr id="106" name="Gruppieren 105">
            <a:extLst>
              <a:ext uri="{FF2B5EF4-FFF2-40B4-BE49-F238E27FC236}">
                <a16:creationId xmlns:a16="http://schemas.microsoft.com/office/drawing/2014/main" id="{35B8B049-0B81-1729-3DDA-A919BD33A21D}"/>
              </a:ext>
            </a:extLst>
          </p:cNvPr>
          <p:cNvGrpSpPr/>
          <p:nvPr/>
        </p:nvGrpSpPr>
        <p:grpSpPr>
          <a:xfrm>
            <a:off x="8929121" y="1804557"/>
            <a:ext cx="3038705" cy="4931046"/>
            <a:chOff x="8929121" y="1804557"/>
            <a:chExt cx="3038705" cy="4931046"/>
          </a:xfrm>
        </p:grpSpPr>
        <p:sp>
          <p:nvSpPr>
            <p:cNvPr id="89" name="Rechteck: abgerundete Ecken 88">
              <a:extLst>
                <a:ext uri="{FF2B5EF4-FFF2-40B4-BE49-F238E27FC236}">
                  <a16:creationId xmlns:a16="http://schemas.microsoft.com/office/drawing/2014/main" id="{5254EBAF-01E3-260F-E589-B45D05FA585B}"/>
                </a:ext>
              </a:extLst>
            </p:cNvPr>
            <p:cNvSpPr/>
            <p:nvPr/>
          </p:nvSpPr>
          <p:spPr>
            <a:xfrm>
              <a:off x="8929121" y="5977094"/>
              <a:ext cx="875279" cy="758509"/>
            </a:xfrm>
            <a:prstGeom prst="roundRect">
              <a:avLst/>
            </a:prstGeom>
            <a:solidFill>
              <a:srgbClr val="F4BB9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>
                <a:solidFill>
                  <a:schemeClr val="tx1"/>
                </a:solidFill>
              </a:endParaRPr>
            </a:p>
          </p:txBody>
        </p:sp>
        <p:sp>
          <p:nvSpPr>
            <p:cNvPr id="78" name="Rechteck: abgerundete Ecken 77">
              <a:extLst>
                <a:ext uri="{FF2B5EF4-FFF2-40B4-BE49-F238E27FC236}">
                  <a16:creationId xmlns:a16="http://schemas.microsoft.com/office/drawing/2014/main" id="{D45435AE-8A1B-6476-8D2A-4B9326FE9536}"/>
                </a:ext>
              </a:extLst>
            </p:cNvPr>
            <p:cNvSpPr/>
            <p:nvPr/>
          </p:nvSpPr>
          <p:spPr>
            <a:xfrm>
              <a:off x="9998198" y="1804557"/>
              <a:ext cx="1969628" cy="1412003"/>
            </a:xfrm>
            <a:prstGeom prst="roundRect">
              <a:avLst/>
            </a:prstGeom>
            <a:solidFill>
              <a:srgbClr val="F4BB9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Included</a:t>
              </a:r>
              <a:r>
                <a:rPr lang="de-DE" sz="2000" dirty="0">
                  <a:solidFill>
                    <a:schemeClr val="tx1"/>
                  </a:solidFill>
                </a:rPr>
                <a:t> in </a:t>
              </a:r>
              <a:r>
                <a:rPr lang="de-DE" sz="2000" dirty="0" err="1">
                  <a:solidFill>
                    <a:schemeClr val="tx1"/>
                  </a:solidFill>
                </a:rPr>
                <a:t>discussion</a:t>
              </a:r>
              <a:endParaRPr lang="de-DE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99" name="Gerader Verbinder 98">
              <a:extLst>
                <a:ext uri="{FF2B5EF4-FFF2-40B4-BE49-F238E27FC236}">
                  <a16:creationId xmlns:a16="http://schemas.microsoft.com/office/drawing/2014/main" id="{BB4D89C9-3939-42EB-AFB6-7DAD78A4D545}"/>
                </a:ext>
              </a:extLst>
            </p:cNvPr>
            <p:cNvCxnSpPr>
              <a:cxnSpLocks/>
            </p:cNvCxnSpPr>
            <p:nvPr/>
          </p:nvCxnSpPr>
          <p:spPr>
            <a:xfrm>
              <a:off x="11019393" y="3215282"/>
              <a:ext cx="0" cy="3141066"/>
            </a:xfrm>
            <a:prstGeom prst="line">
              <a:avLst/>
            </a:prstGeom>
            <a:ln w="38100">
              <a:solidFill>
                <a:srgbClr val="F4BB9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969AE972-46B1-7711-72D5-FC727E28B8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4400" y="6356348"/>
              <a:ext cx="1214993" cy="0"/>
            </a:xfrm>
            <a:prstGeom prst="line">
              <a:avLst/>
            </a:prstGeom>
            <a:ln w="38100">
              <a:solidFill>
                <a:srgbClr val="F4BB9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F6C79F0C-2E98-8748-AEAF-B07D7F6DB2D8}"/>
              </a:ext>
            </a:extLst>
          </p:cNvPr>
          <p:cNvGrpSpPr/>
          <p:nvPr/>
        </p:nvGrpSpPr>
        <p:grpSpPr>
          <a:xfrm>
            <a:off x="7624065" y="4104364"/>
            <a:ext cx="2943212" cy="2614547"/>
            <a:chOff x="7624065" y="4104364"/>
            <a:chExt cx="2943212" cy="2614547"/>
          </a:xfrm>
          <a:solidFill>
            <a:srgbClr val="FFFF85"/>
          </a:solidFill>
        </p:grpSpPr>
        <p:sp>
          <p:nvSpPr>
            <p:cNvPr id="83" name="Rechteck: abgerundete Ecken 82">
              <a:extLst>
                <a:ext uri="{FF2B5EF4-FFF2-40B4-BE49-F238E27FC236}">
                  <a16:creationId xmlns:a16="http://schemas.microsoft.com/office/drawing/2014/main" id="{A90BFF5F-590F-FA30-D029-B31E0BE2C92C}"/>
                </a:ext>
              </a:extLst>
            </p:cNvPr>
            <p:cNvSpPr/>
            <p:nvPr/>
          </p:nvSpPr>
          <p:spPr>
            <a:xfrm>
              <a:off x="7624065" y="5960402"/>
              <a:ext cx="944197" cy="7585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84" name="Gerader Verbinder 83">
              <a:extLst>
                <a:ext uri="{FF2B5EF4-FFF2-40B4-BE49-F238E27FC236}">
                  <a16:creationId xmlns:a16="http://schemas.microsoft.com/office/drawing/2014/main" id="{B248AE3B-AA99-1E3B-67D2-9BD9E0CFFBDA}"/>
                </a:ext>
              </a:extLst>
            </p:cNvPr>
            <p:cNvCxnSpPr>
              <a:cxnSpLocks/>
              <a:endCxn id="83" idx="0"/>
            </p:cNvCxnSpPr>
            <p:nvPr/>
          </p:nvCxnSpPr>
          <p:spPr>
            <a:xfrm>
              <a:off x="8096164" y="4810366"/>
              <a:ext cx="0" cy="1150036"/>
            </a:xfrm>
            <a:prstGeom prst="line">
              <a:avLst/>
            </a:prstGeom>
            <a:grpFill/>
            <a:ln w="38100">
              <a:solidFill>
                <a:srgbClr val="FFFF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hteck: abgerundete Ecken 76">
              <a:extLst>
                <a:ext uri="{FF2B5EF4-FFF2-40B4-BE49-F238E27FC236}">
                  <a16:creationId xmlns:a16="http://schemas.microsoft.com/office/drawing/2014/main" id="{8CD029A9-83E7-17FC-326F-764959E6C18D}"/>
                </a:ext>
              </a:extLst>
            </p:cNvPr>
            <p:cNvSpPr/>
            <p:nvPr/>
          </p:nvSpPr>
          <p:spPr>
            <a:xfrm>
              <a:off x="8597649" y="4104364"/>
              <a:ext cx="1969628" cy="141200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Included</a:t>
              </a:r>
              <a:r>
                <a:rPr lang="de-DE" sz="2000" dirty="0">
                  <a:solidFill>
                    <a:schemeClr val="tx1"/>
                  </a:solidFill>
                </a:rPr>
                <a:t> in </a:t>
              </a:r>
              <a:r>
                <a:rPr lang="de-DE" sz="2000" dirty="0" err="1">
                  <a:solidFill>
                    <a:schemeClr val="tx1"/>
                  </a:solidFill>
                </a:rPr>
                <a:t>systematic</a:t>
              </a:r>
              <a:endParaRPr lang="de-DE" sz="20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uncertainty</a:t>
              </a:r>
              <a:endParaRPr lang="de-DE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730D5EEF-AAE5-E6EA-0041-E2BDEF082D1E}"/>
                </a:ext>
              </a:extLst>
            </p:cNvPr>
            <p:cNvCxnSpPr>
              <a:cxnSpLocks/>
              <a:stCxn id="77" idx="1"/>
            </p:cNvCxnSpPr>
            <p:nvPr/>
          </p:nvCxnSpPr>
          <p:spPr>
            <a:xfrm flipH="1">
              <a:off x="8091188" y="4810366"/>
              <a:ext cx="506461" cy="0"/>
            </a:xfrm>
            <a:prstGeom prst="line">
              <a:avLst/>
            </a:prstGeom>
            <a:grpFill/>
            <a:ln w="38100">
              <a:solidFill>
                <a:srgbClr val="FFFF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00E6984A-C5CB-87E3-9C37-EC9C1CD448AB}"/>
              </a:ext>
            </a:extLst>
          </p:cNvPr>
          <p:cNvGrpSpPr/>
          <p:nvPr/>
        </p:nvGrpSpPr>
        <p:grpSpPr>
          <a:xfrm>
            <a:off x="529564" y="1809208"/>
            <a:ext cx="5121428" cy="4911189"/>
            <a:chOff x="529564" y="1809208"/>
            <a:chExt cx="5121428" cy="4911189"/>
          </a:xfrm>
        </p:grpSpPr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28250A70-9409-7FE1-A665-69FFF97E4626}"/>
                </a:ext>
              </a:extLst>
            </p:cNvPr>
            <p:cNvSpPr/>
            <p:nvPr/>
          </p:nvSpPr>
          <p:spPr>
            <a:xfrm>
              <a:off x="4242816" y="5961888"/>
              <a:ext cx="1408176" cy="758509"/>
            </a:xfrm>
            <a:prstGeom prst="roundRect">
              <a:avLst/>
            </a:prstGeom>
            <a:solidFill>
              <a:srgbClr val="85BB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>
                <a:solidFill>
                  <a:schemeClr val="tx1"/>
                </a:solidFill>
              </a:endParaRPr>
            </a:p>
          </p:txBody>
        </p:sp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0C0D4F27-CAC6-F82A-9083-4EB6DB5FB6B7}"/>
                </a:ext>
              </a:extLst>
            </p:cNvPr>
            <p:cNvSpPr/>
            <p:nvPr/>
          </p:nvSpPr>
          <p:spPr>
            <a:xfrm>
              <a:off x="529564" y="1809208"/>
              <a:ext cx="1969628" cy="1412003"/>
            </a:xfrm>
            <a:prstGeom prst="roundRect">
              <a:avLst/>
            </a:prstGeom>
            <a:solidFill>
              <a:srgbClr val="85BB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Measured</a:t>
              </a:r>
              <a:r>
                <a:rPr lang="de-DE" sz="2000" dirty="0">
                  <a:solidFill>
                    <a:schemeClr val="tx1"/>
                  </a:solidFill>
                </a:rPr>
                <a:t> on D</a:t>
              </a:r>
              <a:r>
                <a:rPr lang="de-DE" sz="2000" baseline="-25000" dirty="0">
                  <a:solidFill>
                    <a:schemeClr val="tx1"/>
                  </a:solidFill>
                </a:rPr>
                <a:t>2</a:t>
              </a:r>
              <a:r>
                <a:rPr lang="de-DE" sz="20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target</a:t>
              </a:r>
              <a:endParaRPr lang="de-DE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38125CCB-242B-C9E1-9973-BBA6880BE1E5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1514378" y="3221211"/>
              <a:ext cx="0" cy="3135138"/>
            </a:xfrm>
            <a:prstGeom prst="line">
              <a:avLst/>
            </a:prstGeom>
            <a:ln w="38100">
              <a:solidFill>
                <a:srgbClr val="85BBE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30702561-66A6-C268-2AF7-6724DF52EA9A}"/>
                </a:ext>
              </a:extLst>
            </p:cNvPr>
            <p:cNvCxnSpPr>
              <a:cxnSpLocks/>
            </p:cNvCxnSpPr>
            <p:nvPr/>
          </p:nvCxnSpPr>
          <p:spPr>
            <a:xfrm>
              <a:off x="1515434" y="6356350"/>
              <a:ext cx="2727382" cy="0"/>
            </a:xfrm>
            <a:prstGeom prst="line">
              <a:avLst/>
            </a:prstGeom>
            <a:ln w="38100">
              <a:solidFill>
                <a:srgbClr val="85BBE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Ellipse 40">
            <a:extLst>
              <a:ext uri="{FF2B5EF4-FFF2-40B4-BE49-F238E27FC236}">
                <a16:creationId xmlns:a16="http://schemas.microsoft.com/office/drawing/2014/main" id="{628A0953-34F5-1261-EA8A-6B0C77CB19CC}"/>
              </a:ext>
            </a:extLst>
          </p:cNvPr>
          <p:cNvSpPr/>
          <p:nvPr/>
        </p:nvSpPr>
        <p:spPr>
          <a:xfrm>
            <a:off x="4289563" y="1877633"/>
            <a:ext cx="3918265" cy="3918265"/>
          </a:xfrm>
          <a:prstGeom prst="ellipse">
            <a:avLst/>
          </a:prstGeom>
          <a:solidFill>
            <a:srgbClr val="FFEBE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ysClr val="windowText" lastClr="000000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B65AC2D-A149-FEDD-30C3-8D233742B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21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804C71-85C2-F650-79AE-4BE46AD55D21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Methodology</a:t>
            </a:r>
            <a:endParaRPr lang="de-DE" sz="3200" b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2E04B1E-C8A0-38DF-7435-00EF2C592C99}"/>
              </a:ext>
            </a:extLst>
          </p:cNvPr>
          <p:cNvSpPr txBox="1"/>
          <p:nvPr/>
        </p:nvSpPr>
        <p:spPr>
          <a:xfrm>
            <a:off x="490536" y="1063595"/>
            <a:ext cx="10837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Normalized</a:t>
            </a:r>
            <a:r>
              <a:rPr lang="de-DE" sz="2400" dirty="0"/>
              <a:t> </a:t>
            </a:r>
            <a:r>
              <a:rPr lang="de-DE" sz="2400" dirty="0" err="1"/>
              <a:t>counts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both</a:t>
            </a:r>
            <a:r>
              <a:rPr lang="de-DE" sz="2400" dirty="0"/>
              <a:t> </a:t>
            </a:r>
            <a:r>
              <a:rPr lang="de-DE" sz="2400" dirty="0" err="1"/>
              <a:t>beamtimes</a:t>
            </a:r>
            <a:r>
              <a:rPr lang="de-DE" sz="2400" dirty="0"/>
              <a:t> and </a:t>
            </a:r>
            <a:r>
              <a:rPr lang="de-DE" sz="2400" dirty="0" err="1"/>
              <a:t>uncertainties</a:t>
            </a:r>
            <a:r>
              <a:rPr lang="de-DE" sz="2400" dirty="0"/>
              <a:t> </a:t>
            </a:r>
            <a:r>
              <a:rPr lang="de-DE" sz="2400" dirty="0" err="1"/>
              <a:t>known</a:t>
            </a:r>
            <a:endParaRPr lang="de-DE" sz="2400" dirty="0"/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9ADB3B40-054C-5B91-60D7-3DB7F74E539F}"/>
              </a:ext>
            </a:extLst>
          </p:cNvPr>
          <p:cNvSpPr txBox="1"/>
          <p:nvPr/>
        </p:nvSpPr>
        <p:spPr>
          <a:xfrm>
            <a:off x="3766320" y="1415968"/>
            <a:ext cx="81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dirty="0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B424B2BA-8698-B8EA-B80E-AB2A1A49A4AB}"/>
                  </a:ext>
                </a:extLst>
              </p:cNvPr>
              <p:cNvSpPr txBox="1"/>
              <p:nvPr/>
            </p:nvSpPr>
            <p:spPr>
              <a:xfrm>
                <a:off x="3211403" y="5998917"/>
                <a:ext cx="1372527" cy="646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3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A531578F-604F-CFD1-49CF-4D5B4434E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403" y="5998917"/>
                <a:ext cx="1372527" cy="6466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C5217C8-E060-004B-3B6C-8B108F17769C}"/>
                  </a:ext>
                </a:extLst>
              </p:cNvPr>
              <p:cNvSpPr txBox="1"/>
              <p:nvPr/>
            </p:nvSpPr>
            <p:spPr>
              <a:xfrm>
                <a:off x="4008398" y="5960402"/>
                <a:ext cx="1887290" cy="686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BG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54BDCDD-1855-3568-7B72-10CC22E3B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398" y="5960402"/>
                <a:ext cx="1887290" cy="6869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CCDEB04-34F9-D77C-FA55-27C3801F4C74}"/>
              </a:ext>
            </a:extLst>
          </p:cNvPr>
          <p:cNvGrpSpPr/>
          <p:nvPr/>
        </p:nvGrpSpPr>
        <p:grpSpPr>
          <a:xfrm>
            <a:off x="6096000" y="3484993"/>
            <a:ext cx="1769660" cy="1847747"/>
            <a:chOff x="9346292" y="1958994"/>
            <a:chExt cx="1769660" cy="1847747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A65F25C8-5307-1FA1-36FD-EF7151D2AC92}"/>
                </a:ext>
              </a:extLst>
            </p:cNvPr>
            <p:cNvSpPr/>
            <p:nvPr/>
          </p:nvSpPr>
          <p:spPr>
            <a:xfrm>
              <a:off x="9346292" y="2037081"/>
              <a:ext cx="1769660" cy="1769660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1A4EA500-AF60-E5CE-F933-A40F5372F790}"/>
                </a:ext>
              </a:extLst>
            </p:cNvPr>
            <p:cNvSpPr txBox="1"/>
            <p:nvPr/>
          </p:nvSpPr>
          <p:spPr>
            <a:xfrm>
              <a:off x="9824722" y="1958994"/>
              <a:ext cx="812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600" dirty="0"/>
                <a:t>p</a:t>
              </a:r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64699756-6A8E-B204-12D9-A483B2377745}"/>
              </a:ext>
            </a:extLst>
          </p:cNvPr>
          <p:cNvGrpSpPr/>
          <p:nvPr/>
        </p:nvGrpSpPr>
        <p:grpSpPr>
          <a:xfrm>
            <a:off x="1796694" y="4106116"/>
            <a:ext cx="5404050" cy="2612795"/>
            <a:chOff x="1796694" y="4106116"/>
            <a:chExt cx="5404050" cy="2612795"/>
          </a:xfrm>
        </p:grpSpPr>
        <p:sp>
          <p:nvSpPr>
            <p:cNvPr id="67" name="Rechteck: abgerundete Ecken 66">
              <a:extLst>
                <a:ext uri="{FF2B5EF4-FFF2-40B4-BE49-F238E27FC236}">
                  <a16:creationId xmlns:a16="http://schemas.microsoft.com/office/drawing/2014/main" id="{6A4F30D8-9879-0DBB-D02A-2C66EE8329B1}"/>
                </a:ext>
              </a:extLst>
            </p:cNvPr>
            <p:cNvSpPr/>
            <p:nvPr/>
          </p:nvSpPr>
          <p:spPr>
            <a:xfrm>
              <a:off x="6252102" y="5960402"/>
              <a:ext cx="948642" cy="758509"/>
            </a:xfrm>
            <a:prstGeom prst="roundRect">
              <a:avLst/>
            </a:prstGeom>
            <a:solidFill>
              <a:srgbClr val="EE94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hteck: abgerundete Ecken 14">
              <a:extLst>
                <a:ext uri="{FF2B5EF4-FFF2-40B4-BE49-F238E27FC236}">
                  <a16:creationId xmlns:a16="http://schemas.microsoft.com/office/drawing/2014/main" id="{C56583F2-DC3E-F0F8-CC23-F8E79E0A85B8}"/>
                </a:ext>
              </a:extLst>
            </p:cNvPr>
            <p:cNvSpPr/>
            <p:nvPr/>
          </p:nvSpPr>
          <p:spPr>
            <a:xfrm>
              <a:off x="1796694" y="4106116"/>
              <a:ext cx="1969626" cy="1412004"/>
            </a:xfrm>
            <a:prstGeom prst="roundRect">
              <a:avLst/>
            </a:prstGeom>
            <a:solidFill>
              <a:srgbClr val="EE94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Measured</a:t>
              </a:r>
              <a:r>
                <a:rPr lang="de-DE" sz="2000" dirty="0">
                  <a:solidFill>
                    <a:schemeClr val="tx1"/>
                  </a:solidFill>
                </a:rPr>
                <a:t> on H</a:t>
              </a:r>
              <a:r>
                <a:rPr lang="de-DE" sz="2000" baseline="-25000" dirty="0">
                  <a:solidFill>
                    <a:schemeClr val="tx1"/>
                  </a:solidFill>
                </a:rPr>
                <a:t>2</a:t>
              </a:r>
              <a:r>
                <a:rPr lang="de-DE" sz="20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de-DE" sz="2000" dirty="0" err="1">
                  <a:solidFill>
                    <a:schemeClr val="tx1"/>
                  </a:solidFill>
                </a:rPr>
                <a:t>target</a:t>
              </a:r>
              <a:endParaRPr lang="de-DE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13B18BD2-23A3-B53C-8533-CC6023D754FE}"/>
                </a:ext>
              </a:extLst>
            </p:cNvPr>
            <p:cNvCxnSpPr>
              <a:cxnSpLocks/>
              <a:endCxn id="67" idx="0"/>
            </p:cNvCxnSpPr>
            <p:nvPr/>
          </p:nvCxnSpPr>
          <p:spPr>
            <a:xfrm>
              <a:off x="6694283" y="4812118"/>
              <a:ext cx="32140" cy="1148284"/>
            </a:xfrm>
            <a:prstGeom prst="line">
              <a:avLst/>
            </a:prstGeom>
            <a:ln w="38100">
              <a:solidFill>
                <a:srgbClr val="EE94A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99A6B873-CF6F-3B22-F889-EE4A59A81D57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3766320" y="4812118"/>
              <a:ext cx="2927963" cy="0"/>
            </a:xfrm>
            <a:prstGeom prst="line">
              <a:avLst/>
            </a:prstGeom>
            <a:ln w="38100">
              <a:solidFill>
                <a:srgbClr val="EE94A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5E14B3E4-A4EE-4425-DCB9-457B3A7EC585}"/>
                  </a:ext>
                </a:extLst>
              </p:cNvPr>
              <p:cNvSpPr txBox="1"/>
              <p:nvPr/>
            </p:nvSpPr>
            <p:spPr>
              <a:xfrm>
                <a:off x="7130998" y="5998917"/>
                <a:ext cx="960190" cy="646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BG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C21E2275-A08A-6083-E010-60EE8188E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998" y="5998917"/>
                <a:ext cx="960190" cy="646652"/>
              </a:xfrm>
              <a:prstGeom prst="rect">
                <a:avLst/>
              </a:prstGeom>
              <a:blipFill>
                <a:blip r:embed="rId4"/>
                <a:stretch>
                  <a:fillRect r="-401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CF5CE6BD-B102-6E24-0B57-39DC2CC02D9A}"/>
                  </a:ext>
                </a:extLst>
              </p:cNvPr>
              <p:cNvSpPr txBox="1"/>
              <p:nvPr/>
            </p:nvSpPr>
            <p:spPr>
              <a:xfrm>
                <a:off x="5569698" y="5960402"/>
                <a:ext cx="960190" cy="721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3600" b="0" i="1" smtClean="0">
                          <a:latin typeface="Cambria Math" panose="02040503050406030204" pitchFamily="18" charset="0"/>
                        </a:rPr>
                        <m:t>− (</m:t>
                      </m:r>
                      <m:sSubSup>
                        <m:sSubSupPr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BG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B7A1ACEE-DDC1-1106-9429-E23D3326D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698" y="5960402"/>
                <a:ext cx="960190" cy="721480"/>
              </a:xfrm>
              <a:prstGeom prst="rect">
                <a:avLst/>
              </a:prstGeom>
              <a:blipFill>
                <a:blip r:embed="rId5"/>
                <a:stretch>
                  <a:fillRect r="-598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B1D08126-067D-2CFE-2D6C-68DA956E22B5}"/>
                  </a:ext>
                </a:extLst>
              </p:cNvPr>
              <p:cNvSpPr txBox="1"/>
              <p:nvPr/>
            </p:nvSpPr>
            <p:spPr>
              <a:xfrm>
                <a:off x="8325351" y="5960402"/>
                <a:ext cx="960190" cy="721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 + 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FSI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de-DE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1C0B97D-F554-6C9D-003A-14216B26A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351" y="5960402"/>
                <a:ext cx="960190" cy="721480"/>
              </a:xfrm>
              <a:prstGeom prst="rect">
                <a:avLst/>
              </a:prstGeom>
              <a:blipFill>
                <a:blip r:embed="rId6"/>
                <a:stretch>
                  <a:fillRect r="-675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1881C9B-15E9-DF2E-F415-3D70FC2B9479}"/>
                  </a:ext>
                </a:extLst>
              </p:cNvPr>
              <p:cNvSpPr txBox="1"/>
              <p:nvPr/>
            </p:nvSpPr>
            <p:spPr>
              <a:xfrm>
                <a:off x="2703314" y="5999370"/>
                <a:ext cx="960190" cy="646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CE3FFC5-62B2-3A6B-E8EC-34C9652FF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314" y="5999370"/>
                <a:ext cx="960190" cy="6466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868D532-C4BA-C226-DD2B-2C37FEF21766}"/>
              </a:ext>
            </a:extLst>
          </p:cNvPr>
          <p:cNvGrpSpPr/>
          <p:nvPr/>
        </p:nvGrpSpPr>
        <p:grpSpPr>
          <a:xfrm>
            <a:off x="4579120" y="2325891"/>
            <a:ext cx="1769660" cy="1847747"/>
            <a:chOff x="4579120" y="2404700"/>
            <a:chExt cx="1769660" cy="1847747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9F2D6D36-0519-E87A-FAB5-89890CB647DE}"/>
                </a:ext>
              </a:extLst>
            </p:cNvPr>
            <p:cNvSpPr/>
            <p:nvPr/>
          </p:nvSpPr>
          <p:spPr>
            <a:xfrm>
              <a:off x="4579120" y="2482787"/>
              <a:ext cx="1769660" cy="1769660"/>
            </a:xfrm>
            <a:prstGeom prst="ellipse">
              <a:avLst/>
            </a:prstGeom>
            <a:solidFill>
              <a:srgbClr val="ECECE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A10B840A-9AE4-0CE6-2901-EAAC4EA5A0F7}"/>
                </a:ext>
              </a:extLst>
            </p:cNvPr>
            <p:cNvSpPr txBox="1"/>
            <p:nvPr/>
          </p:nvSpPr>
          <p:spPr>
            <a:xfrm>
              <a:off x="5057550" y="2404700"/>
              <a:ext cx="812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600" dirty="0"/>
                <a:t>n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849F49B-C054-5E80-C866-E6533F01B66D}"/>
              </a:ext>
            </a:extLst>
          </p:cNvPr>
          <p:cNvGrpSpPr/>
          <p:nvPr/>
        </p:nvGrpSpPr>
        <p:grpSpPr>
          <a:xfrm>
            <a:off x="10225878" y="5033037"/>
            <a:ext cx="399406" cy="569855"/>
            <a:chOff x="9724481" y="3997646"/>
            <a:chExt cx="505369" cy="721038"/>
          </a:xfrm>
        </p:grpSpPr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70F31AF3-A6AB-12AF-6DFD-68B52A8EB4B8}"/>
                </a:ext>
              </a:extLst>
            </p:cNvPr>
            <p:cNvCxnSpPr>
              <a:cxnSpLocks/>
            </p:cNvCxnSpPr>
            <p:nvPr/>
          </p:nvCxnSpPr>
          <p:spPr>
            <a:xfrm>
              <a:off x="9724481" y="4466858"/>
              <a:ext cx="187234" cy="228407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C6F07071-A826-F6BF-4178-F5A0951DD4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6000" y="3997646"/>
              <a:ext cx="323850" cy="693246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263F869F-5471-6FD1-85AD-6B0CF9EA4C62}"/>
                </a:ext>
              </a:extLst>
            </p:cNvPr>
            <p:cNvSpPr/>
            <p:nvPr/>
          </p:nvSpPr>
          <p:spPr>
            <a:xfrm>
              <a:off x="9885045" y="4672965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1F19D8DA-82E3-4441-BDDA-0AB4BC0DA484}"/>
              </a:ext>
            </a:extLst>
          </p:cNvPr>
          <p:cNvGrpSpPr/>
          <p:nvPr/>
        </p:nvGrpSpPr>
        <p:grpSpPr>
          <a:xfrm>
            <a:off x="11462733" y="2551610"/>
            <a:ext cx="399406" cy="569855"/>
            <a:chOff x="9724481" y="3997646"/>
            <a:chExt cx="505369" cy="721038"/>
          </a:xfrm>
        </p:grpSpPr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503243D1-8983-5143-6E91-DDF11BCBAD22}"/>
                </a:ext>
              </a:extLst>
            </p:cNvPr>
            <p:cNvCxnSpPr>
              <a:cxnSpLocks/>
            </p:cNvCxnSpPr>
            <p:nvPr/>
          </p:nvCxnSpPr>
          <p:spPr>
            <a:xfrm>
              <a:off x="9724481" y="4466858"/>
              <a:ext cx="187234" cy="228407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995B0579-9169-0E17-74AC-C901F661BC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6000" y="3997646"/>
              <a:ext cx="323850" cy="693246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95B2BD7E-1F79-067F-6C46-E134A0BC516E}"/>
                </a:ext>
              </a:extLst>
            </p:cNvPr>
            <p:cNvSpPr/>
            <p:nvPr/>
          </p:nvSpPr>
          <p:spPr>
            <a:xfrm>
              <a:off x="9885045" y="4672965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1D3102AA-D2CF-F238-FB90-FB26552F35EF}"/>
              </a:ext>
            </a:extLst>
          </p:cNvPr>
          <p:cNvGrpSpPr/>
          <p:nvPr/>
        </p:nvGrpSpPr>
        <p:grpSpPr>
          <a:xfrm>
            <a:off x="1948605" y="2445504"/>
            <a:ext cx="399406" cy="569855"/>
            <a:chOff x="9724481" y="3997646"/>
            <a:chExt cx="505369" cy="721038"/>
          </a:xfrm>
        </p:grpSpPr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8FC3C3FE-ACD0-0DB3-4FC1-61CA3E1E8E07}"/>
                </a:ext>
              </a:extLst>
            </p:cNvPr>
            <p:cNvCxnSpPr>
              <a:cxnSpLocks/>
            </p:cNvCxnSpPr>
            <p:nvPr/>
          </p:nvCxnSpPr>
          <p:spPr>
            <a:xfrm>
              <a:off x="9724481" y="4466858"/>
              <a:ext cx="187234" cy="228407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D55171F3-2358-8FD1-C583-9738159A6A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6000" y="3997646"/>
              <a:ext cx="323850" cy="693246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83C63B04-808B-0E2A-F5E6-A9683D341D46}"/>
                </a:ext>
              </a:extLst>
            </p:cNvPr>
            <p:cNvSpPr/>
            <p:nvPr/>
          </p:nvSpPr>
          <p:spPr>
            <a:xfrm>
              <a:off x="9885045" y="4672965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4563591C-B751-E3A4-1F27-177B6089A06B}"/>
              </a:ext>
            </a:extLst>
          </p:cNvPr>
          <p:cNvGrpSpPr/>
          <p:nvPr/>
        </p:nvGrpSpPr>
        <p:grpSpPr>
          <a:xfrm>
            <a:off x="3240450" y="4784243"/>
            <a:ext cx="399406" cy="569855"/>
            <a:chOff x="9724481" y="3997646"/>
            <a:chExt cx="505369" cy="721038"/>
          </a:xfrm>
        </p:grpSpPr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A7E3EF8B-3E2F-DD15-3AB5-B1742549693D}"/>
                </a:ext>
              </a:extLst>
            </p:cNvPr>
            <p:cNvCxnSpPr>
              <a:cxnSpLocks/>
            </p:cNvCxnSpPr>
            <p:nvPr/>
          </p:nvCxnSpPr>
          <p:spPr>
            <a:xfrm>
              <a:off x="9724481" y="4466858"/>
              <a:ext cx="187234" cy="228407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DF7D3AE2-D685-611F-836C-8E433ABB91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6000" y="3997646"/>
              <a:ext cx="323850" cy="693246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B3953208-9A55-BF9B-7630-996361916EBE}"/>
                </a:ext>
              </a:extLst>
            </p:cNvPr>
            <p:cNvSpPr/>
            <p:nvPr/>
          </p:nvSpPr>
          <p:spPr>
            <a:xfrm>
              <a:off x="9885045" y="4672965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A51A46FE-B1FB-800C-6D4F-72C15FFEF319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86512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65542-AD64-C706-B3AD-540ED0412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61FDF468-3990-7CE1-5E34-2F75A9C7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22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8818F4D-8CB7-3CC2-DC87-742888847919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Methodology</a:t>
            </a:r>
            <a:endParaRPr lang="de-DE" sz="32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49E03F-5092-25DB-E9D9-C533FDFE1DFD}"/>
              </a:ext>
            </a:extLst>
          </p:cNvPr>
          <p:cNvSpPr txBox="1"/>
          <p:nvPr/>
        </p:nvSpPr>
        <p:spPr>
          <a:xfrm>
            <a:off x="490537" y="1239086"/>
            <a:ext cx="10460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Differential </a:t>
            </a:r>
            <a:r>
              <a:rPr lang="de-DE" sz="2400" dirty="0" err="1"/>
              <a:t>cross</a:t>
            </a:r>
            <a:r>
              <a:rPr lang="de-DE" sz="2400" dirty="0"/>
              <a:t> </a:t>
            </a:r>
            <a:r>
              <a:rPr lang="de-DE" sz="2400" dirty="0" err="1"/>
              <a:t>section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a </a:t>
            </a:r>
            <a:r>
              <a:rPr lang="de-DE" sz="2400" dirty="0" err="1"/>
              <a:t>measurand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>
                <a:solidFill>
                  <a:srgbClr val="33CC33"/>
                </a:solidFill>
              </a:rPr>
              <a:t>probability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reaction</a:t>
            </a:r>
            <a:r>
              <a:rPr lang="de-DE" sz="2400" dirty="0"/>
              <a:t>. Formula: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0F807BC-8D01-3D60-B7A4-F6B8BF41A33B}"/>
              </a:ext>
            </a:extLst>
          </p:cNvPr>
          <p:cNvSpPr txBox="1"/>
          <p:nvPr/>
        </p:nvSpPr>
        <p:spPr>
          <a:xfrm>
            <a:off x="803053" y="3284078"/>
            <a:ext cx="6237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with</a:t>
            </a:r>
            <a:endParaRPr lang="de-DE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1E142FF6-9544-A88C-7886-4868261BEA8E}"/>
                  </a:ext>
                </a:extLst>
              </p:cNvPr>
              <p:cNvSpPr txBox="1"/>
              <p:nvPr/>
            </p:nvSpPr>
            <p:spPr>
              <a:xfrm>
                <a:off x="1950325" y="4688425"/>
                <a:ext cx="90007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de-DE" sz="32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de-DE" sz="3200" dirty="0">
                    <a:ea typeface="Cambria Math" panose="02040503050406030204" pitchFamily="18" charset="0"/>
                  </a:rPr>
                  <a:t> </a:t>
                </a:r>
                <a:r>
                  <a:rPr lang="de-DE" sz="3200" dirty="0"/>
                  <a:t>:  Reconstruction </a:t>
                </a:r>
                <a:r>
                  <a:rPr lang="de-DE" sz="3200" dirty="0" err="1"/>
                  <a:t>efficiency</a:t>
                </a:r>
                <a:endParaRPr lang="de-DE" sz="3200" dirty="0"/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1E142FF6-9544-A88C-7886-4868261BE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325" y="4688425"/>
                <a:ext cx="9000704" cy="584775"/>
              </a:xfrm>
              <a:prstGeom prst="rect">
                <a:avLst/>
              </a:prstGeom>
              <a:blipFill>
                <a:blip r:embed="rId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C040E254-DE3C-B90C-9CA7-B4782061445A}"/>
                  </a:ext>
                </a:extLst>
              </p:cNvPr>
              <p:cNvSpPr txBox="1"/>
              <p:nvPr/>
            </p:nvSpPr>
            <p:spPr>
              <a:xfrm>
                <a:off x="1442774" y="5452121"/>
                <a:ext cx="90007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3200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de-DE" sz="3200" dirty="0"/>
                  <a:t>  :  Solid angle </a:t>
                </a:r>
                <a:r>
                  <a:rPr lang="de-DE" sz="3200" dirty="0" err="1"/>
                  <a:t>element</a:t>
                </a:r>
                <a:endParaRPr lang="de-DE" sz="3200" dirty="0"/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C040E254-DE3C-B90C-9CA7-B47820614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774" y="5452121"/>
                <a:ext cx="9000704" cy="584775"/>
              </a:xfrm>
              <a:prstGeom prst="rect">
                <a:avLst/>
              </a:prstGeom>
              <a:blipFill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DC1A0742-0656-E861-54F9-F9ED730DF053}"/>
                  </a:ext>
                </a:extLst>
              </p:cNvPr>
              <p:cNvSpPr txBox="1"/>
              <p:nvPr/>
            </p:nvSpPr>
            <p:spPr>
              <a:xfrm>
                <a:off x="1648989" y="3924664"/>
                <a:ext cx="9000704" cy="584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de-DE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32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de-DE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de-DE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de-DE" sz="3200" dirty="0"/>
                  <a:t>:  </a:t>
                </a:r>
                <a:r>
                  <a:rPr lang="de-DE" sz="3200" dirty="0" err="1"/>
                  <a:t>Normalized</a:t>
                </a:r>
                <a:r>
                  <a:rPr lang="de-DE" sz="3200" dirty="0"/>
                  <a:t> </a:t>
                </a:r>
                <a:r>
                  <a:rPr lang="de-DE" sz="3200" dirty="0" err="1"/>
                  <a:t>count</a:t>
                </a:r>
                <a:r>
                  <a:rPr lang="de-DE" sz="3200" dirty="0"/>
                  <a:t> </a:t>
                </a:r>
                <a:r>
                  <a:rPr lang="de-DE" sz="3200" dirty="0" err="1"/>
                  <a:t>of</a:t>
                </a:r>
                <a:r>
                  <a:rPr lang="de-DE" sz="3200" dirty="0"/>
                  <a:t> </a:t>
                </a:r>
                <a:r>
                  <a:rPr lang="de-DE" sz="3200" dirty="0" err="1"/>
                  <a:t>signal</a:t>
                </a:r>
                <a:endParaRPr lang="de-DE" sz="3200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DC1A0742-0656-E861-54F9-F9ED730DF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989" y="3924664"/>
                <a:ext cx="9000704" cy="584840"/>
              </a:xfrm>
              <a:prstGeom prst="rect">
                <a:avLst/>
              </a:prstGeom>
              <a:blipFill>
                <a:blip r:embed="rId5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BEE0B6D-E252-5F0A-93DC-387AA04BE1C7}"/>
              </a:ext>
            </a:extLst>
          </p:cNvPr>
          <p:cNvGrpSpPr/>
          <p:nvPr/>
        </p:nvGrpSpPr>
        <p:grpSpPr>
          <a:xfrm>
            <a:off x="7690757" y="2172042"/>
            <a:ext cx="1673678" cy="2370914"/>
            <a:chOff x="7690757" y="2172042"/>
            <a:chExt cx="1673678" cy="2370914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7F4E5AD3-D6FE-A862-BF59-78EED3B1C646}"/>
                </a:ext>
              </a:extLst>
            </p:cNvPr>
            <p:cNvGrpSpPr/>
            <p:nvPr/>
          </p:nvGrpSpPr>
          <p:grpSpPr>
            <a:xfrm>
              <a:off x="7690757" y="2172042"/>
              <a:ext cx="299357" cy="427110"/>
              <a:chOff x="9724481" y="3997646"/>
              <a:chExt cx="505369" cy="721038"/>
            </a:xfrm>
          </p:grpSpPr>
          <p:cxnSp>
            <p:nvCxnSpPr>
              <p:cNvPr id="7" name="Gerader Verbinder 6">
                <a:extLst>
                  <a:ext uri="{FF2B5EF4-FFF2-40B4-BE49-F238E27FC236}">
                    <a16:creationId xmlns:a16="http://schemas.microsoft.com/office/drawing/2014/main" id="{5962CA38-BF28-C774-A7C5-61192FCA2B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481" y="4466858"/>
                <a:ext cx="187234" cy="228407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r Verbinder 9">
                <a:extLst>
                  <a:ext uri="{FF2B5EF4-FFF2-40B4-BE49-F238E27FC236}">
                    <a16:creationId xmlns:a16="http://schemas.microsoft.com/office/drawing/2014/main" id="{C8F1A596-414A-CC8A-641D-3EC8BA41F6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6000" y="3997646"/>
                <a:ext cx="323850" cy="693246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9301D3A-D458-5969-5ECF-CBB5EB74DDFC}"/>
                  </a:ext>
                </a:extLst>
              </p:cNvPr>
              <p:cNvSpPr/>
              <p:nvPr/>
            </p:nvSpPr>
            <p:spPr>
              <a:xfrm>
                <a:off x="9885045" y="4672965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A77F47D4-B798-2930-098F-29F4CF05FAF9}"/>
                </a:ext>
              </a:extLst>
            </p:cNvPr>
            <p:cNvGrpSpPr/>
            <p:nvPr/>
          </p:nvGrpSpPr>
          <p:grpSpPr>
            <a:xfrm>
              <a:off x="9065078" y="4115846"/>
              <a:ext cx="299357" cy="427110"/>
              <a:chOff x="9724481" y="3997646"/>
              <a:chExt cx="505369" cy="721038"/>
            </a:xfrm>
          </p:grpSpPr>
          <p:cxnSp>
            <p:nvCxnSpPr>
              <p:cNvPr id="14" name="Gerader Verbinder 13">
                <a:extLst>
                  <a:ext uri="{FF2B5EF4-FFF2-40B4-BE49-F238E27FC236}">
                    <a16:creationId xmlns:a16="http://schemas.microsoft.com/office/drawing/2014/main" id="{2EEDDF6C-76C4-38A8-187C-2B802BDF8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481" y="4466858"/>
                <a:ext cx="187234" cy="228407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Gerader Verbinder 14">
                <a:extLst>
                  <a:ext uri="{FF2B5EF4-FFF2-40B4-BE49-F238E27FC236}">
                    <a16:creationId xmlns:a16="http://schemas.microsoft.com/office/drawing/2014/main" id="{8BA2C82E-037F-74F8-432F-C586DD0E3E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6000" y="3997646"/>
                <a:ext cx="323850" cy="693246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5839DE94-A7E6-8F90-EBF3-B5085BED197F}"/>
                  </a:ext>
                </a:extLst>
              </p:cNvPr>
              <p:cNvSpPr/>
              <p:nvPr/>
            </p:nvSpPr>
            <p:spPr>
              <a:xfrm>
                <a:off x="9885045" y="4672965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E344EE78-5188-85D4-9A76-ACAA77E61DC3}"/>
                  </a:ext>
                </a:extLst>
              </p:cNvPr>
              <p:cNvSpPr txBox="1"/>
              <p:nvPr/>
            </p:nvSpPr>
            <p:spPr>
              <a:xfrm>
                <a:off x="2977243" y="1968033"/>
                <a:ext cx="6237514" cy="1632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3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de-DE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a:rPr lang="de-DE" sz="3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3200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de-DE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de-DE" sz="3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lang="de-DE" sz="3200" dirty="0"/>
              </a:p>
              <a:p>
                <a:endParaRPr lang="de-DE" sz="2400" dirty="0"/>
              </a:p>
            </p:txBody>
          </p:sp>
        </mc:Choice>
        <mc:Fallback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E344EE78-5188-85D4-9A76-ACAA77E61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243" y="1968033"/>
                <a:ext cx="6237514" cy="16323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1675C276-543A-E3C0-C925-8BA2DD4926B1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107516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E3AC9-48AB-FE4A-57CD-C4EE57BC1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1FB8C62F-F130-4F5E-2B8D-048247AC3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26" y="573086"/>
            <a:ext cx="10423490" cy="628491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839D487-F477-C20C-223E-4F711BD8A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23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E3112FD-6C9A-6758-4593-D2F29F248B8A}"/>
              </a:ext>
            </a:extLst>
          </p:cNvPr>
          <p:cNvSpPr txBox="1"/>
          <p:nvPr/>
        </p:nvSpPr>
        <p:spPr>
          <a:xfrm>
            <a:off x="490536" y="360755"/>
            <a:ext cx="8844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Reconstruction Efficiency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3E78B37E-80ED-E2CE-AC0C-4DBC19515265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326719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8E8C-BADB-F333-1B9E-A2831CC37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2A03E7A3-DB08-AAED-30D4-1F6495AD516D}"/>
              </a:ext>
            </a:extLst>
          </p:cNvPr>
          <p:cNvGrpSpPr/>
          <p:nvPr/>
        </p:nvGrpSpPr>
        <p:grpSpPr>
          <a:xfrm>
            <a:off x="4094213" y="1991731"/>
            <a:ext cx="4206507" cy="1292347"/>
            <a:chOff x="5335772" y="7103807"/>
            <a:chExt cx="4885914" cy="584775"/>
          </a:xfrm>
        </p:grpSpPr>
        <p:sp>
          <p:nvSpPr>
            <p:cNvPr id="42" name="Rechteck: abgerundete Ecken 41">
              <a:extLst>
                <a:ext uri="{FF2B5EF4-FFF2-40B4-BE49-F238E27FC236}">
                  <a16:creationId xmlns:a16="http://schemas.microsoft.com/office/drawing/2014/main" id="{5A7CC301-7133-B520-C7AC-EF8E9CBA01B6}"/>
                </a:ext>
              </a:extLst>
            </p:cNvPr>
            <p:cNvSpPr/>
            <p:nvPr/>
          </p:nvSpPr>
          <p:spPr>
            <a:xfrm>
              <a:off x="5335772" y="7103807"/>
              <a:ext cx="4793072" cy="584775"/>
            </a:xfrm>
            <a:prstGeom prst="roundRect">
              <a:avLst/>
            </a:prstGeom>
            <a:solidFill>
              <a:srgbClr val="CAF2C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811AB1DB-4D29-FDB5-44B0-4A2F796D6480}"/>
                </a:ext>
              </a:extLst>
            </p:cNvPr>
            <p:cNvSpPr txBox="1"/>
            <p:nvPr/>
          </p:nvSpPr>
          <p:spPr>
            <a:xfrm>
              <a:off x="5428613" y="7139370"/>
              <a:ext cx="47930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2800" dirty="0"/>
            </a:p>
          </p:txBody>
        </p:sp>
      </p:grp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1FFE26AF-E101-FC11-90D5-9BB324D77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24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260B47F-E41B-6CE3-A68A-767A85E16BE0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Methodology</a:t>
            </a:r>
            <a:endParaRPr lang="de-DE" sz="32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F466738-50D7-E177-F0DE-ED7C97AC3F96}"/>
              </a:ext>
            </a:extLst>
          </p:cNvPr>
          <p:cNvSpPr txBox="1"/>
          <p:nvPr/>
        </p:nvSpPr>
        <p:spPr>
          <a:xfrm>
            <a:off x="490537" y="1239086"/>
            <a:ext cx="10460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Differential </a:t>
            </a:r>
            <a:r>
              <a:rPr lang="de-DE" sz="2400" dirty="0" err="1"/>
              <a:t>cross</a:t>
            </a:r>
            <a:r>
              <a:rPr lang="de-DE" sz="2400" dirty="0"/>
              <a:t> </a:t>
            </a:r>
            <a:r>
              <a:rPr lang="de-DE" sz="2400" dirty="0" err="1"/>
              <a:t>section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a </a:t>
            </a:r>
            <a:r>
              <a:rPr lang="de-DE" sz="2400" dirty="0" err="1"/>
              <a:t>measurand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>
                <a:solidFill>
                  <a:srgbClr val="33CC33"/>
                </a:solidFill>
              </a:rPr>
              <a:t>probability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reaction</a:t>
            </a:r>
            <a:r>
              <a:rPr lang="de-DE" sz="2400" dirty="0"/>
              <a:t>. Formula: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9D02BE4-1C01-F8BF-91BD-7AD87B135BD7}"/>
                  </a:ext>
                </a:extLst>
              </p:cNvPr>
              <p:cNvSpPr txBox="1"/>
              <p:nvPr/>
            </p:nvSpPr>
            <p:spPr>
              <a:xfrm>
                <a:off x="2977243" y="1968033"/>
                <a:ext cx="6237514" cy="1632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3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de-DE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a:rPr lang="de-DE" sz="3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3200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de-DE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de-DE" sz="3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lang="de-DE" sz="3200" dirty="0"/>
              </a:p>
              <a:p>
                <a:endParaRPr lang="de-DE" sz="24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06569DB-5583-6DF6-7814-E1F5020CD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243" y="1968033"/>
                <a:ext cx="6237514" cy="16323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68867A81-EB6F-706F-E2F3-B79A8EC5DFE7}"/>
              </a:ext>
            </a:extLst>
          </p:cNvPr>
          <p:cNvSpPr txBox="1"/>
          <p:nvPr/>
        </p:nvSpPr>
        <p:spPr>
          <a:xfrm>
            <a:off x="803053" y="3284078"/>
            <a:ext cx="6237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with</a:t>
            </a:r>
            <a:endParaRPr lang="de-DE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4A0C29D4-B824-420F-B405-A0152DD3D3E9}"/>
                  </a:ext>
                </a:extLst>
              </p:cNvPr>
              <p:cNvSpPr txBox="1"/>
              <p:nvPr/>
            </p:nvSpPr>
            <p:spPr>
              <a:xfrm>
                <a:off x="1950325" y="4688425"/>
                <a:ext cx="90007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de-DE" sz="32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de-DE" sz="3200" dirty="0">
                    <a:ea typeface="Cambria Math" panose="02040503050406030204" pitchFamily="18" charset="0"/>
                  </a:rPr>
                  <a:t> </a:t>
                </a:r>
                <a:r>
                  <a:rPr lang="de-DE" sz="3200" dirty="0"/>
                  <a:t>:  Reconstruction </a:t>
                </a:r>
                <a:r>
                  <a:rPr lang="de-DE" sz="3200" dirty="0" err="1"/>
                  <a:t>efficiency</a:t>
                </a:r>
                <a:endParaRPr lang="de-DE" sz="3200" dirty="0"/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1E142FF6-9544-A88C-7886-4868261BE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325" y="4688425"/>
                <a:ext cx="9000704" cy="584775"/>
              </a:xfrm>
              <a:prstGeom prst="rect">
                <a:avLst/>
              </a:prstGeom>
              <a:blipFill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F249C88B-B435-1F67-AF5C-B11FF0909B77}"/>
                  </a:ext>
                </a:extLst>
              </p:cNvPr>
              <p:cNvSpPr txBox="1"/>
              <p:nvPr/>
            </p:nvSpPr>
            <p:spPr>
              <a:xfrm>
                <a:off x="1442774" y="5452121"/>
                <a:ext cx="90007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3200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de-DE" sz="3200" dirty="0"/>
                  <a:t>  :  Solid angle </a:t>
                </a:r>
                <a:r>
                  <a:rPr lang="de-DE" sz="3200" dirty="0" err="1"/>
                  <a:t>element</a:t>
                </a:r>
                <a:endParaRPr lang="de-DE" sz="3200" dirty="0"/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C040E254-DE3C-B90C-9CA7-B47820614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774" y="5452121"/>
                <a:ext cx="9000704" cy="584775"/>
              </a:xfrm>
              <a:prstGeom prst="rect">
                <a:avLst/>
              </a:prstGeom>
              <a:blipFill>
                <a:blip r:embed="rId5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D0542360-1E9C-2160-D725-97024C75F17C}"/>
                  </a:ext>
                </a:extLst>
              </p:cNvPr>
              <p:cNvSpPr txBox="1"/>
              <p:nvPr/>
            </p:nvSpPr>
            <p:spPr>
              <a:xfrm>
                <a:off x="1648989" y="3924664"/>
                <a:ext cx="9000704" cy="584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de-DE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32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de-DE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de-DE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de-DE" sz="3200" dirty="0"/>
                  <a:t>:  </a:t>
                </a:r>
                <a:r>
                  <a:rPr lang="de-DE" sz="3200" dirty="0" err="1"/>
                  <a:t>Normalized</a:t>
                </a:r>
                <a:r>
                  <a:rPr lang="de-DE" sz="3200" dirty="0"/>
                  <a:t> </a:t>
                </a:r>
                <a:r>
                  <a:rPr lang="de-DE" sz="3200" dirty="0" err="1"/>
                  <a:t>count</a:t>
                </a:r>
                <a:r>
                  <a:rPr lang="de-DE" sz="3200" dirty="0"/>
                  <a:t> </a:t>
                </a:r>
                <a:r>
                  <a:rPr lang="de-DE" sz="3200" dirty="0" err="1"/>
                  <a:t>of</a:t>
                </a:r>
                <a:r>
                  <a:rPr lang="de-DE" sz="3200" dirty="0"/>
                  <a:t> </a:t>
                </a:r>
                <a:r>
                  <a:rPr lang="de-DE" sz="3200" dirty="0" err="1"/>
                  <a:t>signal</a:t>
                </a:r>
                <a:endParaRPr lang="de-DE" sz="3200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DC1A0742-0656-E861-54F9-F9ED730DF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989" y="3924664"/>
                <a:ext cx="9000704" cy="584840"/>
              </a:xfrm>
              <a:prstGeom prst="rect">
                <a:avLst/>
              </a:prstGeom>
              <a:blipFill>
                <a:blip r:embed="rId6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0EC4AFE-D915-0BB2-3541-F082E27D9598}"/>
              </a:ext>
            </a:extLst>
          </p:cNvPr>
          <p:cNvGrpSpPr/>
          <p:nvPr/>
        </p:nvGrpSpPr>
        <p:grpSpPr>
          <a:xfrm>
            <a:off x="7690757" y="2172042"/>
            <a:ext cx="1673678" cy="2370914"/>
            <a:chOff x="7690757" y="2172042"/>
            <a:chExt cx="1673678" cy="2370914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9DF83687-CF7E-37DB-7B53-A0659A56E90E}"/>
                </a:ext>
              </a:extLst>
            </p:cNvPr>
            <p:cNvGrpSpPr/>
            <p:nvPr/>
          </p:nvGrpSpPr>
          <p:grpSpPr>
            <a:xfrm>
              <a:off x="7690757" y="2172042"/>
              <a:ext cx="299357" cy="427110"/>
              <a:chOff x="9724481" y="3997646"/>
              <a:chExt cx="505369" cy="721038"/>
            </a:xfrm>
          </p:grpSpPr>
          <p:cxnSp>
            <p:nvCxnSpPr>
              <p:cNvPr id="7" name="Gerader Verbinder 6">
                <a:extLst>
                  <a:ext uri="{FF2B5EF4-FFF2-40B4-BE49-F238E27FC236}">
                    <a16:creationId xmlns:a16="http://schemas.microsoft.com/office/drawing/2014/main" id="{DC9F36A1-4B19-24E1-DA9B-C14D296F9A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481" y="4466858"/>
                <a:ext cx="187234" cy="228407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r Verbinder 9">
                <a:extLst>
                  <a:ext uri="{FF2B5EF4-FFF2-40B4-BE49-F238E27FC236}">
                    <a16:creationId xmlns:a16="http://schemas.microsoft.com/office/drawing/2014/main" id="{FF611C35-98DF-EBDD-3351-8A0C5FFC89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6000" y="3997646"/>
                <a:ext cx="323850" cy="693246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2BC44A73-F99B-A569-412C-F3AE047CD358}"/>
                  </a:ext>
                </a:extLst>
              </p:cNvPr>
              <p:cNvSpPr/>
              <p:nvPr/>
            </p:nvSpPr>
            <p:spPr>
              <a:xfrm>
                <a:off x="9885045" y="4672965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52E5BBD5-A3B5-5B2C-25F6-B6B8E907D242}"/>
                </a:ext>
              </a:extLst>
            </p:cNvPr>
            <p:cNvGrpSpPr/>
            <p:nvPr/>
          </p:nvGrpSpPr>
          <p:grpSpPr>
            <a:xfrm>
              <a:off x="9065078" y="4115846"/>
              <a:ext cx="299357" cy="427110"/>
              <a:chOff x="9724481" y="3997646"/>
              <a:chExt cx="505369" cy="721038"/>
            </a:xfrm>
          </p:grpSpPr>
          <p:cxnSp>
            <p:nvCxnSpPr>
              <p:cNvPr id="14" name="Gerader Verbinder 13">
                <a:extLst>
                  <a:ext uri="{FF2B5EF4-FFF2-40B4-BE49-F238E27FC236}">
                    <a16:creationId xmlns:a16="http://schemas.microsoft.com/office/drawing/2014/main" id="{E34231D2-A09B-699C-BC94-CD2689EB3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481" y="4466858"/>
                <a:ext cx="187234" cy="228407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Gerader Verbinder 14">
                <a:extLst>
                  <a:ext uri="{FF2B5EF4-FFF2-40B4-BE49-F238E27FC236}">
                    <a16:creationId xmlns:a16="http://schemas.microsoft.com/office/drawing/2014/main" id="{9D6681AC-7D2E-7279-9773-490E4BFCD4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6000" y="3997646"/>
                <a:ext cx="323850" cy="693246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05D9ADF9-F300-CC23-8C7D-9A7292171593}"/>
                  </a:ext>
                </a:extLst>
              </p:cNvPr>
              <p:cNvSpPr/>
              <p:nvPr/>
            </p:nvSpPr>
            <p:spPr>
              <a:xfrm>
                <a:off x="9885045" y="4672965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6CBB2529-326C-EB58-E54A-8CC00469370E}"/>
              </a:ext>
            </a:extLst>
          </p:cNvPr>
          <p:cNvGrpSpPr/>
          <p:nvPr/>
        </p:nvGrpSpPr>
        <p:grpSpPr>
          <a:xfrm>
            <a:off x="6994121" y="2723327"/>
            <a:ext cx="2126411" cy="2588084"/>
            <a:chOff x="6994121" y="2723327"/>
            <a:chExt cx="2126411" cy="2588084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DFBB1A30-EC0B-D230-1E11-3042ADE37614}"/>
                </a:ext>
              </a:extLst>
            </p:cNvPr>
            <p:cNvGrpSpPr/>
            <p:nvPr/>
          </p:nvGrpSpPr>
          <p:grpSpPr>
            <a:xfrm>
              <a:off x="6994121" y="2723327"/>
              <a:ext cx="299357" cy="427110"/>
              <a:chOff x="9724481" y="3997646"/>
              <a:chExt cx="505369" cy="721038"/>
            </a:xfrm>
          </p:grpSpPr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E865F997-4E08-0118-752E-10B3B5C3F8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481" y="4466858"/>
                <a:ext cx="187234" cy="228407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BE14D757-2C24-5648-9DB0-8D15928A62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6000" y="3997646"/>
                <a:ext cx="323850" cy="693246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A2E47F25-93F2-F82F-59DA-5CD15D7B40CA}"/>
                  </a:ext>
                </a:extLst>
              </p:cNvPr>
              <p:cNvSpPr/>
              <p:nvPr/>
            </p:nvSpPr>
            <p:spPr>
              <a:xfrm>
                <a:off x="9885045" y="4672965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F5E122ED-AA2A-89C4-0C98-D0C172C1D203}"/>
                </a:ext>
              </a:extLst>
            </p:cNvPr>
            <p:cNvGrpSpPr/>
            <p:nvPr/>
          </p:nvGrpSpPr>
          <p:grpSpPr>
            <a:xfrm>
              <a:off x="8821175" y="4884301"/>
              <a:ext cx="299357" cy="427110"/>
              <a:chOff x="9724481" y="3997646"/>
              <a:chExt cx="505369" cy="721038"/>
            </a:xfrm>
          </p:grpSpPr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C189AEB9-BE49-B909-010D-F0D1E40F07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481" y="4466858"/>
                <a:ext cx="187234" cy="228407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66684734-9EB8-32E0-36AC-99C343D45B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6000" y="3997646"/>
                <a:ext cx="323850" cy="693246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73DAD12E-196F-5E23-6F69-9D429E29838F}"/>
                  </a:ext>
                </a:extLst>
              </p:cNvPr>
              <p:cNvSpPr/>
              <p:nvPr/>
            </p:nvSpPr>
            <p:spPr>
              <a:xfrm>
                <a:off x="9885045" y="4672965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918C0A5C-D929-73AD-67EE-D2C7E878B8AB}"/>
              </a:ext>
            </a:extLst>
          </p:cNvPr>
          <p:cNvGrpSpPr/>
          <p:nvPr/>
        </p:nvGrpSpPr>
        <p:grpSpPr>
          <a:xfrm>
            <a:off x="7594840" y="2714978"/>
            <a:ext cx="598714" cy="3403015"/>
            <a:chOff x="7594840" y="2714978"/>
            <a:chExt cx="598714" cy="3403015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38E7C395-9862-D87E-323D-B5292C712112}"/>
                </a:ext>
              </a:extLst>
            </p:cNvPr>
            <p:cNvGrpSpPr/>
            <p:nvPr/>
          </p:nvGrpSpPr>
          <p:grpSpPr>
            <a:xfrm>
              <a:off x="7594840" y="2714978"/>
              <a:ext cx="299357" cy="427110"/>
              <a:chOff x="9724481" y="3997646"/>
              <a:chExt cx="505369" cy="721038"/>
            </a:xfrm>
          </p:grpSpPr>
          <p:cxnSp>
            <p:nvCxnSpPr>
              <p:cNvPr id="29" name="Gerader Verbinder 28">
                <a:extLst>
                  <a:ext uri="{FF2B5EF4-FFF2-40B4-BE49-F238E27FC236}">
                    <a16:creationId xmlns:a16="http://schemas.microsoft.com/office/drawing/2014/main" id="{9CC9FFD2-3168-1D99-36A9-D4C6E2468B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481" y="4466858"/>
                <a:ext cx="187234" cy="228407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>
                <a:extLst>
                  <a:ext uri="{FF2B5EF4-FFF2-40B4-BE49-F238E27FC236}">
                    <a16:creationId xmlns:a16="http://schemas.microsoft.com/office/drawing/2014/main" id="{5B5BFDD8-CB5B-4124-7E95-21078C00CD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6000" y="3997646"/>
                <a:ext cx="323850" cy="693246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ABF2846-0203-9245-2725-45FE92202156}"/>
                  </a:ext>
                </a:extLst>
              </p:cNvPr>
              <p:cNvSpPr/>
              <p:nvPr/>
            </p:nvSpPr>
            <p:spPr>
              <a:xfrm>
                <a:off x="9885045" y="4672965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D81C2F81-8D87-8633-A477-9143BA17A3BC}"/>
                </a:ext>
              </a:extLst>
            </p:cNvPr>
            <p:cNvGrpSpPr/>
            <p:nvPr/>
          </p:nvGrpSpPr>
          <p:grpSpPr>
            <a:xfrm>
              <a:off x="7894197" y="5690883"/>
              <a:ext cx="299357" cy="427110"/>
              <a:chOff x="9724481" y="3997646"/>
              <a:chExt cx="505369" cy="721038"/>
            </a:xfrm>
          </p:grpSpPr>
          <p:cxnSp>
            <p:nvCxnSpPr>
              <p:cNvPr id="33" name="Gerader Verbinder 32">
                <a:extLst>
                  <a:ext uri="{FF2B5EF4-FFF2-40B4-BE49-F238E27FC236}">
                    <a16:creationId xmlns:a16="http://schemas.microsoft.com/office/drawing/2014/main" id="{8ADEF79E-2B48-07AC-9C18-0CECCB9B49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4481" y="4466858"/>
                <a:ext cx="187234" cy="228407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>
                <a:extLst>
                  <a:ext uri="{FF2B5EF4-FFF2-40B4-BE49-F238E27FC236}">
                    <a16:creationId xmlns:a16="http://schemas.microsoft.com/office/drawing/2014/main" id="{7AFBC7FB-BB22-773B-D576-07B7992E3C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6000" y="3997646"/>
                <a:ext cx="323850" cy="693246"/>
              </a:xfrm>
              <a:prstGeom prst="line">
                <a:avLst/>
              </a:prstGeom>
              <a:ln w="508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E7C53898-A0DD-B1FB-FA0B-E59530D9C333}"/>
                  </a:ext>
                </a:extLst>
              </p:cNvPr>
              <p:cNvSpPr/>
              <p:nvPr/>
            </p:nvSpPr>
            <p:spPr>
              <a:xfrm>
                <a:off x="9885045" y="4672965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E503BB6C-772C-D742-F45A-2C5A22453495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44834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06B28-33C3-9B29-7301-A8320A3D8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55327DD9-D5CD-823A-9E32-7DE4DD38F295}"/>
              </a:ext>
            </a:extLst>
          </p:cNvPr>
          <p:cNvCxnSpPr>
            <a:cxnSpLocks/>
          </p:cNvCxnSpPr>
          <p:nvPr/>
        </p:nvCxnSpPr>
        <p:spPr>
          <a:xfrm>
            <a:off x="8199390" y="4605621"/>
            <a:ext cx="0" cy="514147"/>
          </a:xfrm>
          <a:prstGeom prst="line">
            <a:avLst/>
          </a:prstGeom>
          <a:ln w="444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CAEF029A-F931-8F75-8F53-39B5BF353443}"/>
              </a:ext>
            </a:extLst>
          </p:cNvPr>
          <p:cNvCxnSpPr>
            <a:cxnSpLocks/>
          </p:cNvCxnSpPr>
          <p:nvPr/>
        </p:nvCxnSpPr>
        <p:spPr>
          <a:xfrm>
            <a:off x="3425828" y="3025490"/>
            <a:ext cx="0" cy="559312"/>
          </a:xfrm>
          <a:prstGeom prst="line">
            <a:avLst/>
          </a:prstGeom>
          <a:ln w="444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5D3BBAEC-4C32-B0AB-BD58-30EDB5B20893}"/>
              </a:ext>
            </a:extLst>
          </p:cNvPr>
          <p:cNvCxnSpPr>
            <a:cxnSpLocks/>
          </p:cNvCxnSpPr>
          <p:nvPr/>
        </p:nvCxnSpPr>
        <p:spPr>
          <a:xfrm>
            <a:off x="3425828" y="1445342"/>
            <a:ext cx="0" cy="559313"/>
          </a:xfrm>
          <a:prstGeom prst="line">
            <a:avLst/>
          </a:prstGeom>
          <a:ln w="444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CF97879-242E-38C1-DA5C-0E8BE70CF122}"/>
              </a:ext>
            </a:extLst>
          </p:cNvPr>
          <p:cNvSpPr/>
          <p:nvPr/>
        </p:nvSpPr>
        <p:spPr>
          <a:xfrm>
            <a:off x="6223819" y="5119768"/>
            <a:ext cx="5486400" cy="102081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Summary and Outlook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9BD8511-FDA1-0AE2-0348-590A7920BDBC}"/>
              </a:ext>
            </a:extLst>
          </p:cNvPr>
          <p:cNvSpPr/>
          <p:nvPr/>
        </p:nvSpPr>
        <p:spPr>
          <a:xfrm>
            <a:off x="470080" y="424504"/>
            <a:ext cx="3649636" cy="10208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Introduction</a:t>
            </a:r>
            <a:endParaRPr lang="de-DE" sz="3600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FFF7324-94FA-2FC3-FE50-D17BADB84A05}"/>
              </a:ext>
            </a:extLst>
          </p:cNvPr>
          <p:cNvSpPr/>
          <p:nvPr/>
        </p:nvSpPr>
        <p:spPr>
          <a:xfrm>
            <a:off x="5918305" y="3584803"/>
            <a:ext cx="4576768" cy="1020819"/>
          </a:xfrm>
          <a:prstGeom prst="roundRect">
            <a:avLst>
              <a:gd name="adj" fmla="val 50000"/>
            </a:avLst>
          </a:prstGeom>
          <a:solidFill>
            <a:srgbClr val="DB1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Interpretation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63A7BC88-298A-49F7-48A7-00823D595FDC}"/>
              </a:ext>
            </a:extLst>
          </p:cNvPr>
          <p:cNvSpPr/>
          <p:nvPr/>
        </p:nvSpPr>
        <p:spPr>
          <a:xfrm>
            <a:off x="2313637" y="3584802"/>
            <a:ext cx="3070256" cy="102081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Results</a:t>
            </a:r>
            <a:endParaRPr lang="de-DE" sz="3600" dirty="0"/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86FFF492-C8DA-35D6-9E30-3B42A0B28AFB}"/>
              </a:ext>
            </a:extLst>
          </p:cNvPr>
          <p:cNvCxnSpPr>
            <a:cxnSpLocks/>
            <a:stCxn id="25" idx="3"/>
            <a:endCxn id="4" idx="1"/>
          </p:cNvCxnSpPr>
          <p:nvPr/>
        </p:nvCxnSpPr>
        <p:spPr>
          <a:xfrm>
            <a:off x="5383893" y="4095212"/>
            <a:ext cx="534412" cy="1"/>
          </a:xfrm>
          <a:prstGeom prst="line">
            <a:avLst/>
          </a:prstGeom>
          <a:ln w="444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FBCC72AD-EECB-18C1-86B6-E0CC79F3C5A1}"/>
              </a:ext>
            </a:extLst>
          </p:cNvPr>
          <p:cNvSpPr/>
          <p:nvPr/>
        </p:nvSpPr>
        <p:spPr>
          <a:xfrm>
            <a:off x="1970434" y="2000934"/>
            <a:ext cx="5358576" cy="1020819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Analysis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3646282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70A5F-0FD5-DA91-54EA-FDCA1B487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D3F56C8-AD1A-75EF-4635-BC683E2C5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4511" y="605220"/>
            <a:ext cx="10140107" cy="611625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81B0B9C-D20C-FC71-F25E-5C22368E6FA2}"/>
              </a:ext>
            </a:extLst>
          </p:cNvPr>
          <p:cNvSpPr txBox="1">
            <a:spLocks/>
          </p:cNvSpPr>
          <p:nvPr/>
        </p:nvSpPr>
        <p:spPr>
          <a:xfrm>
            <a:off x="0" y="6519446"/>
            <a:ext cx="4678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909085"/>
                </a:solidFill>
              </a:rPr>
              <a:t>LEPS, https://doi.org/10.1103/PhysRevLett.97.082003		            			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9770CA2-1D46-6D66-CBD1-08FAD41EE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26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67BE197-ED36-C722-F8BD-2485ED403F5A}"/>
                  </a:ext>
                </a:extLst>
              </p:cNvPr>
              <p:cNvSpPr txBox="1"/>
              <p:nvPr/>
            </p:nvSpPr>
            <p:spPr>
              <a:xfrm>
                <a:off x="490536" y="360755"/>
                <a:ext cx="884429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DCS </a:t>
                </a:r>
                <a:r>
                  <a:rPr lang="de-DE" sz="3200" b="1" dirty="0" err="1"/>
                  <a:t>of</a:t>
                </a:r>
                <a:r>
                  <a:rPr lang="de-DE" sz="3200" b="1" dirty="0"/>
                  <a:t> </a:t>
                </a:r>
                <a14:m>
                  <m:oMath xmlns:m="http://schemas.openxmlformats.org/officeDocument/2006/math"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𝜸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0" smtClean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de-DE" sz="32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3200" b="1" dirty="0"/>
                  <a:t> at </a:t>
                </a:r>
                <a14:m>
                  <m:oMath xmlns:m="http://schemas.openxmlformats.org/officeDocument/2006/math">
                    <m:r>
                      <a:rPr lang="de-DE" sz="3200" b="1" i="0" smtClean="0">
                        <a:latin typeface="Cambria Math" panose="02040503050406030204" pitchFamily="18" charset="0"/>
                      </a:rPr>
                      <m:t>𝐜𝐨𝐬</m:t>
                    </m:r>
                    <m:d>
                      <m:d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3200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de-DE" sz="3200" b="1" i="0" smtClean="0">
                                <a:latin typeface="Cambria Math" panose="02040503050406030204" pitchFamily="18" charset="0"/>
                              </a:rPr>
                              <m:t>𝐂𝐌</m:t>
                            </m:r>
                          </m:sub>
                        </m:sSub>
                      </m:e>
                    </m:d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de-DE" sz="3200" b="1" dirty="0"/>
                  <a:t> 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67BE197-ED36-C722-F8BD-2485ED403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360755"/>
                <a:ext cx="8844294" cy="584775"/>
              </a:xfrm>
              <a:prstGeom prst="rect">
                <a:avLst/>
              </a:prstGeom>
              <a:blipFill>
                <a:blip r:embed="rId3"/>
                <a:stretch>
                  <a:fillRect l="-1723"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B6CB30C-E2E1-6D68-B664-BE46B92134F5}"/>
              </a:ext>
            </a:extLst>
          </p:cNvPr>
          <p:cNvGrpSpPr/>
          <p:nvPr/>
        </p:nvGrpSpPr>
        <p:grpSpPr>
          <a:xfrm>
            <a:off x="490536" y="1189995"/>
            <a:ext cx="1563488" cy="718848"/>
            <a:chOff x="590335" y="1201392"/>
            <a:chExt cx="1563488" cy="718848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495B7D66-69BC-E72C-9BB8-D18C9843B1A0}"/>
                </a:ext>
              </a:extLst>
            </p:cNvPr>
            <p:cNvSpPr/>
            <p:nvPr/>
          </p:nvSpPr>
          <p:spPr>
            <a:xfrm>
              <a:off x="590335" y="1201392"/>
              <a:ext cx="1563488" cy="71884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206A1A31-5CBF-943E-CF1F-F37BC452B4D4}"/>
                    </a:ext>
                  </a:extLst>
                </p:cNvPr>
                <p:cNvSpPr txBox="1"/>
                <p:nvPr/>
              </p:nvSpPr>
              <p:spPr>
                <a:xfrm>
                  <a:off x="691838" y="1287680"/>
                  <a:ext cx="1461985" cy="5422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</m:oMath>
                  </a14:m>
                  <a:r>
                    <a:rPr lang="de-DE" sz="2000" dirty="0"/>
                    <a:t> in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μb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Ge</m:t>
                          </m:r>
                          <m:sSup>
                            <m:s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2000" b="0" i="0" smtClean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a14:m>
                  <a:endParaRPr lang="de-DE" sz="2000" dirty="0"/>
                </a:p>
              </p:txBody>
            </p:sp>
          </mc:Choice>
          <mc:Fallback xmlns="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F99B17E8-4DA3-5026-D6E0-D5B1F68679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838" y="1287680"/>
                  <a:ext cx="1461985" cy="542264"/>
                </a:xfrm>
                <a:prstGeom prst="rect">
                  <a:avLst/>
                </a:prstGeom>
                <a:blipFill>
                  <a:blip r:embed="rId5"/>
                  <a:stretch>
                    <a:fillRect b="-786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7FB05D81-D2C8-460E-13E8-00504659D009}"/>
              </a:ext>
            </a:extLst>
          </p:cNvPr>
          <p:cNvCxnSpPr>
            <a:cxnSpLocks/>
          </p:cNvCxnSpPr>
          <p:nvPr/>
        </p:nvCxnSpPr>
        <p:spPr>
          <a:xfrm>
            <a:off x="7233920" y="1818547"/>
            <a:ext cx="0" cy="1757773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9FCF21B-6728-A5EB-701F-C7A142709A8A}"/>
              </a:ext>
            </a:extLst>
          </p:cNvPr>
          <p:cNvGrpSpPr/>
          <p:nvPr/>
        </p:nvGrpSpPr>
        <p:grpSpPr>
          <a:xfrm>
            <a:off x="7233920" y="2309495"/>
            <a:ext cx="2982520" cy="775876"/>
            <a:chOff x="7233920" y="2309495"/>
            <a:chExt cx="2982520" cy="775876"/>
          </a:xfrm>
        </p:grpSpPr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B890654B-B609-0078-4E98-4C997B1F58A6}"/>
                </a:ext>
              </a:extLst>
            </p:cNvPr>
            <p:cNvCxnSpPr/>
            <p:nvPr/>
          </p:nvCxnSpPr>
          <p:spPr>
            <a:xfrm>
              <a:off x="7233920" y="2697433"/>
              <a:ext cx="5384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872353AF-539C-7BD1-C47D-615BBCC47BB5}"/>
                </a:ext>
              </a:extLst>
            </p:cNvPr>
            <p:cNvGrpSpPr/>
            <p:nvPr/>
          </p:nvGrpSpPr>
          <p:grpSpPr>
            <a:xfrm>
              <a:off x="7699827" y="2309495"/>
              <a:ext cx="2516613" cy="775876"/>
              <a:chOff x="8907020" y="4811486"/>
              <a:chExt cx="2229065" cy="1817391"/>
            </a:xfrm>
          </p:grpSpPr>
          <p:sp>
            <p:nvSpPr>
              <p:cNvPr id="17" name="Rechteck: abgerundete Ecken 16">
                <a:extLst>
                  <a:ext uri="{FF2B5EF4-FFF2-40B4-BE49-F238E27FC236}">
                    <a16:creationId xmlns:a16="http://schemas.microsoft.com/office/drawing/2014/main" id="{AECA5282-4EB2-C94E-F74C-9652ADC613A9}"/>
                  </a:ext>
                </a:extLst>
              </p:cNvPr>
              <p:cNvSpPr/>
              <p:nvPr/>
            </p:nvSpPr>
            <p:spPr>
              <a:xfrm>
                <a:off x="8961449" y="4811486"/>
                <a:ext cx="2120208" cy="181739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9D95B509-873F-E449-CAFA-ED60F7380966}"/>
                  </a:ext>
                </a:extLst>
              </p:cNvPr>
              <p:cNvSpPr txBox="1"/>
              <p:nvPr/>
            </p:nvSpPr>
            <p:spPr>
              <a:xfrm>
                <a:off x="8907020" y="4867820"/>
                <a:ext cx="2229065" cy="1356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/>
                  <a:t>Why</a:t>
                </a:r>
                <a:r>
                  <a:rPr lang="de-DE" sz="2000" dirty="0"/>
                  <a:t> </a:t>
                </a:r>
                <a:r>
                  <a:rPr lang="de-DE" sz="2000" dirty="0" err="1"/>
                  <a:t>peak</a:t>
                </a:r>
                <a:r>
                  <a:rPr lang="de-DE" sz="2000" dirty="0"/>
                  <a:t> not </a:t>
                </a:r>
                <a:r>
                  <a:rPr lang="de-DE" sz="2000" dirty="0" err="1"/>
                  <a:t>seen</a:t>
                </a:r>
                <a:r>
                  <a:rPr lang="de-DE" sz="2000" dirty="0"/>
                  <a:t> </a:t>
                </a:r>
              </a:p>
              <a:p>
                <a:pPr algn="ctr"/>
                <a:r>
                  <a:rPr lang="de-DE" sz="2000" dirty="0"/>
                  <a:t>in CLAS </a:t>
                </a:r>
                <a:r>
                  <a:rPr lang="de-DE" sz="2000" dirty="0" err="1"/>
                  <a:t>data</a:t>
                </a:r>
                <a:r>
                  <a:rPr lang="de-DE" sz="2000" dirty="0"/>
                  <a:t> </a:t>
                </a:r>
                <a:r>
                  <a:rPr lang="de-DE" sz="2000" dirty="0" err="1"/>
                  <a:t>set</a:t>
                </a:r>
                <a:r>
                  <a:rPr lang="de-DE" sz="2000" dirty="0"/>
                  <a:t>?</a:t>
                </a:r>
              </a:p>
            </p:txBody>
          </p:sp>
        </p:grp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0FCEB346-2095-65CF-C106-DCBE65D6F721}"/>
              </a:ext>
            </a:extLst>
          </p:cNvPr>
          <p:cNvSpPr txBox="1">
            <a:spLocks/>
          </p:cNvSpPr>
          <p:nvPr/>
        </p:nvSpPr>
        <p:spPr>
          <a:xfrm>
            <a:off x="7233920" y="6519446"/>
            <a:ext cx="4617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909085"/>
                </a:solidFill>
              </a:rPr>
              <a:t>CLAS, https://doi.org/10.1016/j.physletb.2010.04.028		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7614D05-B945-C019-7EE0-6AD1109C6DFE}"/>
              </a:ext>
            </a:extLst>
          </p:cNvPr>
          <p:cNvGrpSpPr/>
          <p:nvPr/>
        </p:nvGrpSpPr>
        <p:grpSpPr>
          <a:xfrm>
            <a:off x="8882906" y="4862924"/>
            <a:ext cx="2229065" cy="1817391"/>
            <a:chOff x="8961449" y="4811486"/>
            <a:chExt cx="2229065" cy="1817391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B105F280-2AFC-DEA8-E0B4-C64B69E1AD3A}"/>
                </a:ext>
              </a:extLst>
            </p:cNvPr>
            <p:cNvSpPr/>
            <p:nvPr/>
          </p:nvSpPr>
          <p:spPr>
            <a:xfrm>
              <a:off x="8961449" y="4811486"/>
              <a:ext cx="2120208" cy="181739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>
                  <a:extLst>
                    <a:ext uri="{FF2B5EF4-FFF2-40B4-BE49-F238E27FC236}">
                      <a16:creationId xmlns:a16="http://schemas.microsoft.com/office/drawing/2014/main" id="{4ACECE74-68A0-0FD9-903C-F9B76E2A0E43}"/>
                    </a:ext>
                  </a:extLst>
                </p:cNvPr>
                <p:cNvSpPr txBox="1"/>
                <p:nvPr/>
              </p:nvSpPr>
              <p:spPr>
                <a:xfrm>
                  <a:off x="8961449" y="4843773"/>
                  <a:ext cx="2229065" cy="17851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000" dirty="0"/>
                    <a:t>Four-momentum</a:t>
                  </a:r>
                </a:p>
                <a:p>
                  <a:pPr algn="ctr"/>
                  <a:r>
                    <a:rPr lang="de-DE" sz="2000" dirty="0" err="1"/>
                    <a:t>conservation</a:t>
                  </a:r>
                  <a:r>
                    <a:rPr lang="de-DE" sz="2000" dirty="0"/>
                    <a:t>: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de-DE" sz="2000" dirty="0"/>
                </a:p>
                <a:p>
                  <a:pPr algn="ctr"/>
                  <a:endParaRPr lang="de-DE" sz="800" dirty="0"/>
                </a:p>
                <a:p>
                  <a:pPr algn="ctr"/>
                  <a:r>
                    <a:rPr lang="de-DE" sz="2000" dirty="0"/>
                    <a:t>Mandelstam </a:t>
                  </a:r>
                  <a14:m>
                    <m:oMath xmlns:m="http://schemas.openxmlformats.org/officeDocument/2006/math"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r>
                    <a:rPr lang="de-DE" sz="2000" dirty="0"/>
                    <a:t>: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de-DE" sz="20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de-DE" sz="2000" dirty="0"/>
                </a:p>
              </p:txBody>
            </p:sp>
          </mc:Choice>
          <mc:Fallback xmlns="">
            <p:sp>
              <p:nvSpPr>
                <p:cNvPr id="7" name="Textfeld 6">
                  <a:extLst>
                    <a:ext uri="{FF2B5EF4-FFF2-40B4-BE49-F238E27FC236}">
                      <a16:creationId xmlns:a16="http://schemas.microsoft.com/office/drawing/2014/main" id="{315C1BCF-E6F4-F94E-193E-10A8288D10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1449" y="4843773"/>
                  <a:ext cx="2229065" cy="1785104"/>
                </a:xfrm>
                <a:prstGeom prst="rect">
                  <a:avLst/>
                </a:prstGeom>
                <a:blipFill>
                  <a:blip r:embed="rId4"/>
                  <a:stretch>
                    <a:fillRect t="-170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C2F15B6D-95A8-8AC0-7EF7-DF3B55D070BE}"/>
              </a:ext>
            </a:extLst>
          </p:cNvPr>
          <p:cNvSpPr/>
          <p:nvPr/>
        </p:nvSpPr>
        <p:spPr>
          <a:xfrm>
            <a:off x="10510684" y="174183"/>
            <a:ext cx="1526606" cy="47895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/>
              <a:t>Results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195545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8F346-2232-BA99-5E74-48D54457A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62AAC13-5795-51FF-A227-1CA1B393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5822" y="605220"/>
            <a:ext cx="9597485" cy="611625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E4567BD-04B2-5FA5-0469-ADBAF49D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27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19A8034-523F-4D59-6E81-D53065D99E89}"/>
                  </a:ext>
                </a:extLst>
              </p:cNvPr>
              <p:cNvSpPr txBox="1"/>
              <p:nvPr/>
            </p:nvSpPr>
            <p:spPr>
              <a:xfrm>
                <a:off x="490536" y="360755"/>
                <a:ext cx="884429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DCS </a:t>
                </a:r>
                <a:r>
                  <a:rPr lang="de-DE" sz="3200" b="1" dirty="0" err="1"/>
                  <a:t>of</a:t>
                </a:r>
                <a:r>
                  <a:rPr lang="de-DE" sz="3200" b="1" dirty="0"/>
                  <a:t> </a:t>
                </a:r>
                <a14:m>
                  <m:oMath xmlns:m="http://schemas.openxmlformats.org/officeDocument/2006/math"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𝜸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0" smtClean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de-DE" sz="32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3200" b="1" dirty="0"/>
                  <a:t> at </a:t>
                </a:r>
                <a14:m>
                  <m:oMath xmlns:m="http://schemas.openxmlformats.org/officeDocument/2006/math">
                    <m:r>
                      <a:rPr lang="de-DE" sz="3200" b="1" i="0" smtClean="0">
                        <a:latin typeface="Cambria Math" panose="02040503050406030204" pitchFamily="18" charset="0"/>
                      </a:rPr>
                      <m:t>𝐜𝐨𝐬</m:t>
                    </m:r>
                    <m:d>
                      <m:d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3200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de-DE" sz="3200" b="1" i="0" smtClean="0">
                                <a:latin typeface="Cambria Math" panose="02040503050406030204" pitchFamily="18" charset="0"/>
                              </a:rPr>
                              <m:t>𝐂𝐌</m:t>
                            </m:r>
                          </m:sub>
                        </m:sSub>
                      </m:e>
                    </m:d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de-DE" sz="3200" b="1" dirty="0"/>
                  <a:t> 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19A8034-523F-4D59-6E81-D53065D9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360755"/>
                <a:ext cx="8844294" cy="584775"/>
              </a:xfrm>
              <a:prstGeom prst="rect">
                <a:avLst/>
              </a:prstGeom>
              <a:blipFill>
                <a:blip r:embed="rId3"/>
                <a:stretch>
                  <a:fillRect l="-1723"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656B4A68-DA4B-C28D-B039-6EA854A4F9BA}"/>
              </a:ext>
            </a:extLst>
          </p:cNvPr>
          <p:cNvSpPr txBox="1">
            <a:spLocks/>
          </p:cNvSpPr>
          <p:nvPr/>
        </p:nvSpPr>
        <p:spPr>
          <a:xfrm>
            <a:off x="0" y="6519446"/>
            <a:ext cx="4678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909085"/>
                </a:solidFill>
              </a:rPr>
              <a:t>LEPS, https://doi.org/10.1103/PhysRevLett.97.082003		            			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D6A4A13-ADE6-29FA-9184-DF7EC053A05C}"/>
              </a:ext>
            </a:extLst>
          </p:cNvPr>
          <p:cNvSpPr txBox="1">
            <a:spLocks/>
          </p:cNvSpPr>
          <p:nvPr/>
        </p:nvSpPr>
        <p:spPr>
          <a:xfrm>
            <a:off x="7233920" y="6519446"/>
            <a:ext cx="4617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909085"/>
                </a:solidFill>
              </a:rPr>
              <a:t>CLAS, https://doi.org/10.1016/j.physletb.2010.04.028		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708800A0-F974-8515-35DD-D97311182044}"/>
              </a:ext>
            </a:extLst>
          </p:cNvPr>
          <p:cNvSpPr/>
          <p:nvPr/>
        </p:nvSpPr>
        <p:spPr>
          <a:xfrm>
            <a:off x="10510684" y="174183"/>
            <a:ext cx="1526606" cy="47895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/>
              <a:t>Results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373550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0C5BA-AE7F-1E46-2075-4B182FD9A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98293D3B-1B5E-9D65-F51F-81C044A644F2}"/>
              </a:ext>
            </a:extLst>
          </p:cNvPr>
          <p:cNvCxnSpPr>
            <a:cxnSpLocks/>
          </p:cNvCxnSpPr>
          <p:nvPr/>
        </p:nvCxnSpPr>
        <p:spPr>
          <a:xfrm>
            <a:off x="8199390" y="4605621"/>
            <a:ext cx="0" cy="514147"/>
          </a:xfrm>
          <a:prstGeom prst="line">
            <a:avLst/>
          </a:prstGeom>
          <a:ln w="444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66DFE23E-4342-07EF-E629-68C470A4EACB}"/>
              </a:ext>
            </a:extLst>
          </p:cNvPr>
          <p:cNvCxnSpPr>
            <a:cxnSpLocks/>
          </p:cNvCxnSpPr>
          <p:nvPr/>
        </p:nvCxnSpPr>
        <p:spPr>
          <a:xfrm>
            <a:off x="3425828" y="3025490"/>
            <a:ext cx="0" cy="559312"/>
          </a:xfrm>
          <a:prstGeom prst="line">
            <a:avLst/>
          </a:prstGeom>
          <a:ln w="444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684A5F6E-E6AA-D8D4-368F-F4B85D389C7E}"/>
              </a:ext>
            </a:extLst>
          </p:cNvPr>
          <p:cNvCxnSpPr>
            <a:cxnSpLocks/>
          </p:cNvCxnSpPr>
          <p:nvPr/>
        </p:nvCxnSpPr>
        <p:spPr>
          <a:xfrm>
            <a:off x="3425828" y="1445342"/>
            <a:ext cx="0" cy="559313"/>
          </a:xfrm>
          <a:prstGeom prst="line">
            <a:avLst/>
          </a:prstGeom>
          <a:ln w="444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689A25A-D1AA-BF6E-F3F4-BA20A450CA2E}"/>
              </a:ext>
            </a:extLst>
          </p:cNvPr>
          <p:cNvSpPr/>
          <p:nvPr/>
        </p:nvSpPr>
        <p:spPr>
          <a:xfrm>
            <a:off x="6223819" y="5119768"/>
            <a:ext cx="5486400" cy="102081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Summary and Outlook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7EED9C1-9836-DCBF-31B7-531A78306024}"/>
              </a:ext>
            </a:extLst>
          </p:cNvPr>
          <p:cNvSpPr/>
          <p:nvPr/>
        </p:nvSpPr>
        <p:spPr>
          <a:xfrm>
            <a:off x="470080" y="424504"/>
            <a:ext cx="3649636" cy="10208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Introduction</a:t>
            </a:r>
            <a:endParaRPr lang="de-DE" sz="3600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A7F8C56C-0F8B-FAFE-7FB7-9D325DBE3284}"/>
              </a:ext>
            </a:extLst>
          </p:cNvPr>
          <p:cNvSpPr/>
          <p:nvPr/>
        </p:nvSpPr>
        <p:spPr>
          <a:xfrm>
            <a:off x="5918305" y="3584803"/>
            <a:ext cx="4576768" cy="1020819"/>
          </a:xfrm>
          <a:prstGeom prst="roundRect">
            <a:avLst>
              <a:gd name="adj" fmla="val 50000"/>
            </a:avLst>
          </a:prstGeom>
          <a:solidFill>
            <a:srgbClr val="DB1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Interpretation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F334D4F2-10E7-9E0F-E9A7-AA7BD382FFB6}"/>
              </a:ext>
            </a:extLst>
          </p:cNvPr>
          <p:cNvSpPr/>
          <p:nvPr/>
        </p:nvSpPr>
        <p:spPr>
          <a:xfrm>
            <a:off x="2313637" y="3584802"/>
            <a:ext cx="3070256" cy="102081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Results</a:t>
            </a:r>
            <a:endParaRPr lang="de-DE" sz="3600" dirty="0"/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0381BD59-8624-4E5F-E28D-EC23A97C4B56}"/>
              </a:ext>
            </a:extLst>
          </p:cNvPr>
          <p:cNvCxnSpPr>
            <a:cxnSpLocks/>
            <a:stCxn id="25" idx="3"/>
            <a:endCxn id="4" idx="1"/>
          </p:cNvCxnSpPr>
          <p:nvPr/>
        </p:nvCxnSpPr>
        <p:spPr>
          <a:xfrm>
            <a:off x="5383893" y="4095212"/>
            <a:ext cx="534412" cy="1"/>
          </a:xfrm>
          <a:prstGeom prst="line">
            <a:avLst/>
          </a:prstGeom>
          <a:ln w="444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3F245CBB-9BEE-A300-93C0-2CE1CB4F5260}"/>
              </a:ext>
            </a:extLst>
          </p:cNvPr>
          <p:cNvSpPr/>
          <p:nvPr/>
        </p:nvSpPr>
        <p:spPr>
          <a:xfrm>
            <a:off x="1970434" y="2000934"/>
            <a:ext cx="5358576" cy="1020819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Analysis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618558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84430-18C6-71F5-1F08-E49A5C897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189D61F-9B71-53D5-1EB7-BF4AA7E4C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972" y="585761"/>
            <a:ext cx="10193644" cy="6094554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F407A8B-7294-E1E6-F9F6-D8F5CE84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29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70B39CBE-1458-A8B1-AE69-E51BD18E8D0E}"/>
                  </a:ext>
                </a:extLst>
              </p:cNvPr>
              <p:cNvSpPr txBox="1"/>
              <p:nvPr/>
            </p:nvSpPr>
            <p:spPr>
              <a:xfrm>
                <a:off x="490536" y="360755"/>
                <a:ext cx="884429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𝝓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de-DE" sz="3200" b="1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de-DE" sz="3200" b="1" dirty="0"/>
                  <a:t> Bound States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6B7BD28C-4702-83C1-6CCC-7845B01C1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360755"/>
                <a:ext cx="8844294" cy="584775"/>
              </a:xfrm>
              <a:prstGeom prst="rect">
                <a:avLst/>
              </a:prstGeom>
              <a:blipFill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A84E804F-3A9F-AB49-B673-48B290E1FD9F}"/>
              </a:ext>
            </a:extLst>
          </p:cNvPr>
          <p:cNvSpPr txBox="1">
            <a:spLocks/>
          </p:cNvSpPr>
          <p:nvPr/>
        </p:nvSpPr>
        <p:spPr>
          <a:xfrm>
            <a:off x="0" y="651944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909085"/>
                </a:solidFill>
              </a:rPr>
              <a:t>Torres et al., https://doi.org/10.1140/epja/i2009-10834-2 		            Gao et al., https://doi.org/10.1103/PhysRevC.95.055202 		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C067B3DA-91EC-8831-FD11-41F54FB3CF76}"/>
              </a:ext>
            </a:extLst>
          </p:cNvPr>
          <p:cNvGrpSpPr/>
          <p:nvPr/>
        </p:nvGrpSpPr>
        <p:grpSpPr>
          <a:xfrm>
            <a:off x="-1137748" y="1051349"/>
            <a:ext cx="8243338" cy="3297131"/>
            <a:chOff x="1295928" y="2384202"/>
            <a:chExt cx="7445691" cy="2978092"/>
          </a:xfrm>
        </p:grpSpPr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9B9F6A41-4E12-C8BB-86D1-1F1DE87F67BB}"/>
                </a:ext>
              </a:extLst>
            </p:cNvPr>
            <p:cNvSpPr/>
            <p:nvPr/>
          </p:nvSpPr>
          <p:spPr>
            <a:xfrm>
              <a:off x="2487145" y="2384202"/>
              <a:ext cx="5102375" cy="289899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81BA4728-7B23-735B-3802-9EFAE13FEEC3}"/>
                </a:ext>
              </a:extLst>
            </p:cNvPr>
            <p:cNvSpPr txBox="1"/>
            <p:nvPr/>
          </p:nvSpPr>
          <p:spPr>
            <a:xfrm>
              <a:off x="1295928" y="4900629"/>
              <a:ext cx="74456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9A9A90"/>
                  </a:solidFill>
                </a:rPr>
                <a:t>Torres et al.: https://doi.org/10.1140/epja/i2009-10834-2</a:t>
              </a:r>
            </a:p>
            <a:p>
              <a:pPr algn="ctr"/>
              <a:endParaRPr lang="de-DE" sz="1200" dirty="0">
                <a:solidFill>
                  <a:srgbClr val="909085"/>
                </a:solidFill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F34A1EA5-2220-9970-3524-13EA76D16053}"/>
                </a:ext>
              </a:extLst>
            </p:cNvPr>
            <p:cNvGrpSpPr/>
            <p:nvPr/>
          </p:nvGrpSpPr>
          <p:grpSpPr>
            <a:xfrm>
              <a:off x="2638486" y="2689664"/>
              <a:ext cx="4760579" cy="2136336"/>
              <a:chOff x="2638486" y="2689664"/>
              <a:chExt cx="4760579" cy="2136336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EA2734C0-83FD-1B0E-D464-8064CAEEFF84}"/>
                  </a:ext>
                </a:extLst>
              </p:cNvPr>
              <p:cNvSpPr/>
              <p:nvPr/>
            </p:nvSpPr>
            <p:spPr>
              <a:xfrm>
                <a:off x="2638486" y="2689664"/>
                <a:ext cx="4760577" cy="2136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1BFF6774-EB51-E5CD-B263-9DFAAF945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638487" y="2754262"/>
                <a:ext cx="4760578" cy="1971881"/>
              </a:xfrm>
              <a:prstGeom prst="rect">
                <a:avLst/>
              </a:prstGeom>
            </p:spPr>
          </p:pic>
        </p:grp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041D6B1-954F-50AE-1D42-D636E96ADFC0}"/>
              </a:ext>
            </a:extLst>
          </p:cNvPr>
          <p:cNvGrpSpPr/>
          <p:nvPr/>
        </p:nvGrpSpPr>
        <p:grpSpPr>
          <a:xfrm>
            <a:off x="9013493" y="3429000"/>
            <a:ext cx="3116581" cy="1270629"/>
            <a:chOff x="8793479" y="1756129"/>
            <a:chExt cx="3116581" cy="1270629"/>
          </a:xfrm>
        </p:grpSpPr>
        <p:sp>
          <p:nvSpPr>
            <p:cNvPr id="26" name="Rechteck: abgerundete Ecken 25">
              <a:extLst>
                <a:ext uri="{FF2B5EF4-FFF2-40B4-BE49-F238E27FC236}">
                  <a16:creationId xmlns:a16="http://schemas.microsoft.com/office/drawing/2014/main" id="{5440A6D3-FE58-9F24-BB27-B505D725941F}"/>
                </a:ext>
              </a:extLst>
            </p:cNvPr>
            <p:cNvSpPr/>
            <p:nvPr/>
          </p:nvSpPr>
          <p:spPr>
            <a:xfrm>
              <a:off x="9052559" y="1756129"/>
              <a:ext cx="2857501" cy="127062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feld 26">
                  <a:extLst>
                    <a:ext uri="{FF2B5EF4-FFF2-40B4-BE49-F238E27FC236}">
                      <a16:creationId xmlns:a16="http://schemas.microsoft.com/office/drawing/2014/main" id="{ADFD77D9-32F1-3CCD-F91E-C9C17E6C13FC}"/>
                    </a:ext>
                  </a:extLst>
                </p:cNvPr>
                <p:cNvSpPr txBox="1"/>
                <p:nvPr/>
              </p:nvSpPr>
              <p:spPr>
                <a:xfrm>
                  <a:off x="8793479" y="1756129"/>
                  <a:ext cx="3049883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400" dirty="0">
                      <a:solidFill>
                        <a:srgbClr val="004E9F"/>
                      </a:solidFill>
                    </a:rPr>
                    <a:t>    Theory:</a:t>
                  </a:r>
                </a:p>
                <a:p>
                  <a:pPr algn="ctr"/>
                  <a:r>
                    <a:rPr lang="de-DE" sz="2400" b="0" dirty="0"/>
                    <a:t>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Theo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=1924 </m:t>
                      </m:r>
                      <m:r>
                        <m:rPr>
                          <m:sty m:val="p"/>
                        </m:rPr>
                        <a:rPr lang="de-DE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a14:m>
                  <a:endParaRPr lang="de-DE" sz="2400" b="0" dirty="0"/>
                </a:p>
                <a:p>
                  <a:pPr algn="ctr"/>
                  <a:r>
                    <a:rPr lang="de-DE" sz="2400" b="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Theo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=60 </m:t>
                      </m:r>
                      <m:r>
                        <m:rPr>
                          <m:sty m:val="p"/>
                        </m:rPr>
                        <a:rPr lang="de-DE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27" name="Textfeld 26">
                  <a:extLst>
                    <a:ext uri="{FF2B5EF4-FFF2-40B4-BE49-F238E27FC236}">
                      <a16:creationId xmlns:a16="http://schemas.microsoft.com/office/drawing/2014/main" id="{ADFD77D9-32F1-3CCD-F91E-C9C17E6C13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3479" y="1756129"/>
                  <a:ext cx="3049883" cy="1200329"/>
                </a:xfrm>
                <a:prstGeom prst="rect">
                  <a:avLst/>
                </a:prstGeom>
                <a:blipFill>
                  <a:blip r:embed="rId6"/>
                  <a:stretch>
                    <a:fillRect t="-4082" b="-51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CFA1858-AA1A-4772-B7AD-D5DE9335EEAF}"/>
              </a:ext>
            </a:extLst>
          </p:cNvPr>
          <p:cNvGrpSpPr/>
          <p:nvPr/>
        </p:nvGrpSpPr>
        <p:grpSpPr>
          <a:xfrm>
            <a:off x="7811932" y="4792425"/>
            <a:ext cx="4318142" cy="1271451"/>
            <a:chOff x="7141570" y="4792425"/>
            <a:chExt cx="5024484" cy="1271451"/>
          </a:xfrm>
        </p:grpSpPr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F716AD9A-06C0-7585-21E1-F7C0439C3562}"/>
                </a:ext>
              </a:extLst>
            </p:cNvPr>
            <p:cNvSpPr/>
            <p:nvPr/>
          </p:nvSpPr>
          <p:spPr>
            <a:xfrm>
              <a:off x="7446967" y="4793247"/>
              <a:ext cx="4683108" cy="127062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feld 33">
                  <a:extLst>
                    <a:ext uri="{FF2B5EF4-FFF2-40B4-BE49-F238E27FC236}">
                      <a16:creationId xmlns:a16="http://schemas.microsoft.com/office/drawing/2014/main" id="{C3236253-28B3-912B-CE7D-0936F95D2018}"/>
                    </a:ext>
                  </a:extLst>
                </p:cNvPr>
                <p:cNvSpPr txBox="1"/>
                <p:nvPr/>
              </p:nvSpPr>
              <p:spPr>
                <a:xfrm>
                  <a:off x="7141570" y="4792425"/>
                  <a:ext cx="5024484" cy="12661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400" dirty="0">
                      <a:solidFill>
                        <a:srgbClr val="004E9F"/>
                      </a:solidFill>
                    </a:rPr>
                    <a:t>    </a:t>
                  </a:r>
                  <a:r>
                    <a:rPr lang="de-DE" sz="2400" dirty="0">
                      <a:solidFill>
                        <a:srgbClr val="FCBA00"/>
                      </a:solidFill>
                    </a:rPr>
                    <a:t>Experiment:</a:t>
                  </a:r>
                </a:p>
                <a:p>
                  <a:pPr algn="ctr"/>
                  <a:r>
                    <a:rPr lang="de-DE" sz="2400" b="0" dirty="0"/>
                    <a:t>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=(1924.4±4.1) </m:t>
                      </m:r>
                      <m:r>
                        <m:rPr>
                          <m:sty m:val="p"/>
                        </m:rPr>
                        <a:rPr lang="de-DE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a14:m>
                  <a:endParaRPr lang="de-DE" sz="2400" b="0" dirty="0"/>
                </a:p>
                <a:p>
                  <a:pPr algn="ctr"/>
                  <a:r>
                    <a:rPr lang="de-DE" sz="2400" b="0" dirty="0"/>
                    <a:t>  </a:t>
                  </a:r>
                  <a14:m>
                    <m:oMath xmlns:m="http://schemas.openxmlformats.org/officeDocument/2006/math">
                      <m:r>
                        <a:rPr lang="de-DE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69.8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±14.4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34" name="Textfeld 33">
                  <a:extLst>
                    <a:ext uri="{FF2B5EF4-FFF2-40B4-BE49-F238E27FC236}">
                      <a16:creationId xmlns:a16="http://schemas.microsoft.com/office/drawing/2014/main" id="{C3236253-28B3-912B-CE7D-0936F95D20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1570" y="4792425"/>
                  <a:ext cx="5024484" cy="1266116"/>
                </a:xfrm>
                <a:prstGeom prst="rect">
                  <a:avLst/>
                </a:prstGeom>
                <a:blipFill>
                  <a:blip r:embed="rId7"/>
                  <a:stretch>
                    <a:fillRect t="-3846"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AE235956-D1EB-27ED-E48B-BDB1ED1F9589}"/>
                  </a:ext>
                </a:extLst>
              </p:cNvPr>
              <p:cNvSpPr txBox="1"/>
              <p:nvPr/>
            </p:nvSpPr>
            <p:spPr>
              <a:xfrm>
                <a:off x="4032116" y="2151709"/>
                <a:ext cx="12676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2000" dirty="0">
                    <a:solidFill>
                      <a:srgbClr val="00B05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B050"/>
                    </a:solidFill>
                  </a:rPr>
                  <a:t>or</a:t>
                </a:r>
                <a:r>
                  <a:rPr lang="de-DE" sz="20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de-DE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AE235956-D1EB-27ED-E48B-BDB1ED1F9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116" y="2151709"/>
                <a:ext cx="1267648" cy="400110"/>
              </a:xfrm>
              <a:prstGeom prst="rect">
                <a:avLst/>
              </a:prstGeom>
              <a:blipFill>
                <a:blip r:embed="rId8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Grafik 41">
            <a:extLst>
              <a:ext uri="{FF2B5EF4-FFF2-40B4-BE49-F238E27FC236}">
                <a16:creationId xmlns:a16="http://schemas.microsoft.com/office/drawing/2014/main" id="{3343DC14-7842-7027-5328-866A01CC3C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12" y="3020664"/>
            <a:ext cx="2413299" cy="2413299"/>
          </a:xfrm>
          <a:prstGeom prst="rect">
            <a:avLst/>
          </a:prstGeom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9A28D0C9-A09F-95A7-35E8-271CDE8389B6}"/>
              </a:ext>
            </a:extLst>
          </p:cNvPr>
          <p:cNvSpPr txBox="1"/>
          <p:nvPr/>
        </p:nvSpPr>
        <p:spPr>
          <a:xfrm>
            <a:off x="4032116" y="6544623"/>
            <a:ext cx="3841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bg1">
                    <a:lumMod val="85000"/>
                  </a:schemeClr>
                </a:solidFill>
              </a:rPr>
              <a:t>J.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</a:rPr>
              <a:t>Ehman</a:t>
            </a:r>
            <a:endParaRPr lang="de-DE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C520DF43-4BEE-8B8E-FA0F-AD43A4F5A425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DB1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Interpretation</a:t>
            </a:r>
          </a:p>
        </p:txBody>
      </p:sp>
    </p:spTree>
    <p:extLst>
      <p:ext uri="{BB962C8B-B14F-4D97-AF65-F5344CB8AC3E}">
        <p14:creationId xmlns:p14="http://schemas.microsoft.com/office/powerpoint/2010/main" val="1934044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9CC29-DD64-D946-845C-BE066DC12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D49D3BC-10DB-232D-9B77-9A1946A2B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3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00815B2-1721-2BAF-E0DF-E8D14308AEB9}"/>
              </a:ext>
            </a:extLst>
          </p:cNvPr>
          <p:cNvSpPr txBox="1"/>
          <p:nvPr/>
        </p:nvSpPr>
        <p:spPr>
          <a:xfrm>
            <a:off x="490536" y="360755"/>
            <a:ext cx="7264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Evidence</a:t>
            </a:r>
            <a:r>
              <a:rPr lang="de-DE" sz="3200" b="1" dirty="0"/>
              <a:t> </a:t>
            </a:r>
            <a:r>
              <a:rPr lang="de-DE" sz="3200" b="1" dirty="0" err="1"/>
              <a:t>for</a:t>
            </a:r>
            <a:r>
              <a:rPr lang="de-DE" sz="3200" b="1" dirty="0"/>
              <a:t> Strange </a:t>
            </a:r>
            <a:r>
              <a:rPr lang="de-DE" sz="3200" b="1" dirty="0" err="1"/>
              <a:t>Hadronic</a:t>
            </a:r>
            <a:r>
              <a:rPr lang="de-DE" sz="3200" b="1" dirty="0"/>
              <a:t> </a:t>
            </a:r>
            <a:r>
              <a:rPr lang="de-DE" sz="3200" b="1" dirty="0" err="1"/>
              <a:t>Molecules</a:t>
            </a:r>
            <a:r>
              <a:rPr lang="de-DE" sz="3200" b="1" dirty="0"/>
              <a:t>?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8FBE0CB-B62F-FE45-72F7-93B634D8AF1A}"/>
              </a:ext>
            </a:extLst>
          </p:cNvPr>
          <p:cNvSpPr/>
          <p:nvPr/>
        </p:nvSpPr>
        <p:spPr>
          <a:xfrm>
            <a:off x="3679371" y="2100943"/>
            <a:ext cx="1023258" cy="317862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B12423D-A327-654D-1174-1159FFD10512}"/>
              </a:ext>
            </a:extLst>
          </p:cNvPr>
          <p:cNvCxnSpPr>
            <a:cxnSpLocks/>
            <a:endCxn id="3" idx="3"/>
          </p:cNvCxnSpPr>
          <p:nvPr/>
        </p:nvCxnSpPr>
        <p:spPr>
          <a:xfrm>
            <a:off x="1412111" y="4814072"/>
            <a:ext cx="24171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5AD84A0-805C-B1D0-8E5D-B2185DBADD92}"/>
              </a:ext>
            </a:extLst>
          </p:cNvPr>
          <p:cNvCxnSpPr>
            <a:cxnSpLocks/>
          </p:cNvCxnSpPr>
          <p:nvPr/>
        </p:nvCxnSpPr>
        <p:spPr>
          <a:xfrm>
            <a:off x="4561114" y="4814072"/>
            <a:ext cx="44304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243EBD73-0641-0326-9696-DBDA5BA7F615}"/>
              </a:ext>
            </a:extLst>
          </p:cNvPr>
          <p:cNvCxnSpPr>
            <a:cxnSpLocks/>
            <a:stCxn id="3" idx="7"/>
          </p:cNvCxnSpPr>
          <p:nvPr/>
        </p:nvCxnSpPr>
        <p:spPr>
          <a:xfrm>
            <a:off x="4552776" y="2566442"/>
            <a:ext cx="44388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E333EECC-8CBB-E18F-AE81-C95793CCF4AE}"/>
              </a:ext>
            </a:extLst>
          </p:cNvPr>
          <p:cNvCxnSpPr>
            <a:cxnSpLocks/>
          </p:cNvCxnSpPr>
          <p:nvPr/>
        </p:nvCxnSpPr>
        <p:spPr>
          <a:xfrm>
            <a:off x="8991600" y="2566442"/>
            <a:ext cx="0" cy="224763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39362676-2E3B-5304-6879-44A2C5E188E5}"/>
              </a:ext>
            </a:extLst>
          </p:cNvPr>
          <p:cNvCxnSpPr>
            <a:cxnSpLocks/>
          </p:cNvCxnSpPr>
          <p:nvPr/>
        </p:nvCxnSpPr>
        <p:spPr>
          <a:xfrm flipV="1">
            <a:off x="8988704" y="2014544"/>
            <a:ext cx="1647956" cy="5519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79A26030-0050-190F-B52B-A7EFBA7A9AAE}"/>
              </a:ext>
            </a:extLst>
          </p:cNvPr>
          <p:cNvCxnSpPr>
            <a:cxnSpLocks/>
          </p:cNvCxnSpPr>
          <p:nvPr/>
        </p:nvCxnSpPr>
        <p:spPr>
          <a:xfrm>
            <a:off x="2943138" y="2264229"/>
            <a:ext cx="886086" cy="302213"/>
          </a:xfrm>
          <a:prstGeom prst="line">
            <a:avLst/>
          </a:prstGeom>
          <a:ln w="38100">
            <a:solidFill>
              <a:schemeClr val="tx1"/>
            </a:solidFill>
            <a:prstDash val="sysDot"/>
            <a:headEnd type="oval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B36F8B55-3AE0-1F05-FA0D-B7F661B24FA8}"/>
              </a:ext>
            </a:extLst>
          </p:cNvPr>
          <p:cNvGrpSpPr/>
          <p:nvPr/>
        </p:nvGrpSpPr>
        <p:grpSpPr>
          <a:xfrm rot="1257990">
            <a:off x="1366210" y="1723475"/>
            <a:ext cx="1633917" cy="569493"/>
            <a:chOff x="2069017" y="5527203"/>
            <a:chExt cx="2150558" cy="931487"/>
          </a:xfrm>
        </p:grpSpPr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1F45BB29-506F-2ABB-9012-6EC058F7014D}"/>
                </a:ext>
              </a:extLst>
            </p:cNvPr>
            <p:cNvSpPr/>
            <p:nvPr/>
          </p:nvSpPr>
          <p:spPr>
            <a:xfrm flipH="1" flipV="1">
              <a:off x="2069017" y="5531073"/>
              <a:ext cx="1076518" cy="927617"/>
            </a:xfrm>
            <a:custGeom>
              <a:avLst/>
              <a:gdLst>
                <a:gd name="connsiteX0" fmla="*/ 0 w 4735286"/>
                <a:gd name="connsiteY0" fmla="*/ 470414 h 927617"/>
                <a:gd name="connsiteX1" fmla="*/ 642257 w 4735286"/>
                <a:gd name="connsiteY1" fmla="*/ 13214 h 927617"/>
                <a:gd name="connsiteX2" fmla="*/ 1730829 w 4735286"/>
                <a:gd name="connsiteY2" fmla="*/ 927614 h 927617"/>
                <a:gd name="connsiteX3" fmla="*/ 2536372 w 4735286"/>
                <a:gd name="connsiteY3" fmla="*/ 24100 h 927617"/>
                <a:gd name="connsiteX4" fmla="*/ 3374572 w 4735286"/>
                <a:gd name="connsiteY4" fmla="*/ 927614 h 927617"/>
                <a:gd name="connsiteX5" fmla="*/ 4136572 w 4735286"/>
                <a:gd name="connsiteY5" fmla="*/ 34986 h 927617"/>
                <a:gd name="connsiteX6" fmla="*/ 4735286 w 4735286"/>
                <a:gd name="connsiteY6" fmla="*/ 437757 h 92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5286" h="927617">
                  <a:moveTo>
                    <a:pt x="0" y="470414"/>
                  </a:moveTo>
                  <a:cubicBezTo>
                    <a:pt x="176893" y="203714"/>
                    <a:pt x="353786" y="-62986"/>
                    <a:pt x="642257" y="13214"/>
                  </a:cubicBezTo>
                  <a:cubicBezTo>
                    <a:pt x="930728" y="89414"/>
                    <a:pt x="1415143" y="925800"/>
                    <a:pt x="1730829" y="927614"/>
                  </a:cubicBezTo>
                  <a:cubicBezTo>
                    <a:pt x="2046515" y="929428"/>
                    <a:pt x="2262415" y="24100"/>
                    <a:pt x="2536372" y="24100"/>
                  </a:cubicBezTo>
                  <a:cubicBezTo>
                    <a:pt x="2810329" y="24100"/>
                    <a:pt x="3107872" y="925800"/>
                    <a:pt x="3374572" y="927614"/>
                  </a:cubicBezTo>
                  <a:cubicBezTo>
                    <a:pt x="3641272" y="929428"/>
                    <a:pt x="3909786" y="116629"/>
                    <a:pt x="4136572" y="34986"/>
                  </a:cubicBezTo>
                  <a:cubicBezTo>
                    <a:pt x="4363358" y="-46657"/>
                    <a:pt x="4549322" y="195550"/>
                    <a:pt x="4735286" y="43775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C87FDDB3-678E-62C9-6CD9-AC074F834DF9}"/>
                </a:ext>
              </a:extLst>
            </p:cNvPr>
            <p:cNvSpPr/>
            <p:nvPr/>
          </p:nvSpPr>
          <p:spPr>
            <a:xfrm>
              <a:off x="3143057" y="5527203"/>
              <a:ext cx="1076518" cy="927617"/>
            </a:xfrm>
            <a:custGeom>
              <a:avLst/>
              <a:gdLst>
                <a:gd name="connsiteX0" fmla="*/ 0 w 4735286"/>
                <a:gd name="connsiteY0" fmla="*/ 470414 h 927617"/>
                <a:gd name="connsiteX1" fmla="*/ 642257 w 4735286"/>
                <a:gd name="connsiteY1" fmla="*/ 13214 h 927617"/>
                <a:gd name="connsiteX2" fmla="*/ 1730829 w 4735286"/>
                <a:gd name="connsiteY2" fmla="*/ 927614 h 927617"/>
                <a:gd name="connsiteX3" fmla="*/ 2536372 w 4735286"/>
                <a:gd name="connsiteY3" fmla="*/ 24100 h 927617"/>
                <a:gd name="connsiteX4" fmla="*/ 3374572 w 4735286"/>
                <a:gd name="connsiteY4" fmla="*/ 927614 h 927617"/>
                <a:gd name="connsiteX5" fmla="*/ 4136572 w 4735286"/>
                <a:gd name="connsiteY5" fmla="*/ 34986 h 927617"/>
                <a:gd name="connsiteX6" fmla="*/ 4735286 w 4735286"/>
                <a:gd name="connsiteY6" fmla="*/ 437757 h 92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5286" h="927617">
                  <a:moveTo>
                    <a:pt x="0" y="470414"/>
                  </a:moveTo>
                  <a:cubicBezTo>
                    <a:pt x="176893" y="203714"/>
                    <a:pt x="353786" y="-62986"/>
                    <a:pt x="642257" y="13214"/>
                  </a:cubicBezTo>
                  <a:cubicBezTo>
                    <a:pt x="930728" y="89414"/>
                    <a:pt x="1415143" y="925800"/>
                    <a:pt x="1730829" y="927614"/>
                  </a:cubicBezTo>
                  <a:cubicBezTo>
                    <a:pt x="2046515" y="929428"/>
                    <a:pt x="2262415" y="24100"/>
                    <a:pt x="2536372" y="24100"/>
                  </a:cubicBezTo>
                  <a:cubicBezTo>
                    <a:pt x="2810329" y="24100"/>
                    <a:pt x="3107872" y="925800"/>
                    <a:pt x="3374572" y="927614"/>
                  </a:cubicBezTo>
                  <a:cubicBezTo>
                    <a:pt x="3641272" y="929428"/>
                    <a:pt x="3909786" y="116629"/>
                    <a:pt x="4136572" y="34986"/>
                  </a:cubicBezTo>
                  <a:cubicBezTo>
                    <a:pt x="4363358" y="-46657"/>
                    <a:pt x="4549322" y="195550"/>
                    <a:pt x="4735286" y="43775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91" name="Gerader Verbinder 90">
            <a:extLst>
              <a:ext uri="{FF2B5EF4-FFF2-40B4-BE49-F238E27FC236}">
                <a16:creationId xmlns:a16="http://schemas.microsoft.com/office/drawing/2014/main" id="{6F721F27-1002-8206-5DEF-FF28A788431A}"/>
              </a:ext>
            </a:extLst>
          </p:cNvPr>
          <p:cNvCxnSpPr>
            <a:cxnSpLocks/>
          </p:cNvCxnSpPr>
          <p:nvPr/>
        </p:nvCxnSpPr>
        <p:spPr>
          <a:xfrm flipH="1" flipV="1">
            <a:off x="8988704" y="4814071"/>
            <a:ext cx="1647956" cy="5519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ABCBAA10-67C7-89BD-5B88-F67A0B51BC7E}"/>
                  </a:ext>
                </a:extLst>
              </p:cNvPr>
              <p:cNvSpPr txBox="1"/>
              <p:nvPr/>
            </p:nvSpPr>
            <p:spPr>
              <a:xfrm>
                <a:off x="1779674" y="3251874"/>
                <a:ext cx="18982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e-DE" sz="3200" b="0" i="1" smtClean="0">
                          <a:latin typeface="Cambria Math" panose="02040503050406030204" pitchFamily="18" charset="0"/>
                        </a:rPr>
                        <m:t>(2030)</m:t>
                      </m:r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ABCBAA10-67C7-89BD-5B88-F67A0B51B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674" y="3251874"/>
                <a:ext cx="1898249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7D39CEB0-2D1C-6D47-B66E-53776878A4D4}"/>
                  </a:ext>
                </a:extLst>
              </p:cNvPr>
              <p:cNvSpPr txBox="1"/>
              <p:nvPr/>
            </p:nvSpPr>
            <p:spPr>
              <a:xfrm>
                <a:off x="832172" y="4521683"/>
                <a:ext cx="702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de-DE" sz="3200" b="0" dirty="0"/>
              </a:p>
            </p:txBody>
          </p:sp>
        </mc:Choice>
        <mc:Fallback xmlns=""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7D39CEB0-2D1C-6D47-B66E-53776878A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172" y="4521683"/>
                <a:ext cx="702714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feld 97">
                <a:extLst>
                  <a:ext uri="{FF2B5EF4-FFF2-40B4-BE49-F238E27FC236}">
                    <a16:creationId xmlns:a16="http://schemas.microsoft.com/office/drawing/2014/main" id="{CC27407D-A714-F98A-3088-CE3213F51D30}"/>
                  </a:ext>
                </a:extLst>
              </p:cNvPr>
              <p:cNvSpPr txBox="1"/>
              <p:nvPr/>
            </p:nvSpPr>
            <p:spPr>
              <a:xfrm>
                <a:off x="832172" y="1274147"/>
                <a:ext cx="702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de-DE" sz="3200" b="0" dirty="0"/>
              </a:p>
            </p:txBody>
          </p:sp>
        </mc:Choice>
        <mc:Fallback xmlns="">
          <p:sp>
            <p:nvSpPr>
              <p:cNvPr id="98" name="Textfeld 97">
                <a:extLst>
                  <a:ext uri="{FF2B5EF4-FFF2-40B4-BE49-F238E27FC236}">
                    <a16:creationId xmlns:a16="http://schemas.microsoft.com/office/drawing/2014/main" id="{CC27407D-A714-F98A-3088-CE3213F51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172" y="1274147"/>
                <a:ext cx="702714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feld 98">
                <a:extLst>
                  <a:ext uri="{FF2B5EF4-FFF2-40B4-BE49-F238E27FC236}">
                    <a16:creationId xmlns:a16="http://schemas.microsoft.com/office/drawing/2014/main" id="{7ACC9F69-6A78-F047-BD69-F147D7E1F743}"/>
                  </a:ext>
                </a:extLst>
              </p:cNvPr>
              <p:cNvSpPr txBox="1"/>
              <p:nvPr/>
            </p:nvSpPr>
            <p:spPr>
              <a:xfrm>
                <a:off x="3254292" y="1722156"/>
                <a:ext cx="702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de-DE" sz="3200" b="0" dirty="0"/>
              </a:p>
            </p:txBody>
          </p:sp>
        </mc:Choice>
        <mc:Fallback xmlns="">
          <p:sp>
            <p:nvSpPr>
              <p:cNvPr id="99" name="Textfeld 98">
                <a:extLst>
                  <a:ext uri="{FF2B5EF4-FFF2-40B4-BE49-F238E27FC236}">
                    <a16:creationId xmlns:a16="http://schemas.microsoft.com/office/drawing/2014/main" id="{7ACC9F69-6A78-F047-BD69-F147D7E1F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4292" y="1722156"/>
                <a:ext cx="70271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feld 99">
                <a:extLst>
                  <a:ext uri="{FF2B5EF4-FFF2-40B4-BE49-F238E27FC236}">
                    <a16:creationId xmlns:a16="http://schemas.microsoft.com/office/drawing/2014/main" id="{00C97221-67E4-3AAC-EB34-8E83B212FD02}"/>
                  </a:ext>
                </a:extLst>
              </p:cNvPr>
              <p:cNvSpPr txBox="1"/>
              <p:nvPr/>
            </p:nvSpPr>
            <p:spPr>
              <a:xfrm>
                <a:off x="10657114" y="1679454"/>
                <a:ext cx="702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de-DE" sz="3200" b="0" dirty="0"/>
              </a:p>
            </p:txBody>
          </p:sp>
        </mc:Choice>
        <mc:Fallback xmlns="">
          <p:sp>
            <p:nvSpPr>
              <p:cNvPr id="100" name="Textfeld 99">
                <a:extLst>
                  <a:ext uri="{FF2B5EF4-FFF2-40B4-BE49-F238E27FC236}">
                    <a16:creationId xmlns:a16="http://schemas.microsoft.com/office/drawing/2014/main" id="{00C97221-67E4-3AAC-EB34-8E83B212F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7114" y="1679454"/>
                <a:ext cx="702714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feld 100">
                <a:extLst>
                  <a:ext uri="{FF2B5EF4-FFF2-40B4-BE49-F238E27FC236}">
                    <a16:creationId xmlns:a16="http://schemas.microsoft.com/office/drawing/2014/main" id="{7EC217E5-5CA7-F936-050D-88415340F92B}"/>
                  </a:ext>
                </a:extLst>
              </p:cNvPr>
              <p:cNvSpPr txBox="1"/>
              <p:nvPr/>
            </p:nvSpPr>
            <p:spPr>
              <a:xfrm>
                <a:off x="10658640" y="5113624"/>
                <a:ext cx="702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3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de-DE" sz="32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de-DE" sz="3200" b="0" dirty="0"/>
              </a:p>
            </p:txBody>
          </p:sp>
        </mc:Choice>
        <mc:Fallback xmlns="">
          <p:sp>
            <p:nvSpPr>
              <p:cNvPr id="101" name="Textfeld 100">
                <a:extLst>
                  <a:ext uri="{FF2B5EF4-FFF2-40B4-BE49-F238E27FC236}">
                    <a16:creationId xmlns:a16="http://schemas.microsoft.com/office/drawing/2014/main" id="{7EC217E5-5CA7-F936-050D-88415340F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8640" y="5113624"/>
                <a:ext cx="702714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feld 101">
                <a:extLst>
                  <a:ext uri="{FF2B5EF4-FFF2-40B4-BE49-F238E27FC236}">
                    <a16:creationId xmlns:a16="http://schemas.microsoft.com/office/drawing/2014/main" id="{AE693825-E1D7-1047-960B-689F087888E3}"/>
                  </a:ext>
                </a:extLst>
              </p:cNvPr>
              <p:cNvSpPr txBox="1"/>
              <p:nvPr/>
            </p:nvSpPr>
            <p:spPr>
              <a:xfrm>
                <a:off x="8988704" y="3251873"/>
                <a:ext cx="702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de-DE" sz="3200" b="0" dirty="0"/>
              </a:p>
            </p:txBody>
          </p:sp>
        </mc:Choice>
        <mc:Fallback xmlns="">
          <p:sp>
            <p:nvSpPr>
              <p:cNvPr id="102" name="Textfeld 101">
                <a:extLst>
                  <a:ext uri="{FF2B5EF4-FFF2-40B4-BE49-F238E27FC236}">
                    <a16:creationId xmlns:a16="http://schemas.microsoft.com/office/drawing/2014/main" id="{AE693825-E1D7-1047-960B-689F08788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8704" y="3251873"/>
                <a:ext cx="702714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feld 102">
                <a:extLst>
                  <a:ext uri="{FF2B5EF4-FFF2-40B4-BE49-F238E27FC236}">
                    <a16:creationId xmlns:a16="http://schemas.microsoft.com/office/drawing/2014/main" id="{8E4E1004-8443-7F4D-A7F5-A40C1E754EAA}"/>
                  </a:ext>
                </a:extLst>
              </p:cNvPr>
              <p:cNvSpPr txBox="1"/>
              <p:nvPr/>
            </p:nvSpPr>
            <p:spPr>
              <a:xfrm>
                <a:off x="6282676" y="1952152"/>
                <a:ext cx="702714" cy="616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3200" b="0" i="1" smtClean="0">
                              <a:solidFill>
                                <a:srgbClr val="33CC3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de-DE" sz="3200" b="0" i="1" smtClean="0">
                                  <a:solidFill>
                                    <a:srgbClr val="33CC3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3200" b="0" i="1" smtClean="0">
                                  <a:solidFill>
                                    <a:srgbClr val="33CC33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de-DE" sz="3200" b="0" i="1" smtClean="0">
                                  <a:solidFill>
                                    <a:srgbClr val="33CC33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  <m:sup>
                          <m:r>
                            <a:rPr lang="de-DE" sz="3200" b="0" i="1" smtClean="0">
                              <a:solidFill>
                                <a:srgbClr val="33CC33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de-DE" sz="3200" b="0" dirty="0">
                  <a:solidFill>
                    <a:srgbClr val="33CC33"/>
                  </a:solidFill>
                </a:endParaRPr>
              </a:p>
            </p:txBody>
          </p:sp>
        </mc:Choice>
        <mc:Fallback xmlns="">
          <p:sp>
            <p:nvSpPr>
              <p:cNvPr id="103" name="Textfeld 102">
                <a:extLst>
                  <a:ext uri="{FF2B5EF4-FFF2-40B4-BE49-F238E27FC236}">
                    <a16:creationId xmlns:a16="http://schemas.microsoft.com/office/drawing/2014/main" id="{8E4E1004-8443-7F4D-A7F5-A40C1E754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676" y="1952152"/>
                <a:ext cx="702714" cy="616387"/>
              </a:xfrm>
              <a:prstGeom prst="rect">
                <a:avLst/>
              </a:prstGeom>
              <a:blipFill>
                <a:blip r:embed="rId12"/>
                <a:stretch>
                  <a:fillRect r="-78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feld 103">
                <a:extLst>
                  <a:ext uri="{FF2B5EF4-FFF2-40B4-BE49-F238E27FC236}">
                    <a16:creationId xmlns:a16="http://schemas.microsoft.com/office/drawing/2014/main" id="{CA4CF70D-9951-1EFF-FAF6-CDA9C98567DE}"/>
                  </a:ext>
                </a:extLst>
              </p:cNvPr>
              <p:cNvSpPr txBox="1"/>
              <p:nvPr/>
            </p:nvSpPr>
            <p:spPr>
              <a:xfrm>
                <a:off x="5588337" y="4838736"/>
                <a:ext cx="7027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de-DE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de-DE" sz="32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4" name="Textfeld 103">
                <a:extLst>
                  <a:ext uri="{FF2B5EF4-FFF2-40B4-BE49-F238E27FC236}">
                    <a16:creationId xmlns:a16="http://schemas.microsoft.com/office/drawing/2014/main" id="{CA4CF70D-9951-1EFF-FAF6-CDA9C9856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337" y="4838736"/>
                <a:ext cx="702714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ADC56B5B-D2E5-D0DB-D160-D0D8A2DFE8E4}"/>
              </a:ext>
            </a:extLst>
          </p:cNvPr>
          <p:cNvGrpSpPr/>
          <p:nvPr/>
        </p:nvGrpSpPr>
        <p:grpSpPr>
          <a:xfrm>
            <a:off x="6162030" y="4817647"/>
            <a:ext cx="1348349" cy="603024"/>
            <a:chOff x="6162030" y="4817647"/>
            <a:chExt cx="1348349" cy="6030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feld 105">
                  <a:extLst>
                    <a:ext uri="{FF2B5EF4-FFF2-40B4-BE49-F238E27FC236}">
                      <a16:creationId xmlns:a16="http://schemas.microsoft.com/office/drawing/2014/main" id="{1F551F09-9846-920F-E745-1E2F0AFDA2B3}"/>
                    </a:ext>
                  </a:extLst>
                </p:cNvPr>
                <p:cNvSpPr txBox="1"/>
                <p:nvPr/>
              </p:nvSpPr>
              <p:spPr>
                <a:xfrm>
                  <a:off x="6807665" y="4835896"/>
                  <a:ext cx="70271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lang="de-DE" sz="3200" b="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Textfeld 105">
                  <a:extLst>
                    <a:ext uri="{FF2B5EF4-FFF2-40B4-BE49-F238E27FC236}">
                      <a16:creationId xmlns:a16="http://schemas.microsoft.com/office/drawing/2014/main" id="{1F551F09-9846-920F-E745-1E2F0AFDA2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665" y="4835896"/>
                  <a:ext cx="702714" cy="58477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9" name="Textfeld 108">
              <a:extLst>
                <a:ext uri="{FF2B5EF4-FFF2-40B4-BE49-F238E27FC236}">
                  <a16:creationId xmlns:a16="http://schemas.microsoft.com/office/drawing/2014/main" id="{1DEDF485-C8C3-E78B-24F6-D395111BAAD0}"/>
                </a:ext>
              </a:extLst>
            </p:cNvPr>
            <p:cNvSpPr txBox="1"/>
            <p:nvPr/>
          </p:nvSpPr>
          <p:spPr>
            <a:xfrm>
              <a:off x="6162030" y="4817647"/>
              <a:ext cx="8981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0" dirty="0"/>
                <a:t>and</a:t>
              </a:r>
            </a:p>
          </p:txBody>
        </p:sp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ACD7D722-F7E0-BEC5-ED36-9EBAAEDE060E}"/>
              </a:ext>
            </a:extLst>
          </p:cNvPr>
          <p:cNvGrpSpPr/>
          <p:nvPr/>
        </p:nvGrpSpPr>
        <p:grpSpPr>
          <a:xfrm>
            <a:off x="3924792" y="5000262"/>
            <a:ext cx="5418481" cy="1434722"/>
            <a:chOff x="3924792" y="5000262"/>
            <a:chExt cx="5418481" cy="1434722"/>
          </a:xfrm>
        </p:grpSpPr>
        <p:sp>
          <p:nvSpPr>
            <p:cNvPr id="115" name="Bogen 114">
              <a:extLst>
                <a:ext uri="{FF2B5EF4-FFF2-40B4-BE49-F238E27FC236}">
                  <a16:creationId xmlns:a16="http://schemas.microsoft.com/office/drawing/2014/main" id="{7AEA0929-210A-9283-B8C9-D5D6A2C2D7EB}"/>
                </a:ext>
              </a:extLst>
            </p:cNvPr>
            <p:cNvSpPr/>
            <p:nvPr/>
          </p:nvSpPr>
          <p:spPr>
            <a:xfrm rot="10800000">
              <a:off x="5939693" y="5000262"/>
              <a:ext cx="1237065" cy="842059"/>
            </a:xfrm>
            <a:prstGeom prst="arc">
              <a:avLst>
                <a:gd name="adj1" fmla="val 10772294"/>
                <a:gd name="adj2" fmla="val 5225"/>
              </a:avLst>
            </a:prstGeom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6" name="Textfeld 115">
              <a:extLst>
                <a:ext uri="{FF2B5EF4-FFF2-40B4-BE49-F238E27FC236}">
                  <a16:creationId xmlns:a16="http://schemas.microsoft.com/office/drawing/2014/main" id="{D70EF126-2704-2244-83B7-F3558645905B}"/>
                </a:ext>
              </a:extLst>
            </p:cNvPr>
            <p:cNvSpPr txBox="1"/>
            <p:nvPr/>
          </p:nvSpPr>
          <p:spPr>
            <a:xfrm>
              <a:off x="3924792" y="5850209"/>
              <a:ext cx="54184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0" dirty="0" err="1"/>
                <a:t>Interference</a:t>
              </a:r>
              <a:r>
                <a:rPr lang="de-DE" sz="3200" b="0" dirty="0"/>
                <a:t> </a:t>
              </a:r>
              <a:r>
                <a:rPr lang="de-DE" sz="3200" b="0" dirty="0" err="1"/>
                <a:t>of</a:t>
              </a:r>
              <a:r>
                <a:rPr lang="de-DE" sz="3200" b="0" dirty="0"/>
                <a:t> </a:t>
              </a:r>
              <a:r>
                <a:rPr lang="de-DE" sz="3200" b="0" dirty="0" err="1"/>
                <a:t>wavefunctions</a:t>
              </a:r>
              <a:r>
                <a:rPr lang="de-DE" sz="3200" b="0" dirty="0"/>
                <a:t>!</a:t>
              </a:r>
            </a:p>
          </p:txBody>
        </p:sp>
      </p:grpSp>
      <p:sp>
        <p:nvSpPr>
          <p:cNvPr id="119" name="Textfeld 118">
            <a:extLst>
              <a:ext uri="{FF2B5EF4-FFF2-40B4-BE49-F238E27FC236}">
                <a16:creationId xmlns:a16="http://schemas.microsoft.com/office/drawing/2014/main" id="{B1652A87-ACA6-14CD-D81D-56C7850DFAD0}"/>
              </a:ext>
            </a:extLst>
          </p:cNvPr>
          <p:cNvSpPr txBox="1"/>
          <p:nvPr/>
        </p:nvSpPr>
        <p:spPr>
          <a:xfrm>
            <a:off x="-28351" y="6503648"/>
            <a:ext cx="4070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909085"/>
                </a:solidFill>
              </a:rPr>
              <a:t>Ramos, </a:t>
            </a:r>
            <a:r>
              <a:rPr lang="de-DE" sz="1200" dirty="0" err="1">
                <a:solidFill>
                  <a:srgbClr val="909085"/>
                </a:solidFill>
              </a:rPr>
              <a:t>Oset</a:t>
            </a:r>
            <a:r>
              <a:rPr lang="de-DE" sz="1200" dirty="0">
                <a:solidFill>
                  <a:srgbClr val="909085"/>
                </a:solidFill>
              </a:rPr>
              <a:t>, https://doi.org/10.1016/j.physletb.2013.10.012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90E11FF-4787-F6C7-12F6-9FBC3B456623}"/>
              </a:ext>
            </a:extLst>
          </p:cNvPr>
          <p:cNvGrpSpPr/>
          <p:nvPr/>
        </p:nvGrpSpPr>
        <p:grpSpPr>
          <a:xfrm>
            <a:off x="-176639" y="356570"/>
            <a:ext cx="7445691" cy="4636815"/>
            <a:chOff x="-186297" y="329115"/>
            <a:chExt cx="7445691" cy="4636815"/>
          </a:xfrm>
        </p:grpSpPr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97F72D22-41F6-3446-FCDE-9F03443523C6}"/>
                </a:ext>
              </a:extLst>
            </p:cNvPr>
            <p:cNvGrpSpPr/>
            <p:nvPr/>
          </p:nvGrpSpPr>
          <p:grpSpPr>
            <a:xfrm>
              <a:off x="-186297" y="329115"/>
              <a:ext cx="7445691" cy="4636815"/>
              <a:chOff x="-238757" y="329115"/>
              <a:chExt cx="7445691" cy="4636815"/>
            </a:xfrm>
          </p:grpSpPr>
          <p:sp>
            <p:nvSpPr>
              <p:cNvPr id="133" name="Rechteck: abgerundete Ecken 132">
                <a:extLst>
                  <a:ext uri="{FF2B5EF4-FFF2-40B4-BE49-F238E27FC236}">
                    <a16:creationId xmlns:a16="http://schemas.microsoft.com/office/drawing/2014/main" id="{706A3907-A76E-A4D0-DDE2-592039598495}"/>
                  </a:ext>
                </a:extLst>
              </p:cNvPr>
              <p:cNvSpPr/>
              <p:nvPr/>
            </p:nvSpPr>
            <p:spPr>
              <a:xfrm>
                <a:off x="228667" y="329115"/>
                <a:ext cx="6057694" cy="463681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44" name="Gruppieren 43">
                <a:extLst>
                  <a:ext uri="{FF2B5EF4-FFF2-40B4-BE49-F238E27FC236}">
                    <a16:creationId xmlns:a16="http://schemas.microsoft.com/office/drawing/2014/main" id="{4D4D171D-87D2-6AD8-CE1F-E6AE6B7412FD}"/>
                  </a:ext>
                </a:extLst>
              </p:cNvPr>
              <p:cNvGrpSpPr/>
              <p:nvPr/>
            </p:nvGrpSpPr>
            <p:grpSpPr>
              <a:xfrm>
                <a:off x="-238757" y="1116689"/>
                <a:ext cx="7445691" cy="3537345"/>
                <a:chOff x="-1379546" y="2449900"/>
                <a:chExt cx="7445691" cy="3537345"/>
              </a:xfrm>
            </p:grpSpPr>
            <p:sp>
              <p:nvSpPr>
                <p:cNvPr id="43" name="Rechteck 42">
                  <a:extLst>
                    <a:ext uri="{FF2B5EF4-FFF2-40B4-BE49-F238E27FC236}">
                      <a16:creationId xmlns:a16="http://schemas.microsoft.com/office/drawing/2014/main" id="{FA508747-0E2D-FD76-D3A3-3FBA402AD7E7}"/>
                    </a:ext>
                  </a:extLst>
                </p:cNvPr>
                <p:cNvSpPr/>
                <p:nvPr/>
              </p:nvSpPr>
              <p:spPr>
                <a:xfrm>
                  <a:off x="101818" y="2783076"/>
                  <a:ext cx="4356597" cy="26375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127" name="Gruppieren 126">
                  <a:extLst>
                    <a:ext uri="{FF2B5EF4-FFF2-40B4-BE49-F238E27FC236}">
                      <a16:creationId xmlns:a16="http://schemas.microsoft.com/office/drawing/2014/main" id="{755E35CE-0292-1C26-A068-B5D5E3E7A9FE}"/>
                    </a:ext>
                  </a:extLst>
                </p:cNvPr>
                <p:cNvGrpSpPr/>
                <p:nvPr/>
              </p:nvGrpSpPr>
              <p:grpSpPr>
                <a:xfrm>
                  <a:off x="-1379546" y="2449900"/>
                  <a:ext cx="7445691" cy="3537345"/>
                  <a:chOff x="3238500" y="1615036"/>
                  <a:chExt cx="9601198" cy="4561397"/>
                </a:xfrm>
              </p:grpSpPr>
              <p:pic>
                <p:nvPicPr>
                  <p:cNvPr id="130" name="Grafik 129">
                    <a:extLst>
                      <a:ext uri="{FF2B5EF4-FFF2-40B4-BE49-F238E27FC236}">
                        <a16:creationId xmlns:a16="http://schemas.microsoft.com/office/drawing/2014/main" id="{A03CC552-8975-F6F4-3A36-D03F37C000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4511410" y="1615036"/>
                    <a:ext cx="6457177" cy="4248824"/>
                  </a:xfrm>
                  <a:prstGeom prst="rect">
                    <a:avLst/>
                  </a:prstGeom>
                </p:spPr>
              </p:pic>
              <p:sp>
                <p:nvSpPr>
                  <p:cNvPr id="129" name="Textfeld 128">
                    <a:extLst>
                      <a:ext uri="{FF2B5EF4-FFF2-40B4-BE49-F238E27FC236}">
                        <a16:creationId xmlns:a16="http://schemas.microsoft.com/office/drawing/2014/main" id="{0525B111-0F9B-51F2-82EA-AF7F901E72DD}"/>
                      </a:ext>
                    </a:extLst>
                  </p:cNvPr>
                  <p:cNvSpPr txBox="1"/>
                  <p:nvPr/>
                </p:nvSpPr>
                <p:spPr>
                  <a:xfrm>
                    <a:off x="3238500" y="5899434"/>
                    <a:ext cx="960119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1200" dirty="0">
                        <a:solidFill>
                          <a:srgbClr val="909085"/>
                        </a:solidFill>
                      </a:rPr>
                      <a:t>R. Ewald et al., https://doi.org/10.1016/j.physletb.2012.05.066</a:t>
                    </a:r>
                  </a:p>
                </p:txBody>
              </p: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feld 134">
                  <a:extLst>
                    <a:ext uri="{FF2B5EF4-FFF2-40B4-BE49-F238E27FC236}">
                      <a16:creationId xmlns:a16="http://schemas.microsoft.com/office/drawing/2014/main" id="{9E411B3C-2200-E1F2-CFE7-4BD3656F0CCC}"/>
                    </a:ext>
                  </a:extLst>
                </p:cNvPr>
                <p:cNvSpPr txBox="1"/>
                <p:nvPr/>
              </p:nvSpPr>
              <p:spPr>
                <a:xfrm>
                  <a:off x="667075" y="512615"/>
                  <a:ext cx="549495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2800" b="0" dirty="0">
                      <a:solidFill>
                        <a:srgbClr val="FFC000"/>
                      </a:solidFill>
                    </a:rPr>
                    <a:t> </a:t>
                  </a:r>
                  <a:r>
                    <a:rPr lang="de-DE" sz="2800" b="0" dirty="0" err="1">
                      <a:solidFill>
                        <a:srgbClr val="FFC000"/>
                      </a:solidFill>
                    </a:rPr>
                    <a:t>Destructive</a:t>
                  </a:r>
                  <a:r>
                    <a:rPr lang="de-DE" sz="2800" b="0" dirty="0"/>
                    <a:t> </a:t>
                  </a:r>
                  <a:r>
                    <a:rPr lang="de-DE" sz="2800" b="0" dirty="0" err="1"/>
                    <a:t>interference</a:t>
                  </a:r>
                  <a:r>
                    <a:rPr lang="de-DE" sz="2800" b="0" dirty="0"/>
                    <a:t> </a:t>
                  </a:r>
                  <a:r>
                    <a:rPr lang="de-DE" sz="2800" b="0" dirty="0" err="1"/>
                    <a:t>for</a:t>
                  </a:r>
                  <a:r>
                    <a:rPr lang="de-DE" sz="2800" b="0" dirty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endParaRPr lang="de-DE" sz="2800" b="0" dirty="0"/>
                </a:p>
              </p:txBody>
            </p:sp>
          </mc:Choice>
          <mc:Fallback xmlns="">
            <p:sp>
              <p:nvSpPr>
                <p:cNvPr id="135" name="Textfeld 134">
                  <a:extLst>
                    <a:ext uri="{FF2B5EF4-FFF2-40B4-BE49-F238E27FC236}">
                      <a16:creationId xmlns:a16="http://schemas.microsoft.com/office/drawing/2014/main" id="{9E411B3C-2200-E1F2-CFE7-4BD3656F0C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075" y="512615"/>
                  <a:ext cx="5494955" cy="523220"/>
                </a:xfrm>
                <a:prstGeom prst="rect">
                  <a:avLst/>
                </a:prstGeom>
                <a:blipFill>
                  <a:blip r:embed="rId16"/>
                  <a:stretch>
                    <a:fillRect l="-776" t="-10465" b="-3255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7B6FCA23-B774-45FE-D952-3F7F0B63127A}"/>
              </a:ext>
            </a:extLst>
          </p:cNvPr>
          <p:cNvGrpSpPr/>
          <p:nvPr/>
        </p:nvGrpSpPr>
        <p:grpSpPr>
          <a:xfrm>
            <a:off x="5344750" y="1556862"/>
            <a:ext cx="7445691" cy="4636815"/>
            <a:chOff x="914353" y="1376859"/>
            <a:chExt cx="7445691" cy="4636815"/>
          </a:xfrm>
        </p:grpSpPr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FECDEAF3-0CAC-4D21-A00E-615561BE8DD7}"/>
                </a:ext>
              </a:extLst>
            </p:cNvPr>
            <p:cNvGrpSpPr/>
            <p:nvPr/>
          </p:nvGrpSpPr>
          <p:grpSpPr>
            <a:xfrm>
              <a:off x="914353" y="1376859"/>
              <a:ext cx="7445691" cy="4636815"/>
              <a:chOff x="914353" y="1376859"/>
              <a:chExt cx="7445691" cy="4636815"/>
            </a:xfrm>
          </p:grpSpPr>
          <p:grpSp>
            <p:nvGrpSpPr>
              <p:cNvPr id="141" name="Gruppieren 140">
                <a:extLst>
                  <a:ext uri="{FF2B5EF4-FFF2-40B4-BE49-F238E27FC236}">
                    <a16:creationId xmlns:a16="http://schemas.microsoft.com/office/drawing/2014/main" id="{D95BB80F-FE22-06D2-9F80-13A075212639}"/>
                  </a:ext>
                </a:extLst>
              </p:cNvPr>
              <p:cNvGrpSpPr/>
              <p:nvPr/>
            </p:nvGrpSpPr>
            <p:grpSpPr>
              <a:xfrm>
                <a:off x="914353" y="1376859"/>
                <a:ext cx="7445691" cy="4636815"/>
                <a:chOff x="-8406804" y="-115133"/>
                <a:chExt cx="7445691" cy="4636815"/>
              </a:xfrm>
            </p:grpSpPr>
            <p:grpSp>
              <p:nvGrpSpPr>
                <p:cNvPr id="142" name="Gruppieren 141">
                  <a:extLst>
                    <a:ext uri="{FF2B5EF4-FFF2-40B4-BE49-F238E27FC236}">
                      <a16:creationId xmlns:a16="http://schemas.microsoft.com/office/drawing/2014/main" id="{7A22AA5A-A598-CFCD-C421-8AA8C102B2D2}"/>
                    </a:ext>
                  </a:extLst>
                </p:cNvPr>
                <p:cNvGrpSpPr/>
                <p:nvPr/>
              </p:nvGrpSpPr>
              <p:grpSpPr>
                <a:xfrm>
                  <a:off x="-8406804" y="-115133"/>
                  <a:ext cx="7445691" cy="4636815"/>
                  <a:chOff x="-8406804" y="-115133"/>
                  <a:chExt cx="7445691" cy="4636815"/>
                </a:xfrm>
              </p:grpSpPr>
              <p:sp>
                <p:nvSpPr>
                  <p:cNvPr id="144" name="Rechteck: abgerundete Ecken 143">
                    <a:extLst>
                      <a:ext uri="{FF2B5EF4-FFF2-40B4-BE49-F238E27FC236}">
                        <a16:creationId xmlns:a16="http://schemas.microsoft.com/office/drawing/2014/main" id="{AC825D9D-FD3F-C7E5-2203-8F23B643A794}"/>
                      </a:ext>
                    </a:extLst>
                  </p:cNvPr>
                  <p:cNvSpPr/>
                  <p:nvPr/>
                </p:nvSpPr>
                <p:spPr>
                  <a:xfrm>
                    <a:off x="-7840843" y="-115133"/>
                    <a:ext cx="6057694" cy="463681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145" name="Gruppieren 144">
                    <a:extLst>
                      <a:ext uri="{FF2B5EF4-FFF2-40B4-BE49-F238E27FC236}">
                        <a16:creationId xmlns:a16="http://schemas.microsoft.com/office/drawing/2014/main" id="{6B7B4AA0-5828-1FAE-ABD7-01863BB7BFE7}"/>
                      </a:ext>
                    </a:extLst>
                  </p:cNvPr>
                  <p:cNvGrpSpPr/>
                  <p:nvPr/>
                </p:nvGrpSpPr>
                <p:grpSpPr>
                  <a:xfrm>
                    <a:off x="-8406804" y="672441"/>
                    <a:ext cx="7445691" cy="3764897"/>
                    <a:chOff x="3238500" y="1639923"/>
                    <a:chExt cx="9601198" cy="4854826"/>
                  </a:xfrm>
                </p:grpSpPr>
                <p:pic>
                  <p:nvPicPr>
                    <p:cNvPr id="146" name="Grafik 145">
                      <a:extLst>
                        <a:ext uri="{FF2B5EF4-FFF2-40B4-BE49-F238E27FC236}">
                          <a16:creationId xmlns:a16="http://schemas.microsoft.com/office/drawing/2014/main" id="{C78D6745-BA9A-C8C5-76F5-8C2CF761566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4267674" y="1639923"/>
                      <a:ext cx="6815451" cy="448273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47" name="Textfeld 146">
                      <a:extLst>
                        <a:ext uri="{FF2B5EF4-FFF2-40B4-BE49-F238E27FC236}">
                          <a16:creationId xmlns:a16="http://schemas.microsoft.com/office/drawing/2014/main" id="{386EC94E-EE14-752C-5A8B-1290C39357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38500" y="5899433"/>
                      <a:ext cx="9601198" cy="5953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A3A39A"/>
                          </a:solidFill>
                        </a:rPr>
                        <a:t>K. Kohl, https://hdl.handle.net/20.500.11811/9736</a:t>
                      </a:r>
                    </a:p>
                    <a:p>
                      <a:pPr algn="ctr"/>
                      <a:endParaRPr lang="de-DE" sz="1200" dirty="0">
                        <a:solidFill>
                          <a:srgbClr val="A3A39A"/>
                        </a:solidFill>
                      </a:endParaRPr>
                    </a:p>
                  </p:txBody>
                </p:sp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3" name="Textfeld 142">
                      <a:extLst>
                        <a:ext uri="{FF2B5EF4-FFF2-40B4-BE49-F238E27FC236}">
                          <a16:creationId xmlns:a16="http://schemas.microsoft.com/office/drawing/2014/main" id="{C5701C79-1007-9103-3B4A-86BA2946FCD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7472618" y="68367"/>
                      <a:ext cx="6057694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2800" b="0" dirty="0">
                          <a:solidFill>
                            <a:srgbClr val="FFC000"/>
                          </a:solidFill>
                        </a:rPr>
                        <a:t>Constructive</a:t>
                      </a:r>
                      <a:r>
                        <a:rPr lang="de-DE" sz="2800" b="0" dirty="0"/>
                        <a:t> </a:t>
                      </a:r>
                      <a:r>
                        <a:rPr lang="de-DE" sz="2800" b="0" dirty="0" err="1"/>
                        <a:t>interference</a:t>
                      </a:r>
                      <a:r>
                        <a:rPr lang="de-DE" sz="2800" b="0" dirty="0"/>
                        <a:t> </a:t>
                      </a:r>
                      <a:r>
                        <a:rPr lang="de-DE" sz="2800" b="0" dirty="0" err="1"/>
                        <a:t>for</a:t>
                      </a:r>
                      <a:r>
                        <a:rPr lang="de-DE" sz="2800" b="0" dirty="0"/>
                        <a:t>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2800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oMath>
                      </a14:m>
                      <a:r>
                        <a:rPr lang="de-DE" sz="2800" b="0" dirty="0"/>
                        <a:t>?</a:t>
                      </a:r>
                    </a:p>
                  </p:txBody>
                </p:sp>
              </mc:Choice>
              <mc:Fallback xmlns="">
                <p:sp>
                  <p:nvSpPr>
                    <p:cNvPr id="143" name="Textfeld 142">
                      <a:extLst>
                        <a:ext uri="{FF2B5EF4-FFF2-40B4-BE49-F238E27FC236}">
                          <a16:creationId xmlns:a16="http://schemas.microsoft.com/office/drawing/2014/main" id="{C5701C79-1007-9103-3B4A-86BA2946FC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7472618" y="68367"/>
                      <a:ext cx="6057694" cy="523220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2113" t="-11765" b="-341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39ACD933-4DAA-7D1B-F420-A72FA06F9A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91000" y="2445431"/>
                <a:ext cx="0" cy="281808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8D6CAACE-9502-8EFF-F485-AFDDE45B00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8029" y="2445431"/>
                <a:ext cx="0" cy="281808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feld 28">
                    <a:extLst>
                      <a:ext uri="{FF2B5EF4-FFF2-40B4-BE49-F238E27FC236}">
                        <a16:creationId xmlns:a16="http://schemas.microsoft.com/office/drawing/2014/main" id="{AA11BD4D-87B9-C673-1C95-6C2C6F6EFB43}"/>
                      </a:ext>
                    </a:extLst>
                  </p:cNvPr>
                  <p:cNvSpPr txBox="1"/>
                  <p:nvPr/>
                </p:nvSpPr>
                <p:spPr>
                  <a:xfrm>
                    <a:off x="3982684" y="2168432"/>
                    <a:ext cx="40706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de-DE" sz="12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29" name="Textfeld 28">
                    <a:extLst>
                      <a:ext uri="{FF2B5EF4-FFF2-40B4-BE49-F238E27FC236}">
                        <a16:creationId xmlns:a16="http://schemas.microsoft.com/office/drawing/2014/main" id="{AA11BD4D-87B9-C673-1C95-6C2C6F6EFB4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82684" y="2168432"/>
                    <a:ext cx="407062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r="-303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feld 32">
                    <a:extLst>
                      <a:ext uri="{FF2B5EF4-FFF2-40B4-BE49-F238E27FC236}">
                        <a16:creationId xmlns:a16="http://schemas.microsoft.com/office/drawing/2014/main" id="{E1DA3192-480C-7C90-76DE-C2993D10DF1D}"/>
                      </a:ext>
                    </a:extLst>
                  </p:cNvPr>
                  <p:cNvSpPr txBox="1"/>
                  <p:nvPr/>
                </p:nvSpPr>
                <p:spPr>
                  <a:xfrm>
                    <a:off x="4522967" y="2164433"/>
                    <a:ext cx="40706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de-DE" sz="1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33" name="Textfeld 32">
                    <a:extLst>
                      <a:ext uri="{FF2B5EF4-FFF2-40B4-BE49-F238E27FC236}">
                        <a16:creationId xmlns:a16="http://schemas.microsoft.com/office/drawing/2014/main" id="{E1DA3192-480C-7C90-76DE-C2993D10DF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22967" y="2164433"/>
                    <a:ext cx="407062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7" name="Raute 36">
              <a:extLst>
                <a:ext uri="{FF2B5EF4-FFF2-40B4-BE49-F238E27FC236}">
                  <a16:creationId xmlns:a16="http://schemas.microsoft.com/office/drawing/2014/main" id="{5F932F49-081F-E453-0732-D22D575EE724}"/>
                </a:ext>
              </a:extLst>
            </p:cNvPr>
            <p:cNvSpPr/>
            <p:nvPr/>
          </p:nvSpPr>
          <p:spPr>
            <a:xfrm>
              <a:off x="2421834" y="2288727"/>
              <a:ext cx="45719" cy="45719"/>
            </a:xfrm>
            <a:prstGeom prst="diamond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8878559E-B64D-E0A8-F1A4-84D918AD17CB}"/>
                </a:ext>
              </a:extLst>
            </p:cNvPr>
            <p:cNvCxnSpPr/>
            <p:nvPr/>
          </p:nvCxnSpPr>
          <p:spPr>
            <a:xfrm>
              <a:off x="2372075" y="2441432"/>
              <a:ext cx="190956" cy="0"/>
            </a:xfrm>
            <a:prstGeom prst="line">
              <a:avLst/>
            </a:prstGeom>
            <a:ln>
              <a:solidFill>
                <a:srgbClr val="FF161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903A64C7-982F-5498-92FD-976B4722FB7F}"/>
                </a:ext>
              </a:extLst>
            </p:cNvPr>
            <p:cNvSpPr txBox="1"/>
            <p:nvPr/>
          </p:nvSpPr>
          <p:spPr>
            <a:xfrm>
              <a:off x="2520241" y="2337154"/>
              <a:ext cx="131464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/>
                <a:t>Ramos &amp; </a:t>
              </a:r>
              <a:r>
                <a:rPr lang="de-DE" sz="800" dirty="0" err="1"/>
                <a:t>Oset</a:t>
              </a:r>
              <a:r>
                <a:rPr lang="de-DE" sz="800" dirty="0"/>
                <a:t>, total CS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1394590E-6153-17EE-B918-7A41B9F26350}"/>
                </a:ext>
              </a:extLst>
            </p:cNvPr>
            <p:cNvSpPr txBox="1"/>
            <p:nvPr/>
          </p:nvSpPr>
          <p:spPr>
            <a:xfrm>
              <a:off x="2520242" y="2204234"/>
              <a:ext cx="131464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/>
                <a:t>BGOOD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F2427BC-60C9-9EF8-8079-75E255423032}"/>
              </a:ext>
            </a:extLst>
          </p:cNvPr>
          <p:cNvGrpSpPr/>
          <p:nvPr/>
        </p:nvGrpSpPr>
        <p:grpSpPr>
          <a:xfrm>
            <a:off x="9691418" y="5433414"/>
            <a:ext cx="2384923" cy="1220761"/>
            <a:chOff x="4890025" y="906690"/>
            <a:chExt cx="4569406" cy="2155832"/>
          </a:xfrm>
        </p:grpSpPr>
        <p:sp>
          <p:nvSpPr>
            <p:cNvPr id="14" name="Sprechblase: oval 13">
              <a:extLst>
                <a:ext uri="{FF2B5EF4-FFF2-40B4-BE49-F238E27FC236}">
                  <a16:creationId xmlns:a16="http://schemas.microsoft.com/office/drawing/2014/main" id="{5184ED7F-D370-64D6-BB47-280C0F5A667D}"/>
                </a:ext>
              </a:extLst>
            </p:cNvPr>
            <p:cNvSpPr/>
            <p:nvPr/>
          </p:nvSpPr>
          <p:spPr>
            <a:xfrm flipH="1">
              <a:off x="4972217" y="906690"/>
              <a:ext cx="4462122" cy="2155832"/>
            </a:xfrm>
            <a:prstGeom prst="wedgeEllipseCallout">
              <a:avLst>
                <a:gd name="adj1" fmla="val -49864"/>
                <a:gd name="adj2" fmla="val 85222"/>
              </a:avLst>
            </a:prstGeom>
            <a:solidFill>
              <a:srgbClr val="FFEAA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22DD7B09-654F-4577-9125-7187FC622E2A}"/>
                </a:ext>
              </a:extLst>
            </p:cNvPr>
            <p:cNvSpPr txBox="1"/>
            <p:nvPr/>
          </p:nvSpPr>
          <p:spPr>
            <a:xfrm>
              <a:off x="4890025" y="1427137"/>
              <a:ext cx="456940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dirty="0"/>
                <a:t>More </a:t>
              </a:r>
              <a:r>
                <a:rPr lang="de-DE" sz="3200" dirty="0" err="1"/>
                <a:t>data</a:t>
              </a:r>
              <a:r>
                <a:rPr lang="de-DE" sz="3200" dirty="0"/>
                <a:t>!</a:t>
              </a:r>
            </a:p>
          </p:txBody>
        </p:sp>
      </p:grpSp>
      <p:grpSp>
        <p:nvGrpSpPr>
          <p:cNvPr id="158" name="Gruppieren 157">
            <a:extLst>
              <a:ext uri="{FF2B5EF4-FFF2-40B4-BE49-F238E27FC236}">
                <a16:creationId xmlns:a16="http://schemas.microsoft.com/office/drawing/2014/main" id="{011D74AE-64B4-1F79-D0E1-67724D615C6B}"/>
              </a:ext>
            </a:extLst>
          </p:cNvPr>
          <p:cNvGrpSpPr/>
          <p:nvPr/>
        </p:nvGrpSpPr>
        <p:grpSpPr>
          <a:xfrm>
            <a:off x="4845914" y="489831"/>
            <a:ext cx="5978382" cy="586223"/>
            <a:chOff x="4845914" y="489831"/>
            <a:chExt cx="5978382" cy="586223"/>
          </a:xfrm>
        </p:grpSpPr>
        <p:cxnSp>
          <p:nvCxnSpPr>
            <p:cNvPr id="151" name="Gerader Verbinder 150">
              <a:extLst>
                <a:ext uri="{FF2B5EF4-FFF2-40B4-BE49-F238E27FC236}">
                  <a16:creationId xmlns:a16="http://schemas.microsoft.com/office/drawing/2014/main" id="{E06792D1-F715-4D5D-5898-24B2B3FC8B31}"/>
                </a:ext>
              </a:extLst>
            </p:cNvPr>
            <p:cNvCxnSpPr>
              <a:cxnSpLocks/>
              <a:stCxn id="148" idx="3"/>
            </p:cNvCxnSpPr>
            <p:nvPr/>
          </p:nvCxnSpPr>
          <p:spPr>
            <a:xfrm>
              <a:off x="5775960" y="783667"/>
              <a:ext cx="1440141" cy="0"/>
            </a:xfrm>
            <a:prstGeom prst="line">
              <a:avLst/>
            </a:prstGeom>
            <a:ln w="76200">
              <a:solidFill>
                <a:srgbClr val="90CCF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7" name="Gruppieren 156">
              <a:extLst>
                <a:ext uri="{FF2B5EF4-FFF2-40B4-BE49-F238E27FC236}">
                  <a16:creationId xmlns:a16="http://schemas.microsoft.com/office/drawing/2014/main" id="{1E59D0FE-F771-D750-1E93-7099F42C45E4}"/>
                </a:ext>
              </a:extLst>
            </p:cNvPr>
            <p:cNvGrpSpPr/>
            <p:nvPr/>
          </p:nvGrpSpPr>
          <p:grpSpPr>
            <a:xfrm>
              <a:off x="4845914" y="489831"/>
              <a:ext cx="5978382" cy="586223"/>
              <a:chOff x="4845914" y="489831"/>
              <a:chExt cx="5978382" cy="586223"/>
            </a:xfrm>
          </p:grpSpPr>
          <p:sp>
            <p:nvSpPr>
              <p:cNvPr id="148" name="Rechteck: abgerundete Ecken 147">
                <a:extLst>
                  <a:ext uri="{FF2B5EF4-FFF2-40B4-BE49-F238E27FC236}">
                    <a16:creationId xmlns:a16="http://schemas.microsoft.com/office/drawing/2014/main" id="{28C84411-F017-6769-031D-A03A4D56F208}"/>
                  </a:ext>
                </a:extLst>
              </p:cNvPr>
              <p:cNvSpPr/>
              <p:nvPr/>
            </p:nvSpPr>
            <p:spPr>
              <a:xfrm>
                <a:off x="4845914" y="491279"/>
                <a:ext cx="930046" cy="584775"/>
              </a:xfrm>
              <a:prstGeom prst="roundRect">
                <a:avLst/>
              </a:prstGeom>
              <a:solidFill>
                <a:srgbClr val="2DA5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55" name="Rechteck: abgerundete Ecken 154">
                <a:extLst>
                  <a:ext uri="{FF2B5EF4-FFF2-40B4-BE49-F238E27FC236}">
                    <a16:creationId xmlns:a16="http://schemas.microsoft.com/office/drawing/2014/main" id="{8F547A89-31C2-3F31-0CCD-69947277A4D5}"/>
                  </a:ext>
                </a:extLst>
              </p:cNvPr>
              <p:cNvSpPr/>
              <p:nvPr/>
            </p:nvSpPr>
            <p:spPr>
              <a:xfrm>
                <a:off x="6282675" y="489831"/>
                <a:ext cx="4236749" cy="582793"/>
              </a:xfrm>
              <a:prstGeom prst="roundRect">
                <a:avLst/>
              </a:prstGeom>
              <a:solidFill>
                <a:srgbClr val="90CC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56" name="Textfeld 155">
                <a:extLst>
                  <a:ext uri="{FF2B5EF4-FFF2-40B4-BE49-F238E27FC236}">
                    <a16:creationId xmlns:a16="http://schemas.microsoft.com/office/drawing/2014/main" id="{016EB2E0-7C85-AF17-4667-B8608F4F8468}"/>
                  </a:ext>
                </a:extLst>
              </p:cNvPr>
              <p:cNvSpPr txBox="1"/>
              <p:nvPr/>
            </p:nvSpPr>
            <p:spPr>
              <a:xfrm>
                <a:off x="6470688" y="522746"/>
                <a:ext cx="43536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800" dirty="0"/>
                  <a:t>Look at </a:t>
                </a:r>
                <a:r>
                  <a:rPr lang="de-DE" sz="2800" dirty="0" err="1"/>
                  <a:t>brother</a:t>
                </a:r>
                <a:r>
                  <a:rPr lang="de-DE" sz="2800" dirty="0"/>
                  <a:t> </a:t>
                </a:r>
                <a:r>
                  <a:rPr lang="de-DE" sz="2800" dirty="0" err="1"/>
                  <a:t>channels</a:t>
                </a:r>
                <a:r>
                  <a:rPr lang="de-DE" sz="2800" dirty="0"/>
                  <a:t>!</a:t>
                </a:r>
              </a:p>
            </p:txBody>
          </p:sp>
        </p:grpSp>
      </p:grp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A4B7BF1-C98F-4792-E14B-A7D3EACD431B}"/>
              </a:ext>
            </a:extLst>
          </p:cNvPr>
          <p:cNvSpPr/>
          <p:nvPr/>
        </p:nvSpPr>
        <p:spPr>
          <a:xfrm>
            <a:off x="10379090" y="174187"/>
            <a:ext cx="1658200" cy="47895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/>
              <a:t>Introduction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77343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08255-3E11-267A-E22A-55578240E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9B379083-33D7-9F06-865C-687815CB2F7C}"/>
              </a:ext>
            </a:extLst>
          </p:cNvPr>
          <p:cNvCxnSpPr>
            <a:cxnSpLocks/>
          </p:cNvCxnSpPr>
          <p:nvPr/>
        </p:nvCxnSpPr>
        <p:spPr>
          <a:xfrm>
            <a:off x="8199390" y="4605621"/>
            <a:ext cx="0" cy="514147"/>
          </a:xfrm>
          <a:prstGeom prst="line">
            <a:avLst/>
          </a:prstGeom>
          <a:ln w="444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462BC53F-1ABE-A9CC-D681-E5F5369356C8}"/>
              </a:ext>
            </a:extLst>
          </p:cNvPr>
          <p:cNvCxnSpPr>
            <a:cxnSpLocks/>
          </p:cNvCxnSpPr>
          <p:nvPr/>
        </p:nvCxnSpPr>
        <p:spPr>
          <a:xfrm>
            <a:off x="3425828" y="3025490"/>
            <a:ext cx="0" cy="559312"/>
          </a:xfrm>
          <a:prstGeom prst="line">
            <a:avLst/>
          </a:prstGeom>
          <a:ln w="444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47962C7-44D6-17E7-B53E-7B1AFE57381F}"/>
              </a:ext>
            </a:extLst>
          </p:cNvPr>
          <p:cNvCxnSpPr>
            <a:cxnSpLocks/>
          </p:cNvCxnSpPr>
          <p:nvPr/>
        </p:nvCxnSpPr>
        <p:spPr>
          <a:xfrm>
            <a:off x="3425828" y="1445342"/>
            <a:ext cx="0" cy="559313"/>
          </a:xfrm>
          <a:prstGeom prst="line">
            <a:avLst/>
          </a:prstGeom>
          <a:ln w="444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15ED6219-CBFD-DDBF-A7FE-02CEE9EA6CEB}"/>
              </a:ext>
            </a:extLst>
          </p:cNvPr>
          <p:cNvSpPr/>
          <p:nvPr/>
        </p:nvSpPr>
        <p:spPr>
          <a:xfrm>
            <a:off x="6223819" y="5119768"/>
            <a:ext cx="5486400" cy="102081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Summary and Outlook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A52D2BE-191B-55EC-DA3A-9AF77D969694}"/>
              </a:ext>
            </a:extLst>
          </p:cNvPr>
          <p:cNvSpPr/>
          <p:nvPr/>
        </p:nvSpPr>
        <p:spPr>
          <a:xfrm>
            <a:off x="470080" y="424504"/>
            <a:ext cx="3649636" cy="10208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Introduction</a:t>
            </a:r>
            <a:endParaRPr lang="de-DE" sz="3600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CE3DE09D-C8EC-DBC3-AEA2-AF3253BAFB38}"/>
              </a:ext>
            </a:extLst>
          </p:cNvPr>
          <p:cNvSpPr/>
          <p:nvPr/>
        </p:nvSpPr>
        <p:spPr>
          <a:xfrm>
            <a:off x="5918305" y="3584803"/>
            <a:ext cx="4576768" cy="1020819"/>
          </a:xfrm>
          <a:prstGeom prst="roundRect">
            <a:avLst>
              <a:gd name="adj" fmla="val 50000"/>
            </a:avLst>
          </a:prstGeom>
          <a:solidFill>
            <a:srgbClr val="DB1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Interpretation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05D21FE1-27FE-D6D8-EE76-B0EDF06F21D0}"/>
              </a:ext>
            </a:extLst>
          </p:cNvPr>
          <p:cNvSpPr/>
          <p:nvPr/>
        </p:nvSpPr>
        <p:spPr>
          <a:xfrm>
            <a:off x="2313637" y="3584802"/>
            <a:ext cx="3070256" cy="102081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Results</a:t>
            </a:r>
            <a:endParaRPr lang="de-DE" sz="3600" dirty="0"/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A20B0F6D-43A6-6756-8B86-01DD96CA6A12}"/>
              </a:ext>
            </a:extLst>
          </p:cNvPr>
          <p:cNvCxnSpPr>
            <a:cxnSpLocks/>
            <a:stCxn id="25" idx="3"/>
            <a:endCxn id="4" idx="1"/>
          </p:cNvCxnSpPr>
          <p:nvPr/>
        </p:nvCxnSpPr>
        <p:spPr>
          <a:xfrm>
            <a:off x="5383893" y="4095212"/>
            <a:ext cx="534412" cy="1"/>
          </a:xfrm>
          <a:prstGeom prst="line">
            <a:avLst/>
          </a:prstGeom>
          <a:ln w="444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3BB57416-A311-9317-9F7E-D82B34700478}"/>
              </a:ext>
            </a:extLst>
          </p:cNvPr>
          <p:cNvSpPr/>
          <p:nvPr/>
        </p:nvSpPr>
        <p:spPr>
          <a:xfrm>
            <a:off x="1970434" y="2000934"/>
            <a:ext cx="5358576" cy="1020819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Analysis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2139189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FD038-D2A8-12E7-AC40-E8108F818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D8FB759-25A3-DEB0-33E1-39BB3E44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31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175F17E-27D1-DB2F-5044-6ABEB076164C}"/>
              </a:ext>
            </a:extLst>
          </p:cNvPr>
          <p:cNvSpPr txBox="1"/>
          <p:nvPr/>
        </p:nvSpPr>
        <p:spPr>
          <a:xfrm>
            <a:off x="490536" y="360755"/>
            <a:ext cx="8844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Summary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5C95972-1C43-2E47-FF73-01DF7918F397}"/>
              </a:ext>
            </a:extLst>
          </p:cNvPr>
          <p:cNvGrpSpPr/>
          <p:nvPr/>
        </p:nvGrpSpPr>
        <p:grpSpPr>
          <a:xfrm>
            <a:off x="476510" y="957615"/>
            <a:ext cx="10760522" cy="461665"/>
            <a:chOff x="476510" y="1203795"/>
            <a:chExt cx="10760522" cy="461665"/>
          </a:xfrm>
        </p:grpSpPr>
        <p:sp>
          <p:nvSpPr>
            <p:cNvPr id="15" name="Rechteck: abgerundete Ecken 14">
              <a:extLst>
                <a:ext uri="{FF2B5EF4-FFF2-40B4-BE49-F238E27FC236}">
                  <a16:creationId xmlns:a16="http://schemas.microsoft.com/office/drawing/2014/main" id="{06A956CB-0A27-38D1-897F-1FADDC4277EE}"/>
                </a:ext>
              </a:extLst>
            </p:cNvPr>
            <p:cNvSpPr/>
            <p:nvPr/>
          </p:nvSpPr>
          <p:spPr>
            <a:xfrm>
              <a:off x="3103880" y="1261995"/>
              <a:ext cx="1574800" cy="38591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>
                  <a:extLst>
                    <a:ext uri="{FF2B5EF4-FFF2-40B4-BE49-F238E27FC236}">
                      <a16:creationId xmlns:a16="http://schemas.microsoft.com/office/drawing/2014/main" id="{61E24FE4-040E-5918-29AD-939A783A0DD3}"/>
                    </a:ext>
                  </a:extLst>
                </p:cNvPr>
                <p:cNvSpPr txBox="1"/>
                <p:nvPr/>
              </p:nvSpPr>
              <p:spPr>
                <a:xfrm>
                  <a:off x="476510" y="1203795"/>
                  <a:ext cx="1076052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de-DE" sz="2400" dirty="0"/>
                    <a:t>Measured: </a:t>
                  </a:r>
                  <a:r>
                    <a:rPr lang="de-DE" sz="2400" dirty="0">
                      <a:solidFill>
                        <a:srgbClr val="33CC33"/>
                      </a:solidFill>
                    </a:rPr>
                    <a:t>DCS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of</a:t>
                  </a:r>
                  <a:r>
                    <a:rPr lang="de-DE" sz="2400" dirty="0"/>
                    <a:t> </a:t>
                  </a:r>
                  <a14:m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de-DE" sz="2400" dirty="0"/>
                    <a:t> at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de-DE" sz="2400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400" b="0" i="0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de-DE" sz="2400" b="0" i="1" smtClean="0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400" b="0" i="1" smtClean="0">
                                      <a:solidFill>
                                        <a:srgbClr val="0066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solidFill>
                                        <a:srgbClr val="006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2400" b="0" i="0" smtClean="0">
                                      <a:solidFill>
                                        <a:srgbClr val="0066FF"/>
                                      </a:solidFill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de-DE" sz="2400" b="0" i="1" smtClean="0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&gt;0.9</m:t>
                      </m:r>
                    </m:oMath>
                  </a14:m>
                  <a:r>
                    <a:rPr lang="de-DE" sz="2400" dirty="0"/>
                    <a:t>, </a:t>
                  </a:r>
                  <a:r>
                    <a:rPr lang="de-DE" sz="2400" dirty="0" err="1"/>
                    <a:t>measurand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of</a:t>
                  </a:r>
                  <a:r>
                    <a:rPr lang="de-DE" sz="2400" dirty="0"/>
                    <a:t> </a:t>
                  </a:r>
                  <a:r>
                    <a:rPr lang="de-DE" sz="2400" dirty="0" err="1">
                      <a:solidFill>
                        <a:srgbClr val="33CC33"/>
                      </a:solidFill>
                    </a:rPr>
                    <a:t>probability</a:t>
                  </a:r>
                  <a:endParaRPr lang="de-DE" sz="2400" dirty="0">
                    <a:solidFill>
                      <a:srgbClr val="33CC33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feld 6">
                  <a:extLst>
                    <a:ext uri="{FF2B5EF4-FFF2-40B4-BE49-F238E27FC236}">
                      <a16:creationId xmlns:a16="http://schemas.microsoft.com/office/drawing/2014/main" id="{61E24FE4-040E-5918-29AD-939A783A0D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510" y="1203795"/>
                  <a:ext cx="10760522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737" t="-10526" b="-2894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475145C2-C87D-9716-2A06-D38430DC63AF}"/>
                  </a:ext>
                </a:extLst>
              </p:cNvPr>
              <p:cNvSpPr txBox="1"/>
              <p:nvPr/>
            </p:nvSpPr>
            <p:spPr>
              <a:xfrm>
                <a:off x="504562" y="3798187"/>
                <a:ext cx="11687438" cy="1355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Statistical </a:t>
                </a:r>
                <a:r>
                  <a:rPr lang="de-DE" sz="2400" dirty="0" err="1"/>
                  <a:t>error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CLAS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LEPS,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resolution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twice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good</a:t>
                </a:r>
                <a:endParaRPr lang="de-DE" sz="2400" dirty="0"/>
              </a:p>
              <a:p>
                <a:endParaRPr lang="de-DE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2400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475145C2-C87D-9716-2A06-D38430DC6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62" y="3798187"/>
                <a:ext cx="11687438" cy="1355179"/>
              </a:xfrm>
              <a:prstGeom prst="rect">
                <a:avLst/>
              </a:prstGeom>
              <a:blipFill>
                <a:blip r:embed="rId3"/>
                <a:stretch>
                  <a:fillRect l="-7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A1F72619-0E5A-21D3-DFAD-4262A926DB43}"/>
              </a:ext>
            </a:extLst>
          </p:cNvPr>
          <p:cNvSpPr txBox="1"/>
          <p:nvPr/>
        </p:nvSpPr>
        <p:spPr>
          <a:xfrm>
            <a:off x="476510" y="1814523"/>
            <a:ext cx="7371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Methodology</a:t>
            </a:r>
            <a:r>
              <a:rPr lang="de-DE" sz="2400" dirty="0"/>
              <a:t>: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888DD4E-0ED5-2AD1-DE31-0CBCCB03F5BE}"/>
              </a:ext>
            </a:extLst>
          </p:cNvPr>
          <p:cNvSpPr txBox="1"/>
          <p:nvPr/>
        </p:nvSpPr>
        <p:spPr>
          <a:xfrm>
            <a:off x="504562" y="6283259"/>
            <a:ext cx="10760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Hints</a:t>
            </a:r>
            <a:r>
              <a:rPr lang="de-DE" sz="2400" dirty="0"/>
              <a:t> </a:t>
            </a:r>
            <a:r>
              <a:rPr lang="de-DE" sz="2400" dirty="0" err="1"/>
              <a:t>towards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existence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hadronic</a:t>
            </a:r>
            <a:r>
              <a:rPr lang="de-DE" sz="2400" dirty="0"/>
              <a:t> </a:t>
            </a:r>
            <a:r>
              <a:rPr lang="de-DE" sz="2400" dirty="0" err="1"/>
              <a:t>molecules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AC9A95E0-78FF-5F64-8252-9259754A1659}"/>
              </a:ext>
            </a:extLst>
          </p:cNvPr>
          <p:cNvGrpSpPr/>
          <p:nvPr/>
        </p:nvGrpSpPr>
        <p:grpSpPr>
          <a:xfrm>
            <a:off x="504562" y="4371702"/>
            <a:ext cx="15851178" cy="968790"/>
            <a:chOff x="504562" y="4371702"/>
            <a:chExt cx="15851178" cy="968790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5010F98E-C550-2BF2-8879-52EF66BD9CF4}"/>
                </a:ext>
              </a:extLst>
            </p:cNvPr>
            <p:cNvSpPr txBox="1"/>
            <p:nvPr/>
          </p:nvSpPr>
          <p:spPr>
            <a:xfrm>
              <a:off x="10259740" y="4417162"/>
              <a:ext cx="60960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800" dirty="0">
                  <a:solidFill>
                    <a:srgbClr val="909085"/>
                  </a:solidFill>
                </a:rPr>
                <a:t>https://doi.org/</a:t>
              </a:r>
            </a:p>
            <a:p>
              <a:r>
                <a:rPr lang="de-DE" sz="1800" dirty="0">
                  <a:solidFill>
                    <a:srgbClr val="909085"/>
                  </a:solidFill>
                </a:rPr>
                <a:t>10.1140/</a:t>
              </a:r>
              <a:r>
                <a:rPr lang="de-DE" sz="1800" dirty="0" err="1">
                  <a:solidFill>
                    <a:srgbClr val="909085"/>
                  </a:solidFill>
                </a:rPr>
                <a:t>epja</a:t>
              </a:r>
              <a:r>
                <a:rPr lang="de-DE" sz="1800" dirty="0">
                  <a:solidFill>
                    <a:srgbClr val="909085"/>
                  </a:solidFill>
                </a:rPr>
                <a:t>/</a:t>
              </a:r>
            </a:p>
            <a:p>
              <a:r>
                <a:rPr lang="de-DE" sz="1800" dirty="0">
                  <a:solidFill>
                    <a:srgbClr val="909085"/>
                  </a:solidFill>
                </a:rPr>
                <a:t>i2009-10834-2</a:t>
              </a:r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feld 15">
                  <a:extLst>
                    <a:ext uri="{FF2B5EF4-FFF2-40B4-BE49-F238E27FC236}">
                      <a16:creationId xmlns:a16="http://schemas.microsoft.com/office/drawing/2014/main" id="{4D94B74A-F3EA-D27F-CC0C-92F5F9648956}"/>
                    </a:ext>
                  </a:extLst>
                </p:cNvPr>
                <p:cNvSpPr txBox="1"/>
                <p:nvPr/>
              </p:nvSpPr>
              <p:spPr>
                <a:xfrm>
                  <a:off x="504562" y="4371702"/>
                  <a:ext cx="12683118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de-DE" sz="2400" dirty="0"/>
                    <a:t>Found a </a:t>
                  </a:r>
                  <a:r>
                    <a:rPr lang="de-DE" sz="2400" dirty="0" err="1"/>
                    <a:t>peak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that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fits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well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to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predicted</a:t>
                  </a:r>
                  <a:r>
                    <a:rPr lang="de-DE" sz="2400" dirty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de-DE" sz="2400" dirty="0"/>
                    <a:t> </a:t>
                  </a:r>
                  <a:r>
                    <a:rPr lang="de-DE" sz="2400" dirty="0" err="1"/>
                    <a:t>bound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state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by</a:t>
                  </a:r>
                  <a:r>
                    <a:rPr lang="de-DE" sz="2400" dirty="0"/>
                    <a:t> Torres et al.</a:t>
                  </a:r>
                </a:p>
              </p:txBody>
            </p:sp>
          </mc:Choice>
          <mc:Fallback xmlns="">
            <p:sp>
              <p:nvSpPr>
                <p:cNvPr id="16" name="Textfeld 15">
                  <a:extLst>
                    <a:ext uri="{FF2B5EF4-FFF2-40B4-BE49-F238E27FC236}">
                      <a16:creationId xmlns:a16="http://schemas.microsoft.com/office/drawing/2014/main" id="{4D94B74A-F3EA-D27F-CC0C-92F5F96489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562" y="4371702"/>
                  <a:ext cx="12683118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673" t="-10526" b="-2894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38F92974-1519-1CDD-1C2E-51C663AC679A}"/>
              </a:ext>
            </a:extLst>
          </p:cNvPr>
          <p:cNvSpPr txBox="1"/>
          <p:nvPr/>
        </p:nvSpPr>
        <p:spPr>
          <a:xfrm>
            <a:off x="476510" y="1378075"/>
            <a:ext cx="10760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Important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investigation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strange</a:t>
            </a:r>
            <a:r>
              <a:rPr lang="de-DE" sz="2400" dirty="0"/>
              <a:t> </a:t>
            </a:r>
            <a:r>
              <a:rPr lang="de-DE" sz="2400" dirty="0" err="1"/>
              <a:t>hadronic</a:t>
            </a:r>
            <a:r>
              <a:rPr lang="de-DE" sz="2400" dirty="0"/>
              <a:t> </a:t>
            </a:r>
            <a:r>
              <a:rPr lang="de-DE" sz="2400" dirty="0" err="1"/>
              <a:t>molecules</a:t>
            </a:r>
            <a:endParaRPr lang="de-DE" sz="2400" dirty="0"/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D778A943-01DF-BEC1-23A2-4DD13116C821}"/>
              </a:ext>
            </a:extLst>
          </p:cNvPr>
          <p:cNvGrpSpPr/>
          <p:nvPr/>
        </p:nvGrpSpPr>
        <p:grpSpPr>
          <a:xfrm>
            <a:off x="517806" y="4924287"/>
            <a:ext cx="3116581" cy="1270629"/>
            <a:chOff x="8793479" y="1756129"/>
            <a:chExt cx="3116581" cy="1270629"/>
          </a:xfrm>
        </p:grpSpPr>
        <p:sp>
          <p:nvSpPr>
            <p:cNvPr id="48" name="Rechteck: abgerundete Ecken 47">
              <a:extLst>
                <a:ext uri="{FF2B5EF4-FFF2-40B4-BE49-F238E27FC236}">
                  <a16:creationId xmlns:a16="http://schemas.microsoft.com/office/drawing/2014/main" id="{1FBE0113-4B3E-E826-BB64-1B342731A0FB}"/>
                </a:ext>
              </a:extLst>
            </p:cNvPr>
            <p:cNvSpPr/>
            <p:nvPr/>
          </p:nvSpPr>
          <p:spPr>
            <a:xfrm>
              <a:off x="9052559" y="1756129"/>
              <a:ext cx="2857501" cy="127062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feld 48">
                  <a:extLst>
                    <a:ext uri="{FF2B5EF4-FFF2-40B4-BE49-F238E27FC236}">
                      <a16:creationId xmlns:a16="http://schemas.microsoft.com/office/drawing/2014/main" id="{A7B3C144-D1E7-1BE6-6386-FFBDAA01BF6B}"/>
                    </a:ext>
                  </a:extLst>
                </p:cNvPr>
                <p:cNvSpPr txBox="1"/>
                <p:nvPr/>
              </p:nvSpPr>
              <p:spPr>
                <a:xfrm>
                  <a:off x="8793479" y="1756129"/>
                  <a:ext cx="3049883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400" dirty="0">
                      <a:solidFill>
                        <a:srgbClr val="004E9F"/>
                      </a:solidFill>
                    </a:rPr>
                    <a:t>    Theory:</a:t>
                  </a:r>
                </a:p>
                <a:p>
                  <a:pPr algn="ctr"/>
                  <a:r>
                    <a:rPr lang="de-DE" sz="2400" b="0" dirty="0"/>
                    <a:t>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Theo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=1924 </m:t>
                      </m:r>
                      <m:r>
                        <m:rPr>
                          <m:sty m:val="p"/>
                        </m:rPr>
                        <a:rPr lang="de-DE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a14:m>
                  <a:endParaRPr lang="de-DE" sz="2400" b="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latin typeface="Cambria Math" panose="02040503050406030204" pitchFamily="18" charset="0"/>
                              </a:rPr>
                              <m:t>Theo</m:t>
                            </m:r>
                          </m:sub>
                        </m:s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=60</m:t>
                        </m:r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MeV</m:t>
                        </m:r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49" name="Textfeld 48">
                  <a:extLst>
                    <a:ext uri="{FF2B5EF4-FFF2-40B4-BE49-F238E27FC236}">
                      <a16:creationId xmlns:a16="http://schemas.microsoft.com/office/drawing/2014/main" id="{A7B3C144-D1E7-1BE6-6386-FFBDAA01BF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3479" y="1756129"/>
                  <a:ext cx="3049883" cy="1200329"/>
                </a:xfrm>
                <a:prstGeom prst="rect">
                  <a:avLst/>
                </a:prstGeom>
                <a:blipFill>
                  <a:blip r:embed="rId5"/>
                  <a:stretch>
                    <a:fillRect t="-4061" b="-50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46AD972F-77CA-7E13-FEF8-E1EDEEF4FE26}"/>
              </a:ext>
            </a:extLst>
          </p:cNvPr>
          <p:cNvGrpSpPr/>
          <p:nvPr/>
        </p:nvGrpSpPr>
        <p:grpSpPr>
          <a:xfrm>
            <a:off x="3533131" y="4921710"/>
            <a:ext cx="4229110" cy="1270629"/>
            <a:chOff x="5754624" y="4087442"/>
            <a:chExt cx="5024485" cy="1270629"/>
          </a:xfrm>
        </p:grpSpPr>
        <p:sp>
          <p:nvSpPr>
            <p:cNvPr id="51" name="Rechteck: abgerundete Ecken 50">
              <a:extLst>
                <a:ext uri="{FF2B5EF4-FFF2-40B4-BE49-F238E27FC236}">
                  <a16:creationId xmlns:a16="http://schemas.microsoft.com/office/drawing/2014/main" id="{9DAE7BD8-0DA5-A902-EC85-A2B43319A06E}"/>
                </a:ext>
              </a:extLst>
            </p:cNvPr>
            <p:cNvSpPr/>
            <p:nvPr/>
          </p:nvSpPr>
          <p:spPr>
            <a:xfrm>
              <a:off x="6096001" y="4087442"/>
              <a:ext cx="4683108" cy="127062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feld 51">
                  <a:extLst>
                    <a:ext uri="{FF2B5EF4-FFF2-40B4-BE49-F238E27FC236}">
                      <a16:creationId xmlns:a16="http://schemas.microsoft.com/office/drawing/2014/main" id="{EC41A7AE-AC85-9B63-E81E-D6B919B12B15}"/>
                    </a:ext>
                  </a:extLst>
                </p:cNvPr>
                <p:cNvSpPr txBox="1"/>
                <p:nvPr/>
              </p:nvSpPr>
              <p:spPr>
                <a:xfrm>
                  <a:off x="5754624" y="4087442"/>
                  <a:ext cx="5024484" cy="12661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400" dirty="0">
                      <a:solidFill>
                        <a:srgbClr val="004E9F"/>
                      </a:solidFill>
                    </a:rPr>
                    <a:t>    </a:t>
                  </a:r>
                  <a:r>
                    <a:rPr lang="de-DE" sz="2400" dirty="0">
                      <a:solidFill>
                        <a:srgbClr val="FCBA00"/>
                      </a:solidFill>
                    </a:rPr>
                    <a:t>Experiment:</a:t>
                  </a:r>
                </a:p>
                <a:p>
                  <a:pPr algn="ctr"/>
                  <a:r>
                    <a:rPr lang="de-DE" sz="2400" b="0" dirty="0"/>
                    <a:t>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=(1924.4±4.1) </m:t>
                      </m:r>
                      <m:r>
                        <m:rPr>
                          <m:sty m:val="p"/>
                        </m:rPr>
                        <a:rPr lang="de-DE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a14:m>
                  <a:endParaRPr lang="de-DE" sz="2400" b="0" dirty="0"/>
                </a:p>
                <a:p>
                  <a:pPr algn="ctr"/>
                  <a:r>
                    <a:rPr lang="de-DE" sz="2400" b="0" dirty="0"/>
                    <a:t>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400" b="0" i="0" smtClean="0">
                          <a:latin typeface="Cambria Math" panose="02040503050406030204" pitchFamily="18" charset="0"/>
                        </a:rPr>
                        <m:t>(69.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8±14.4)</m:t>
                      </m:r>
                      <m:r>
                        <m:rPr>
                          <m:sty m:val="p"/>
                        </m:rPr>
                        <a:rPr lang="de-DE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52" name="Textfeld 51">
                  <a:extLst>
                    <a:ext uri="{FF2B5EF4-FFF2-40B4-BE49-F238E27FC236}">
                      <a16:creationId xmlns:a16="http://schemas.microsoft.com/office/drawing/2014/main" id="{EC41A7AE-AC85-9B63-E81E-D6B919B12B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4624" y="4087442"/>
                  <a:ext cx="5024484" cy="1266116"/>
                </a:xfrm>
                <a:prstGeom prst="rect">
                  <a:avLst/>
                </a:prstGeom>
                <a:blipFill>
                  <a:blip r:embed="rId6"/>
                  <a:stretch>
                    <a:fillRect t="-3846"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60BCD3E-7214-C91B-D844-7FA43DB1FB5D}"/>
              </a:ext>
            </a:extLst>
          </p:cNvPr>
          <p:cNvSpPr/>
          <p:nvPr/>
        </p:nvSpPr>
        <p:spPr>
          <a:xfrm>
            <a:off x="9387840" y="174787"/>
            <a:ext cx="2649450" cy="47793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Summary and Outlook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E305898-4645-3143-6AA4-AA83F8FD4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60" y="1763992"/>
            <a:ext cx="4074174" cy="200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9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91DEB-3B80-ACDD-BC74-8873F6DF6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9F58272-AECC-E6D5-F0CF-1E5F22D9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32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A8D3F5D-9F3E-15C3-0C30-327B21473550}"/>
              </a:ext>
            </a:extLst>
          </p:cNvPr>
          <p:cNvSpPr txBox="1"/>
          <p:nvPr/>
        </p:nvSpPr>
        <p:spPr>
          <a:xfrm>
            <a:off x="490536" y="360755"/>
            <a:ext cx="2049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Outlook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15DD865-E317-E905-74A2-23909E5597B9}"/>
              </a:ext>
            </a:extLst>
          </p:cNvPr>
          <p:cNvSpPr txBox="1"/>
          <p:nvPr/>
        </p:nvSpPr>
        <p:spPr>
          <a:xfrm>
            <a:off x="476510" y="1010889"/>
            <a:ext cx="10760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For</a:t>
            </a:r>
            <a:r>
              <a:rPr lang="de-DE" sz="2400" dirty="0"/>
              <a:t> a </a:t>
            </a:r>
            <a:r>
              <a:rPr lang="de-DE" sz="2400" dirty="0" err="1"/>
              <a:t>conclusive</a:t>
            </a:r>
            <a:r>
              <a:rPr lang="de-DE" sz="2400" dirty="0"/>
              <a:t> </a:t>
            </a:r>
            <a:r>
              <a:rPr lang="de-DE" sz="2400" dirty="0" err="1"/>
              <a:t>argument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or</a:t>
            </a:r>
            <a:r>
              <a:rPr lang="de-DE" sz="2400" dirty="0"/>
              <a:t> </a:t>
            </a:r>
            <a:r>
              <a:rPr lang="de-DE" sz="2400" dirty="0" err="1"/>
              <a:t>against</a:t>
            </a:r>
            <a:r>
              <a:rPr lang="de-DE" sz="2400" dirty="0"/>
              <a:t> </a:t>
            </a:r>
            <a:r>
              <a:rPr lang="de-DE" sz="2400" dirty="0" err="1"/>
              <a:t>hadronic</a:t>
            </a:r>
            <a:r>
              <a:rPr lang="de-DE" sz="2400" dirty="0"/>
              <a:t> </a:t>
            </a:r>
            <a:r>
              <a:rPr lang="de-DE" sz="2400" dirty="0" err="1"/>
              <a:t>molecules</a:t>
            </a:r>
            <a:r>
              <a:rPr lang="de-DE" sz="2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7D28CAB7-05A6-4DCB-6CD0-C32CF38FE1ED}"/>
                  </a:ext>
                </a:extLst>
              </p:cNvPr>
              <p:cNvSpPr txBox="1"/>
              <p:nvPr/>
            </p:nvSpPr>
            <p:spPr>
              <a:xfrm>
                <a:off x="940942" y="1570422"/>
                <a:ext cx="684446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>
                    <a:solidFill>
                      <a:srgbClr val="004E9F"/>
                    </a:solidFill>
                  </a:rPr>
                  <a:t>Experiment: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More DCS </a:t>
                </a:r>
                <a:r>
                  <a:rPr lang="de-DE" sz="2400" dirty="0" err="1"/>
                  <a:t>data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400" dirty="0"/>
                  <a:t> at </a:t>
                </a:r>
                <a:r>
                  <a:rPr lang="de-DE" sz="2400" dirty="0" err="1"/>
                  <a:t>low</a:t>
                </a:r>
                <a:r>
                  <a:rPr lang="de-DE" sz="2400" dirty="0"/>
                  <a:t>-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needed</a:t>
                </a:r>
                <a:endParaRPr lang="de-DE" sz="2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Especially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around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=1924</m:t>
                    </m:r>
                  </m:oMath>
                </a14:m>
                <a:r>
                  <a:rPr lang="de-DE" sz="2400" dirty="0"/>
                  <a:t> MeV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Use </a:t>
                </a:r>
                <a:r>
                  <a:rPr lang="de-DE" sz="2400" dirty="0" err="1"/>
                  <a:t>new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capabilities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</a:t>
                </a:r>
                <a:r>
                  <a:rPr lang="de-DE" sz="2400" b="1" dirty="0">
                    <a:solidFill>
                      <a:srgbClr val="8BE28B"/>
                    </a:solidFill>
                  </a:rPr>
                  <a:t>INSIGHT</a:t>
                </a:r>
                <a:r>
                  <a:rPr lang="de-DE" sz="2400" dirty="0"/>
                  <a:t> !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24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7D28CAB7-05A6-4DCB-6CD0-C32CF38FE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942" y="1570422"/>
                <a:ext cx="6844463" cy="1938992"/>
              </a:xfrm>
              <a:prstGeom prst="rect">
                <a:avLst/>
              </a:prstGeom>
              <a:blipFill>
                <a:blip r:embed="rId3"/>
                <a:stretch>
                  <a:fillRect l="-1158" t="-25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71B6EEC5-BEA2-A89F-6270-60FE48C33E14}"/>
                  </a:ext>
                </a:extLst>
              </p:cNvPr>
              <p:cNvSpPr txBox="1"/>
              <p:nvPr/>
            </p:nvSpPr>
            <p:spPr>
              <a:xfrm>
                <a:off x="940942" y="3475859"/>
                <a:ext cx="1119690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>
                    <a:solidFill>
                      <a:srgbClr val="FFC000"/>
                    </a:solidFill>
                  </a:rPr>
                  <a:t>Theory: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Using</a:t>
                </a:r>
                <a:r>
                  <a:rPr lang="de-DE" sz="2400" dirty="0"/>
                  <a:t> </a:t>
                </a:r>
                <a:r>
                  <a:rPr lang="de-DE" sz="2400" dirty="0" err="1"/>
                  <a:t>new</a:t>
                </a:r>
                <a:r>
                  <a:rPr lang="de-DE" sz="2400" dirty="0"/>
                  <a:t> </a:t>
                </a:r>
                <a:r>
                  <a:rPr lang="de-DE" sz="2400" dirty="0" err="1"/>
                  <a:t>data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to</a:t>
                </a:r>
                <a:r>
                  <a:rPr lang="de-DE" sz="2400" dirty="0"/>
                  <a:t> </a:t>
                </a:r>
                <a:r>
                  <a:rPr lang="de-DE" sz="2400" dirty="0" err="1"/>
                  <a:t>fine</a:t>
                </a:r>
                <a:r>
                  <a:rPr lang="de-DE" sz="2400" dirty="0"/>
                  <a:t>-tune </a:t>
                </a:r>
                <a:r>
                  <a:rPr lang="de-DE" sz="2400" dirty="0" err="1"/>
                  <a:t>model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Torres et al., </a:t>
                </a:r>
                <a:r>
                  <a:rPr lang="de-DE" sz="2400" dirty="0" err="1"/>
                  <a:t>look</a:t>
                </a:r>
                <a:r>
                  <a:rPr lang="de-DE" sz="2400" dirty="0"/>
                  <a:t> at </a:t>
                </a:r>
                <a:r>
                  <a:rPr lang="de-DE" sz="2400" dirty="0" err="1"/>
                  <a:t>implications</a:t>
                </a:r>
                <a:endParaRPr lang="de-DE" sz="2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Using</a:t>
                </a:r>
                <a:r>
                  <a:rPr lang="de-DE" sz="2400" dirty="0"/>
                  <a:t> </a:t>
                </a:r>
                <a:r>
                  <a:rPr lang="de-DE" sz="2400" dirty="0" err="1"/>
                  <a:t>model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Ramos and </a:t>
                </a:r>
                <a:r>
                  <a:rPr lang="de-DE" sz="2400" dirty="0" err="1"/>
                  <a:t>Oset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to</a:t>
                </a:r>
                <a:r>
                  <a:rPr lang="de-DE" sz="2400" dirty="0"/>
                  <a:t> </a:t>
                </a:r>
                <a:r>
                  <a:rPr lang="de-DE" sz="2400" dirty="0" err="1"/>
                  <a:t>make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predictions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specifically</a:t>
                </a:r>
                <a:r>
                  <a:rPr lang="de-DE" sz="2400" dirty="0"/>
                  <a:t> </a:t>
                </a:r>
                <a:r>
                  <a:rPr lang="de-DE" sz="2400" dirty="0" err="1"/>
                  <a:t>for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71B6EEC5-BEA2-A89F-6270-60FE48C33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942" y="3475859"/>
                <a:ext cx="11196902" cy="1200329"/>
              </a:xfrm>
              <a:prstGeom prst="rect">
                <a:avLst/>
              </a:prstGeom>
              <a:blipFill>
                <a:blip r:embed="rId4"/>
                <a:stretch>
                  <a:fillRect l="-708" t="-4061" b="-106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FC04BE0F-70B6-4DA1-5DA7-4BACE585228F}"/>
              </a:ext>
            </a:extLst>
          </p:cNvPr>
          <p:cNvGrpSpPr/>
          <p:nvPr/>
        </p:nvGrpSpPr>
        <p:grpSpPr>
          <a:xfrm>
            <a:off x="490536" y="4926991"/>
            <a:ext cx="11196902" cy="1200329"/>
            <a:chOff x="490536" y="4541214"/>
            <a:chExt cx="11196902" cy="1200329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0F2FA12A-6BB1-98CF-908E-4A161E7D7F8F}"/>
                </a:ext>
              </a:extLst>
            </p:cNvPr>
            <p:cNvSpPr/>
            <p:nvPr/>
          </p:nvSpPr>
          <p:spPr>
            <a:xfrm>
              <a:off x="3418841" y="4958423"/>
              <a:ext cx="3522980" cy="38591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feld 5">
                  <a:extLst>
                    <a:ext uri="{FF2B5EF4-FFF2-40B4-BE49-F238E27FC236}">
                      <a16:creationId xmlns:a16="http://schemas.microsoft.com/office/drawing/2014/main" id="{89B34FFF-0FFE-8C5C-F508-6DAB2BDBB2BA}"/>
                    </a:ext>
                  </a:extLst>
                </p:cNvPr>
                <p:cNvSpPr txBox="1"/>
                <p:nvPr/>
              </p:nvSpPr>
              <p:spPr>
                <a:xfrm>
                  <a:off x="490536" y="4541214"/>
                  <a:ext cx="11196902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de-DE" sz="2400" dirty="0"/>
                    <a:t>Improvements </a:t>
                  </a:r>
                  <a:r>
                    <a:rPr lang="de-DE" sz="2400" dirty="0" err="1"/>
                    <a:t>of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analysis</a:t>
                  </a:r>
                  <a:r>
                    <a:rPr lang="de-DE" sz="2400" dirty="0"/>
                    <a:t>: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de-DE" sz="2400" dirty="0" err="1"/>
                    <a:t>Determine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exact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neutron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detection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efficiency</a:t>
                  </a:r>
                  <a:r>
                    <a:rPr lang="de-DE" sz="2400" dirty="0"/>
                    <a:t>,</a:t>
                  </a:r>
                </a:p>
                <a:p>
                  <a:pPr lvl="1"/>
                  <a:r>
                    <a:rPr lang="de-DE" sz="2400" dirty="0"/>
                    <a:t>    </a:t>
                  </a:r>
                  <a:r>
                    <a:rPr lang="de-DE" sz="2400" dirty="0" err="1"/>
                    <a:t>current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status</a:t>
                  </a:r>
                  <a:r>
                    <a:rPr lang="de-DE" sz="2400" dirty="0"/>
                    <a:t>: Scale </a:t>
                  </a:r>
                  <a:r>
                    <a:rPr lang="de-DE" sz="2400" dirty="0" err="1"/>
                    <a:t>up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data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by</a:t>
                  </a:r>
                  <a:r>
                    <a:rPr lang="de-DE" sz="2400" dirty="0"/>
                    <a:t> </a:t>
                  </a:r>
                  <a14:m>
                    <m:oMath xmlns:m="http://schemas.openxmlformats.org/officeDocument/2006/math">
                      <m:r>
                        <a:rPr lang="de-DE" sz="2400" i="1">
                          <a:latin typeface="Cambria Math" panose="02040503050406030204" pitchFamily="18" charset="0"/>
                        </a:rPr>
                        <m:t>≈6</m:t>
                      </m:r>
                    </m:oMath>
                  </a14:m>
                  <a:r>
                    <a:rPr lang="de-DE" sz="2400" dirty="0"/>
                    <a:t>%</a:t>
                  </a:r>
                </a:p>
              </p:txBody>
            </p:sp>
          </mc:Choice>
          <mc:Fallback>
            <p:sp>
              <p:nvSpPr>
                <p:cNvPr id="6" name="Textfeld 5">
                  <a:extLst>
                    <a:ext uri="{FF2B5EF4-FFF2-40B4-BE49-F238E27FC236}">
                      <a16:creationId xmlns:a16="http://schemas.microsoft.com/office/drawing/2014/main" id="{89B34FFF-0FFE-8C5C-F508-6DAB2BDBB2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536" y="4541214"/>
                  <a:ext cx="11196902" cy="1200329"/>
                </a:xfrm>
                <a:prstGeom prst="rect">
                  <a:avLst/>
                </a:prstGeom>
                <a:blipFill>
                  <a:blip r:embed="rId5"/>
                  <a:stretch>
                    <a:fillRect l="-708" t="-4061" b="-1066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AB0B44E-9BCB-18E7-0E27-A8137F822288}"/>
              </a:ext>
            </a:extLst>
          </p:cNvPr>
          <p:cNvSpPr/>
          <p:nvPr/>
        </p:nvSpPr>
        <p:spPr>
          <a:xfrm>
            <a:off x="9387840" y="174787"/>
            <a:ext cx="2649450" cy="47793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Summary and Outlook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73111312-7DAE-85A4-5205-42FEB418A3B3}"/>
              </a:ext>
            </a:extLst>
          </p:cNvPr>
          <p:cNvGrpSpPr/>
          <p:nvPr/>
        </p:nvGrpSpPr>
        <p:grpSpPr>
          <a:xfrm>
            <a:off x="7605577" y="1461778"/>
            <a:ext cx="4647383" cy="2425608"/>
            <a:chOff x="7605577" y="1461778"/>
            <a:chExt cx="4647383" cy="2425608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697A6C94-D812-3F60-6450-15D1EBEFE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5577" y="1461778"/>
              <a:ext cx="4647383" cy="2425608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422C9F24-198C-201D-ED23-BFCCB31D4E5A}"/>
                </a:ext>
              </a:extLst>
            </p:cNvPr>
            <p:cNvSpPr txBox="1"/>
            <p:nvPr/>
          </p:nvSpPr>
          <p:spPr>
            <a:xfrm>
              <a:off x="11206272" y="3409180"/>
              <a:ext cx="9772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800" dirty="0">
                  <a:solidFill>
                    <a:srgbClr val="D9D9D9"/>
                  </a:solidFill>
                </a:rPr>
                <a:t>INSIGHT</a:t>
              </a:r>
              <a:endParaRPr lang="de-DE" dirty="0">
                <a:solidFill>
                  <a:srgbClr val="D9D9D9"/>
                </a:solidFill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29802E3-4833-6C6C-6268-04982F61C448}"/>
              </a:ext>
            </a:extLst>
          </p:cNvPr>
          <p:cNvGrpSpPr/>
          <p:nvPr/>
        </p:nvGrpSpPr>
        <p:grpSpPr>
          <a:xfrm>
            <a:off x="6017328" y="2890999"/>
            <a:ext cx="5394576" cy="878885"/>
            <a:chOff x="6017328" y="2890999"/>
            <a:chExt cx="5394576" cy="878885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997A0F1-9399-E8A6-0BFD-2120592F2458}"/>
                </a:ext>
              </a:extLst>
            </p:cNvPr>
            <p:cNvGrpSpPr/>
            <p:nvPr/>
          </p:nvGrpSpPr>
          <p:grpSpPr>
            <a:xfrm>
              <a:off x="6017328" y="2890999"/>
              <a:ext cx="2494211" cy="768958"/>
              <a:chOff x="6017328" y="2890999"/>
              <a:chExt cx="2494211" cy="768958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A1CBA33F-566D-A049-6D70-ADECDD8440D3}"/>
                  </a:ext>
                </a:extLst>
              </p:cNvPr>
              <p:cNvSpPr/>
              <p:nvPr/>
            </p:nvSpPr>
            <p:spPr>
              <a:xfrm>
                <a:off x="6017328" y="2948940"/>
                <a:ext cx="2494211" cy="711017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BBB74D6C-D34E-0644-B0AF-2B3201188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7328" y="2890999"/>
                <a:ext cx="2473660" cy="618415"/>
              </a:xfrm>
              <a:prstGeom prst="rect">
                <a:avLst/>
              </a:prstGeom>
            </p:spPr>
          </p:pic>
        </p:grp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246EB12-4020-50EB-3DA4-900E3DAA92B1}"/>
                </a:ext>
              </a:extLst>
            </p:cNvPr>
            <p:cNvSpPr txBox="1"/>
            <p:nvPr/>
          </p:nvSpPr>
          <p:spPr>
            <a:xfrm>
              <a:off x="9373146" y="3400552"/>
              <a:ext cx="20387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800" dirty="0">
                  <a:solidFill>
                    <a:srgbClr val="D9D9D9"/>
                  </a:solidFill>
                </a:rPr>
                <a:t>Color </a:t>
              </a:r>
              <a:r>
                <a:rPr lang="de-DE" sz="1800" dirty="0" err="1">
                  <a:solidFill>
                    <a:srgbClr val="D9D9D9"/>
                  </a:solidFill>
                </a:rPr>
                <a:t>Meets</a:t>
              </a:r>
              <a:r>
                <a:rPr lang="de-DE" sz="1800" dirty="0">
                  <a:solidFill>
                    <a:srgbClr val="D9D9D9"/>
                  </a:solidFill>
                </a:rPr>
                <a:t> Flavor, </a:t>
              </a:r>
              <a:endParaRPr lang="de-DE" dirty="0">
                <a:solidFill>
                  <a:srgbClr val="D9D9D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68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18ACE-1D1F-C5BF-6C48-B88BAD038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6ACEE72B-55C1-8FA5-56B8-DF3C9512572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F1903A1-948B-A6D4-ED6A-624FF93B2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96" t="27758" r="10296" b="35397"/>
          <a:stretch/>
        </p:blipFill>
        <p:spPr>
          <a:xfrm rot="5400000">
            <a:off x="7779659" y="2446019"/>
            <a:ext cx="6858000" cy="19659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6A93656E-B73E-EF6F-3FD3-BD04A60CA4FF}"/>
              </a:ext>
            </a:extLst>
          </p:cNvPr>
          <p:cNvSpPr/>
          <p:nvPr/>
        </p:nvSpPr>
        <p:spPr>
          <a:xfrm flipH="1">
            <a:off x="10214583" y="-3"/>
            <a:ext cx="1965961" cy="6858000"/>
          </a:xfrm>
          <a:custGeom>
            <a:avLst/>
            <a:gdLst>
              <a:gd name="connsiteX0" fmla="*/ 0 w 1965961"/>
              <a:gd name="connsiteY0" fmla="*/ 0 h 6858000"/>
              <a:gd name="connsiteX1" fmla="*/ 1965961 w 1965961"/>
              <a:gd name="connsiteY1" fmla="*/ 0 h 6858000"/>
              <a:gd name="connsiteX2" fmla="*/ 1965961 w 1965961"/>
              <a:gd name="connsiteY2" fmla="*/ 6858000 h 6858000"/>
              <a:gd name="connsiteX3" fmla="*/ 0 w 19659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1" h="6858000">
                <a:moveTo>
                  <a:pt x="0" y="0"/>
                </a:moveTo>
                <a:lnTo>
                  <a:pt x="1965961" y="0"/>
                </a:lnTo>
                <a:lnTo>
                  <a:pt x="1965961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98000">
                <a:srgbClr val="004E9F"/>
              </a:gs>
              <a:gs pos="0">
                <a:srgbClr val="004E9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DD178C1-4BB5-E27F-18CF-3F989DE24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35" t="44077" r="1" b="13909"/>
          <a:stretch/>
        </p:blipFill>
        <p:spPr>
          <a:xfrm rot="5400000">
            <a:off x="-2448134" y="2446197"/>
            <a:ext cx="6858000" cy="1965599"/>
          </a:xfrm>
          <a:custGeom>
            <a:avLst/>
            <a:gdLst>
              <a:gd name="connsiteX0" fmla="*/ 0 w 6858000"/>
              <a:gd name="connsiteY0" fmla="*/ 1965599 h 1965599"/>
              <a:gd name="connsiteX1" fmla="*/ 0 w 6858000"/>
              <a:gd name="connsiteY1" fmla="*/ 0 h 1965599"/>
              <a:gd name="connsiteX2" fmla="*/ 6858000 w 6858000"/>
              <a:gd name="connsiteY2" fmla="*/ 0 h 1965599"/>
              <a:gd name="connsiteX3" fmla="*/ 6858000 w 6858000"/>
              <a:gd name="connsiteY3" fmla="*/ 1965599 h 196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1965599">
                <a:moveTo>
                  <a:pt x="0" y="1965599"/>
                </a:moveTo>
                <a:lnTo>
                  <a:pt x="0" y="0"/>
                </a:lnTo>
                <a:lnTo>
                  <a:pt x="6858000" y="0"/>
                </a:lnTo>
                <a:lnTo>
                  <a:pt x="6858000" y="1965599"/>
                </a:lnTo>
                <a:close/>
              </a:path>
            </a:pathLst>
          </a:custGeom>
        </p:spPr>
      </p:pic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8E02D31-E2AE-A8A4-60D3-06C61E1AD07D}"/>
              </a:ext>
            </a:extLst>
          </p:cNvPr>
          <p:cNvSpPr/>
          <p:nvPr/>
        </p:nvSpPr>
        <p:spPr>
          <a:xfrm flipH="1">
            <a:off x="10223747" y="0"/>
            <a:ext cx="1967532" cy="956353"/>
          </a:xfrm>
          <a:custGeom>
            <a:avLst/>
            <a:gdLst>
              <a:gd name="connsiteX0" fmla="*/ 0 w 1967532"/>
              <a:gd name="connsiteY0" fmla="*/ 0 h 956353"/>
              <a:gd name="connsiteX1" fmla="*/ 1967532 w 1967532"/>
              <a:gd name="connsiteY1" fmla="*/ 0 h 956353"/>
              <a:gd name="connsiteX2" fmla="*/ 1967532 w 1967532"/>
              <a:gd name="connsiteY2" fmla="*/ 708433 h 956353"/>
              <a:gd name="connsiteX3" fmla="*/ 1719612 w 1967532"/>
              <a:gd name="connsiteY3" fmla="*/ 956353 h 956353"/>
              <a:gd name="connsiteX4" fmla="*/ 0 w 1967532"/>
              <a:gd name="connsiteY4" fmla="*/ 956353 h 95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532" h="956353">
                <a:moveTo>
                  <a:pt x="0" y="0"/>
                </a:moveTo>
                <a:lnTo>
                  <a:pt x="1967532" y="0"/>
                </a:lnTo>
                <a:lnTo>
                  <a:pt x="1967532" y="708433"/>
                </a:lnTo>
                <a:cubicBezTo>
                  <a:pt x="1967532" y="845355"/>
                  <a:pt x="1856534" y="956353"/>
                  <a:pt x="1719612" y="956353"/>
                </a:cubicBezTo>
                <a:lnTo>
                  <a:pt x="0" y="9563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376DE3C-F5F6-B3C9-09EA-BA2B4D65F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079" y="191157"/>
            <a:ext cx="1620000" cy="578455"/>
          </a:xfrm>
          <a:prstGeom prst="rect">
            <a:avLst/>
          </a:prstGeom>
        </p:spPr>
      </p:pic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C90BB3CF-0E24-8452-4E8B-DA4D5698ADA8}"/>
              </a:ext>
            </a:extLst>
          </p:cNvPr>
          <p:cNvSpPr/>
          <p:nvPr/>
        </p:nvSpPr>
        <p:spPr>
          <a:xfrm>
            <a:off x="-4228" y="0"/>
            <a:ext cx="1965961" cy="6858000"/>
          </a:xfrm>
          <a:custGeom>
            <a:avLst/>
            <a:gdLst>
              <a:gd name="connsiteX0" fmla="*/ 0 w 1965961"/>
              <a:gd name="connsiteY0" fmla="*/ 0 h 6858000"/>
              <a:gd name="connsiteX1" fmla="*/ 1965961 w 1965961"/>
              <a:gd name="connsiteY1" fmla="*/ 0 h 6858000"/>
              <a:gd name="connsiteX2" fmla="*/ 1965961 w 1965961"/>
              <a:gd name="connsiteY2" fmla="*/ 6858000 h 6858000"/>
              <a:gd name="connsiteX3" fmla="*/ 0 w 19659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1" h="6858000">
                <a:moveTo>
                  <a:pt x="0" y="0"/>
                </a:moveTo>
                <a:lnTo>
                  <a:pt x="1965961" y="0"/>
                </a:lnTo>
                <a:lnTo>
                  <a:pt x="1965961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98000">
                <a:srgbClr val="004E9F"/>
              </a:gs>
              <a:gs pos="0">
                <a:srgbClr val="004E9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2C708DFF-3E30-7217-4CBE-199FD4DCE34B}"/>
              </a:ext>
            </a:extLst>
          </p:cNvPr>
          <p:cNvSpPr/>
          <p:nvPr/>
        </p:nvSpPr>
        <p:spPr>
          <a:xfrm>
            <a:off x="-1572" y="-2"/>
            <a:ext cx="1967532" cy="956353"/>
          </a:xfrm>
          <a:custGeom>
            <a:avLst/>
            <a:gdLst>
              <a:gd name="connsiteX0" fmla="*/ 0 w 1967532"/>
              <a:gd name="connsiteY0" fmla="*/ 0 h 956353"/>
              <a:gd name="connsiteX1" fmla="*/ 1967532 w 1967532"/>
              <a:gd name="connsiteY1" fmla="*/ 0 h 956353"/>
              <a:gd name="connsiteX2" fmla="*/ 1967532 w 1967532"/>
              <a:gd name="connsiteY2" fmla="*/ 708433 h 956353"/>
              <a:gd name="connsiteX3" fmla="*/ 1719612 w 1967532"/>
              <a:gd name="connsiteY3" fmla="*/ 956353 h 956353"/>
              <a:gd name="connsiteX4" fmla="*/ 0 w 1967532"/>
              <a:gd name="connsiteY4" fmla="*/ 956353 h 95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532" h="956353">
                <a:moveTo>
                  <a:pt x="0" y="0"/>
                </a:moveTo>
                <a:lnTo>
                  <a:pt x="1967532" y="0"/>
                </a:lnTo>
                <a:lnTo>
                  <a:pt x="1967532" y="708433"/>
                </a:lnTo>
                <a:cubicBezTo>
                  <a:pt x="1967532" y="845355"/>
                  <a:pt x="1856534" y="956353"/>
                  <a:pt x="1719612" y="956353"/>
                </a:cubicBezTo>
                <a:lnTo>
                  <a:pt x="0" y="956353"/>
                </a:lnTo>
                <a:close/>
              </a:path>
            </a:pathLst>
          </a:custGeom>
          <a:solidFill>
            <a:srgbClr val="FFF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41821A9E-B5BB-794A-9040-787207BC8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1" y="166776"/>
            <a:ext cx="1618302" cy="625405"/>
          </a:xfrm>
          <a:prstGeom prst="rect">
            <a:avLst/>
          </a:prstGeom>
        </p:spPr>
      </p:pic>
      <p:sp>
        <p:nvSpPr>
          <p:cNvPr id="18" name="Titel 6">
            <a:extLst>
              <a:ext uri="{FF2B5EF4-FFF2-40B4-BE49-F238E27FC236}">
                <a16:creationId xmlns:a16="http://schemas.microsoft.com/office/drawing/2014/main" id="{647338CE-52B0-8257-E8D5-7ECEBDBFB41C}"/>
              </a:ext>
            </a:extLst>
          </p:cNvPr>
          <p:cNvSpPr txBox="1">
            <a:spLocks/>
          </p:cNvSpPr>
          <p:nvPr/>
        </p:nvSpPr>
        <p:spPr>
          <a:xfrm>
            <a:off x="1524000" y="271337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de-DE" sz="6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6600" b="1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</a:t>
            </a:r>
            <a:br>
              <a:rPr lang="de-DE" sz="6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66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6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66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6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66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attention</a:t>
            </a:r>
            <a:r>
              <a:rPr lang="de-DE" sz="6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br>
              <a:rPr lang="de-DE" sz="6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6600" dirty="0"/>
          </a:p>
        </p:txBody>
      </p:sp>
    </p:spTree>
    <p:extLst>
      <p:ext uri="{BB962C8B-B14F-4D97-AF65-F5344CB8AC3E}">
        <p14:creationId xmlns:p14="http://schemas.microsoft.com/office/powerpoint/2010/main" val="2302847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FD6A8-AA72-827E-ADBF-744B71DCB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F2F441-6E48-2CC6-7D71-4C03ED034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34</a:t>
            </a:fld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4DB21881-97E5-AE53-5AF3-99907C47966F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  <p:sp>
        <p:nvSpPr>
          <p:cNvPr id="3" name="Titel 6">
            <a:extLst>
              <a:ext uri="{FF2B5EF4-FFF2-40B4-BE49-F238E27FC236}">
                <a16:creationId xmlns:a16="http://schemas.microsoft.com/office/drawing/2014/main" id="{13FDC96C-BB15-66A6-59C3-A85BF8499EE3}"/>
              </a:ext>
            </a:extLst>
          </p:cNvPr>
          <p:cNvSpPr txBox="1">
            <a:spLocks/>
          </p:cNvSpPr>
          <p:nvPr/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Backup </a:t>
            </a:r>
            <a:r>
              <a:rPr lang="de-DE" sz="6600" b="1" dirty="0">
                <a:solidFill>
                  <a:srgbClr val="004E9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Slides</a:t>
            </a:r>
            <a:endParaRPr lang="de-DE" sz="6600" dirty="0">
              <a:solidFill>
                <a:srgbClr val="004E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41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491E9-9E0D-FB6F-5934-C05804999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20F5E34-5A74-3518-8716-7BB8BAD2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35</a:t>
            </a:fld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959C6CEF-0843-DC29-050E-FB39A9748A1D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44CE92BD-A41E-65FB-A856-ABD114108AE0}"/>
                  </a:ext>
                </a:extLst>
              </p:cNvPr>
              <p:cNvSpPr txBox="1"/>
              <p:nvPr/>
            </p:nvSpPr>
            <p:spPr>
              <a:xfrm>
                <a:off x="490535" y="360755"/>
                <a:ext cx="839220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de-DE" sz="3200" b="1" dirty="0"/>
                  <a:t> </a:t>
                </a:r>
                <a:r>
                  <a:rPr lang="de-DE" sz="3200" b="1" dirty="0" err="1"/>
                  <a:t>Resonances</a:t>
                </a:r>
                <a:endParaRPr lang="de-DE" sz="3200" b="1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44CE92BD-A41E-65FB-A856-ABD114108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5" y="360755"/>
                <a:ext cx="8392207" cy="584775"/>
              </a:xfrm>
              <a:prstGeom prst="rect">
                <a:avLst/>
              </a:prstGeom>
              <a:blipFill>
                <a:blip r:embed="rId2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2D039761-4BBB-77AF-B993-86E209B165FC}"/>
              </a:ext>
            </a:extLst>
          </p:cNvPr>
          <p:cNvSpPr txBox="1">
            <a:spLocks/>
          </p:cNvSpPr>
          <p:nvPr/>
        </p:nvSpPr>
        <p:spPr>
          <a:xfrm>
            <a:off x="2988129" y="6480667"/>
            <a:ext cx="621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909085"/>
                </a:solidFill>
              </a:rPr>
              <a:t>Löring</a:t>
            </a:r>
            <a:r>
              <a:rPr lang="de-DE" dirty="0">
                <a:solidFill>
                  <a:srgbClr val="909085"/>
                </a:solidFill>
              </a:rPr>
              <a:t>, Metsch, Petri, http://dx.doi.org/10.1007/s100500170105</a:t>
            </a:r>
            <a:endParaRPr lang="de-DE" sz="1600" dirty="0">
              <a:solidFill>
                <a:srgbClr val="909085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B6E7F82-5096-F76C-E1C0-E7985F301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040" y="1038437"/>
            <a:ext cx="8057921" cy="5356077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AFB796D-3761-BABB-455D-3808CDBC148D}"/>
              </a:ext>
            </a:extLst>
          </p:cNvPr>
          <p:cNvGrpSpPr/>
          <p:nvPr/>
        </p:nvGrpSpPr>
        <p:grpSpPr>
          <a:xfrm>
            <a:off x="2719905" y="4094986"/>
            <a:ext cx="4426376" cy="1345599"/>
            <a:chOff x="4271092" y="4625338"/>
            <a:chExt cx="4426376" cy="1345599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890CD7D3-9AA3-B860-C2A4-743B02E46339}"/>
                </a:ext>
              </a:extLst>
            </p:cNvPr>
            <p:cNvSpPr/>
            <p:nvPr/>
          </p:nvSpPr>
          <p:spPr>
            <a:xfrm>
              <a:off x="4271092" y="4625339"/>
              <a:ext cx="791635" cy="791635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6E25AF4-FB17-D782-822B-82476EF9AD1F}"/>
                </a:ext>
              </a:extLst>
            </p:cNvPr>
            <p:cNvSpPr/>
            <p:nvPr/>
          </p:nvSpPr>
          <p:spPr>
            <a:xfrm>
              <a:off x="7905833" y="4625338"/>
              <a:ext cx="791635" cy="791635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B6F7E7EA-FC3A-9BFA-2A17-954ACDBD86BE}"/>
                </a:ext>
              </a:extLst>
            </p:cNvPr>
            <p:cNvGrpSpPr/>
            <p:nvPr/>
          </p:nvGrpSpPr>
          <p:grpSpPr>
            <a:xfrm>
              <a:off x="4271093" y="4625340"/>
              <a:ext cx="4426375" cy="1345597"/>
              <a:chOff x="2702899" y="4107180"/>
              <a:chExt cx="4426375" cy="1345597"/>
            </a:xfrm>
          </p:grpSpPr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07826BFC-DD83-2D27-D140-8B1B75B2F6E7}"/>
                  </a:ext>
                </a:extLst>
              </p:cNvPr>
              <p:cNvSpPr/>
              <p:nvPr/>
            </p:nvSpPr>
            <p:spPr>
              <a:xfrm>
                <a:off x="2702899" y="4107180"/>
                <a:ext cx="791635" cy="791635"/>
              </a:xfrm>
              <a:prstGeom prst="ellipse">
                <a:avLst/>
              </a:prstGeom>
              <a:noFill/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A9D50DB9-A76E-2C71-2E6E-279CBF5A74A7}"/>
                  </a:ext>
                </a:extLst>
              </p:cNvPr>
              <p:cNvSpPr/>
              <p:nvPr/>
            </p:nvSpPr>
            <p:spPr>
              <a:xfrm>
                <a:off x="6337639" y="4107180"/>
                <a:ext cx="791635" cy="791635"/>
              </a:xfrm>
              <a:prstGeom prst="ellipse">
                <a:avLst/>
              </a:prstGeom>
              <a:noFill/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Gerade Verbindung mit Pfeil 13">
                <a:extLst>
                  <a:ext uri="{FF2B5EF4-FFF2-40B4-BE49-F238E27FC236}">
                    <a16:creationId xmlns:a16="http://schemas.microsoft.com/office/drawing/2014/main" id="{450913CE-B016-4489-57E5-5721427FF8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9020" y="4511040"/>
                <a:ext cx="2636520" cy="0"/>
              </a:xfrm>
              <a:prstGeom prst="straightConnector1">
                <a:avLst/>
              </a:prstGeom>
              <a:ln w="38100" cap="flat" cmpd="sng" algn="ctr">
                <a:solidFill>
                  <a:schemeClr val="dk1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33C250FA-A1A7-0E45-1904-D52ED56846FA}"/>
                  </a:ext>
                </a:extLst>
              </p:cNvPr>
              <p:cNvGrpSpPr/>
              <p:nvPr/>
            </p:nvGrpSpPr>
            <p:grpSpPr>
              <a:xfrm>
                <a:off x="4226477" y="4676901"/>
                <a:ext cx="1379224" cy="775876"/>
                <a:chOff x="9923532" y="4811486"/>
                <a:chExt cx="1158127" cy="1817391"/>
              </a:xfrm>
            </p:grpSpPr>
            <p:sp>
              <p:nvSpPr>
                <p:cNvPr id="20" name="Rechteck: abgerundete Ecken 19">
                  <a:extLst>
                    <a:ext uri="{FF2B5EF4-FFF2-40B4-BE49-F238E27FC236}">
                      <a16:creationId xmlns:a16="http://schemas.microsoft.com/office/drawing/2014/main" id="{2B46CBB7-50BE-8A61-67B6-7D47FC9CB4A3}"/>
                    </a:ext>
                  </a:extLst>
                </p:cNvPr>
                <p:cNvSpPr/>
                <p:nvPr/>
              </p:nvSpPr>
              <p:spPr>
                <a:xfrm>
                  <a:off x="9923532" y="4811486"/>
                  <a:ext cx="1158127" cy="1817391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6E80A699-25F3-1C0C-4EE1-1A58AB6C37D3}"/>
                    </a:ext>
                  </a:extLst>
                </p:cNvPr>
                <p:cNvSpPr txBox="1"/>
                <p:nvPr/>
              </p:nvSpPr>
              <p:spPr>
                <a:xfrm>
                  <a:off x="10000120" y="4877136"/>
                  <a:ext cx="1004946" cy="1658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000" dirty="0"/>
                    <a:t>Parity </a:t>
                  </a:r>
                </a:p>
                <a:p>
                  <a:pPr algn="ctr"/>
                  <a:r>
                    <a:rPr lang="de-DE" sz="2000" dirty="0" err="1"/>
                    <a:t>reversed</a:t>
                  </a:r>
                  <a:endParaRPr lang="de-DE" sz="20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3296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9A8-09EA-2931-6DC0-45BC3A32B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E90167B-6EF7-E250-5589-DA545C129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36</a:t>
            </a:fld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C7B70C69-D2B4-8A66-0B46-1B920DEBA65B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B51B70B0-D284-831B-CEBA-C32CED186E93}"/>
                  </a:ext>
                </a:extLst>
              </p:cNvPr>
              <p:cNvSpPr txBox="1"/>
              <p:nvPr/>
            </p:nvSpPr>
            <p:spPr>
              <a:xfrm>
                <a:off x="490535" y="360755"/>
                <a:ext cx="839220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3200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de-DE" sz="3200" b="1" dirty="0"/>
                  <a:t> </a:t>
                </a:r>
                <a:r>
                  <a:rPr lang="de-DE" sz="3200" b="1" dirty="0" err="1"/>
                  <a:t>Resonances</a:t>
                </a:r>
                <a:endParaRPr lang="de-DE" sz="3200" b="1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B51B70B0-D284-831B-CEBA-C32CED186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5" y="360755"/>
                <a:ext cx="8392207" cy="584775"/>
              </a:xfrm>
              <a:prstGeom prst="rect">
                <a:avLst/>
              </a:prstGeom>
              <a:blipFill>
                <a:blip r:embed="rId2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75440CA9-CA4B-883A-611C-DC46E7901014}"/>
              </a:ext>
            </a:extLst>
          </p:cNvPr>
          <p:cNvSpPr txBox="1">
            <a:spLocks/>
          </p:cNvSpPr>
          <p:nvPr/>
        </p:nvSpPr>
        <p:spPr>
          <a:xfrm>
            <a:off x="2988129" y="6480667"/>
            <a:ext cx="621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909085"/>
                </a:solidFill>
              </a:rPr>
              <a:t>Löring</a:t>
            </a:r>
            <a:r>
              <a:rPr lang="de-DE" dirty="0">
                <a:solidFill>
                  <a:srgbClr val="909085"/>
                </a:solidFill>
              </a:rPr>
              <a:t>, Metsch, Petri, http://dx.doi.org/10.1007/s100500170106</a:t>
            </a:r>
            <a:endParaRPr lang="de-DE" sz="1600" dirty="0">
              <a:solidFill>
                <a:srgbClr val="909085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FDD6539-AF02-83A0-B6FD-346EA4657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7040" y="1038437"/>
            <a:ext cx="8057920" cy="5356077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DF88FFC-8C43-3B77-BCD1-3FB04BFCD492}"/>
              </a:ext>
            </a:extLst>
          </p:cNvPr>
          <p:cNvGrpSpPr/>
          <p:nvPr/>
        </p:nvGrpSpPr>
        <p:grpSpPr>
          <a:xfrm>
            <a:off x="4303778" y="4094986"/>
            <a:ext cx="2842503" cy="791637"/>
            <a:chOff x="5854965" y="4625338"/>
            <a:chExt cx="2842503" cy="791637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85A1954-9AB7-BA44-9071-03C0C87B8800}"/>
                </a:ext>
              </a:extLst>
            </p:cNvPr>
            <p:cNvSpPr/>
            <p:nvPr/>
          </p:nvSpPr>
          <p:spPr>
            <a:xfrm>
              <a:off x="7905833" y="4625338"/>
              <a:ext cx="791635" cy="791635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FB31E6B2-3F88-363B-E254-63CF2502DD3A}"/>
                </a:ext>
              </a:extLst>
            </p:cNvPr>
            <p:cNvGrpSpPr/>
            <p:nvPr/>
          </p:nvGrpSpPr>
          <p:grpSpPr>
            <a:xfrm>
              <a:off x="5854965" y="4625340"/>
              <a:ext cx="2842503" cy="791635"/>
              <a:chOff x="4286771" y="4107180"/>
              <a:chExt cx="2842503" cy="791635"/>
            </a:xfrm>
          </p:grpSpPr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2394DDFA-FB4F-0F96-1ADA-D1F0D9830084}"/>
                  </a:ext>
                </a:extLst>
              </p:cNvPr>
              <p:cNvSpPr/>
              <p:nvPr/>
            </p:nvSpPr>
            <p:spPr>
              <a:xfrm>
                <a:off x="6337639" y="4107180"/>
                <a:ext cx="791635" cy="791635"/>
              </a:xfrm>
              <a:prstGeom prst="ellipse">
                <a:avLst/>
              </a:prstGeom>
              <a:noFill/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88B281AA-09E9-0502-65FF-C239D6E8B375}"/>
                  </a:ext>
                </a:extLst>
              </p:cNvPr>
              <p:cNvGrpSpPr/>
              <p:nvPr/>
            </p:nvGrpSpPr>
            <p:grpSpPr>
              <a:xfrm>
                <a:off x="4286771" y="4122938"/>
                <a:ext cx="1885861" cy="775875"/>
                <a:chOff x="9974158" y="3513900"/>
                <a:chExt cx="1583547" cy="1817390"/>
              </a:xfrm>
            </p:grpSpPr>
            <p:sp>
              <p:nvSpPr>
                <p:cNvPr id="20" name="Rechteck: abgerundete Ecken 19">
                  <a:extLst>
                    <a:ext uri="{FF2B5EF4-FFF2-40B4-BE49-F238E27FC236}">
                      <a16:creationId xmlns:a16="http://schemas.microsoft.com/office/drawing/2014/main" id="{89A3665E-7746-E096-1BB7-11D790ED6077}"/>
                    </a:ext>
                  </a:extLst>
                </p:cNvPr>
                <p:cNvSpPr/>
                <p:nvPr/>
              </p:nvSpPr>
              <p:spPr>
                <a:xfrm>
                  <a:off x="9974158" y="3513900"/>
                  <a:ext cx="1583547" cy="181739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Textfeld 20">
                      <a:extLst>
                        <a:ext uri="{FF2B5EF4-FFF2-40B4-BE49-F238E27FC236}">
                          <a16:creationId xmlns:a16="http://schemas.microsoft.com/office/drawing/2014/main" id="{E592A9AD-A7E1-4873-DBAD-E761AE1AC12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056059" y="3579552"/>
                      <a:ext cx="1425053" cy="16581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de-DE" sz="2000" dirty="0" err="1"/>
                        <a:t>Mass</a:t>
                      </a:r>
                      <a:r>
                        <a:rPr lang="de-DE" sz="2000" dirty="0"/>
                        <a:t> </a:t>
                      </a:r>
                      <a:r>
                        <a:rPr lang="de-DE" sz="2000" dirty="0" err="1"/>
                        <a:t>reversed</a:t>
                      </a:r>
                      <a:r>
                        <a:rPr lang="de-DE" sz="2000" dirty="0"/>
                        <a:t> </a:t>
                      </a:r>
                    </a:p>
                    <a:p>
                      <a:pPr algn="ctr"/>
                      <a:r>
                        <a:rPr lang="de-DE" sz="2000" dirty="0" err="1"/>
                        <a:t>with</a:t>
                      </a:r>
                      <a:r>
                        <a:rPr lang="de-DE" sz="2000" dirty="0"/>
                        <a:t> </a:t>
                      </a:r>
                      <a14:m>
                        <m:oMath xmlns:m="http://schemas.openxmlformats.org/officeDocument/2006/math"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(1535)</m:t>
                          </m:r>
                        </m:oMath>
                      </a14:m>
                      <a:endParaRPr lang="de-DE" sz="2000" dirty="0"/>
                    </a:p>
                  </p:txBody>
                </p:sp>
              </mc:Choice>
              <mc:Fallback xmlns="">
                <p:sp>
                  <p:nvSpPr>
                    <p:cNvPr id="21" name="Textfeld 20">
                      <a:extLst>
                        <a:ext uri="{FF2B5EF4-FFF2-40B4-BE49-F238E27FC236}">
                          <a16:creationId xmlns:a16="http://schemas.microsoft.com/office/drawing/2014/main" id="{E592A9AD-A7E1-4873-DBAD-E761AE1AC12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056059" y="3579552"/>
                      <a:ext cx="1425053" cy="16581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3237" t="-5172" r="-3597" b="-1465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2306398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2E82C-B67B-8D7B-B695-D511EE7BC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E3C5ABC-DEE4-7DDA-D177-35C785855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37</a:t>
            </a:fld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F2067A7C-EFE4-EB02-15CF-D4B58C3B0342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716B1292-C424-E368-E84D-41FC0BFB78D9}"/>
                  </a:ext>
                </a:extLst>
              </p:cNvPr>
              <p:cNvSpPr txBox="1"/>
              <p:nvPr/>
            </p:nvSpPr>
            <p:spPr>
              <a:xfrm>
                <a:off x="490535" y="360755"/>
                <a:ext cx="8392207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DCS </a:t>
                </a:r>
                <a:r>
                  <a:rPr lang="de-DE" sz="3200" b="1" dirty="0" err="1"/>
                  <a:t>of</a:t>
                </a:r>
                <a:r>
                  <a:rPr lang="de-DE" sz="3200" b="1" dirty="0"/>
                  <a:t> </a:t>
                </a:r>
                <a14:m>
                  <m:oMath xmlns:m="http://schemas.openxmlformats.org/officeDocument/2006/math"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𝜸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0" smtClean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de-DE" sz="3200" b="1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716B1292-C424-E368-E84D-41FC0BFB7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5" y="360755"/>
                <a:ext cx="8392207" cy="595932"/>
              </a:xfrm>
              <a:prstGeom prst="rect">
                <a:avLst/>
              </a:prstGeom>
              <a:blipFill>
                <a:blip r:embed="rId2"/>
                <a:stretch>
                  <a:fillRect l="-1816" t="-10204" b="-336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2B0BC96F-5101-F47D-DB86-33D6101F1395}"/>
              </a:ext>
            </a:extLst>
          </p:cNvPr>
          <p:cNvSpPr txBox="1">
            <a:spLocks/>
          </p:cNvSpPr>
          <p:nvPr/>
        </p:nvSpPr>
        <p:spPr>
          <a:xfrm>
            <a:off x="2988129" y="6480667"/>
            <a:ext cx="62157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909085"/>
                </a:solidFill>
              </a:rPr>
              <a:t>K. Kohl, https://hdl.handle.net/20.500.11811/9736</a:t>
            </a:r>
          </a:p>
          <a:p>
            <a:pPr algn="ctr"/>
            <a:endParaRPr lang="de-DE" sz="1600" dirty="0">
              <a:solidFill>
                <a:srgbClr val="909085"/>
              </a:solidFill>
            </a:endParaRPr>
          </a:p>
          <a:p>
            <a:endParaRPr lang="de-DE" sz="1600" dirty="0">
              <a:solidFill>
                <a:srgbClr val="909085"/>
              </a:solidFill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B5FAD09-0371-E9AC-F0E8-719DD2817536}"/>
              </a:ext>
            </a:extLst>
          </p:cNvPr>
          <p:cNvGrpSpPr/>
          <p:nvPr/>
        </p:nvGrpSpPr>
        <p:grpSpPr>
          <a:xfrm>
            <a:off x="1550829" y="1086727"/>
            <a:ext cx="8633142" cy="5678291"/>
            <a:chOff x="1712473" y="2164433"/>
            <a:chExt cx="5285355" cy="3476345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2CBBAF4D-0A61-5358-005A-83DDBBDDED18}"/>
                </a:ext>
              </a:extLst>
            </p:cNvPr>
            <p:cNvGrpSpPr/>
            <p:nvPr/>
          </p:nvGrpSpPr>
          <p:grpSpPr>
            <a:xfrm>
              <a:off x="1712473" y="2164433"/>
              <a:ext cx="5285355" cy="3476345"/>
              <a:chOff x="1712473" y="2164433"/>
              <a:chExt cx="5285355" cy="3476345"/>
            </a:xfrm>
          </p:grpSpPr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4C2A7927-BD3E-073D-282F-D4BD956DDE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12473" y="2164433"/>
                <a:ext cx="5285355" cy="3476345"/>
              </a:xfrm>
              <a:prstGeom prst="rect">
                <a:avLst/>
              </a:prstGeom>
            </p:spPr>
          </p:pic>
          <p:cxnSp>
            <p:nvCxnSpPr>
              <p:cNvPr id="29" name="Gerader Verbinder 28">
                <a:extLst>
                  <a:ext uri="{FF2B5EF4-FFF2-40B4-BE49-F238E27FC236}">
                    <a16:creationId xmlns:a16="http://schemas.microsoft.com/office/drawing/2014/main" id="{3B6B9709-2685-4C09-67A6-1627E1AF80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91000" y="2445431"/>
                <a:ext cx="0" cy="281808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>
                <a:extLst>
                  <a:ext uri="{FF2B5EF4-FFF2-40B4-BE49-F238E27FC236}">
                    <a16:creationId xmlns:a16="http://schemas.microsoft.com/office/drawing/2014/main" id="{6E8756BB-E398-B7AD-ABA4-C2C2163565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8029" y="2445431"/>
                <a:ext cx="0" cy="281808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feld 30">
                    <a:extLst>
                      <a:ext uri="{FF2B5EF4-FFF2-40B4-BE49-F238E27FC236}">
                        <a16:creationId xmlns:a16="http://schemas.microsoft.com/office/drawing/2014/main" id="{53962174-378C-7316-747E-5DB29A09914A}"/>
                      </a:ext>
                    </a:extLst>
                  </p:cNvPr>
                  <p:cNvSpPr txBox="1"/>
                  <p:nvPr/>
                </p:nvSpPr>
                <p:spPr>
                  <a:xfrm>
                    <a:off x="3982684" y="2191586"/>
                    <a:ext cx="407062" cy="2449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oMath>
                      </m:oMathPara>
                    </a14:m>
                    <a:endParaRPr lang="de-DE" sz="2000" dirty="0"/>
                  </a:p>
                </p:txBody>
              </p:sp>
            </mc:Choice>
            <mc:Fallback xmlns="">
              <p:sp>
                <p:nvSpPr>
                  <p:cNvPr id="31" name="Textfeld 30">
                    <a:extLst>
                      <a:ext uri="{FF2B5EF4-FFF2-40B4-BE49-F238E27FC236}">
                        <a16:creationId xmlns:a16="http://schemas.microsoft.com/office/drawing/2014/main" id="{53962174-378C-7316-747E-5DB29A0991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82684" y="2191586"/>
                    <a:ext cx="407062" cy="24495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feld 31">
                    <a:extLst>
                      <a:ext uri="{FF2B5EF4-FFF2-40B4-BE49-F238E27FC236}">
                        <a16:creationId xmlns:a16="http://schemas.microsoft.com/office/drawing/2014/main" id="{7C7D3A76-0264-F7DC-1A20-B09E658BD2E3}"/>
                      </a:ext>
                    </a:extLst>
                  </p:cNvPr>
                  <p:cNvSpPr txBox="1"/>
                  <p:nvPr/>
                </p:nvSpPr>
                <p:spPr>
                  <a:xfrm>
                    <a:off x="4522967" y="2187587"/>
                    <a:ext cx="407062" cy="2449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2000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de-DE" sz="2000" dirty="0"/>
                  </a:p>
                </p:txBody>
              </p:sp>
            </mc:Choice>
            <mc:Fallback xmlns="">
              <p:sp>
                <p:nvSpPr>
                  <p:cNvPr id="32" name="Textfeld 31">
                    <a:extLst>
                      <a:ext uri="{FF2B5EF4-FFF2-40B4-BE49-F238E27FC236}">
                        <a16:creationId xmlns:a16="http://schemas.microsoft.com/office/drawing/2014/main" id="{7C7D3A76-0264-F7DC-1A20-B09E658BD2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22967" y="2187587"/>
                    <a:ext cx="407062" cy="24495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458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2" name="Raute 21">
              <a:extLst>
                <a:ext uri="{FF2B5EF4-FFF2-40B4-BE49-F238E27FC236}">
                  <a16:creationId xmlns:a16="http://schemas.microsoft.com/office/drawing/2014/main" id="{8557E3BF-83A0-668B-F2BF-0F6D6A47CE01}"/>
                </a:ext>
              </a:extLst>
            </p:cNvPr>
            <p:cNvSpPr/>
            <p:nvPr/>
          </p:nvSpPr>
          <p:spPr>
            <a:xfrm>
              <a:off x="2444693" y="2288727"/>
              <a:ext cx="45719" cy="45719"/>
            </a:xfrm>
            <a:prstGeom prst="diamond">
              <a:avLst/>
            </a:prstGeom>
            <a:solidFill>
              <a:srgbClr val="FF6600"/>
            </a:solidFill>
            <a:ln w="38100">
              <a:solidFill>
                <a:srgbClr val="FF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0AA51E93-3937-BBA6-AB74-B7492AA069CB}"/>
                </a:ext>
              </a:extLst>
            </p:cNvPr>
            <p:cNvCxnSpPr/>
            <p:nvPr/>
          </p:nvCxnSpPr>
          <p:spPr>
            <a:xfrm>
              <a:off x="2372075" y="2441432"/>
              <a:ext cx="190956" cy="0"/>
            </a:xfrm>
            <a:prstGeom prst="line">
              <a:avLst/>
            </a:prstGeom>
            <a:ln w="38100">
              <a:solidFill>
                <a:srgbClr val="FF161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D73DE98D-2195-3086-217D-A419573A0DFC}"/>
                </a:ext>
              </a:extLst>
            </p:cNvPr>
            <p:cNvSpPr txBox="1"/>
            <p:nvPr/>
          </p:nvSpPr>
          <p:spPr>
            <a:xfrm>
              <a:off x="2579228" y="2337154"/>
              <a:ext cx="1314641" cy="18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Ramos &amp; </a:t>
              </a:r>
              <a:r>
                <a:rPr lang="de-DE" sz="1400" dirty="0" err="1"/>
                <a:t>Oset</a:t>
              </a:r>
              <a:r>
                <a:rPr lang="de-DE" sz="1400" dirty="0"/>
                <a:t>, total CS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18F34AC1-0911-2F5C-B3A8-17C823B3602E}"/>
                </a:ext>
              </a:extLst>
            </p:cNvPr>
            <p:cNvSpPr txBox="1"/>
            <p:nvPr/>
          </p:nvSpPr>
          <p:spPr>
            <a:xfrm>
              <a:off x="2579228" y="2204234"/>
              <a:ext cx="1314641" cy="18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BGOOD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986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79BC7-EBC1-97BD-F26F-588D4DBB8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39DD24E-900B-D4A6-2B4A-C80920638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99" y="2563782"/>
            <a:ext cx="7231921" cy="1730436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4526AE2-9F25-8BE0-8E73-54FD7004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38</a:t>
            </a:fld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C1A9B524-5B6C-F5F4-BE62-355DE6E4B666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924E6AC4-A93E-B323-1CC1-D24A3E6A6ABC}"/>
                  </a:ext>
                </a:extLst>
              </p:cNvPr>
              <p:cNvSpPr txBox="1"/>
              <p:nvPr/>
            </p:nvSpPr>
            <p:spPr>
              <a:xfrm>
                <a:off x="490535" y="360755"/>
                <a:ext cx="839220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CS </a:t>
                </a:r>
                <a:r>
                  <a:rPr lang="de-DE" sz="3200" b="1" dirty="0" err="1"/>
                  <a:t>of</a:t>
                </a:r>
                <a:r>
                  <a:rPr lang="de-DE" sz="3200" b="1" dirty="0"/>
                  <a:t> </a:t>
                </a:r>
                <a14:m>
                  <m:oMath xmlns:m="http://schemas.openxmlformats.org/officeDocument/2006/math"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𝜸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sz="3200" b="1" i="0" smtClean="0">
                        <a:latin typeface="Cambria Math" panose="02040503050406030204" pitchFamily="18" charset="0"/>
                      </a:rPr>
                      <m:t>𝚲</m:t>
                    </m:r>
                    <m:r>
                      <a:rPr lang="de-DE" sz="32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3200" b="1" i="0" smtClean="0">
                        <a:latin typeface="Cambria Math" panose="02040503050406030204" pitchFamily="18" charset="0"/>
                      </a:rPr>
                      <m:t>𝟏𝟒𝟎𝟓</m:t>
                    </m:r>
                    <m:r>
                      <a:rPr lang="de-DE" sz="32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3200" b="1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924E6AC4-A93E-B323-1CC1-D24A3E6A6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5" y="360755"/>
                <a:ext cx="8392207" cy="584775"/>
              </a:xfrm>
              <a:prstGeom prst="rect">
                <a:avLst/>
              </a:prstGeom>
              <a:blipFill>
                <a:blip r:embed="rId4"/>
                <a:stretch>
                  <a:fillRect l="-1816"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eck 7">
            <a:extLst>
              <a:ext uri="{FF2B5EF4-FFF2-40B4-BE49-F238E27FC236}">
                <a16:creationId xmlns:a16="http://schemas.microsoft.com/office/drawing/2014/main" id="{AA4EE609-C8C5-F2F4-36DC-522A8FAF8A39}"/>
              </a:ext>
            </a:extLst>
          </p:cNvPr>
          <p:cNvSpPr/>
          <p:nvPr/>
        </p:nvSpPr>
        <p:spPr>
          <a:xfrm>
            <a:off x="3935392" y="1747777"/>
            <a:ext cx="3634451" cy="3298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EF2C9F72-CF83-3154-17FB-B2A2CC7C9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0982" y="1043184"/>
            <a:ext cx="5815367" cy="572668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D3891B5-DF14-B6EF-E25F-BCCC2A1EA4D2}"/>
              </a:ext>
            </a:extLst>
          </p:cNvPr>
          <p:cNvSpPr txBox="1">
            <a:spLocks/>
          </p:cNvSpPr>
          <p:nvPr/>
        </p:nvSpPr>
        <p:spPr>
          <a:xfrm>
            <a:off x="0" y="6246524"/>
            <a:ext cx="6215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909085"/>
                </a:solidFill>
              </a:rPr>
              <a:t>G. </a:t>
            </a:r>
            <a:r>
              <a:rPr lang="de-DE" sz="1600" dirty="0" err="1">
                <a:solidFill>
                  <a:srgbClr val="909085"/>
                </a:solidFill>
              </a:rPr>
              <a:t>Scheluchin</a:t>
            </a:r>
            <a:r>
              <a:rPr lang="de-DE" sz="1600" dirty="0">
                <a:solidFill>
                  <a:srgbClr val="909085"/>
                </a:solidFill>
              </a:rPr>
              <a:t>, </a:t>
            </a:r>
          </a:p>
          <a:p>
            <a:r>
              <a:rPr lang="de-DE" sz="1600" dirty="0">
                <a:solidFill>
                  <a:srgbClr val="909085"/>
                </a:solidFill>
              </a:rPr>
              <a:t>https://doi.org/10.1016/j.physletb.2022.137375</a:t>
            </a:r>
          </a:p>
        </p:txBody>
      </p:sp>
    </p:spTree>
    <p:extLst>
      <p:ext uri="{BB962C8B-B14F-4D97-AF65-F5344CB8AC3E}">
        <p14:creationId xmlns:p14="http://schemas.microsoft.com/office/powerpoint/2010/main" val="1092777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8B649-8249-F85C-7A7E-946498A45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6">
            <a:extLst>
              <a:ext uri="{FF2B5EF4-FFF2-40B4-BE49-F238E27FC236}">
                <a16:creationId xmlns:a16="http://schemas.microsoft.com/office/drawing/2014/main" id="{E91858A7-F36A-F79B-26CC-495C64385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4449" y="1043878"/>
            <a:ext cx="8343102" cy="567690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C69923B-6787-6CA2-0F42-0027FD823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39</a:t>
            </a:fld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40AE1093-7693-0C66-F3BB-C171F4FA3490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DC27C44-F9B1-753B-595A-81D88AAB5387}"/>
                  </a:ext>
                </a:extLst>
              </p:cNvPr>
              <p:cNvSpPr txBox="1"/>
              <p:nvPr/>
            </p:nvSpPr>
            <p:spPr>
              <a:xfrm>
                <a:off x="490535" y="360755"/>
                <a:ext cx="8392207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DCS </a:t>
                </a:r>
                <a:r>
                  <a:rPr lang="de-DE" sz="3200" b="1" dirty="0" err="1"/>
                  <a:t>of</a:t>
                </a:r>
                <a:r>
                  <a:rPr lang="de-DE" sz="3200" b="1" dirty="0"/>
                  <a:t> </a:t>
                </a:r>
                <a14:m>
                  <m:oMath xmlns:m="http://schemas.openxmlformats.org/officeDocument/2006/math"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𝜸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0" smtClean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de-DE" sz="3200" b="1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DC27C44-F9B1-753B-595A-81D88AAB5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5" y="360755"/>
                <a:ext cx="8392207" cy="595932"/>
              </a:xfrm>
              <a:prstGeom prst="rect">
                <a:avLst/>
              </a:prstGeom>
              <a:blipFill>
                <a:blip r:embed="rId4"/>
                <a:stretch>
                  <a:fillRect l="-1816" t="-10204" b="-336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737163C2-5D53-A611-523D-2A38404053A3}"/>
              </a:ext>
            </a:extLst>
          </p:cNvPr>
          <p:cNvSpPr txBox="1">
            <a:spLocks/>
          </p:cNvSpPr>
          <p:nvPr/>
        </p:nvSpPr>
        <p:spPr>
          <a:xfrm>
            <a:off x="2988129" y="6480667"/>
            <a:ext cx="6215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909085"/>
                </a:solidFill>
              </a:rPr>
              <a:t>T. Jude, https://doi.org/10.1016/j.physletb.2021.136559</a:t>
            </a:r>
          </a:p>
          <a:p>
            <a:pPr algn="ctr"/>
            <a:endParaRPr lang="de-DE" sz="1600" dirty="0">
              <a:solidFill>
                <a:srgbClr val="9090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710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889B3-AD23-3723-E2FD-777FE3E83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A8941EB-A245-C6C1-3B74-68FD6444F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BE48610B-D819-CECD-8557-8C14942F69FD}"/>
                  </a:ext>
                </a:extLst>
              </p:cNvPr>
              <p:cNvSpPr txBox="1"/>
              <p:nvPr/>
            </p:nvSpPr>
            <p:spPr>
              <a:xfrm>
                <a:off x="490536" y="360755"/>
                <a:ext cx="72645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The Brother Channel: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0" smtClean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de-DE" sz="3200" b="1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BE48610B-D819-CECD-8557-8C14942F6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360755"/>
                <a:ext cx="7264501" cy="584775"/>
              </a:xfrm>
              <a:prstGeom prst="rect">
                <a:avLst/>
              </a:prstGeom>
              <a:blipFill>
                <a:blip r:embed="rId3"/>
                <a:stretch>
                  <a:fillRect l="-2097"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30DFF558-C8CD-5247-5F11-7294EB5A4713}"/>
                  </a:ext>
                </a:extLst>
              </p:cNvPr>
              <p:cNvSpPr txBox="1"/>
              <p:nvPr/>
            </p:nvSpPr>
            <p:spPr>
              <a:xfrm>
                <a:off x="490535" y="994016"/>
                <a:ext cx="68754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Instead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</a:t>
                </a:r>
                <a:r>
                  <a:rPr lang="de-DE" sz="2400" dirty="0" err="1"/>
                  <a:t>looking</a:t>
                </a:r>
                <a:r>
                  <a:rPr lang="de-DE" sz="2400" dirty="0"/>
                  <a:t> at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de-DE" sz="2400" dirty="0"/>
                  <a:t>…</a:t>
                </a: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30DFF558-C8CD-5247-5F11-7294EB5A4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5" y="994016"/>
                <a:ext cx="6875465" cy="461665"/>
              </a:xfrm>
              <a:prstGeom prst="rect">
                <a:avLst/>
              </a:prstGeom>
              <a:blipFill>
                <a:blip r:embed="rId4"/>
                <a:stretch>
                  <a:fillRect l="-1152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A05D6E47-A91A-4B04-AC99-40163CD7654E}"/>
              </a:ext>
            </a:extLst>
          </p:cNvPr>
          <p:cNvGrpSpPr/>
          <p:nvPr/>
        </p:nvGrpSpPr>
        <p:grpSpPr>
          <a:xfrm>
            <a:off x="853803" y="1419611"/>
            <a:ext cx="7597551" cy="466092"/>
            <a:chOff x="811131" y="1472179"/>
            <a:chExt cx="7597551" cy="466092"/>
          </a:xfrm>
        </p:grpSpPr>
        <p:sp>
          <p:nvSpPr>
            <p:cNvPr id="32" name="Rechteck: abgerundete Ecken 31">
              <a:extLst>
                <a:ext uri="{FF2B5EF4-FFF2-40B4-BE49-F238E27FC236}">
                  <a16:creationId xmlns:a16="http://schemas.microsoft.com/office/drawing/2014/main" id="{1AA2E830-E653-091B-D49B-E508C66F40D1}"/>
                </a:ext>
              </a:extLst>
            </p:cNvPr>
            <p:cNvSpPr/>
            <p:nvPr/>
          </p:nvSpPr>
          <p:spPr>
            <a:xfrm>
              <a:off x="6381945" y="1520752"/>
              <a:ext cx="1588575" cy="41751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feld 21">
                  <a:extLst>
                    <a:ext uri="{FF2B5EF4-FFF2-40B4-BE49-F238E27FC236}">
                      <a16:creationId xmlns:a16="http://schemas.microsoft.com/office/drawing/2014/main" id="{B58F81DE-1B4F-67D1-C571-6BB3F15C5F1F}"/>
                    </a:ext>
                  </a:extLst>
                </p:cNvPr>
                <p:cNvSpPr txBox="1"/>
                <p:nvPr/>
              </p:nvSpPr>
              <p:spPr>
                <a:xfrm>
                  <a:off x="811131" y="1472179"/>
                  <a:ext cx="759755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2400" b="0" dirty="0"/>
                    <a:t>… </a:t>
                  </a:r>
                  <a:r>
                    <a:rPr lang="de-DE" sz="2400" b="0" dirty="0" err="1"/>
                    <a:t>we</a:t>
                  </a:r>
                  <a:r>
                    <a:rPr lang="de-DE" sz="2400" b="0" dirty="0"/>
                    <a:t> </a:t>
                  </a:r>
                  <a:r>
                    <a:rPr lang="de-DE" sz="2400" b="0" dirty="0" err="1"/>
                    <a:t>can</a:t>
                  </a:r>
                  <a:r>
                    <a:rPr lang="de-DE" sz="2400" b="0" dirty="0"/>
                    <a:t> </a:t>
                  </a:r>
                  <a:r>
                    <a:rPr lang="de-DE" sz="2400" b="0" dirty="0" err="1"/>
                    <a:t>have</a:t>
                  </a:r>
                  <a:r>
                    <a:rPr lang="de-DE" sz="2400" b="0" dirty="0"/>
                    <a:t> a </a:t>
                  </a:r>
                  <a:r>
                    <a:rPr lang="de-DE" sz="2400" b="0" dirty="0" err="1"/>
                    <a:t>look</a:t>
                  </a:r>
                  <a:r>
                    <a:rPr lang="de-DE" sz="2400" b="0" dirty="0"/>
                    <a:t> at </a:t>
                  </a:r>
                  <a:r>
                    <a:rPr lang="de-DE" sz="2400" b="0" dirty="0" err="1"/>
                    <a:t>the</a:t>
                  </a:r>
                  <a:r>
                    <a:rPr lang="de-DE" sz="2400" b="0" dirty="0"/>
                    <a:t> </a:t>
                  </a:r>
                  <a:r>
                    <a:rPr lang="de-DE" sz="2400" b="0" dirty="0" err="1"/>
                    <a:t>brother</a:t>
                  </a:r>
                  <a:r>
                    <a:rPr lang="de-DE" sz="2400" b="0" dirty="0"/>
                    <a:t> </a:t>
                  </a:r>
                  <a:r>
                    <a:rPr lang="de-DE" sz="2400" b="0" dirty="0" err="1"/>
                    <a:t>channel</a:t>
                  </a:r>
                  <a:r>
                    <a:rPr lang="de-DE" sz="2400" b="0" dirty="0"/>
                    <a:t> </a:t>
                  </a:r>
                  <a14:m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de-DE" sz="2400" dirty="0"/>
                    <a:t> !</a:t>
                  </a:r>
                </a:p>
              </p:txBody>
            </p:sp>
          </mc:Choice>
          <mc:Fallback xmlns="">
            <p:sp>
              <p:nvSpPr>
                <p:cNvPr id="22" name="Textfeld 21">
                  <a:extLst>
                    <a:ext uri="{FF2B5EF4-FFF2-40B4-BE49-F238E27FC236}">
                      <a16:creationId xmlns:a16="http://schemas.microsoft.com/office/drawing/2014/main" id="{B58F81DE-1B4F-67D1-C571-6BB3F15C5F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131" y="1472179"/>
                  <a:ext cx="7597551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1204" t="-10667" b="-306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ED202AAA-17E2-E7F1-588A-825A86D66189}"/>
              </a:ext>
            </a:extLst>
          </p:cNvPr>
          <p:cNvSpPr txBox="1"/>
          <p:nvPr/>
        </p:nvSpPr>
        <p:spPr>
          <a:xfrm>
            <a:off x="490534" y="1997336"/>
            <a:ext cx="7840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Charge </a:t>
            </a:r>
            <a:r>
              <a:rPr lang="de-DE" sz="2400" dirty="0" err="1"/>
              <a:t>conjugate</a:t>
            </a:r>
            <a:r>
              <a:rPr lang="de-DE" sz="2400" dirty="0"/>
              <a:t>, same </a:t>
            </a:r>
            <a:r>
              <a:rPr lang="de-DE" sz="2400" dirty="0" err="1"/>
              <a:t>masses</a:t>
            </a:r>
            <a:r>
              <a:rPr lang="de-DE" sz="2400" dirty="0"/>
              <a:t>, </a:t>
            </a:r>
            <a:r>
              <a:rPr lang="de-DE" sz="2400" dirty="0" err="1"/>
              <a:t>analogous</a:t>
            </a:r>
            <a:r>
              <a:rPr lang="de-DE" sz="2400" dirty="0"/>
              <a:t> </a:t>
            </a:r>
            <a:r>
              <a:rPr lang="de-DE" sz="2400" dirty="0" err="1"/>
              <a:t>decay</a:t>
            </a:r>
            <a:r>
              <a:rPr lang="de-DE" sz="2400" dirty="0"/>
              <a:t> </a:t>
            </a:r>
            <a:r>
              <a:rPr lang="de-DE" sz="2400" dirty="0" err="1"/>
              <a:t>diagram</a:t>
            </a:r>
            <a:r>
              <a:rPr lang="de-DE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46BDBB03-4846-11BE-4658-5DFE84C3E59D}"/>
                  </a:ext>
                </a:extLst>
              </p:cNvPr>
              <p:cNvSpPr txBox="1"/>
              <p:nvPr/>
            </p:nvSpPr>
            <p:spPr>
              <a:xfrm>
                <a:off x="490534" y="2436652"/>
                <a:ext cx="87147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400" dirty="0"/>
                  <a:t>    </a:t>
                </a:r>
                <a:r>
                  <a:rPr lang="de-DE" sz="2400" dirty="0" err="1"/>
                  <a:t>For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400" dirty="0"/>
                  <a:t>, </a:t>
                </a:r>
                <a:r>
                  <a:rPr lang="de-DE" sz="2400" dirty="0" err="1"/>
                  <a:t>we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should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see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similar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structures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to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ones</a:t>
                </a:r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de-DE" sz="2400" dirty="0"/>
                  <a:t> ! </a:t>
                </a:r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46BDBB03-4846-11BE-4658-5DFE84C3E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4" y="2436652"/>
                <a:ext cx="8714740" cy="461665"/>
              </a:xfrm>
              <a:prstGeom prst="rect">
                <a:avLst/>
              </a:prstGeom>
              <a:blipFill>
                <a:blip r:embed="rId6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D8709CAD-9196-606B-7D90-A3366039AF14}"/>
              </a:ext>
            </a:extLst>
          </p:cNvPr>
          <p:cNvGrpSpPr/>
          <p:nvPr/>
        </p:nvGrpSpPr>
        <p:grpSpPr>
          <a:xfrm>
            <a:off x="2328285" y="3254580"/>
            <a:ext cx="7597551" cy="1231891"/>
            <a:chOff x="2338445" y="3834513"/>
            <a:chExt cx="7597551" cy="1231891"/>
          </a:xfrm>
        </p:grpSpPr>
        <p:sp>
          <p:nvSpPr>
            <p:cNvPr id="52" name="Rechteck: abgerundete Ecken 51">
              <a:extLst>
                <a:ext uri="{FF2B5EF4-FFF2-40B4-BE49-F238E27FC236}">
                  <a16:creationId xmlns:a16="http://schemas.microsoft.com/office/drawing/2014/main" id="{A877FEAA-EDC3-DA0F-E4E0-1CAA7CA47F66}"/>
                </a:ext>
              </a:extLst>
            </p:cNvPr>
            <p:cNvSpPr/>
            <p:nvPr/>
          </p:nvSpPr>
          <p:spPr>
            <a:xfrm>
              <a:off x="2338445" y="3834513"/>
              <a:ext cx="7597551" cy="123189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68E23500-615B-5650-C126-713F943FDA27}"/>
                </a:ext>
              </a:extLst>
            </p:cNvPr>
            <p:cNvSpPr txBox="1"/>
            <p:nvPr/>
          </p:nvSpPr>
          <p:spPr>
            <a:xfrm>
              <a:off x="2976565" y="3929061"/>
              <a:ext cx="6238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 err="1"/>
                <a:t>We</a:t>
              </a:r>
              <a:r>
                <a:rPr lang="de-DE" sz="2400" dirty="0"/>
                <a:t> </a:t>
              </a:r>
              <a:r>
                <a:rPr lang="de-DE" sz="2400" dirty="0" err="1"/>
                <a:t>measure</a:t>
              </a:r>
              <a:r>
                <a:rPr lang="de-DE" sz="2400" dirty="0"/>
                <a:t> </a:t>
              </a:r>
              <a:r>
                <a:rPr lang="de-DE" sz="2400" dirty="0" err="1"/>
                <a:t>the</a:t>
              </a:r>
              <a:r>
                <a:rPr lang="de-DE" sz="2400" dirty="0"/>
                <a:t> </a:t>
              </a:r>
              <a:r>
                <a:rPr lang="de-DE" sz="2400" dirty="0">
                  <a:solidFill>
                    <a:srgbClr val="33CC33"/>
                  </a:solidFill>
                </a:rPr>
                <a:t>differential </a:t>
              </a:r>
              <a:r>
                <a:rPr lang="de-DE" sz="2400" dirty="0" err="1">
                  <a:solidFill>
                    <a:srgbClr val="33CC33"/>
                  </a:solidFill>
                </a:rPr>
                <a:t>cross</a:t>
              </a:r>
              <a:r>
                <a:rPr lang="de-DE" sz="2400" dirty="0">
                  <a:solidFill>
                    <a:srgbClr val="33CC33"/>
                  </a:solidFill>
                </a:rPr>
                <a:t> </a:t>
              </a:r>
              <a:r>
                <a:rPr lang="de-DE" sz="2400" dirty="0" err="1">
                  <a:solidFill>
                    <a:srgbClr val="33CC33"/>
                  </a:solidFill>
                </a:rPr>
                <a:t>section</a:t>
              </a:r>
              <a:r>
                <a:rPr lang="de-DE" sz="2400" dirty="0">
                  <a:solidFill>
                    <a:srgbClr val="33CC33"/>
                  </a:solidFill>
                </a:rPr>
                <a:t> </a:t>
              </a:r>
              <a:r>
                <a:rPr lang="de-DE" sz="2400" dirty="0"/>
                <a:t>(DCS): </a:t>
              </a:r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29F5E0F4-4B63-99BC-A9AE-83941C94D1FB}"/>
              </a:ext>
            </a:extLst>
          </p:cNvPr>
          <p:cNvGrpSpPr/>
          <p:nvPr/>
        </p:nvGrpSpPr>
        <p:grpSpPr>
          <a:xfrm>
            <a:off x="8859036" y="856047"/>
            <a:ext cx="2770737" cy="1686236"/>
            <a:chOff x="8859036" y="856047"/>
            <a:chExt cx="2770737" cy="1686236"/>
          </a:xfrm>
        </p:grpSpPr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A35E69CD-D37D-20F4-B115-279854FA9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4390" y="1539814"/>
              <a:ext cx="921606" cy="922469"/>
            </a:xfrm>
            <a:prstGeom prst="rect">
              <a:avLst/>
            </a:prstGeom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13B10755-9F43-FEAA-C695-6CFE70A13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6676" y="1379267"/>
              <a:ext cx="1137942" cy="116301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DE4BF2A6-B543-2792-293E-21FA3DFD4489}"/>
                    </a:ext>
                  </a:extLst>
                </p:cNvPr>
                <p:cNvSpPr txBox="1"/>
                <p:nvPr/>
              </p:nvSpPr>
              <p:spPr>
                <a:xfrm>
                  <a:off x="8859036" y="1025670"/>
                  <a:ext cx="139192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de-DE" sz="2800" dirty="0"/>
                </a:p>
              </p:txBody>
            </p:sp>
          </mc:Choice>
          <mc:Fallback xmlns=""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DE4BF2A6-B543-2792-293E-21FA3DFD44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9036" y="1025670"/>
                  <a:ext cx="1391920" cy="52322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2A9B7264-A21F-73BF-4C1F-0ACD8EE0852C}"/>
                    </a:ext>
                  </a:extLst>
                </p:cNvPr>
                <p:cNvSpPr txBox="1"/>
                <p:nvPr/>
              </p:nvSpPr>
              <p:spPr>
                <a:xfrm>
                  <a:off x="10237853" y="856047"/>
                  <a:ext cx="139192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28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sz="2800" dirty="0"/>
                </a:p>
              </p:txBody>
            </p:sp>
          </mc:Choice>
          <mc:Fallback xmlns=""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2A9B7264-A21F-73BF-4C1F-0ACD8EE085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37853" y="856047"/>
                  <a:ext cx="1391920" cy="5232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D989E705-CAC6-A0DE-37FD-808777A52FB7}"/>
              </a:ext>
            </a:extLst>
          </p:cNvPr>
          <p:cNvGrpSpPr/>
          <p:nvPr/>
        </p:nvGrpSpPr>
        <p:grpSpPr>
          <a:xfrm>
            <a:off x="1957445" y="4841683"/>
            <a:ext cx="8339231" cy="1469173"/>
            <a:chOff x="1957445" y="5101190"/>
            <a:chExt cx="8339231" cy="1469173"/>
          </a:xfrm>
        </p:grpSpPr>
        <p:sp>
          <p:nvSpPr>
            <p:cNvPr id="58" name="Rechteck: abgerundete Ecken 57">
              <a:extLst>
                <a:ext uri="{FF2B5EF4-FFF2-40B4-BE49-F238E27FC236}">
                  <a16:creationId xmlns:a16="http://schemas.microsoft.com/office/drawing/2014/main" id="{CACB475F-2C98-0A76-FEE4-C96C99F13095}"/>
                </a:ext>
              </a:extLst>
            </p:cNvPr>
            <p:cNvSpPr/>
            <p:nvPr/>
          </p:nvSpPr>
          <p:spPr>
            <a:xfrm>
              <a:off x="1957445" y="5101190"/>
              <a:ext cx="8339231" cy="146917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CFA16781-318A-00A6-0F4A-BA213039E644}"/>
                    </a:ext>
                  </a:extLst>
                </p:cNvPr>
                <p:cNvSpPr txBox="1"/>
                <p:nvPr/>
              </p:nvSpPr>
              <p:spPr>
                <a:xfrm>
                  <a:off x="2970542" y="5212823"/>
                  <a:ext cx="631303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400" dirty="0"/>
                    <a:t>We </a:t>
                  </a:r>
                  <a:r>
                    <a:rPr lang="de-DE" sz="2400" dirty="0" err="1"/>
                    <a:t>measure</a:t>
                  </a:r>
                  <a:r>
                    <a:rPr lang="de-DE" sz="2400" dirty="0"/>
                    <a:t> at </a:t>
                  </a:r>
                  <a:r>
                    <a:rPr lang="de-DE" sz="2400" dirty="0" err="1">
                      <a:solidFill>
                        <a:srgbClr val="0066FF"/>
                      </a:solidFill>
                    </a:rPr>
                    <a:t>forward</a:t>
                  </a:r>
                  <a:r>
                    <a:rPr lang="de-DE" sz="2400" dirty="0">
                      <a:solidFill>
                        <a:srgbClr val="0066FF"/>
                      </a:solidFill>
                    </a:rPr>
                    <a:t> </a:t>
                  </a:r>
                  <a:r>
                    <a:rPr lang="de-DE" sz="2400" dirty="0" err="1">
                      <a:solidFill>
                        <a:srgbClr val="0066FF"/>
                      </a:solidFill>
                    </a:rPr>
                    <a:t>angles</a:t>
                  </a:r>
                  <a:r>
                    <a:rPr lang="de-DE" sz="2400" dirty="0">
                      <a:solidFill>
                        <a:srgbClr val="0066FF"/>
                      </a:solidFill>
                    </a:rPr>
                    <a:t> </a:t>
                  </a:r>
                  <a:r>
                    <a:rPr lang="de-DE" sz="2400" dirty="0"/>
                    <a:t>(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2400" b="0" i="0" smtClean="0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&gt;0.9</m:t>
                      </m:r>
                    </m:oMath>
                  </a14:m>
                  <a:r>
                    <a:rPr lang="de-DE" sz="2400" dirty="0"/>
                    <a:t>):</a:t>
                  </a:r>
                </a:p>
              </p:txBody>
            </p:sp>
          </mc:Choice>
          <mc:Fallback xmlns=""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CFA16781-318A-00A6-0F4A-BA213039E6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0542" y="5212823"/>
                  <a:ext cx="6313037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1255" t="-10526" r="-1158" b="-2894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Textfeld 46">
            <a:extLst>
              <a:ext uri="{FF2B5EF4-FFF2-40B4-BE49-F238E27FC236}">
                <a16:creationId xmlns:a16="http://schemas.microsoft.com/office/drawing/2014/main" id="{4433953F-3AD2-5F10-B050-3B37A1DE2D8E}"/>
              </a:ext>
            </a:extLst>
          </p:cNvPr>
          <p:cNvSpPr txBox="1"/>
          <p:nvPr/>
        </p:nvSpPr>
        <p:spPr>
          <a:xfrm>
            <a:off x="1045367" y="5373476"/>
            <a:ext cx="10101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/>
              <a:t>Hadronic</a:t>
            </a:r>
            <a:r>
              <a:rPr lang="de-DE" sz="2400" dirty="0"/>
              <a:t> </a:t>
            </a:r>
            <a:r>
              <a:rPr lang="de-DE" sz="2400" dirty="0" err="1"/>
              <a:t>molecules</a:t>
            </a:r>
            <a:r>
              <a:rPr lang="de-DE" sz="2400" dirty="0"/>
              <a:t> </a:t>
            </a:r>
            <a:r>
              <a:rPr lang="de-DE" sz="2400" dirty="0" err="1"/>
              <a:t>can</a:t>
            </a:r>
            <a:r>
              <a:rPr lang="de-DE" sz="2400" dirty="0"/>
              <a:t> </a:t>
            </a:r>
            <a:r>
              <a:rPr lang="de-DE" sz="2400" dirty="0" err="1"/>
              <a:t>only</a:t>
            </a:r>
            <a:r>
              <a:rPr lang="de-DE" sz="2400" dirty="0"/>
              <a:t> </a:t>
            </a:r>
            <a:r>
              <a:rPr lang="de-DE" sz="2400" dirty="0" err="1"/>
              <a:t>survive</a:t>
            </a:r>
            <a:r>
              <a:rPr lang="de-DE" sz="2400" dirty="0"/>
              <a:t> </a:t>
            </a:r>
            <a:r>
              <a:rPr lang="de-DE" sz="2400" dirty="0" err="1">
                <a:solidFill>
                  <a:srgbClr val="0066FF"/>
                </a:solidFill>
              </a:rPr>
              <a:t>small</a:t>
            </a:r>
            <a:r>
              <a:rPr lang="de-DE" sz="2400" dirty="0">
                <a:solidFill>
                  <a:srgbClr val="0066FF"/>
                </a:solidFill>
              </a:rPr>
              <a:t> </a:t>
            </a:r>
            <a:r>
              <a:rPr lang="de-DE" sz="2400" dirty="0" err="1">
                <a:solidFill>
                  <a:srgbClr val="0066FF"/>
                </a:solidFill>
              </a:rPr>
              <a:t>momentum</a:t>
            </a:r>
            <a:r>
              <a:rPr lang="de-DE" sz="2400" dirty="0">
                <a:solidFill>
                  <a:srgbClr val="0066FF"/>
                </a:solidFill>
              </a:rPr>
              <a:t> </a:t>
            </a:r>
            <a:r>
              <a:rPr lang="de-DE" sz="2400" dirty="0" err="1">
                <a:solidFill>
                  <a:srgbClr val="0066FF"/>
                </a:solidFill>
              </a:rPr>
              <a:t>transfers</a:t>
            </a:r>
            <a:r>
              <a:rPr lang="de-DE" sz="2400" dirty="0"/>
              <a:t>,</a:t>
            </a:r>
          </a:p>
          <a:p>
            <a:pPr algn="ctr"/>
            <a:r>
              <a:rPr lang="de-DE" sz="2400" dirty="0" err="1"/>
              <a:t>one</a:t>
            </a:r>
            <a:r>
              <a:rPr lang="de-DE" sz="2400" dirty="0"/>
              <a:t> </a:t>
            </a:r>
            <a:r>
              <a:rPr lang="de-DE" sz="2400" dirty="0" err="1"/>
              <a:t>particle</a:t>
            </a:r>
            <a:r>
              <a:rPr lang="de-DE" sz="2400" dirty="0"/>
              <a:t> </a:t>
            </a:r>
            <a:r>
              <a:rPr lang="de-DE" sz="2400" dirty="0" err="1"/>
              <a:t>must</a:t>
            </a:r>
            <a:r>
              <a:rPr lang="de-DE" sz="2400" dirty="0"/>
              <a:t> </a:t>
            </a:r>
            <a:r>
              <a:rPr lang="de-DE" sz="2400" dirty="0" err="1"/>
              <a:t>go</a:t>
            </a:r>
            <a:r>
              <a:rPr lang="de-DE" sz="2400" dirty="0"/>
              <a:t> </a:t>
            </a:r>
            <a:r>
              <a:rPr lang="de-DE" sz="2400" dirty="0" err="1"/>
              <a:t>forward</a:t>
            </a:r>
            <a:endParaRPr lang="de-DE" sz="2400" dirty="0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B675C802-C3A0-80A2-CC43-5478175FF214}"/>
              </a:ext>
            </a:extLst>
          </p:cNvPr>
          <p:cNvSpPr txBox="1"/>
          <p:nvPr/>
        </p:nvSpPr>
        <p:spPr>
          <a:xfrm>
            <a:off x="2436803" y="3845579"/>
            <a:ext cx="7380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/>
              <a:t>It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a </a:t>
            </a:r>
            <a:r>
              <a:rPr lang="de-DE" sz="2400" dirty="0" err="1"/>
              <a:t>measurand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>
                <a:solidFill>
                  <a:srgbClr val="33CC33"/>
                </a:solidFill>
              </a:rPr>
              <a:t>probability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a </a:t>
            </a:r>
            <a:r>
              <a:rPr lang="de-DE" sz="2400" dirty="0" err="1"/>
              <a:t>reaction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occur</a:t>
            </a:r>
            <a:endParaRPr lang="de-DE" sz="2400" dirty="0"/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98F7906B-3495-B2D6-9595-48FEA2F69895}"/>
              </a:ext>
            </a:extLst>
          </p:cNvPr>
          <p:cNvSpPr/>
          <p:nvPr/>
        </p:nvSpPr>
        <p:spPr>
          <a:xfrm>
            <a:off x="10379090" y="174187"/>
            <a:ext cx="1658200" cy="47895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/>
              <a:t>Introduction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0694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5" grpId="0"/>
      <p:bldP spid="47" grpId="0"/>
      <p:bldP spid="4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F78B1-4719-B910-80CB-258AF2F07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6">
            <a:extLst>
              <a:ext uri="{FF2B5EF4-FFF2-40B4-BE49-F238E27FC236}">
                <a16:creationId xmlns:a16="http://schemas.microsoft.com/office/drawing/2014/main" id="{A7A49CDD-3A66-A4CC-1B54-EFB13FE1C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538" y="719964"/>
            <a:ext cx="10784924" cy="576070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A9AE91A-EDF5-1F12-2678-4CBCA6559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40</a:t>
            </a:fld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158727D-2023-C2F5-F091-7D01EB15F29F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EDAE7EFB-523B-9830-CD08-1AE6AC60FA42}"/>
                  </a:ext>
                </a:extLst>
              </p:cNvPr>
              <p:cNvSpPr txBox="1"/>
              <p:nvPr/>
            </p:nvSpPr>
            <p:spPr>
              <a:xfrm>
                <a:off x="490535" y="360755"/>
                <a:ext cx="8392207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Cross Check: DCS </a:t>
                </a:r>
                <a:r>
                  <a:rPr lang="de-DE" sz="3200" b="1" dirty="0" err="1"/>
                  <a:t>of</a:t>
                </a:r>
                <a:r>
                  <a:rPr lang="de-DE" sz="3200" b="1" dirty="0"/>
                  <a:t> </a:t>
                </a:r>
                <a14:m>
                  <m:oMath xmlns:m="http://schemas.openxmlformats.org/officeDocument/2006/math"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𝜸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𝜼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endParaRPr lang="de-DE" sz="3200" b="1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EDAE7EFB-523B-9830-CD08-1AE6AC60F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5" y="360755"/>
                <a:ext cx="8392207" cy="595932"/>
              </a:xfrm>
              <a:prstGeom prst="rect">
                <a:avLst/>
              </a:prstGeom>
              <a:blipFill>
                <a:blip r:embed="rId4"/>
                <a:stretch>
                  <a:fillRect l="-1816" t="-12245" b="-316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71AA23D5-8261-E548-E89B-4361B8C9C20E}"/>
              </a:ext>
            </a:extLst>
          </p:cNvPr>
          <p:cNvSpPr txBox="1">
            <a:spLocks/>
          </p:cNvSpPr>
          <p:nvPr/>
        </p:nvSpPr>
        <p:spPr>
          <a:xfrm>
            <a:off x="0" y="6506005"/>
            <a:ext cx="6487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909085"/>
                </a:solidFill>
              </a:rPr>
              <a:t>Bonn-</a:t>
            </a:r>
            <a:r>
              <a:rPr lang="de-DE" sz="1400" dirty="0" err="1">
                <a:solidFill>
                  <a:srgbClr val="909085"/>
                </a:solidFill>
              </a:rPr>
              <a:t>Gatchina</a:t>
            </a:r>
            <a:r>
              <a:rPr lang="de-DE" sz="1400" dirty="0">
                <a:solidFill>
                  <a:srgbClr val="909085"/>
                </a:solidFill>
              </a:rPr>
              <a:t>, https://pwa.hiskp.uni-bonn.de/BG2019_obs_int.htm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3986469-50D7-2C7C-90C8-FF16F06E6A31}"/>
              </a:ext>
            </a:extLst>
          </p:cNvPr>
          <p:cNvSpPr txBox="1">
            <a:spLocks/>
          </p:cNvSpPr>
          <p:nvPr/>
        </p:nvSpPr>
        <p:spPr>
          <a:xfrm>
            <a:off x="6999514" y="6506005"/>
            <a:ext cx="4736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err="1">
                <a:solidFill>
                  <a:srgbClr val="909085"/>
                </a:solidFill>
              </a:rPr>
              <a:t>McNicoll</a:t>
            </a:r>
            <a:r>
              <a:rPr lang="de-DE" sz="1400" dirty="0">
                <a:solidFill>
                  <a:srgbClr val="909085"/>
                </a:solidFill>
              </a:rPr>
              <a:t> et al., https://doi.org/10.1103/PhysRevC.82.035208</a:t>
            </a:r>
          </a:p>
        </p:txBody>
      </p:sp>
    </p:spTree>
    <p:extLst>
      <p:ext uri="{BB962C8B-B14F-4D97-AF65-F5344CB8AC3E}">
        <p14:creationId xmlns:p14="http://schemas.microsoft.com/office/powerpoint/2010/main" val="904662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7BD76-FEAC-548A-941A-45868FEDD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7B444CA-3821-1005-8B84-129B9C110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72" y="608517"/>
            <a:ext cx="11231838" cy="598734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2B7E186-3BE0-51D5-6649-A360701B0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2009" y="1314817"/>
            <a:ext cx="3653372" cy="3813667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05A4C9A-B622-114C-887D-FAC21CA6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41</a:t>
            </a:fld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267798C-D31F-C589-7ADE-39A33511FD3B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B6F4AFC-4913-A048-6152-6BEC2F6D2498}"/>
              </a:ext>
            </a:extLst>
          </p:cNvPr>
          <p:cNvSpPr txBox="1"/>
          <p:nvPr/>
        </p:nvSpPr>
        <p:spPr>
          <a:xfrm>
            <a:off x="490535" y="360755"/>
            <a:ext cx="8392207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Fermi Momentum </a:t>
            </a:r>
            <a:r>
              <a:rPr lang="de-DE" sz="3200" b="1" dirty="0" err="1"/>
              <a:t>Correction</a:t>
            </a:r>
            <a:endParaRPr lang="de-DE" sz="32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CBC5054-1EC8-CD20-6D16-CDE806996324}"/>
              </a:ext>
            </a:extLst>
          </p:cNvPr>
          <p:cNvSpPr txBox="1">
            <a:spLocks/>
          </p:cNvSpPr>
          <p:nvPr/>
        </p:nvSpPr>
        <p:spPr>
          <a:xfrm>
            <a:off x="0" y="6506005"/>
            <a:ext cx="6487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909085"/>
                </a:solidFill>
              </a:rPr>
              <a:t>R. </a:t>
            </a:r>
            <a:r>
              <a:rPr lang="de-DE" sz="1400" dirty="0" err="1">
                <a:solidFill>
                  <a:srgbClr val="909085"/>
                </a:solidFill>
              </a:rPr>
              <a:t>Machleidt</a:t>
            </a:r>
            <a:r>
              <a:rPr lang="de-DE" sz="1400" dirty="0">
                <a:solidFill>
                  <a:srgbClr val="909085"/>
                </a:solidFill>
              </a:rPr>
              <a:t>, https://doi.org/10.1103/PhysRevC.63.024001</a:t>
            </a:r>
          </a:p>
        </p:txBody>
      </p:sp>
    </p:spTree>
    <p:extLst>
      <p:ext uri="{BB962C8B-B14F-4D97-AF65-F5344CB8AC3E}">
        <p14:creationId xmlns:p14="http://schemas.microsoft.com/office/powerpoint/2010/main" val="4508848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5B28D-5C18-3115-0BA7-D313CD3E7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86F6FCD8-A046-A80F-E0E7-1C6BE5DD8C7F}"/>
              </a:ext>
            </a:extLst>
          </p:cNvPr>
          <p:cNvSpPr/>
          <p:nvPr/>
        </p:nvSpPr>
        <p:spPr>
          <a:xfrm>
            <a:off x="474226" y="5241896"/>
            <a:ext cx="8647141" cy="80330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62AC1257-1880-0027-21BF-D8707BB86A42}"/>
              </a:ext>
            </a:extLst>
          </p:cNvPr>
          <p:cNvSpPr/>
          <p:nvPr/>
        </p:nvSpPr>
        <p:spPr>
          <a:xfrm>
            <a:off x="474229" y="4224580"/>
            <a:ext cx="4585452" cy="669796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69DFAB87-AA8A-5E59-88AF-DB99FB488D38}"/>
              </a:ext>
            </a:extLst>
          </p:cNvPr>
          <p:cNvSpPr/>
          <p:nvPr/>
        </p:nvSpPr>
        <p:spPr>
          <a:xfrm>
            <a:off x="490535" y="1354055"/>
            <a:ext cx="7919633" cy="2588025"/>
          </a:xfrm>
          <a:prstGeom prst="roundRect">
            <a:avLst>
              <a:gd name="adj" fmla="val 6186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7EB5B3C-2A8A-98E9-752B-7C22FC37D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42</a:t>
            </a:fld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401ADFC-14E3-9CBF-225E-0B9F8E4C198D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7389DFB-BE5E-89B4-C54E-CCF3B186B9F7}"/>
              </a:ext>
            </a:extLst>
          </p:cNvPr>
          <p:cNvSpPr txBox="1"/>
          <p:nvPr/>
        </p:nvSpPr>
        <p:spPr>
          <a:xfrm>
            <a:off x="490535" y="360755"/>
            <a:ext cx="8392207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Fermi Momentum in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3639D2E8-150F-A03E-825C-7C74DDB38B46}"/>
                  </a:ext>
                </a:extLst>
              </p:cNvPr>
              <p:cNvSpPr txBox="1"/>
              <p:nvPr/>
            </p:nvSpPr>
            <p:spPr>
              <a:xfrm>
                <a:off x="634157" y="1329825"/>
                <a:ext cx="7491531" cy="698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Generating 4-vector of photon following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distribution</a:t>
                </a:r>
                <a:r>
                  <a:rPr lang="de-DE" sz="2400" dirty="0"/>
                  <a:t> </a:t>
                </a: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3639D2E8-150F-A03E-825C-7C74DDB38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157" y="1329825"/>
                <a:ext cx="7491531" cy="698461"/>
              </a:xfrm>
              <a:prstGeom prst="rect">
                <a:avLst/>
              </a:prstGeom>
              <a:blipFill>
                <a:blip r:embed="rId3"/>
                <a:stretch>
                  <a:fillRect l="-10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2F8CC3EF-B84E-1E55-F570-6CFA58112F9C}"/>
              </a:ext>
            </a:extLst>
          </p:cNvPr>
          <p:cNvSpPr txBox="1"/>
          <p:nvPr/>
        </p:nvSpPr>
        <p:spPr>
          <a:xfrm>
            <a:off x="630463" y="2077530"/>
            <a:ext cx="768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Generating 4-vector of target, including Fermi momentum</a:t>
            </a:r>
            <a:r>
              <a:rPr lang="de-DE" sz="2400" dirty="0"/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480E72A-94D9-D511-C02A-7478AEE865BB}"/>
              </a:ext>
            </a:extLst>
          </p:cNvPr>
          <p:cNvSpPr txBox="1"/>
          <p:nvPr/>
        </p:nvSpPr>
        <p:spPr>
          <a:xfrm>
            <a:off x="630463" y="2782143"/>
            <a:ext cx="7548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Adding these 4-vectors to get initial state 4-vector</a:t>
            </a:r>
            <a:r>
              <a:rPr lang="de-DE" sz="2400" dirty="0"/>
              <a:t>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0841FCA-7C23-F802-95FC-F58BB1A420D1}"/>
              </a:ext>
            </a:extLst>
          </p:cNvPr>
          <p:cNvSpPr txBox="1"/>
          <p:nvPr/>
        </p:nvSpPr>
        <p:spPr>
          <a:xfrm>
            <a:off x="630463" y="3429000"/>
            <a:ext cx="664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Using </a:t>
            </a:r>
            <a:r>
              <a:rPr lang="en-US" sz="2400" dirty="0">
                <a:solidFill>
                  <a:srgbClr val="0070C0"/>
                </a:solidFill>
              </a:rPr>
              <a:t>initial state 4-vector </a:t>
            </a:r>
            <a:r>
              <a:rPr lang="en-US" sz="2400" dirty="0"/>
              <a:t>to boost in CM frame</a:t>
            </a:r>
            <a:r>
              <a:rPr lang="de-DE" sz="2400" dirty="0"/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5EF036E-313A-2CAF-24CF-C886F9473D8D}"/>
              </a:ext>
            </a:extLst>
          </p:cNvPr>
          <p:cNvSpPr txBox="1"/>
          <p:nvPr/>
        </p:nvSpPr>
        <p:spPr>
          <a:xfrm>
            <a:off x="630461" y="4298444"/>
            <a:ext cx="4797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Generating final </a:t>
            </a:r>
            <a:r>
              <a:rPr lang="de-DE" sz="2400" dirty="0" err="1"/>
              <a:t>state</a:t>
            </a:r>
            <a:r>
              <a:rPr lang="de-DE" sz="2400" dirty="0"/>
              <a:t> </a:t>
            </a:r>
            <a:r>
              <a:rPr lang="de-DE" sz="2400" dirty="0" err="1"/>
              <a:t>particles</a:t>
            </a:r>
            <a:endParaRPr lang="de-DE" sz="2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AA33C2A-27F1-753F-6E89-C7462EA5074B}"/>
              </a:ext>
            </a:extLst>
          </p:cNvPr>
          <p:cNvSpPr txBox="1"/>
          <p:nvPr/>
        </p:nvSpPr>
        <p:spPr>
          <a:xfrm>
            <a:off x="630462" y="5412715"/>
            <a:ext cx="839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Using reverse of </a:t>
            </a:r>
            <a:r>
              <a:rPr lang="en-US" sz="2400" dirty="0">
                <a:solidFill>
                  <a:srgbClr val="0070C0"/>
                </a:solidFill>
              </a:rPr>
              <a:t>initial state 4-vector </a:t>
            </a:r>
            <a:r>
              <a:rPr lang="en-US" sz="2400" dirty="0"/>
              <a:t>to boost back in LAB frame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86225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BF2C2-1490-54ED-18B4-C83D67F53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ED0D1BDA-BDFC-B811-7828-5411E9A46D3C}"/>
              </a:ext>
            </a:extLst>
          </p:cNvPr>
          <p:cNvSpPr/>
          <p:nvPr/>
        </p:nvSpPr>
        <p:spPr>
          <a:xfrm>
            <a:off x="474226" y="4281690"/>
            <a:ext cx="9539839" cy="1763510"/>
          </a:xfrm>
          <a:prstGeom prst="roundRect">
            <a:avLst>
              <a:gd name="adj" fmla="val 6186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F95C21ED-AE67-B172-6F5A-840EB78BCEEA}"/>
              </a:ext>
            </a:extLst>
          </p:cNvPr>
          <p:cNvSpPr/>
          <p:nvPr/>
        </p:nvSpPr>
        <p:spPr>
          <a:xfrm>
            <a:off x="474229" y="3120728"/>
            <a:ext cx="4676892" cy="826528"/>
          </a:xfrm>
          <a:prstGeom prst="roundRect">
            <a:avLst>
              <a:gd name="adj" fmla="val 6186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6D38FF71-46A0-1783-BEF5-1A79DFB917A2}"/>
              </a:ext>
            </a:extLst>
          </p:cNvPr>
          <p:cNvSpPr/>
          <p:nvPr/>
        </p:nvSpPr>
        <p:spPr>
          <a:xfrm>
            <a:off x="490535" y="1354056"/>
            <a:ext cx="9383603" cy="1432239"/>
          </a:xfrm>
          <a:prstGeom prst="roundRect">
            <a:avLst>
              <a:gd name="adj" fmla="val 6186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2C3EE41-613C-18B1-7216-3C600148A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43</a:t>
            </a:fld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F7947499-6832-F768-65CC-C97800536C12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5B93F28C-7016-0267-80F2-6B49C9FF206A}"/>
                  </a:ext>
                </a:extLst>
              </p:cNvPr>
              <p:cNvSpPr txBox="1"/>
              <p:nvPr/>
            </p:nvSpPr>
            <p:spPr>
              <a:xfrm>
                <a:off x="490535" y="360755"/>
                <a:ext cx="839220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Fermi Momentum </a:t>
                </a:r>
                <a:r>
                  <a:rPr lang="de-DE" sz="3200" b="1" dirty="0" err="1"/>
                  <a:t>Correction</a:t>
                </a:r>
                <a:r>
                  <a:rPr lang="de-DE" sz="3200" b="1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3200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b>
                        <m:r>
                          <a:rPr lang="de-DE" sz="32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de-DE" sz="3200" b="1" dirty="0"/>
                  <a:t> Data</a:t>
                </a: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5B93F28C-7016-0267-80F2-6B49C9FF2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5" y="360755"/>
                <a:ext cx="8392207" cy="584775"/>
              </a:xfrm>
              <a:prstGeom prst="rect">
                <a:avLst/>
              </a:prstGeom>
              <a:blipFill>
                <a:blip r:embed="rId3"/>
                <a:stretch>
                  <a:fillRect l="-1816"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201D72DC-1FD2-7177-D1F0-19E56151742A}"/>
              </a:ext>
            </a:extLst>
          </p:cNvPr>
          <p:cNvSpPr txBox="1"/>
          <p:nvPr/>
        </p:nvSpPr>
        <p:spPr>
          <a:xfrm>
            <a:off x="630462" y="1524734"/>
            <a:ext cx="9383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4-vector of photon and static target known, define as '</a:t>
            </a:r>
            <a:r>
              <a:rPr lang="en-US" sz="2400" dirty="0">
                <a:solidFill>
                  <a:srgbClr val="0070C0"/>
                </a:solidFill>
              </a:rPr>
              <a:t>boost vector A</a:t>
            </a:r>
            <a:r>
              <a:rPr lang="en-US" sz="2400" dirty="0"/>
              <a:t>'</a:t>
            </a:r>
            <a:endParaRPr lang="de-DE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644D7EB1-27B2-56E2-4CA4-ACD2579BC646}"/>
                  </a:ext>
                </a:extLst>
              </p:cNvPr>
              <p:cNvSpPr txBox="1"/>
              <p:nvPr/>
            </p:nvSpPr>
            <p:spPr>
              <a:xfrm>
                <a:off x="630462" y="2153616"/>
                <a:ext cx="97124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Boosting final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400" dirty="0"/>
                  <a:t> into the CM frame using </a:t>
                </a:r>
                <a:r>
                  <a:rPr lang="en-US" sz="2400" dirty="0">
                    <a:solidFill>
                      <a:srgbClr val="0070C0"/>
                    </a:solidFill>
                  </a:rPr>
                  <a:t>boost vector A</a:t>
                </a:r>
                <a:endParaRPr lang="de-DE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644D7EB1-27B2-56E2-4CA4-ACD2579BC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62" y="2153616"/>
                <a:ext cx="9712417" cy="461665"/>
              </a:xfrm>
              <a:prstGeom prst="rect">
                <a:avLst/>
              </a:prstGeom>
              <a:blipFill>
                <a:blip r:embed="rId4"/>
                <a:stretch>
                  <a:fillRect l="-816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F2F1308C-BF76-389F-83F0-BA28F05EF23F}"/>
              </a:ext>
            </a:extLst>
          </p:cNvPr>
          <p:cNvSpPr txBox="1"/>
          <p:nvPr/>
        </p:nvSpPr>
        <p:spPr>
          <a:xfrm>
            <a:off x="506844" y="4402147"/>
            <a:ext cx="9383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Still in LAB frame, generating initial state vector including Fermi motion, define as '</a:t>
            </a:r>
            <a:r>
              <a:rPr lang="en-US" sz="2400" dirty="0">
                <a:solidFill>
                  <a:srgbClr val="FFC000"/>
                </a:solidFill>
              </a:rPr>
              <a:t>boost vector B</a:t>
            </a:r>
            <a:r>
              <a:rPr lang="en-US" sz="2400" dirty="0"/>
              <a:t>'</a:t>
            </a:r>
            <a:endParaRPr lang="de-DE" sz="2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A2E4FFA-5195-0F31-11FB-365F40DF3680}"/>
              </a:ext>
            </a:extLst>
          </p:cNvPr>
          <p:cNvSpPr txBox="1"/>
          <p:nvPr/>
        </p:nvSpPr>
        <p:spPr>
          <a:xfrm>
            <a:off x="630462" y="3314322"/>
            <a:ext cx="4797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Generating final </a:t>
            </a:r>
            <a:r>
              <a:rPr lang="de-DE" sz="2400" dirty="0" err="1"/>
              <a:t>state</a:t>
            </a:r>
            <a:r>
              <a:rPr lang="de-DE" sz="2400" dirty="0"/>
              <a:t> </a:t>
            </a:r>
            <a:r>
              <a:rPr lang="de-DE" sz="2400" dirty="0" err="1"/>
              <a:t>particles</a:t>
            </a:r>
            <a:endParaRPr lang="de-DE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E5187EED-0860-4873-142E-7B620F47D372}"/>
                  </a:ext>
                </a:extLst>
              </p:cNvPr>
              <p:cNvSpPr txBox="1"/>
              <p:nvPr/>
            </p:nvSpPr>
            <p:spPr>
              <a:xfrm>
                <a:off x="506844" y="5353600"/>
                <a:ext cx="97124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Boosting final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into LAB frame using inverse of </a:t>
                </a:r>
                <a:r>
                  <a:rPr lang="en-US" sz="2400" dirty="0">
                    <a:solidFill>
                      <a:srgbClr val="FFC000"/>
                    </a:solidFill>
                  </a:rPr>
                  <a:t>boost vector B</a:t>
                </a:r>
                <a:endParaRPr lang="de-DE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E5187EED-0860-4873-142E-7B620F47D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844" y="5353600"/>
                <a:ext cx="9712417" cy="461665"/>
              </a:xfrm>
              <a:prstGeom prst="rect">
                <a:avLst/>
              </a:prstGeom>
              <a:blipFill>
                <a:blip r:embed="rId5"/>
                <a:stretch>
                  <a:fillRect l="-816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123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847A3-78DB-1178-E41A-E57B24183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12691B10-31B1-AAF2-8DBF-225BF3012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091" y="1612620"/>
            <a:ext cx="6096908" cy="4038511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A734017-E058-773F-2ED4-82A54C20F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44</a:t>
            </a:fld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1BE0CC6-013F-2FF1-4A62-89F3E7B96AB4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C023970-8ECF-710C-E015-C9667FE399EF}"/>
              </a:ext>
            </a:extLst>
          </p:cNvPr>
          <p:cNvSpPr txBox="1"/>
          <p:nvPr/>
        </p:nvSpPr>
        <p:spPr>
          <a:xfrm>
            <a:off x="490535" y="360755"/>
            <a:ext cx="8392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Effects</a:t>
            </a:r>
            <a:r>
              <a:rPr lang="de-DE" sz="3200" b="1" dirty="0"/>
              <a:t> </a:t>
            </a:r>
            <a:r>
              <a:rPr lang="de-DE" sz="3200" b="1" dirty="0" err="1"/>
              <a:t>of</a:t>
            </a:r>
            <a:r>
              <a:rPr lang="de-DE" sz="3200" b="1" dirty="0"/>
              <a:t> Fermi </a:t>
            </a:r>
            <a:r>
              <a:rPr lang="de-DE" sz="3200" b="1" dirty="0" err="1"/>
              <a:t>Smearing</a:t>
            </a:r>
            <a:endParaRPr lang="de-DE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B3ADBD6-3EDF-79AA-193D-7B788C6E417A}"/>
                  </a:ext>
                </a:extLst>
              </p:cNvPr>
              <p:cNvSpPr txBox="1"/>
              <p:nvPr/>
            </p:nvSpPr>
            <p:spPr>
              <a:xfrm>
                <a:off x="630462" y="1048243"/>
                <a:ext cx="97124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>
                    <a:solidFill>
                      <a:schemeClr val="tx1"/>
                    </a:solidFill>
                  </a:rPr>
                  <a:t>Look at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smearing</a:t>
                </a:r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of</a:t>
                </a:r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single</a:t>
                </a:r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sz="2400" dirty="0">
                    <a:solidFill>
                      <a:schemeClr val="tx1"/>
                    </a:solidFill>
                  </a:rPr>
                  <a:t> bin:</a:t>
                </a: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B3ADBD6-3EDF-79AA-193D-7B788C6E4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62" y="1048243"/>
                <a:ext cx="9712417" cy="461665"/>
              </a:xfrm>
              <a:prstGeom prst="rect">
                <a:avLst/>
              </a:prstGeom>
              <a:blipFill>
                <a:blip r:embed="rId4"/>
                <a:stretch>
                  <a:fillRect l="-816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>
            <a:extLst>
              <a:ext uri="{FF2B5EF4-FFF2-40B4-BE49-F238E27FC236}">
                <a16:creationId xmlns:a16="http://schemas.microsoft.com/office/drawing/2014/main" id="{534B1962-C42C-944A-1AE9-2323B0307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5" y="1612620"/>
            <a:ext cx="6096909" cy="4038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454C651E-8BC8-0B29-12C9-17106955228B}"/>
                  </a:ext>
                </a:extLst>
              </p:cNvPr>
              <p:cNvSpPr txBox="1"/>
              <p:nvPr/>
            </p:nvSpPr>
            <p:spPr>
              <a:xfrm>
                <a:off x="2318283" y="5562349"/>
                <a:ext cx="1949452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de-DE" sz="2400" dirty="0"/>
                  <a:t> spectrum</a:t>
                </a: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454C651E-8BC8-0B29-12C9-171069552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283" y="5562349"/>
                <a:ext cx="1949452" cy="494815"/>
              </a:xfrm>
              <a:prstGeom prst="rect">
                <a:avLst/>
              </a:prstGeom>
              <a:blipFill>
                <a:blip r:embed="rId6"/>
                <a:stretch>
                  <a:fillRect l="-625" t="-8537" b="-207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38893CEF-B55D-BA49-17F9-37939E1D0F09}"/>
                  </a:ext>
                </a:extLst>
              </p:cNvPr>
              <p:cNvSpPr txBox="1"/>
              <p:nvPr/>
            </p:nvSpPr>
            <p:spPr>
              <a:xfrm>
                <a:off x="8292005" y="5572984"/>
                <a:ext cx="19494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spectrum</a:t>
                </a:r>
                <a:endParaRPr lang="de-DE" sz="2400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38893CEF-B55D-BA49-17F9-37939E1D0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05" y="5572984"/>
                <a:ext cx="1949452" cy="461665"/>
              </a:xfrm>
              <a:prstGeom prst="rect">
                <a:avLst/>
              </a:prstGeom>
              <a:blipFill>
                <a:blip r:embed="rId7"/>
                <a:stretch>
                  <a:fillRect l="-625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26901D7-E22D-A3E6-3C36-0A32CDEC5739}"/>
              </a:ext>
            </a:extLst>
          </p:cNvPr>
          <p:cNvGrpSpPr/>
          <p:nvPr/>
        </p:nvGrpSpPr>
        <p:grpSpPr>
          <a:xfrm>
            <a:off x="1083564" y="2176998"/>
            <a:ext cx="1813689" cy="307777"/>
            <a:chOff x="1303020" y="3076991"/>
            <a:chExt cx="1813689" cy="307777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80A65FA-CE01-003A-DCF2-14A552F8A71F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Static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D83043F8-1DEC-39DD-52E3-4B5B21C9F3E2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0303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155F94A-93DA-F190-D8BE-91A6FD42790D}"/>
              </a:ext>
            </a:extLst>
          </p:cNvPr>
          <p:cNvGrpSpPr/>
          <p:nvPr/>
        </p:nvGrpSpPr>
        <p:grpSpPr>
          <a:xfrm>
            <a:off x="6992669" y="2176998"/>
            <a:ext cx="1813689" cy="307777"/>
            <a:chOff x="1303020" y="3076991"/>
            <a:chExt cx="1813689" cy="307777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E849BA7D-D43D-6E4F-672E-5AF7069A8F30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Static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78966653-9EBA-12D4-99BD-50BF736A79EA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0303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CD641FBE-A7E6-56CE-8E69-16E4F99D1D04}"/>
              </a:ext>
            </a:extLst>
          </p:cNvPr>
          <p:cNvGrpSpPr/>
          <p:nvPr/>
        </p:nvGrpSpPr>
        <p:grpSpPr>
          <a:xfrm>
            <a:off x="6992669" y="2433598"/>
            <a:ext cx="1813689" cy="307777"/>
            <a:chOff x="1303020" y="3076991"/>
            <a:chExt cx="1813689" cy="307777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A7ED109B-C45A-0913-7AB2-9BCC4FE4E836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Moving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34763EF5-5AD2-63CA-A4AA-9B3C50671203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FF010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DA8910A7-5233-F72C-9AF1-68E255EDD31A}"/>
              </a:ext>
            </a:extLst>
          </p:cNvPr>
          <p:cNvCxnSpPr/>
          <p:nvPr/>
        </p:nvCxnSpPr>
        <p:spPr>
          <a:xfrm>
            <a:off x="5209260" y="5803816"/>
            <a:ext cx="207038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39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33357-DA0A-90F2-0DCC-11C8AFADD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E3CFB35-9F62-5CC5-FDE4-95D9C98C4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35" y="1860362"/>
            <a:ext cx="5985117" cy="354302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2C29974-3ACD-F4DD-63C5-200EEBCDF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78936"/>
            <a:ext cx="6096909" cy="3505877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527BDE1-B3BE-EA7A-8C23-595DEB2D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45</a:t>
            </a:fld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934999A5-CA95-EB71-2623-C8068624F6B1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FB6BE2-3DEB-825F-3072-71A5423953EE}"/>
              </a:ext>
            </a:extLst>
          </p:cNvPr>
          <p:cNvSpPr txBox="1"/>
          <p:nvPr/>
        </p:nvSpPr>
        <p:spPr>
          <a:xfrm>
            <a:off x="490535" y="360755"/>
            <a:ext cx="8392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Effects</a:t>
            </a:r>
            <a:r>
              <a:rPr lang="de-DE" sz="3200" b="1" dirty="0"/>
              <a:t> </a:t>
            </a:r>
            <a:r>
              <a:rPr lang="de-DE" sz="3200" b="1" dirty="0" err="1"/>
              <a:t>of</a:t>
            </a:r>
            <a:r>
              <a:rPr lang="de-DE" sz="3200" b="1" dirty="0"/>
              <a:t> Fermi </a:t>
            </a:r>
            <a:r>
              <a:rPr lang="de-DE" sz="3200" b="1" dirty="0" err="1"/>
              <a:t>Smearing</a:t>
            </a:r>
            <a:endParaRPr lang="de-DE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07F96047-2937-B8CE-96F7-128A1882CBD3}"/>
                  </a:ext>
                </a:extLst>
              </p:cNvPr>
              <p:cNvSpPr txBox="1"/>
              <p:nvPr/>
            </p:nvSpPr>
            <p:spPr>
              <a:xfrm>
                <a:off x="630462" y="1048243"/>
                <a:ext cx="97124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>
                    <a:solidFill>
                      <a:schemeClr val="tx1"/>
                    </a:solidFill>
                  </a:rPr>
                  <a:t>Look at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smearing</a:t>
                </a:r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of</a:t>
                </a:r>
                <a:r>
                  <a:rPr lang="de-DE" sz="2400" dirty="0">
                    <a:solidFill>
                      <a:schemeClr val="tx1"/>
                    </a:solidFill>
                  </a:rPr>
                  <a:t> multiple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bins</a:t>
                </a:r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with</a:t>
                </a:r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equal</a:t>
                </a:r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magnitudes</a:t>
                </a:r>
                <a:r>
                  <a:rPr lang="de-DE" sz="2400" dirty="0">
                    <a:solidFill>
                      <a:schemeClr val="tx1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07F96047-2937-B8CE-96F7-128A1882C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62" y="1048243"/>
                <a:ext cx="9712417" cy="461665"/>
              </a:xfrm>
              <a:prstGeom prst="rect">
                <a:avLst/>
              </a:prstGeom>
              <a:blipFill>
                <a:blip r:embed="rId5"/>
                <a:stretch>
                  <a:fillRect l="-816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9F7A9877-D410-279E-EADC-D0FBE3CD93E7}"/>
                  </a:ext>
                </a:extLst>
              </p:cNvPr>
              <p:cNvSpPr txBox="1"/>
              <p:nvPr/>
            </p:nvSpPr>
            <p:spPr>
              <a:xfrm>
                <a:off x="2318283" y="5562349"/>
                <a:ext cx="1949452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de-DE" sz="2400" dirty="0"/>
                  <a:t> spectrum</a:t>
                </a: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9F7A9877-D410-279E-EADC-D0FBE3CD9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283" y="5562349"/>
                <a:ext cx="1949452" cy="494815"/>
              </a:xfrm>
              <a:prstGeom prst="rect">
                <a:avLst/>
              </a:prstGeom>
              <a:blipFill>
                <a:blip r:embed="rId6"/>
                <a:stretch>
                  <a:fillRect l="-625" t="-8537" b="-207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193F3ADC-82E8-E0C4-2516-D5A7B6B4398B}"/>
                  </a:ext>
                </a:extLst>
              </p:cNvPr>
              <p:cNvSpPr txBox="1"/>
              <p:nvPr/>
            </p:nvSpPr>
            <p:spPr>
              <a:xfrm>
                <a:off x="8292005" y="5572984"/>
                <a:ext cx="19494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spectrum</a:t>
                </a:r>
                <a:endParaRPr lang="de-DE" sz="2400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193F3ADC-82E8-E0C4-2516-D5A7B6B43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05" y="5572984"/>
                <a:ext cx="1949452" cy="461665"/>
              </a:xfrm>
              <a:prstGeom prst="rect">
                <a:avLst/>
              </a:prstGeom>
              <a:blipFill>
                <a:blip r:embed="rId7"/>
                <a:stretch>
                  <a:fillRect l="-625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0646C54-7DEB-4B10-E3B9-8247D8F76859}"/>
              </a:ext>
            </a:extLst>
          </p:cNvPr>
          <p:cNvGrpSpPr/>
          <p:nvPr/>
        </p:nvGrpSpPr>
        <p:grpSpPr>
          <a:xfrm>
            <a:off x="1941563" y="1841788"/>
            <a:ext cx="1813689" cy="307777"/>
            <a:chOff x="1303020" y="3076991"/>
            <a:chExt cx="1813689" cy="307777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8C9B2002-FCD6-24AA-003F-3F80472EE2DA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Static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E45E61B8-631A-8F56-0843-247ED8664090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0303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B74ADE3-3F1B-41E2-09D2-F243ED5A7D6C}"/>
              </a:ext>
            </a:extLst>
          </p:cNvPr>
          <p:cNvGrpSpPr/>
          <p:nvPr/>
        </p:nvGrpSpPr>
        <p:grpSpPr>
          <a:xfrm>
            <a:off x="7622589" y="1590142"/>
            <a:ext cx="1813689" cy="307777"/>
            <a:chOff x="1303020" y="3076991"/>
            <a:chExt cx="1813689" cy="307777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917A8C5F-0E7F-1CB7-49B8-384A2F2171F4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Static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86D94B73-2A30-61FC-FF15-DC1F766A4FC2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0303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43186183-FA04-532A-88C5-3BC4A21BBFFF}"/>
              </a:ext>
            </a:extLst>
          </p:cNvPr>
          <p:cNvGrpSpPr/>
          <p:nvPr/>
        </p:nvGrpSpPr>
        <p:grpSpPr>
          <a:xfrm>
            <a:off x="7622589" y="1864974"/>
            <a:ext cx="1813689" cy="307777"/>
            <a:chOff x="1303020" y="3076991"/>
            <a:chExt cx="1813689" cy="307777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33A6943-F7E7-9867-020E-3E1B22B2EEFB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Moving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1C9E5C6D-D492-7A54-0830-B4D261C57EA3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FF010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6DA77354-59AB-0B96-02E5-CAADEAB7E5F7}"/>
              </a:ext>
            </a:extLst>
          </p:cNvPr>
          <p:cNvCxnSpPr/>
          <p:nvPr/>
        </p:nvCxnSpPr>
        <p:spPr>
          <a:xfrm>
            <a:off x="5209260" y="5803816"/>
            <a:ext cx="207038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5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2C03A-3E8C-6DD3-8EA2-E0D2BB3AE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B8818C4-A6C2-E916-1C06-0405DD70B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89" y="1500548"/>
            <a:ext cx="5900984" cy="39028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69FC00B-1802-386A-574C-14BA6E861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4486" y="1481976"/>
            <a:ext cx="5900983" cy="3902837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4226428-7CE9-13AB-0EE3-65BDE707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46</a:t>
            </a:fld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99C4EF7-BBAB-3017-B39F-A0EE80937A3E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5D42BCC-E0E1-919C-8ADD-491E0ADCB72D}"/>
              </a:ext>
            </a:extLst>
          </p:cNvPr>
          <p:cNvSpPr txBox="1"/>
          <p:nvPr/>
        </p:nvSpPr>
        <p:spPr>
          <a:xfrm>
            <a:off x="490535" y="360755"/>
            <a:ext cx="8392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Effects</a:t>
            </a:r>
            <a:r>
              <a:rPr lang="de-DE" sz="3200" b="1" dirty="0"/>
              <a:t> </a:t>
            </a:r>
            <a:r>
              <a:rPr lang="de-DE" sz="3200" b="1" dirty="0" err="1"/>
              <a:t>of</a:t>
            </a:r>
            <a:r>
              <a:rPr lang="de-DE" sz="3200" b="1" dirty="0"/>
              <a:t> Fermi </a:t>
            </a:r>
            <a:r>
              <a:rPr lang="de-DE" sz="3200" b="1" dirty="0" err="1"/>
              <a:t>Smearing</a:t>
            </a:r>
            <a:endParaRPr lang="de-DE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C0E70136-4467-481D-7A6E-B512B358FDD1}"/>
                  </a:ext>
                </a:extLst>
              </p:cNvPr>
              <p:cNvSpPr txBox="1"/>
              <p:nvPr/>
            </p:nvSpPr>
            <p:spPr>
              <a:xfrm>
                <a:off x="630462" y="1048243"/>
                <a:ext cx="97124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>
                    <a:solidFill>
                      <a:schemeClr val="tx1"/>
                    </a:solidFill>
                  </a:rPr>
                  <a:t>Look at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smearing</a:t>
                </a:r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of</a:t>
                </a:r>
                <a:r>
                  <a:rPr lang="de-DE" sz="2400" dirty="0">
                    <a:solidFill>
                      <a:schemeClr val="tx1"/>
                    </a:solidFill>
                  </a:rPr>
                  <a:t> multiple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bins</a:t>
                </a:r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with</a:t>
                </a:r>
                <a:r>
                  <a:rPr lang="de-DE" sz="2400" dirty="0">
                    <a:solidFill>
                      <a:schemeClr val="tx1"/>
                    </a:solidFill>
                  </a:rPr>
                  <a:t> different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magnitudes</a:t>
                </a:r>
                <a:r>
                  <a:rPr lang="de-DE" sz="2400" dirty="0">
                    <a:solidFill>
                      <a:schemeClr val="tx1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C0E70136-4467-481D-7A6E-B512B358F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62" y="1048243"/>
                <a:ext cx="9712417" cy="461665"/>
              </a:xfrm>
              <a:prstGeom prst="rect">
                <a:avLst/>
              </a:prstGeom>
              <a:blipFill>
                <a:blip r:embed="rId5"/>
                <a:stretch>
                  <a:fillRect l="-816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892FB0FE-D964-1BF4-F718-9A1DC307DD87}"/>
                  </a:ext>
                </a:extLst>
              </p:cNvPr>
              <p:cNvSpPr txBox="1"/>
              <p:nvPr/>
            </p:nvSpPr>
            <p:spPr>
              <a:xfrm>
                <a:off x="2318283" y="5562349"/>
                <a:ext cx="1949452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de-DE" sz="2400" dirty="0"/>
                  <a:t> spectrum</a:t>
                </a: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892FB0FE-D964-1BF4-F718-9A1DC307D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283" y="5562349"/>
                <a:ext cx="1949452" cy="494815"/>
              </a:xfrm>
              <a:prstGeom prst="rect">
                <a:avLst/>
              </a:prstGeom>
              <a:blipFill>
                <a:blip r:embed="rId6"/>
                <a:stretch>
                  <a:fillRect l="-625" t="-8537" b="-207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8CE7A7DA-D203-B2B6-DDF3-193D43C0D097}"/>
                  </a:ext>
                </a:extLst>
              </p:cNvPr>
              <p:cNvSpPr txBox="1"/>
              <p:nvPr/>
            </p:nvSpPr>
            <p:spPr>
              <a:xfrm>
                <a:off x="8292005" y="5572984"/>
                <a:ext cx="19494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spectrum</a:t>
                </a:r>
                <a:endParaRPr lang="de-DE" sz="2400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8CE7A7DA-D203-B2B6-DDF3-193D43C0D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05" y="5572984"/>
                <a:ext cx="1949452" cy="461665"/>
              </a:xfrm>
              <a:prstGeom prst="rect">
                <a:avLst/>
              </a:prstGeom>
              <a:blipFill>
                <a:blip r:embed="rId7"/>
                <a:stretch>
                  <a:fillRect l="-625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7AA61009-642D-E221-66AE-19A6D8AC7723}"/>
              </a:ext>
            </a:extLst>
          </p:cNvPr>
          <p:cNvGrpSpPr/>
          <p:nvPr/>
        </p:nvGrpSpPr>
        <p:grpSpPr>
          <a:xfrm>
            <a:off x="1479320" y="1984892"/>
            <a:ext cx="1813689" cy="307777"/>
            <a:chOff x="1303020" y="3076991"/>
            <a:chExt cx="1813689" cy="307777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FE706AF-4F21-1695-F414-A7633C45E533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Static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55435739-366D-3376-3A86-70273B0A0A06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0303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61B66D7-26B8-72FA-EDD1-44332B417A7E}"/>
              </a:ext>
            </a:extLst>
          </p:cNvPr>
          <p:cNvGrpSpPr/>
          <p:nvPr/>
        </p:nvGrpSpPr>
        <p:grpSpPr>
          <a:xfrm>
            <a:off x="7279645" y="1984892"/>
            <a:ext cx="1813689" cy="307777"/>
            <a:chOff x="1303020" y="3076991"/>
            <a:chExt cx="1813689" cy="307777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8DF1CB49-EAEB-43FB-0E8E-7067A359732E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Static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07D77C88-076D-4971-5EFF-E3F8AFF541FC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0303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A99168AD-10B7-A140-9998-FB3301AA1961}"/>
              </a:ext>
            </a:extLst>
          </p:cNvPr>
          <p:cNvGrpSpPr/>
          <p:nvPr/>
        </p:nvGrpSpPr>
        <p:grpSpPr>
          <a:xfrm>
            <a:off x="7279645" y="2259724"/>
            <a:ext cx="1813689" cy="307777"/>
            <a:chOff x="1303020" y="3076991"/>
            <a:chExt cx="1813689" cy="307777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F7BE605-208F-3373-747D-97C39693919F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Moving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6A00B26B-0454-8978-D677-FA1158C3D22A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FF010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CD3E7C5E-2343-76FF-4BFB-4EB8E79FBC81}"/>
              </a:ext>
            </a:extLst>
          </p:cNvPr>
          <p:cNvCxnSpPr/>
          <p:nvPr/>
        </p:nvCxnSpPr>
        <p:spPr>
          <a:xfrm>
            <a:off x="5209260" y="5803816"/>
            <a:ext cx="207038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4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03C44-FF1D-3169-304F-1999D5CF3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4F9BDF3-127E-54F2-F207-306FD1F17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0890" y="3741669"/>
            <a:ext cx="3935817" cy="240615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72D37EB-026A-FF45-3935-599C5E457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0347" y="1476963"/>
            <a:ext cx="3935818" cy="240615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032A1A5-3BB0-F0EA-98BD-0EB6E827C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1657" y="1476963"/>
            <a:ext cx="3935817" cy="2406158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FB653ED-8665-2C4B-1FC6-D90215C0B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47</a:t>
            </a:fld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4870A381-BA1A-6B92-609F-F546C6E00A71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2D99CE0-458B-15B7-D6AD-CA6210C832C6}"/>
              </a:ext>
            </a:extLst>
          </p:cNvPr>
          <p:cNvSpPr txBox="1"/>
          <p:nvPr/>
        </p:nvSpPr>
        <p:spPr>
          <a:xfrm>
            <a:off x="490535" y="360755"/>
            <a:ext cx="8392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Effects</a:t>
            </a:r>
            <a:r>
              <a:rPr lang="de-DE" sz="3200" b="1" dirty="0"/>
              <a:t> </a:t>
            </a:r>
            <a:r>
              <a:rPr lang="de-DE" sz="3200" b="1" dirty="0" err="1"/>
              <a:t>of</a:t>
            </a:r>
            <a:r>
              <a:rPr lang="de-DE" sz="3200" b="1" dirty="0"/>
              <a:t> Fermi </a:t>
            </a:r>
            <a:r>
              <a:rPr lang="de-DE" sz="3200" b="1" dirty="0" err="1"/>
              <a:t>Smearing</a:t>
            </a:r>
            <a:endParaRPr lang="de-DE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F6C087D9-1C7C-80D0-1FC1-CB99B1059FF2}"/>
                  </a:ext>
                </a:extLst>
              </p:cNvPr>
              <p:cNvSpPr txBox="1"/>
              <p:nvPr/>
            </p:nvSpPr>
            <p:spPr>
              <a:xfrm>
                <a:off x="630462" y="1048243"/>
                <a:ext cx="9712417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>
                    <a:solidFill>
                      <a:schemeClr val="tx1"/>
                    </a:solidFill>
                  </a:rPr>
                  <a:t>Look at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conversion</a:t>
                </a:r>
                <a:r>
                  <a:rPr lang="de-DE" sz="2400" dirty="0">
                    <a:solidFill>
                      <a:schemeClr val="tx1"/>
                    </a:solidFill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de-DE" sz="2400" dirty="0">
                    <a:solidFill>
                      <a:schemeClr val="tx1"/>
                    </a:solidFill>
                  </a:rPr>
                  <a:t> flux to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flux</a:t>
                </a:r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for</a:t>
                </a:r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static</a:t>
                </a:r>
                <a:r>
                  <a:rPr lang="de-DE" sz="2400" dirty="0">
                    <a:solidFill>
                      <a:schemeClr val="tx1"/>
                    </a:solidFill>
                  </a:rPr>
                  <a:t> and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moving</a:t>
                </a:r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target</a:t>
                </a:r>
                <a:r>
                  <a:rPr lang="de-DE" sz="2400" dirty="0">
                    <a:solidFill>
                      <a:schemeClr val="tx1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F6C087D9-1C7C-80D0-1FC1-CB99B1059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62" y="1048243"/>
                <a:ext cx="9712417" cy="494815"/>
              </a:xfrm>
              <a:prstGeom prst="rect">
                <a:avLst/>
              </a:prstGeom>
              <a:blipFill>
                <a:blip r:embed="rId6"/>
                <a:stretch>
                  <a:fillRect l="-816" t="-8642" b="-222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CC1A6D02-1519-745A-2516-43F51AA76D3A}"/>
                  </a:ext>
                </a:extLst>
              </p:cNvPr>
              <p:cNvSpPr txBox="1"/>
              <p:nvPr/>
            </p:nvSpPr>
            <p:spPr>
              <a:xfrm>
                <a:off x="3998097" y="6093868"/>
                <a:ext cx="1949452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de-DE" sz="2400" dirty="0"/>
                  <a:t> flux</a:t>
                </a: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CC1A6D02-1519-745A-2516-43F51AA76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8097" y="6093868"/>
                <a:ext cx="1949452" cy="494815"/>
              </a:xfrm>
              <a:prstGeom prst="rect">
                <a:avLst/>
              </a:prstGeom>
              <a:blipFill>
                <a:blip r:embed="rId7"/>
                <a:stretch>
                  <a:fillRect l="-938" t="-8642" b="-222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71AC9690-3CFE-55B7-1DF3-1AD391CE97B8}"/>
                  </a:ext>
                </a:extLst>
              </p:cNvPr>
              <p:cNvSpPr txBox="1"/>
              <p:nvPr/>
            </p:nvSpPr>
            <p:spPr>
              <a:xfrm>
                <a:off x="7647903" y="6125517"/>
                <a:ext cx="19494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sz="2400" dirty="0"/>
                  <a:t> flux</a:t>
                </a:r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71AC9690-3CFE-55B7-1DF3-1AD391CE9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903" y="6125517"/>
                <a:ext cx="1949452" cy="461665"/>
              </a:xfrm>
              <a:prstGeom prst="rect">
                <a:avLst/>
              </a:prstGeom>
              <a:blipFill>
                <a:blip r:embed="rId8"/>
                <a:stretch>
                  <a:fillRect l="-940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C146B8C6-E201-17D6-B632-4610802B7E88}"/>
              </a:ext>
            </a:extLst>
          </p:cNvPr>
          <p:cNvGrpSpPr/>
          <p:nvPr/>
        </p:nvGrpSpPr>
        <p:grpSpPr>
          <a:xfrm>
            <a:off x="4579825" y="4012673"/>
            <a:ext cx="1813689" cy="307777"/>
            <a:chOff x="1303020" y="3076991"/>
            <a:chExt cx="1813689" cy="307777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84ECDF1-E198-E759-91E7-0F175924E0BA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Static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E67C8AD1-1236-A79A-ABF6-BFE129C7B482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0303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DDBA7CA-34F2-C1ED-7E3B-9533698E331D}"/>
              </a:ext>
            </a:extLst>
          </p:cNvPr>
          <p:cNvGrpSpPr/>
          <p:nvPr/>
        </p:nvGrpSpPr>
        <p:grpSpPr>
          <a:xfrm>
            <a:off x="8237633" y="1734187"/>
            <a:ext cx="1813689" cy="307777"/>
            <a:chOff x="1303020" y="3076991"/>
            <a:chExt cx="1813689" cy="307777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5BA31C3-8FB2-0AEE-22D9-A1B75CBF9936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Static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54FE20EF-EB33-0D27-C73C-476079AB41B0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0303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35B4852-3F0A-1F41-EE54-D4D88C68D4D5}"/>
              </a:ext>
            </a:extLst>
          </p:cNvPr>
          <p:cNvGrpSpPr/>
          <p:nvPr/>
        </p:nvGrpSpPr>
        <p:grpSpPr>
          <a:xfrm>
            <a:off x="8237633" y="2009019"/>
            <a:ext cx="1813689" cy="307777"/>
            <a:chOff x="1303020" y="3076991"/>
            <a:chExt cx="1813689" cy="307777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304A5019-CAF8-336F-25AB-444713A2ADD7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Moving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F06366D7-E4C5-F427-4D96-166D2DBE78E8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FF010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AD4BBE5D-3AEF-EBA6-172B-31B64E23C433}"/>
              </a:ext>
            </a:extLst>
          </p:cNvPr>
          <p:cNvCxnSpPr>
            <a:cxnSpLocks/>
          </p:cNvCxnSpPr>
          <p:nvPr/>
        </p:nvCxnSpPr>
        <p:spPr>
          <a:xfrm>
            <a:off x="5740746" y="6356349"/>
            <a:ext cx="143083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EC96A675-6030-B41F-7ED0-C48D0A1F11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4452" y="3752304"/>
            <a:ext cx="3935817" cy="2406157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B62357F-C6C6-EC89-442F-C3CFD1105359}"/>
              </a:ext>
            </a:extLst>
          </p:cNvPr>
          <p:cNvGrpSpPr/>
          <p:nvPr/>
        </p:nvGrpSpPr>
        <p:grpSpPr>
          <a:xfrm>
            <a:off x="4579825" y="1770105"/>
            <a:ext cx="1813689" cy="307777"/>
            <a:chOff x="1303020" y="3076991"/>
            <a:chExt cx="1813689" cy="307777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CE6ADA3E-536A-B096-82E7-AF3132E42728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Static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93F712DB-462B-DCC4-04CC-6C69DB03653F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0303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CBD5F4D-BC32-9230-D058-57AF4EAA4E48}"/>
              </a:ext>
            </a:extLst>
          </p:cNvPr>
          <p:cNvGrpSpPr/>
          <p:nvPr/>
        </p:nvGrpSpPr>
        <p:grpSpPr>
          <a:xfrm>
            <a:off x="8237633" y="4012673"/>
            <a:ext cx="1813689" cy="307777"/>
            <a:chOff x="1303020" y="3076991"/>
            <a:chExt cx="1813689" cy="307777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82CEA101-B6BF-7CA8-C525-F15F128CB473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Static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EDFD5182-A69D-ED69-FF78-3FA853E50CB5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0303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0DAC2F1F-7524-B49A-192A-2E6F8908DFD5}"/>
              </a:ext>
            </a:extLst>
          </p:cNvPr>
          <p:cNvGrpSpPr/>
          <p:nvPr/>
        </p:nvGrpSpPr>
        <p:grpSpPr>
          <a:xfrm>
            <a:off x="8237633" y="4287505"/>
            <a:ext cx="1813689" cy="307777"/>
            <a:chOff x="1303020" y="3076991"/>
            <a:chExt cx="1813689" cy="307777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07FD415E-DD0A-9A29-2EAD-F436FDA30AC9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Moving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B28A62DD-BC58-0FD1-5B4C-E8DEFBF077EC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FF010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1D2635E4-7C9E-1277-67BF-AE6D06811556}"/>
              </a:ext>
            </a:extLst>
          </p:cNvPr>
          <p:cNvSpPr txBox="1"/>
          <p:nvPr/>
        </p:nvSpPr>
        <p:spPr>
          <a:xfrm>
            <a:off x="843822" y="2169619"/>
            <a:ext cx="1949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Fine </a:t>
            </a:r>
          </a:p>
          <a:p>
            <a:r>
              <a:rPr lang="de-DE" sz="2400" dirty="0" err="1"/>
              <a:t>binning</a:t>
            </a:r>
            <a:endParaRPr lang="de-DE" sz="2400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2549089-2627-3D87-C4A7-C2FCF1AA45AE}"/>
              </a:ext>
            </a:extLst>
          </p:cNvPr>
          <p:cNvSpPr txBox="1"/>
          <p:nvPr/>
        </p:nvSpPr>
        <p:spPr>
          <a:xfrm>
            <a:off x="843822" y="4415309"/>
            <a:ext cx="1949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Original </a:t>
            </a:r>
            <a:r>
              <a:rPr lang="de-DE" sz="2400" dirty="0" err="1"/>
              <a:t>tagger</a:t>
            </a:r>
            <a:r>
              <a:rPr lang="de-DE" sz="2400" dirty="0"/>
              <a:t> </a:t>
            </a:r>
            <a:r>
              <a:rPr lang="de-DE" sz="2400" dirty="0" err="1"/>
              <a:t>binning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58483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E594F-E64B-A1F5-6643-F83D76686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2942C1E-39C8-300A-0D47-2840E2D4B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35" y="1789755"/>
            <a:ext cx="5900983" cy="328727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4CA38B6-1924-83AD-604C-4ED9454FB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4452" y="1789755"/>
            <a:ext cx="5900984" cy="3287279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A3F8F26-C2B0-64A7-1D02-59C99B9F3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48</a:t>
            </a:fld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21B90B8E-86F2-2138-E158-E06AD4398CD4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E15E5C2-2074-EDE5-4B43-222C4D2867EE}"/>
              </a:ext>
            </a:extLst>
          </p:cNvPr>
          <p:cNvSpPr txBox="1"/>
          <p:nvPr/>
        </p:nvSpPr>
        <p:spPr>
          <a:xfrm>
            <a:off x="490535" y="360755"/>
            <a:ext cx="8392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Effects</a:t>
            </a:r>
            <a:r>
              <a:rPr lang="de-DE" sz="3200" b="1" dirty="0"/>
              <a:t> </a:t>
            </a:r>
            <a:r>
              <a:rPr lang="de-DE" sz="3200" b="1" dirty="0" err="1"/>
              <a:t>of</a:t>
            </a:r>
            <a:r>
              <a:rPr lang="de-DE" sz="3200" b="1" dirty="0"/>
              <a:t> Fermi </a:t>
            </a:r>
            <a:r>
              <a:rPr lang="de-DE" sz="3200" b="1" dirty="0" err="1"/>
              <a:t>Smearing</a:t>
            </a:r>
            <a:endParaRPr lang="de-DE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2BC5D793-4C2F-B67C-748D-E65AC3918D0F}"/>
                  </a:ext>
                </a:extLst>
              </p:cNvPr>
              <p:cNvSpPr txBox="1"/>
              <p:nvPr/>
            </p:nvSpPr>
            <p:spPr>
              <a:xfrm>
                <a:off x="630462" y="1048243"/>
                <a:ext cx="9712417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Bin in</a:t>
                </a:r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sz="2400" dirty="0">
                    <a:solidFill>
                      <a:schemeClr val="tx1"/>
                    </a:solidFill>
                  </a:rPr>
                  <a:t>, not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de-DE" sz="2400" dirty="0">
                    <a:solidFill>
                      <a:schemeClr val="tx1"/>
                    </a:solidFill>
                  </a:rPr>
                  <a:t>,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to</a:t>
                </a:r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avoid</a:t>
                </a:r>
                <a:r>
                  <a:rPr lang="de-DE" sz="2400" dirty="0"/>
                  <a:t> ‘sub-</a:t>
                </a:r>
                <a:r>
                  <a:rPr lang="de-DE" sz="2400" dirty="0" err="1"/>
                  <a:t>threshold</a:t>
                </a:r>
                <a:r>
                  <a:rPr lang="de-DE" sz="2400" dirty="0"/>
                  <a:t> </a:t>
                </a:r>
                <a:r>
                  <a:rPr lang="de-DE" sz="2400" dirty="0" err="1">
                    <a:solidFill>
                      <a:schemeClr val="tx1"/>
                    </a:solidFill>
                  </a:rPr>
                  <a:t>production</a:t>
                </a:r>
                <a:r>
                  <a:rPr lang="de-DE" sz="2400" dirty="0">
                    <a:solidFill>
                      <a:schemeClr val="tx1"/>
                    </a:solidFill>
                  </a:rPr>
                  <a:t>‘ :</a:t>
                </a: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2BC5D793-4C2F-B67C-748D-E65AC3918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62" y="1048243"/>
                <a:ext cx="9712417" cy="494815"/>
              </a:xfrm>
              <a:prstGeom prst="rect">
                <a:avLst/>
              </a:prstGeom>
              <a:blipFill>
                <a:blip r:embed="rId5"/>
                <a:stretch>
                  <a:fillRect l="-816" t="-8642" b="-222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99056F44-CB6B-D492-AA3D-253E020B06DD}"/>
                  </a:ext>
                </a:extLst>
              </p:cNvPr>
              <p:cNvSpPr txBox="1"/>
              <p:nvPr/>
            </p:nvSpPr>
            <p:spPr>
              <a:xfrm>
                <a:off x="2465348" y="5415425"/>
                <a:ext cx="1949452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de-DE" sz="2400" dirty="0"/>
                  <a:t> spectrum</a:t>
                </a: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99056F44-CB6B-D492-AA3D-253E020B0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348" y="5415425"/>
                <a:ext cx="1949452" cy="494815"/>
              </a:xfrm>
              <a:prstGeom prst="rect">
                <a:avLst/>
              </a:prstGeom>
              <a:blipFill>
                <a:blip r:embed="rId6"/>
                <a:stretch>
                  <a:fillRect l="-625" t="-8537" b="-207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B431DD30-63D3-E374-A348-F578F9132523}"/>
                  </a:ext>
                </a:extLst>
              </p:cNvPr>
              <p:cNvSpPr txBox="1"/>
              <p:nvPr/>
            </p:nvSpPr>
            <p:spPr>
              <a:xfrm>
                <a:off x="8439070" y="5426060"/>
                <a:ext cx="19494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spectrum</a:t>
                </a:r>
                <a:endParaRPr lang="de-DE" sz="2400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B431DD30-63D3-E374-A348-F578F9132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070" y="5426060"/>
                <a:ext cx="1949452" cy="461665"/>
              </a:xfrm>
              <a:prstGeom prst="rect">
                <a:avLst/>
              </a:prstGeom>
              <a:blipFill>
                <a:blip r:embed="rId7"/>
                <a:stretch>
                  <a:fillRect l="-625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AA03B5F0-21E5-467C-05FD-8D0A024C59F6}"/>
              </a:ext>
            </a:extLst>
          </p:cNvPr>
          <p:cNvGrpSpPr/>
          <p:nvPr/>
        </p:nvGrpSpPr>
        <p:grpSpPr>
          <a:xfrm>
            <a:off x="7157725" y="2218572"/>
            <a:ext cx="1813689" cy="307777"/>
            <a:chOff x="1303020" y="3076991"/>
            <a:chExt cx="1813689" cy="307777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17D3BD05-98E2-6D84-9C3F-627A349F1976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Static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45E4B11D-1D05-5C1D-C705-0BC91BA59181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0303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3FCC822D-3B26-9E6B-9322-0656DEB047BF}"/>
              </a:ext>
            </a:extLst>
          </p:cNvPr>
          <p:cNvGrpSpPr/>
          <p:nvPr/>
        </p:nvGrpSpPr>
        <p:grpSpPr>
          <a:xfrm>
            <a:off x="7157725" y="2493404"/>
            <a:ext cx="1813689" cy="307777"/>
            <a:chOff x="1303020" y="3076991"/>
            <a:chExt cx="1813689" cy="307777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BD7759AD-8EF7-04AE-D2A2-560C0AD94DB2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Moving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A8AE2BBF-0D52-EBEC-DCA3-2E948D753E9A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FF010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8F272545-04A1-D4A6-63C8-5409DF581F31}"/>
              </a:ext>
            </a:extLst>
          </p:cNvPr>
          <p:cNvCxnSpPr/>
          <p:nvPr/>
        </p:nvCxnSpPr>
        <p:spPr>
          <a:xfrm>
            <a:off x="5356325" y="5656892"/>
            <a:ext cx="207038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2726DF9-EA13-E20B-D8E4-DED30CBFB6B1}"/>
              </a:ext>
            </a:extLst>
          </p:cNvPr>
          <p:cNvGrpSpPr/>
          <p:nvPr/>
        </p:nvGrpSpPr>
        <p:grpSpPr>
          <a:xfrm>
            <a:off x="1376685" y="2200244"/>
            <a:ext cx="1813689" cy="307777"/>
            <a:chOff x="1303020" y="3076991"/>
            <a:chExt cx="1813689" cy="307777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2C11A306-F864-04F4-3302-6BA5795A6D1D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Static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17E67823-29B7-3157-C095-87C796A394EB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0303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2F1D0C14-DB9C-0011-424B-472B4D6B3011}"/>
              </a:ext>
            </a:extLst>
          </p:cNvPr>
          <p:cNvGrpSpPr/>
          <p:nvPr/>
        </p:nvGrpSpPr>
        <p:grpSpPr>
          <a:xfrm>
            <a:off x="1376685" y="2475076"/>
            <a:ext cx="1813689" cy="307777"/>
            <a:chOff x="1303020" y="3076991"/>
            <a:chExt cx="1813689" cy="307777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F8D3888-78E3-CF37-9395-677E1369902B}"/>
                </a:ext>
              </a:extLst>
            </p:cNvPr>
            <p:cNvSpPr txBox="1"/>
            <p:nvPr/>
          </p:nvSpPr>
          <p:spPr>
            <a:xfrm>
              <a:off x="1647217" y="3076991"/>
              <a:ext cx="1469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Moving </a:t>
              </a:r>
              <a:r>
                <a:rPr lang="de-DE" sz="1400" dirty="0" err="1"/>
                <a:t>target</a:t>
              </a:r>
              <a:endParaRPr lang="de-DE" sz="1400" dirty="0"/>
            </a:p>
          </p:txBody>
        </p: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7577A4AE-FE12-F45E-69FF-E955198A5FA9}"/>
                </a:ext>
              </a:extLst>
            </p:cNvPr>
            <p:cNvCxnSpPr/>
            <p:nvPr/>
          </p:nvCxnSpPr>
          <p:spPr>
            <a:xfrm>
              <a:off x="1303020" y="3230880"/>
              <a:ext cx="304800" cy="0"/>
            </a:xfrm>
            <a:prstGeom prst="line">
              <a:avLst/>
            </a:prstGeom>
            <a:ln>
              <a:solidFill>
                <a:srgbClr val="FF010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71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28B79-7CA1-0348-E11A-F9747DCB6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66817489-2CF1-FDF6-2652-759E37871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80" y="1123215"/>
            <a:ext cx="10421869" cy="573478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DF661F6-58DB-3E0F-5E2B-CF7F315C9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49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C5D4AE5-48E1-19F2-C260-A100BFC012A7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Charge </a:t>
            </a:r>
            <a:r>
              <a:rPr lang="de-DE" sz="3200" b="1" dirty="0" err="1"/>
              <a:t>Signature</a:t>
            </a:r>
            <a:r>
              <a:rPr lang="de-DE" sz="3200" b="1" dirty="0"/>
              <a:t> </a:t>
            </a:r>
            <a:r>
              <a:rPr lang="de-DE" sz="3200" b="1" dirty="0" err="1"/>
              <a:t>Selection</a:t>
            </a:r>
            <a:endParaRPr lang="de-DE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7FFF558D-2965-27CE-7ED9-DA5C227DFBCD}"/>
                  </a:ext>
                </a:extLst>
              </p:cNvPr>
              <p:cNvSpPr txBox="1"/>
              <p:nvPr/>
            </p:nvSpPr>
            <p:spPr>
              <a:xfrm>
                <a:off x="490536" y="984385"/>
                <a:ext cx="123689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Considering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only</a:t>
                </a:r>
                <a:r>
                  <a:rPr lang="de-DE" sz="2400" dirty="0"/>
                  <a:t> </a:t>
                </a:r>
                <a:r>
                  <a:rPr lang="de-DE" sz="2400" dirty="0" err="1"/>
                  <a:t>phase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space</a:t>
                </a:r>
                <a:r>
                  <a:rPr lang="de-DE" sz="2400" dirty="0"/>
                  <a:t>, in </a:t>
                </a:r>
                <a:r>
                  <a:rPr lang="de-DE" sz="2400" dirty="0" err="1"/>
                  <a:t>which</a:t>
                </a:r>
                <a:r>
                  <a:rPr lang="de-DE" sz="2400" dirty="0"/>
                  <a:t> </a:t>
                </a:r>
                <a:r>
                  <a:rPr lang="de-DE" sz="2400" dirty="0" err="1"/>
                  <a:t>direction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is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sz="2400" dirty="0"/>
                  <a:t> emitted?</a:t>
                </a: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7FFF558D-2965-27CE-7ED9-DA5C227DF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984385"/>
                <a:ext cx="12368937" cy="461665"/>
              </a:xfrm>
              <a:prstGeom prst="rect">
                <a:avLst/>
              </a:prstGeom>
              <a:blipFill>
                <a:blip r:embed="rId3"/>
                <a:stretch>
                  <a:fillRect l="-641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CE4A3401-E95F-4AF9-C71B-E802D247B260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340321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E6ED3-B5C8-4C1F-F39C-21D7345CC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B712300B-2872-DB59-810B-535896F357A8}"/>
              </a:ext>
            </a:extLst>
          </p:cNvPr>
          <p:cNvCxnSpPr>
            <a:cxnSpLocks/>
          </p:cNvCxnSpPr>
          <p:nvPr/>
        </p:nvCxnSpPr>
        <p:spPr>
          <a:xfrm>
            <a:off x="8199390" y="4605621"/>
            <a:ext cx="0" cy="514147"/>
          </a:xfrm>
          <a:prstGeom prst="line">
            <a:avLst/>
          </a:prstGeom>
          <a:ln w="444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1514BDB7-4AE3-6335-91BF-E8EC89F18635}"/>
              </a:ext>
            </a:extLst>
          </p:cNvPr>
          <p:cNvCxnSpPr>
            <a:cxnSpLocks/>
          </p:cNvCxnSpPr>
          <p:nvPr/>
        </p:nvCxnSpPr>
        <p:spPr>
          <a:xfrm>
            <a:off x="3425828" y="3025490"/>
            <a:ext cx="0" cy="559312"/>
          </a:xfrm>
          <a:prstGeom prst="line">
            <a:avLst/>
          </a:prstGeom>
          <a:ln w="444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D7A6F7F8-64D4-FCE7-54C2-E8441BDF7728}"/>
              </a:ext>
            </a:extLst>
          </p:cNvPr>
          <p:cNvCxnSpPr>
            <a:cxnSpLocks/>
          </p:cNvCxnSpPr>
          <p:nvPr/>
        </p:nvCxnSpPr>
        <p:spPr>
          <a:xfrm>
            <a:off x="3425828" y="1445342"/>
            <a:ext cx="0" cy="559313"/>
          </a:xfrm>
          <a:prstGeom prst="line">
            <a:avLst/>
          </a:prstGeom>
          <a:ln w="444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23A373E3-7757-EEF3-4A2E-B9E6E4177078}"/>
              </a:ext>
            </a:extLst>
          </p:cNvPr>
          <p:cNvSpPr/>
          <p:nvPr/>
        </p:nvSpPr>
        <p:spPr>
          <a:xfrm>
            <a:off x="1970434" y="2004655"/>
            <a:ext cx="5358579" cy="1020835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Analysis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DCS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9D62E056-DDF3-4CD5-F7F7-AEEDB9EAF4AC}"/>
              </a:ext>
            </a:extLst>
          </p:cNvPr>
          <p:cNvSpPr/>
          <p:nvPr/>
        </p:nvSpPr>
        <p:spPr>
          <a:xfrm>
            <a:off x="6223819" y="5119768"/>
            <a:ext cx="5486400" cy="102081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Summary and Outlook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16337D8-F7B7-F7B7-0A37-026A63000937}"/>
              </a:ext>
            </a:extLst>
          </p:cNvPr>
          <p:cNvSpPr/>
          <p:nvPr/>
        </p:nvSpPr>
        <p:spPr>
          <a:xfrm>
            <a:off x="470080" y="424504"/>
            <a:ext cx="3649636" cy="10208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Introduction</a:t>
            </a:r>
            <a:endParaRPr lang="de-DE" sz="3600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09443BB1-A2B9-E7B1-059F-2C69B4453B91}"/>
              </a:ext>
            </a:extLst>
          </p:cNvPr>
          <p:cNvSpPr/>
          <p:nvPr/>
        </p:nvSpPr>
        <p:spPr>
          <a:xfrm>
            <a:off x="5918305" y="3584803"/>
            <a:ext cx="4576768" cy="1020819"/>
          </a:xfrm>
          <a:prstGeom prst="roundRect">
            <a:avLst>
              <a:gd name="adj" fmla="val 50000"/>
            </a:avLst>
          </a:prstGeom>
          <a:solidFill>
            <a:srgbClr val="DB1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Interpretation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9D23A8A0-BB42-ECA1-887F-53FEAD2CA3BA}"/>
              </a:ext>
            </a:extLst>
          </p:cNvPr>
          <p:cNvSpPr/>
          <p:nvPr/>
        </p:nvSpPr>
        <p:spPr>
          <a:xfrm>
            <a:off x="2313637" y="3584802"/>
            <a:ext cx="3070256" cy="102081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Results</a:t>
            </a:r>
            <a:endParaRPr lang="de-DE" sz="3600" dirty="0"/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00294E4E-1731-8232-AD57-B7C0D28F86B7}"/>
              </a:ext>
            </a:extLst>
          </p:cNvPr>
          <p:cNvCxnSpPr>
            <a:cxnSpLocks/>
            <a:stCxn id="25" idx="3"/>
            <a:endCxn id="4" idx="1"/>
          </p:cNvCxnSpPr>
          <p:nvPr/>
        </p:nvCxnSpPr>
        <p:spPr>
          <a:xfrm>
            <a:off x="5383893" y="4095212"/>
            <a:ext cx="534412" cy="1"/>
          </a:xfrm>
          <a:prstGeom prst="line">
            <a:avLst/>
          </a:prstGeom>
          <a:ln w="444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206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91975-1272-7E49-1D8A-DE1498C6C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C4EF4F19-4D95-9AE8-585A-57B5669A2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780" y="1123215"/>
            <a:ext cx="10421868" cy="573478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87FD5FE-38DD-000E-AE60-667EFED4D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50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E127F2C-23EA-335A-90C6-6B14F2B37FFF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Charge </a:t>
            </a:r>
            <a:r>
              <a:rPr lang="de-DE" sz="3200" b="1" dirty="0" err="1"/>
              <a:t>Signature</a:t>
            </a:r>
            <a:r>
              <a:rPr lang="de-DE" sz="3200" b="1" dirty="0"/>
              <a:t> </a:t>
            </a:r>
            <a:r>
              <a:rPr lang="de-DE" sz="3200" b="1" dirty="0" err="1"/>
              <a:t>Selection</a:t>
            </a:r>
            <a:endParaRPr lang="de-DE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DBD73B5E-D2AD-E77E-796E-43DAF45B8429}"/>
                  </a:ext>
                </a:extLst>
              </p:cNvPr>
              <p:cNvSpPr txBox="1"/>
              <p:nvPr/>
            </p:nvSpPr>
            <p:spPr>
              <a:xfrm>
                <a:off x="490536" y="984385"/>
                <a:ext cx="123689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decays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to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sz="2400" dirty="0"/>
                  <a:t>. </a:t>
                </a:r>
                <a:r>
                  <a:rPr lang="de-DE" sz="2400" dirty="0" err="1"/>
                  <a:t>Assuming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sz="2400" dirty="0"/>
                  <a:t> in FS, in </a:t>
                </a:r>
                <a:r>
                  <a:rPr lang="de-DE" sz="2400" dirty="0" err="1"/>
                  <a:t>which</a:t>
                </a:r>
                <a:r>
                  <a:rPr lang="de-DE" sz="2400" dirty="0"/>
                  <a:t> </a:t>
                </a:r>
                <a:r>
                  <a:rPr lang="de-DE" sz="2400" dirty="0" err="1"/>
                  <a:t>direction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is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400" dirty="0" err="1"/>
                  <a:t>emitted</a:t>
                </a:r>
                <a:r>
                  <a:rPr lang="de-DE" sz="2400" dirty="0"/>
                  <a:t>?</a:t>
                </a: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DBD73B5E-D2AD-E77E-796E-43DAF45B8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984385"/>
                <a:ext cx="12368937" cy="461665"/>
              </a:xfrm>
              <a:prstGeom prst="rect">
                <a:avLst/>
              </a:prstGeom>
              <a:blipFill>
                <a:blip r:embed="rId4"/>
                <a:stretch>
                  <a:fillRect l="-641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168084B7-80DB-BB54-6ABF-6F881E7F8638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162472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236C2-CB56-DABF-A5E1-9F6641486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EDA4EBF5-8BF9-B8C8-A115-4909886D729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710" y="1123214"/>
            <a:ext cx="10401300" cy="57348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FFDD66-3600-599E-C73A-8AF8C097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51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1F10150-6ED6-E756-822C-1690D33A698C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Charge </a:t>
            </a:r>
            <a:r>
              <a:rPr lang="de-DE" sz="3200" b="1" dirty="0" err="1"/>
              <a:t>Signature</a:t>
            </a:r>
            <a:r>
              <a:rPr lang="de-DE" sz="3200" b="1" dirty="0"/>
              <a:t> </a:t>
            </a:r>
            <a:r>
              <a:rPr lang="de-DE" sz="3200" b="1" dirty="0" err="1"/>
              <a:t>Selection</a:t>
            </a:r>
            <a:endParaRPr lang="de-DE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47634D63-E543-6AA7-BF10-F530F8934371}"/>
                  </a:ext>
                </a:extLst>
              </p:cNvPr>
              <p:cNvSpPr txBox="1"/>
              <p:nvPr/>
            </p:nvSpPr>
            <p:spPr>
              <a:xfrm>
                <a:off x="490536" y="984385"/>
                <a:ext cx="123689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Assuming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sz="2400" dirty="0"/>
                  <a:t> in FS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400" dirty="0"/>
                  <a:t> in BGO, in </a:t>
                </a:r>
                <a:r>
                  <a:rPr lang="de-DE" sz="2400" dirty="0" err="1"/>
                  <a:t>which</a:t>
                </a:r>
                <a:r>
                  <a:rPr lang="de-DE" sz="2400" dirty="0"/>
                  <a:t> </a:t>
                </a:r>
                <a:r>
                  <a:rPr lang="de-DE" sz="2400" dirty="0" err="1"/>
                  <a:t>direction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is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emitted</a:t>
                </a:r>
                <a:r>
                  <a:rPr lang="de-DE" sz="2400" dirty="0"/>
                  <a:t>?</a:t>
                </a: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47634D63-E543-6AA7-BF10-F530F89343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984385"/>
                <a:ext cx="12368937" cy="461665"/>
              </a:xfrm>
              <a:prstGeom prst="rect">
                <a:avLst/>
              </a:prstGeom>
              <a:blipFill>
                <a:blip r:embed="rId3"/>
                <a:stretch>
                  <a:fillRect l="-641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F88C249B-F9AB-D2D9-CBD9-7B10EE2FE828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485461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79160-B026-9111-3BA6-51E61CCC2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5E21F74-1876-46BC-3379-F96C69281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52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1F41E23-44CD-2A16-5F0A-0B45869F6E47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Charge </a:t>
            </a:r>
            <a:r>
              <a:rPr lang="de-DE" sz="3200" b="1" dirty="0" err="1"/>
              <a:t>Signature</a:t>
            </a:r>
            <a:r>
              <a:rPr lang="de-DE" sz="3200" b="1" dirty="0"/>
              <a:t> </a:t>
            </a:r>
            <a:r>
              <a:rPr lang="de-DE" sz="3200" b="1" dirty="0" err="1"/>
              <a:t>Selection</a:t>
            </a:r>
            <a:endParaRPr lang="de-DE" sz="32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C4DEBF4-0814-507D-EF8B-9FF0F44E2B68}"/>
              </a:ext>
            </a:extLst>
          </p:cNvPr>
          <p:cNvSpPr txBox="1"/>
          <p:nvPr/>
        </p:nvSpPr>
        <p:spPr>
          <a:xfrm>
            <a:off x="490536" y="984385"/>
            <a:ext cx="12368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Use GRAAL </a:t>
            </a:r>
            <a:r>
              <a:rPr lang="de-DE" sz="2400" dirty="0" err="1"/>
              <a:t>analysis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extrapolate</a:t>
            </a:r>
            <a:r>
              <a:rPr lang="de-DE" sz="2400" dirty="0"/>
              <a:t> </a:t>
            </a:r>
            <a:r>
              <a:rPr lang="de-DE" sz="2400" dirty="0" err="1"/>
              <a:t>neutron</a:t>
            </a:r>
            <a:r>
              <a:rPr lang="de-DE" sz="2400" dirty="0"/>
              <a:t> </a:t>
            </a:r>
            <a:r>
              <a:rPr lang="de-DE" sz="2400" dirty="0" err="1"/>
              <a:t>detection</a:t>
            </a:r>
            <a:r>
              <a:rPr lang="de-DE" sz="2400" dirty="0"/>
              <a:t> </a:t>
            </a:r>
            <a:r>
              <a:rPr lang="de-DE" sz="2400" dirty="0" err="1"/>
              <a:t>efficiency</a:t>
            </a:r>
            <a:endParaRPr lang="de-DE" sz="2400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1428BCD-7B1C-63F2-CA78-5D066B050DCA}"/>
              </a:ext>
            </a:extLst>
          </p:cNvPr>
          <p:cNvGrpSpPr/>
          <p:nvPr/>
        </p:nvGrpSpPr>
        <p:grpSpPr>
          <a:xfrm>
            <a:off x="971657" y="1576136"/>
            <a:ext cx="9749846" cy="4962776"/>
            <a:chOff x="1820742" y="2002533"/>
            <a:chExt cx="6361501" cy="315773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8EF635E-FBCA-7F8D-B7CB-576A7C10A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742" y="2002533"/>
              <a:ext cx="3020574" cy="3157734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36198E5-A409-B801-926F-45B5F38B2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7765" y="2002533"/>
              <a:ext cx="3014478" cy="3157734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3800B589-DF0C-9EFF-A39C-93DF27579884}"/>
              </a:ext>
            </a:extLst>
          </p:cNvPr>
          <p:cNvSpPr txBox="1">
            <a:spLocks/>
          </p:cNvSpPr>
          <p:nvPr/>
        </p:nvSpPr>
        <p:spPr>
          <a:xfrm>
            <a:off x="971657" y="6567586"/>
            <a:ext cx="6269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C4C4BE"/>
                </a:solidFill>
              </a:rPr>
              <a:t>Bartalini</a:t>
            </a:r>
            <a:r>
              <a:rPr lang="de-DE" sz="1400" dirty="0">
                <a:solidFill>
                  <a:srgbClr val="C4C4BE"/>
                </a:solidFill>
              </a:rPr>
              <a:t>: https://doi.org/10.1016/j.nima.2006.01.135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FFA9755B-8367-B93B-6722-ACA1675CBE11}"/>
              </a:ext>
            </a:extLst>
          </p:cNvPr>
          <p:cNvCxnSpPr>
            <a:cxnSpLocks/>
          </p:cNvCxnSpPr>
          <p:nvPr/>
        </p:nvCxnSpPr>
        <p:spPr>
          <a:xfrm flipV="1">
            <a:off x="2060448" y="1780032"/>
            <a:ext cx="0" cy="42123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11DB700-03DA-B31E-8BBD-F015C013E535}"/>
              </a:ext>
            </a:extLst>
          </p:cNvPr>
          <p:cNvCxnSpPr>
            <a:cxnSpLocks/>
          </p:cNvCxnSpPr>
          <p:nvPr/>
        </p:nvCxnSpPr>
        <p:spPr>
          <a:xfrm flipV="1">
            <a:off x="7184508" y="1780032"/>
            <a:ext cx="0" cy="42123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41F3C5DD-BE1B-16F2-C6A4-E3969405D743}"/>
              </a:ext>
            </a:extLst>
          </p:cNvPr>
          <p:cNvSpPr/>
          <p:nvPr/>
        </p:nvSpPr>
        <p:spPr>
          <a:xfrm>
            <a:off x="3186213" y="1421503"/>
            <a:ext cx="731518" cy="461665"/>
          </a:xfrm>
          <a:prstGeom prst="ellipse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9535BA5-24DD-3BEB-3CA3-9CDAE8831C0E}"/>
              </a:ext>
            </a:extLst>
          </p:cNvPr>
          <p:cNvSpPr/>
          <p:nvPr/>
        </p:nvSpPr>
        <p:spPr>
          <a:xfrm>
            <a:off x="8315815" y="1421503"/>
            <a:ext cx="731518" cy="461665"/>
          </a:xfrm>
          <a:prstGeom prst="ellipse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E4716A04-1818-3B10-2C96-402CE23D23E3}"/>
              </a:ext>
            </a:extLst>
          </p:cNvPr>
          <p:cNvGrpSpPr/>
          <p:nvPr/>
        </p:nvGrpSpPr>
        <p:grpSpPr>
          <a:xfrm>
            <a:off x="169997" y="3916990"/>
            <a:ext cx="4947269" cy="2279274"/>
            <a:chOff x="7657917" y="3713094"/>
            <a:chExt cx="4947269" cy="2279274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89E990FC-AFFC-3EB4-3554-4854F34912B9}"/>
                </a:ext>
              </a:extLst>
            </p:cNvPr>
            <p:cNvGrpSpPr/>
            <p:nvPr/>
          </p:nvGrpSpPr>
          <p:grpSpPr>
            <a:xfrm>
              <a:off x="7657917" y="3713094"/>
              <a:ext cx="4947269" cy="2279274"/>
              <a:chOff x="486924" y="2143818"/>
              <a:chExt cx="4647316" cy="1545771"/>
            </a:xfrm>
          </p:grpSpPr>
          <p:sp>
            <p:nvSpPr>
              <p:cNvPr id="25" name="Rechteck: abgerundete Ecken 24">
                <a:extLst>
                  <a:ext uri="{FF2B5EF4-FFF2-40B4-BE49-F238E27FC236}">
                    <a16:creationId xmlns:a16="http://schemas.microsoft.com/office/drawing/2014/main" id="{24968B89-7FCC-B178-2B85-108330ADEEE8}"/>
                  </a:ext>
                </a:extLst>
              </p:cNvPr>
              <p:cNvSpPr/>
              <p:nvPr/>
            </p:nvSpPr>
            <p:spPr>
              <a:xfrm>
                <a:off x="486925" y="2143818"/>
                <a:ext cx="4647315" cy="154577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02F82CEE-DF0D-6ED5-88A4-159C097097ED}"/>
                  </a:ext>
                </a:extLst>
              </p:cNvPr>
              <p:cNvSpPr txBox="1"/>
              <p:nvPr/>
            </p:nvSpPr>
            <p:spPr>
              <a:xfrm>
                <a:off x="486924" y="2273535"/>
                <a:ext cx="4647316" cy="286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/>
                  <a:t>BGO </a:t>
                </a:r>
                <a:r>
                  <a:rPr lang="de-DE" sz="2000" dirty="0" err="1"/>
                  <a:t>cluster</a:t>
                </a:r>
                <a:r>
                  <a:rPr lang="de-DE" sz="2000" dirty="0"/>
                  <a:t> </a:t>
                </a:r>
                <a:r>
                  <a:rPr lang="de-DE" sz="2000" dirty="0" err="1"/>
                  <a:t>threshold</a:t>
                </a:r>
                <a:r>
                  <a:rPr lang="de-DE" sz="2000" dirty="0"/>
                  <a:t> at BGOOD: 25 MeV</a:t>
                </a:r>
              </a:p>
            </p:txBody>
          </p:sp>
        </p:grp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583E3D17-B0AB-FC17-F298-730DE29C1EE4}"/>
                </a:ext>
              </a:extLst>
            </p:cNvPr>
            <p:cNvSpPr/>
            <p:nvPr/>
          </p:nvSpPr>
          <p:spPr>
            <a:xfrm>
              <a:off x="11426998" y="3881452"/>
              <a:ext cx="932642" cy="461665"/>
            </a:xfrm>
            <a:prstGeom prst="ellipse">
              <a:avLst/>
            </a:pr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9D5F983-FB24-211D-91A9-A9174C54CE3C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571017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CB20F-316C-590A-EDDF-2715E2977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D70DCE2-32E1-D3D1-D71C-9F17A1D15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53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85E1A59-0508-773A-E1FA-8562F4BA02DC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Charge </a:t>
            </a:r>
            <a:r>
              <a:rPr lang="de-DE" sz="3200" b="1" dirty="0" err="1"/>
              <a:t>Signature</a:t>
            </a:r>
            <a:r>
              <a:rPr lang="de-DE" sz="3200" b="1" dirty="0"/>
              <a:t> </a:t>
            </a:r>
            <a:r>
              <a:rPr lang="de-DE" sz="3200" b="1" dirty="0" err="1"/>
              <a:t>Selection</a:t>
            </a:r>
            <a:endParaRPr lang="de-DE" sz="32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C46F58E-ACE8-5655-617A-E5FAD6B68A3C}"/>
              </a:ext>
            </a:extLst>
          </p:cNvPr>
          <p:cNvSpPr txBox="1"/>
          <p:nvPr/>
        </p:nvSpPr>
        <p:spPr>
          <a:xfrm>
            <a:off x="490536" y="984385"/>
            <a:ext cx="12368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Use GRAAL </a:t>
            </a:r>
            <a:r>
              <a:rPr lang="de-DE" sz="2400" dirty="0" err="1"/>
              <a:t>analysis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extrapolate</a:t>
            </a:r>
            <a:r>
              <a:rPr lang="de-DE" sz="2400" dirty="0"/>
              <a:t> </a:t>
            </a:r>
            <a:r>
              <a:rPr lang="de-DE" sz="2400" dirty="0" err="1"/>
              <a:t>neutron</a:t>
            </a:r>
            <a:r>
              <a:rPr lang="de-DE" sz="2400" dirty="0"/>
              <a:t> </a:t>
            </a:r>
            <a:r>
              <a:rPr lang="de-DE" sz="2400" dirty="0" err="1"/>
              <a:t>detection</a:t>
            </a:r>
            <a:r>
              <a:rPr lang="de-DE" sz="2400" dirty="0"/>
              <a:t> </a:t>
            </a:r>
            <a:r>
              <a:rPr lang="de-DE" sz="2400" dirty="0" err="1"/>
              <a:t>efficiency</a:t>
            </a:r>
            <a:endParaRPr lang="de-DE" sz="2400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49F3E0D-0D27-9FEF-E702-706AC67E415A}"/>
              </a:ext>
            </a:extLst>
          </p:cNvPr>
          <p:cNvGrpSpPr/>
          <p:nvPr/>
        </p:nvGrpSpPr>
        <p:grpSpPr>
          <a:xfrm>
            <a:off x="971657" y="1576136"/>
            <a:ext cx="9749846" cy="4962776"/>
            <a:chOff x="1820742" y="2002533"/>
            <a:chExt cx="6361501" cy="315773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EC5AF99-8439-1CD5-4AC7-A277E23A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742" y="2002533"/>
              <a:ext cx="3020574" cy="3157734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D8E5C1F9-770B-BB18-47D7-6E62C4FB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7765" y="2002533"/>
              <a:ext cx="3014478" cy="3157734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3C438943-DD3C-3C67-61A8-C48AB6A9F6DA}"/>
              </a:ext>
            </a:extLst>
          </p:cNvPr>
          <p:cNvSpPr txBox="1">
            <a:spLocks/>
          </p:cNvSpPr>
          <p:nvPr/>
        </p:nvSpPr>
        <p:spPr>
          <a:xfrm>
            <a:off x="971657" y="6567586"/>
            <a:ext cx="6269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C4C4BE"/>
                </a:solidFill>
              </a:rPr>
              <a:t>Bartalini</a:t>
            </a:r>
            <a:r>
              <a:rPr lang="de-DE" sz="1400" dirty="0">
                <a:solidFill>
                  <a:srgbClr val="C4C4BE"/>
                </a:solidFill>
              </a:rPr>
              <a:t>: https://doi.org/10.1016/j.nima.2006.01.135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2619F8BA-3597-A5DD-1C61-994254C82ACD}"/>
              </a:ext>
            </a:extLst>
          </p:cNvPr>
          <p:cNvCxnSpPr>
            <a:cxnSpLocks/>
          </p:cNvCxnSpPr>
          <p:nvPr/>
        </p:nvCxnSpPr>
        <p:spPr>
          <a:xfrm flipV="1">
            <a:off x="2060448" y="1780032"/>
            <a:ext cx="0" cy="42123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7E918AB-05DE-7221-6350-2C92FA0CF157}"/>
              </a:ext>
            </a:extLst>
          </p:cNvPr>
          <p:cNvCxnSpPr>
            <a:cxnSpLocks/>
          </p:cNvCxnSpPr>
          <p:nvPr/>
        </p:nvCxnSpPr>
        <p:spPr>
          <a:xfrm flipV="1">
            <a:off x="7184508" y="1780032"/>
            <a:ext cx="0" cy="42123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4BB1A838-8FCC-7C6B-6579-A0564978DF76}"/>
              </a:ext>
            </a:extLst>
          </p:cNvPr>
          <p:cNvSpPr/>
          <p:nvPr/>
        </p:nvSpPr>
        <p:spPr>
          <a:xfrm>
            <a:off x="3186213" y="1421503"/>
            <a:ext cx="731518" cy="461665"/>
          </a:xfrm>
          <a:prstGeom prst="ellipse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E8F3C85-2DA4-5382-B9AB-5191FBE22B99}"/>
              </a:ext>
            </a:extLst>
          </p:cNvPr>
          <p:cNvSpPr/>
          <p:nvPr/>
        </p:nvSpPr>
        <p:spPr>
          <a:xfrm>
            <a:off x="8315815" y="1421503"/>
            <a:ext cx="731518" cy="461665"/>
          </a:xfrm>
          <a:prstGeom prst="ellipse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CC16EF8-131B-B178-6280-D699D55144F9}"/>
              </a:ext>
            </a:extLst>
          </p:cNvPr>
          <p:cNvGrpSpPr/>
          <p:nvPr/>
        </p:nvGrpSpPr>
        <p:grpSpPr>
          <a:xfrm>
            <a:off x="169997" y="3916990"/>
            <a:ext cx="4947269" cy="2279274"/>
            <a:chOff x="486924" y="2143818"/>
            <a:chExt cx="4647316" cy="1545771"/>
          </a:xfrm>
        </p:grpSpPr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52EFA267-5DD2-015C-51F1-E8FDA73063B9}"/>
                </a:ext>
              </a:extLst>
            </p:cNvPr>
            <p:cNvSpPr/>
            <p:nvPr/>
          </p:nvSpPr>
          <p:spPr>
            <a:xfrm>
              <a:off x="486925" y="2143818"/>
              <a:ext cx="4647315" cy="154577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C9DCD652-5F80-C224-7ED0-86C9BB0392EF}"/>
                </a:ext>
              </a:extLst>
            </p:cNvPr>
            <p:cNvSpPr txBox="1"/>
            <p:nvPr/>
          </p:nvSpPr>
          <p:spPr>
            <a:xfrm>
              <a:off x="486924" y="2273535"/>
              <a:ext cx="4647316" cy="286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/>
                <a:t>BGO </a:t>
              </a:r>
              <a:r>
                <a:rPr lang="de-DE" sz="2000" dirty="0" err="1"/>
                <a:t>cluster</a:t>
              </a:r>
              <a:r>
                <a:rPr lang="de-DE" sz="2000" dirty="0"/>
                <a:t> </a:t>
              </a:r>
              <a:r>
                <a:rPr lang="de-DE" sz="2000" dirty="0" err="1"/>
                <a:t>threshold</a:t>
              </a:r>
              <a:r>
                <a:rPr lang="de-DE" sz="2000" dirty="0"/>
                <a:t> at BGOOD: 25 MeV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8EFC5B54-A698-4166-732D-59940B134F05}"/>
                  </a:ext>
                </a:extLst>
              </p:cNvPr>
              <p:cNvSpPr txBox="1"/>
              <p:nvPr/>
            </p:nvSpPr>
            <p:spPr>
              <a:xfrm>
                <a:off x="169997" y="4558642"/>
                <a:ext cx="49472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/>
                  <a:t>Extrapolation </a:t>
                </a:r>
                <a:r>
                  <a:rPr lang="de-DE" sz="2000" dirty="0" err="1"/>
                  <a:t>leads</a:t>
                </a:r>
                <a:r>
                  <a:rPr lang="de-DE" sz="2000" dirty="0"/>
                  <a:t> </a:t>
                </a:r>
                <a:r>
                  <a:rPr lang="de-DE" sz="2000" dirty="0" err="1"/>
                  <a:t>to</a:t>
                </a:r>
                <a:r>
                  <a:rPr lang="de-DE" sz="20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=24.74%</m:t>
                    </m:r>
                  </m:oMath>
                </a14:m>
                <a:endParaRPr lang="de-DE" sz="2000" dirty="0"/>
              </a:p>
            </p:txBody>
          </p:sp>
        </mc:Choice>
        <mc:Fallback xmlns="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8EFC5B54-A698-4166-732D-59940B134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97" y="4558642"/>
                <a:ext cx="4947269" cy="400110"/>
              </a:xfrm>
              <a:prstGeom prst="rect">
                <a:avLst/>
              </a:prstGeom>
              <a:blipFill>
                <a:blip r:embed="rId5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7FB5C7F-3770-5941-C62C-1D4B740A1034}"/>
              </a:ext>
            </a:extLst>
          </p:cNvPr>
          <p:cNvGrpSpPr/>
          <p:nvPr/>
        </p:nvGrpSpPr>
        <p:grpSpPr>
          <a:xfrm>
            <a:off x="169997" y="4997250"/>
            <a:ext cx="4947269" cy="1113957"/>
            <a:chOff x="169997" y="4997250"/>
            <a:chExt cx="4947269" cy="1113957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778A256F-A86A-2E0F-F052-A31F35773C78}"/>
                </a:ext>
              </a:extLst>
            </p:cNvPr>
            <p:cNvSpPr txBox="1"/>
            <p:nvPr/>
          </p:nvSpPr>
          <p:spPr>
            <a:xfrm>
              <a:off x="169997" y="4997250"/>
              <a:ext cx="49472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/>
                <a:t>Multiplication</a:t>
              </a:r>
              <a:r>
                <a:rPr lang="de-DE" sz="2000" dirty="0"/>
                <a:t> </a:t>
              </a:r>
              <a:r>
                <a:rPr lang="de-DE" sz="2000" dirty="0" err="1"/>
                <a:t>with</a:t>
              </a:r>
              <a:r>
                <a:rPr lang="de-DE" sz="2000" dirty="0"/>
                <a:t> </a:t>
              </a:r>
              <a:r>
                <a:rPr lang="de-DE" sz="2000" dirty="0" err="1"/>
                <a:t>phace</a:t>
              </a:r>
              <a:r>
                <a:rPr lang="de-DE" sz="2000" dirty="0"/>
                <a:t> </a:t>
              </a:r>
              <a:r>
                <a:rPr lang="de-DE" sz="2000" dirty="0" err="1"/>
                <a:t>space</a:t>
              </a:r>
              <a:r>
                <a:rPr lang="de-DE" sz="2000" dirty="0"/>
                <a:t> </a:t>
              </a:r>
              <a:r>
                <a:rPr lang="de-DE" sz="2000" dirty="0" err="1"/>
                <a:t>of</a:t>
              </a:r>
              <a:r>
                <a:rPr lang="de-DE" sz="2000" dirty="0"/>
                <a:t> </a:t>
              </a:r>
              <a:r>
                <a:rPr lang="de-DE" sz="2000" dirty="0" err="1"/>
                <a:t>neutrons</a:t>
              </a:r>
              <a:r>
                <a:rPr lang="de-DE" sz="2000" dirty="0"/>
                <a:t> in BGO </a:t>
              </a:r>
              <a:r>
                <a:rPr lang="de-DE" sz="2000" dirty="0" err="1"/>
                <a:t>leads</a:t>
              </a:r>
              <a:r>
                <a:rPr lang="de-DE" sz="2000" dirty="0"/>
                <a:t> </a:t>
              </a:r>
              <a:r>
                <a:rPr lang="de-DE" sz="2000" dirty="0" err="1"/>
                <a:t>to</a:t>
              </a:r>
              <a:r>
                <a:rPr lang="de-DE" sz="2000" dirty="0"/>
                <a:t> </a:t>
              </a:r>
              <a:r>
                <a:rPr lang="de-DE" sz="2000" dirty="0" err="1"/>
                <a:t>systematic</a:t>
              </a:r>
              <a:r>
                <a:rPr lang="de-DE" sz="2000" dirty="0"/>
                <a:t> </a:t>
              </a:r>
              <a:r>
                <a:rPr lang="de-DE" sz="2000" dirty="0" err="1"/>
                <a:t>uncertainty</a:t>
              </a:r>
              <a:r>
                <a:rPr lang="de-DE" sz="2000" dirty="0"/>
                <a:t> </a:t>
              </a:r>
              <a:r>
                <a:rPr lang="de-DE" sz="2000" dirty="0" err="1"/>
                <a:t>of</a:t>
              </a:r>
              <a:r>
                <a:rPr lang="de-DE" sz="2000" dirty="0"/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03DEDDD0-7688-893A-16B3-71A9E2021E20}"/>
                    </a:ext>
                  </a:extLst>
                </p:cNvPr>
                <p:cNvSpPr txBox="1"/>
                <p:nvPr/>
              </p:nvSpPr>
              <p:spPr>
                <a:xfrm>
                  <a:off x="169997" y="5711097"/>
                  <a:ext cx="494726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=12.27%</m:t>
                        </m:r>
                      </m:oMath>
                    </m:oMathPara>
                  </a14:m>
                  <a:endParaRPr lang="de-DE" sz="2000" dirty="0"/>
                </a:p>
              </p:txBody>
            </p:sp>
          </mc:Choice>
          <mc:Fallback xmlns=""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03DEDDD0-7688-893A-16B3-71A9E2021E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997" y="5711097"/>
                  <a:ext cx="4947269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Ellipse 29">
            <a:extLst>
              <a:ext uri="{FF2B5EF4-FFF2-40B4-BE49-F238E27FC236}">
                <a16:creationId xmlns:a16="http://schemas.microsoft.com/office/drawing/2014/main" id="{444259CA-DB0D-200F-A29F-6A54B53CC8B0}"/>
              </a:ext>
            </a:extLst>
          </p:cNvPr>
          <p:cNvSpPr/>
          <p:nvPr/>
        </p:nvSpPr>
        <p:spPr>
          <a:xfrm>
            <a:off x="3939078" y="4085348"/>
            <a:ext cx="932642" cy="461665"/>
          </a:xfrm>
          <a:prstGeom prst="ellipse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EC18D57E-1DAA-245E-0775-CAD4BDC79D73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18306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8A2AD-9BFE-8B9F-6348-597024492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C1A9F1A-EAC4-E2EA-FA16-B4A61B296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51" y="860213"/>
            <a:ext cx="8959498" cy="5678699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9D30958-66D4-542C-DADC-A34EA3670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54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035D310C-CBEB-763B-A716-0D2E12167974}"/>
                  </a:ext>
                </a:extLst>
              </p:cNvPr>
              <p:cNvSpPr txBox="1"/>
              <p:nvPr/>
            </p:nvSpPr>
            <p:spPr>
              <a:xfrm>
                <a:off x="490537" y="360755"/>
                <a:ext cx="62375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Selction </a:t>
                </a:r>
                <a:r>
                  <a:rPr lang="de-DE" sz="3200" b="1" dirty="0" err="1"/>
                  <a:t>Criteria</a:t>
                </a:r>
                <a:r>
                  <a:rPr lang="de-DE" sz="3200" b="1" dirty="0"/>
                  <a:t> </a:t>
                </a:r>
                <a:r>
                  <a:rPr lang="de-DE" sz="3200" b="1" dirty="0" err="1"/>
                  <a:t>for</a:t>
                </a:r>
                <a:r>
                  <a:rPr lang="de-DE" sz="32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de-DE" sz="3200" b="1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035D310C-CBEB-763B-A716-0D2E12167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7" y="360755"/>
                <a:ext cx="6237514" cy="584775"/>
              </a:xfrm>
              <a:prstGeom prst="rect">
                <a:avLst/>
              </a:prstGeom>
              <a:blipFill>
                <a:blip r:embed="rId3"/>
                <a:stretch>
                  <a:fillRect l="-2441"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liennummernplatzhalter 1">
            <a:extLst>
              <a:ext uri="{FF2B5EF4-FFF2-40B4-BE49-F238E27FC236}">
                <a16:creationId xmlns:a16="http://schemas.microsoft.com/office/drawing/2014/main" id="{AD134800-42E0-5928-1982-3EE253A4C113}"/>
              </a:ext>
            </a:extLst>
          </p:cNvPr>
          <p:cNvSpPr txBox="1">
            <a:spLocks/>
          </p:cNvSpPr>
          <p:nvPr/>
        </p:nvSpPr>
        <p:spPr>
          <a:xfrm>
            <a:off x="11434618" y="6356350"/>
            <a:ext cx="602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18699D-CD0E-4C15-AF66-D884D7E6BFB1}" type="slidenum">
              <a:rPr lang="de-DE" smtClean="0"/>
              <a:pPr/>
              <a:t>54</a:t>
            </a:fld>
            <a:endParaRPr lang="de-DE" dirty="0"/>
          </a:p>
        </p:txBody>
      </p: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480F9163-D78D-1496-EBF8-D18E3682F166}"/>
              </a:ext>
            </a:extLst>
          </p:cNvPr>
          <p:cNvGrpSpPr/>
          <p:nvPr/>
        </p:nvGrpSpPr>
        <p:grpSpPr>
          <a:xfrm>
            <a:off x="5770836" y="3587538"/>
            <a:ext cx="957215" cy="536297"/>
            <a:chOff x="-23504" y="1364143"/>
            <a:chExt cx="522515" cy="292748"/>
          </a:xfrm>
        </p:grpSpPr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F7032184-0A9F-4C70-DDB8-C0D5C6FAB2AD}"/>
                </a:ext>
              </a:extLst>
            </p:cNvPr>
            <p:cNvSpPr/>
            <p:nvPr/>
          </p:nvSpPr>
          <p:spPr>
            <a:xfrm>
              <a:off x="70649" y="1364143"/>
              <a:ext cx="292749" cy="292748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feld 74">
                  <a:extLst>
                    <a:ext uri="{FF2B5EF4-FFF2-40B4-BE49-F238E27FC236}">
                      <a16:creationId xmlns:a16="http://schemas.microsoft.com/office/drawing/2014/main" id="{5D652DFB-416C-6FC8-0E48-31E1F557ADB4}"/>
                    </a:ext>
                  </a:extLst>
                </p:cNvPr>
                <p:cNvSpPr txBox="1"/>
                <p:nvPr/>
              </p:nvSpPr>
              <p:spPr>
                <a:xfrm>
                  <a:off x="-23504" y="1380294"/>
                  <a:ext cx="522515" cy="2520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75" name="Textfeld 74">
                  <a:extLst>
                    <a:ext uri="{FF2B5EF4-FFF2-40B4-BE49-F238E27FC236}">
                      <a16:creationId xmlns:a16="http://schemas.microsoft.com/office/drawing/2014/main" id="{5D652DFB-416C-6FC8-0E48-31E1F557AD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3504" y="1380294"/>
                  <a:ext cx="522515" cy="25200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C354A18-7CB4-5FA0-6C1C-D6B80D10BDD2}"/>
              </a:ext>
            </a:extLst>
          </p:cNvPr>
          <p:cNvGrpSpPr/>
          <p:nvPr/>
        </p:nvGrpSpPr>
        <p:grpSpPr>
          <a:xfrm>
            <a:off x="608726" y="1772360"/>
            <a:ext cx="3542450" cy="1270629"/>
            <a:chOff x="543413" y="1557331"/>
            <a:chExt cx="3542450" cy="1270629"/>
          </a:xfrm>
        </p:grpSpPr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1876ACA3-22D7-5479-91F7-A2F8448A020E}"/>
                </a:ext>
              </a:extLst>
            </p:cNvPr>
            <p:cNvSpPr/>
            <p:nvPr/>
          </p:nvSpPr>
          <p:spPr>
            <a:xfrm>
              <a:off x="615696" y="1557331"/>
              <a:ext cx="3401568" cy="127062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9052B54D-107C-82C6-F954-104253F06E0F}"/>
                </a:ext>
              </a:extLst>
            </p:cNvPr>
            <p:cNvSpPr txBox="1"/>
            <p:nvPr/>
          </p:nvSpPr>
          <p:spPr>
            <a:xfrm>
              <a:off x="543413" y="1557331"/>
              <a:ext cx="3542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rgbClr val="004E9F"/>
                  </a:solidFill>
                </a:rPr>
                <a:t>Energy:</a:t>
              </a:r>
            </a:p>
            <a:p>
              <a:pPr algn="ctr"/>
              <a:r>
                <a:rPr lang="de-DE" sz="2400" dirty="0" err="1"/>
                <a:t>Restrict</a:t>
              </a:r>
              <a:r>
                <a:rPr lang="de-DE" sz="2400" dirty="0"/>
                <a:t> </a:t>
              </a:r>
              <a:r>
                <a:rPr lang="de-DE" sz="2400" dirty="0" err="1"/>
                <a:t>energy</a:t>
              </a:r>
              <a:r>
                <a:rPr lang="de-DE" sz="2400" dirty="0"/>
                <a:t> </a:t>
              </a:r>
              <a:r>
                <a:rPr lang="de-DE" sz="2400" dirty="0" err="1"/>
                <a:t>to</a:t>
              </a:r>
              <a:endParaRPr lang="de-DE" sz="2400" dirty="0"/>
            </a:p>
            <a:p>
              <a:pPr algn="ctr"/>
              <a:r>
                <a:rPr lang="de-DE" sz="2400" dirty="0"/>
                <a:t>90% </a:t>
              </a:r>
              <a:r>
                <a:rPr lang="de-DE" sz="2400" dirty="0" err="1"/>
                <a:t>of</a:t>
              </a:r>
              <a:r>
                <a:rPr lang="de-DE" sz="2400" dirty="0"/>
                <a:t> maximum </a:t>
              </a:r>
              <a:r>
                <a:rPr lang="de-DE" sz="2400" dirty="0" err="1"/>
                <a:t>deposit</a:t>
              </a:r>
              <a:endParaRPr lang="de-DE" sz="2400" dirty="0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A86E10E-D81D-9E71-2AB4-7744ABA4D940}"/>
              </a:ext>
            </a:extLst>
          </p:cNvPr>
          <p:cNvGrpSpPr/>
          <p:nvPr/>
        </p:nvGrpSpPr>
        <p:grpSpPr>
          <a:xfrm>
            <a:off x="608726" y="3144775"/>
            <a:ext cx="3542450" cy="1270629"/>
            <a:chOff x="543413" y="1557331"/>
            <a:chExt cx="3542450" cy="1270629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A2820571-C51E-49C1-2C99-681870573728}"/>
                </a:ext>
              </a:extLst>
            </p:cNvPr>
            <p:cNvSpPr/>
            <p:nvPr/>
          </p:nvSpPr>
          <p:spPr>
            <a:xfrm>
              <a:off x="615696" y="1557331"/>
              <a:ext cx="3401568" cy="127062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5D37B1D3-C6BF-C5B4-2FC7-0B68914F7985}"/>
                    </a:ext>
                  </a:extLst>
                </p:cNvPr>
                <p:cNvSpPr txBox="1"/>
                <p:nvPr/>
              </p:nvSpPr>
              <p:spPr>
                <a:xfrm>
                  <a:off x="543413" y="1557331"/>
                  <a:ext cx="3542450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400" dirty="0">
                      <a:solidFill>
                        <a:srgbClr val="FFC000"/>
                      </a:solidFill>
                    </a:rPr>
                    <a:t>Momentum:</a:t>
                  </a:r>
                </a:p>
                <a:p>
                  <a:pPr algn="ctr"/>
                  <a:r>
                    <a:rPr lang="de-DE" sz="2400" dirty="0"/>
                    <a:t>Select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de-DE" sz="2400" dirty="0"/>
                    <a:t> momentum</a:t>
                  </a:r>
                </a:p>
                <a:p>
                  <a:pPr algn="ctr"/>
                  <a:r>
                    <a:rPr lang="de-DE" sz="2400" dirty="0"/>
                    <a:t>in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de-DE" sz="2400" dirty="0"/>
                    <a:t> frame</a:t>
                  </a:r>
                </a:p>
              </p:txBody>
            </p:sp>
          </mc:Choice>
          <mc:Fallback xmlns=""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5D37B1D3-C6BF-C5B4-2FC7-0B68914F79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413" y="1557331"/>
                  <a:ext cx="3542450" cy="1200329"/>
                </a:xfrm>
                <a:prstGeom prst="rect">
                  <a:avLst/>
                </a:prstGeom>
                <a:blipFill>
                  <a:blip r:embed="rId5"/>
                  <a:stretch>
                    <a:fillRect t="-4061" b="-1066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46DF914-8D9F-5E28-29A4-CF1ED2A8E3AF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13371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07 L 0.03932 -0.13773 L 0.03932 -0.1375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5E153-2B20-CE49-BC24-8ACABB367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857D54B-5B9B-DDFB-F085-3398173B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55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43E9BA9C-1BDA-96A6-6315-11A2075AB93A}"/>
                  </a:ext>
                </a:extLst>
              </p:cNvPr>
              <p:cNvSpPr txBox="1"/>
              <p:nvPr/>
            </p:nvSpPr>
            <p:spPr>
              <a:xfrm>
                <a:off x="490537" y="360755"/>
                <a:ext cx="62375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Cut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3200" b="1" dirty="0"/>
                  <a:t> Kinetic Energy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43E9BA9C-1BDA-96A6-6315-11A2075AB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7" y="360755"/>
                <a:ext cx="6237514" cy="584775"/>
              </a:xfrm>
              <a:prstGeom prst="rect">
                <a:avLst/>
              </a:prstGeom>
              <a:blipFill>
                <a:blip r:embed="rId2"/>
                <a:stretch>
                  <a:fillRect l="-2441"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FF90F115-EC81-107C-6D30-2A802224B526}"/>
              </a:ext>
            </a:extLst>
          </p:cNvPr>
          <p:cNvSpPr txBox="1"/>
          <p:nvPr/>
        </p:nvSpPr>
        <p:spPr>
          <a:xfrm>
            <a:off x="486925" y="1024192"/>
            <a:ext cx="12368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BGO </a:t>
            </a:r>
            <a:r>
              <a:rPr lang="de-DE" sz="2400" dirty="0" err="1"/>
              <a:t>differentiates</a:t>
            </a:r>
            <a:r>
              <a:rPr lang="de-DE" sz="2400" dirty="0"/>
              <a:t> </a:t>
            </a:r>
            <a:r>
              <a:rPr lang="de-DE" sz="2400" dirty="0" err="1"/>
              <a:t>between</a:t>
            </a:r>
            <a:r>
              <a:rPr lang="de-DE" sz="2400" dirty="0"/>
              <a:t> </a:t>
            </a:r>
            <a:r>
              <a:rPr lang="de-DE" sz="2400" dirty="0" err="1"/>
              <a:t>charged</a:t>
            </a:r>
            <a:r>
              <a:rPr lang="de-DE" sz="2400" dirty="0"/>
              <a:t> and </a:t>
            </a:r>
            <a:r>
              <a:rPr lang="de-DE" sz="2400" dirty="0" err="1"/>
              <a:t>uncharged</a:t>
            </a:r>
            <a:r>
              <a:rPr lang="de-DE" sz="2400" dirty="0"/>
              <a:t> </a:t>
            </a:r>
            <a:r>
              <a:rPr lang="de-DE" sz="2400" dirty="0" err="1"/>
              <a:t>tracks</a:t>
            </a:r>
            <a:r>
              <a:rPr lang="de-DE" sz="2400" dirty="0"/>
              <a:t>,</a:t>
            </a:r>
          </a:p>
          <a:p>
            <a:r>
              <a:rPr lang="de-DE" sz="2400" dirty="0"/>
              <a:t>    but not </a:t>
            </a:r>
            <a:r>
              <a:rPr lang="de-DE" sz="2400" dirty="0" err="1"/>
              <a:t>between</a:t>
            </a:r>
            <a:r>
              <a:rPr lang="de-DE" sz="2400" dirty="0"/>
              <a:t> positive and negative </a:t>
            </a:r>
            <a:r>
              <a:rPr lang="de-DE" sz="2400" dirty="0" err="1"/>
              <a:t>tracks</a:t>
            </a:r>
            <a:endParaRPr lang="de-DE" sz="2400" dirty="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483ACC35-9FE0-D386-B399-15EC9DFA5C28}"/>
              </a:ext>
            </a:extLst>
          </p:cNvPr>
          <p:cNvGrpSpPr/>
          <p:nvPr/>
        </p:nvGrpSpPr>
        <p:grpSpPr>
          <a:xfrm>
            <a:off x="-102626" y="2473403"/>
            <a:ext cx="12368937" cy="1989082"/>
            <a:chOff x="-102626" y="2473403"/>
            <a:chExt cx="12368937" cy="19890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feld 5">
                  <a:extLst>
                    <a:ext uri="{FF2B5EF4-FFF2-40B4-BE49-F238E27FC236}">
                      <a16:creationId xmlns:a16="http://schemas.microsoft.com/office/drawing/2014/main" id="{CD31C4FC-EEDA-0FF7-7275-0913A23CD6BC}"/>
                    </a:ext>
                  </a:extLst>
                </p:cNvPr>
                <p:cNvSpPr txBox="1"/>
                <p:nvPr/>
              </p:nvSpPr>
              <p:spPr>
                <a:xfrm>
                  <a:off x="486925" y="2473403"/>
                  <a:ext cx="1118983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de-DE" sz="2400" dirty="0" err="1"/>
                    <a:t>Is</a:t>
                  </a:r>
                  <a:r>
                    <a:rPr lang="de-DE" sz="2400" dirty="0"/>
                    <a:t> kinetic energy </a:t>
                  </a:r>
                  <a:r>
                    <a:rPr lang="de-DE" sz="2400" dirty="0" err="1"/>
                    <a:t>deposit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of</a:t>
                  </a:r>
                  <a:r>
                    <a:rPr lang="de-DE" sz="2400" dirty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de-DE" sz="2400" dirty="0"/>
                    <a:t> </a:t>
                  </a:r>
                  <a:r>
                    <a:rPr lang="de-DE" sz="2400" dirty="0" err="1"/>
                    <a:t>accurately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modeled</a:t>
                  </a:r>
                  <a:r>
                    <a:rPr lang="de-DE" sz="2400" dirty="0"/>
                    <a:t> in Geant4 </a:t>
                  </a:r>
                  <a:r>
                    <a:rPr lang="de-DE" sz="2400" dirty="0" err="1"/>
                    <a:t>simulation</a:t>
                  </a:r>
                  <a:r>
                    <a:rPr lang="de-DE" sz="2400" dirty="0"/>
                    <a:t>?</a:t>
                  </a:r>
                </a:p>
                <a:p>
                  <a:r>
                    <a:rPr lang="de-DE" sz="2400" dirty="0"/>
                    <a:t>    Geant4 </a:t>
                  </a:r>
                  <a:r>
                    <a:rPr lang="de-DE" sz="2400" dirty="0" err="1"/>
                    <a:t>uses</a:t>
                  </a:r>
                  <a:r>
                    <a:rPr lang="de-DE" sz="2400" dirty="0"/>
                    <a:t> Bethe-Bloch </a:t>
                  </a:r>
                  <a:r>
                    <a:rPr lang="de-DE" sz="2400" dirty="0" err="1"/>
                    <a:t>equation</a:t>
                  </a:r>
                  <a:r>
                    <a:rPr lang="de-DE" sz="2400" dirty="0"/>
                    <a:t>:</a:t>
                  </a:r>
                </a:p>
              </p:txBody>
            </p:sp>
          </mc:Choice>
          <mc:Fallback xmlns="">
            <p:sp>
              <p:nvSpPr>
                <p:cNvPr id="6" name="Textfeld 5">
                  <a:extLst>
                    <a:ext uri="{FF2B5EF4-FFF2-40B4-BE49-F238E27FC236}">
                      <a16:creationId xmlns:a16="http://schemas.microsoft.com/office/drawing/2014/main" id="{CD31C4FC-EEDA-0FF7-7275-0913A23CD6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925" y="2473403"/>
                  <a:ext cx="11189837" cy="830997"/>
                </a:xfrm>
                <a:prstGeom prst="rect">
                  <a:avLst/>
                </a:prstGeom>
                <a:blipFill>
                  <a:blip r:embed="rId3"/>
                  <a:stretch>
                    <a:fillRect l="-763" t="-5882" b="-1617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>
                  <a:extLst>
                    <a:ext uri="{FF2B5EF4-FFF2-40B4-BE49-F238E27FC236}">
                      <a16:creationId xmlns:a16="http://schemas.microsoft.com/office/drawing/2014/main" id="{4934544A-8C01-8443-24E0-836E2BE2A9ED}"/>
                    </a:ext>
                  </a:extLst>
                </p:cNvPr>
                <p:cNvSpPr txBox="1"/>
                <p:nvPr/>
              </p:nvSpPr>
              <p:spPr>
                <a:xfrm>
                  <a:off x="-102626" y="3532807"/>
                  <a:ext cx="12368937" cy="9296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𝑑𝐸</m:t>
                            </m:r>
                          </m:num>
                          <m:den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num>
                          <m:den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d>
                          <m:d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func>
                              <m:func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e-DE" sz="2400" b="0" i="0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  <m:sup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sSup>
                                          <m:sSupPr>
                                            <m:ctrlP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𝛽</m:t>
                                            </m:r>
                                          </m:e>
                                          <m:sup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sSup>
                                          <m:sSupPr>
                                            <m:ctrlP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e>
                                          <m:sup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de-DE" sz="2400" b="0" i="0" smtClean="0">
                                                <a:latin typeface="Cambria Math" panose="02040503050406030204" pitchFamily="18" charset="0"/>
                                              </a:rPr>
                                              <m:t>max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𝐼</m:t>
                                            </m:r>
                                          </m:e>
                                          <m:sup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e>
                            </m:func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d>
                                  <m:d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𝛾𝛽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7" name="Textfeld 6">
                  <a:extLst>
                    <a:ext uri="{FF2B5EF4-FFF2-40B4-BE49-F238E27FC236}">
                      <a16:creationId xmlns:a16="http://schemas.microsoft.com/office/drawing/2014/main" id="{4934544A-8C01-8443-24E0-836E2BE2A9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02626" y="3532807"/>
                  <a:ext cx="12368937" cy="92967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98CD7293-9625-CB0F-4397-DDC3776F1C4C}"/>
                  </a:ext>
                </a:extLst>
              </p:cNvPr>
              <p:cNvSpPr txBox="1"/>
              <p:nvPr/>
            </p:nvSpPr>
            <p:spPr>
              <a:xfrm>
                <a:off x="486925" y="4695573"/>
                <a:ext cx="113857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Valid in </a:t>
                </a:r>
                <a:r>
                  <a:rPr lang="de-DE" sz="2400" dirty="0" err="1"/>
                  <a:t>kinematic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region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0.1&lt;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𝛽𝛾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&lt;1000</m:t>
                    </m:r>
                  </m:oMath>
                </a14:m>
                <a:r>
                  <a:rPr lang="de-DE" sz="2400" dirty="0"/>
                  <a:t>. </a:t>
                </a:r>
              </a:p>
              <a:p>
                <a:r>
                  <a:rPr lang="de-DE" sz="2400" dirty="0"/>
                  <a:t>    Below </a:t>
                </a:r>
                <a:r>
                  <a:rPr lang="de-DE" sz="2400" dirty="0" err="1"/>
                  <a:t>that</a:t>
                </a:r>
                <a:r>
                  <a:rPr lang="de-DE" sz="2400" dirty="0"/>
                  <a:t>, Barkas </a:t>
                </a:r>
                <a:r>
                  <a:rPr lang="de-DE" sz="2400" dirty="0" err="1"/>
                  <a:t>correction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term</a:t>
                </a:r>
                <a:r>
                  <a:rPr lang="de-DE" sz="2400" dirty="0"/>
                  <a:t> </a:t>
                </a:r>
                <a:r>
                  <a:rPr lang="de-DE" sz="2400" dirty="0" err="1"/>
                  <a:t>must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be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applied</a:t>
                </a:r>
                <a:endParaRPr lang="de-DE" sz="24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98CD7293-9625-CB0F-4397-DDC3776F1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25" y="4695573"/>
                <a:ext cx="11385781" cy="830997"/>
              </a:xfrm>
              <a:prstGeom prst="rect">
                <a:avLst/>
              </a:prstGeom>
              <a:blipFill>
                <a:blip r:embed="rId5"/>
                <a:stretch>
                  <a:fillRect l="-749" t="-5839" b="-153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62513E0-3EDE-5620-ECEB-49CFF5D5A808}"/>
                  </a:ext>
                </a:extLst>
              </p:cNvPr>
              <p:cNvSpPr txBox="1"/>
              <p:nvPr/>
            </p:nvSpPr>
            <p:spPr>
              <a:xfrm>
                <a:off x="490533" y="5527786"/>
                <a:ext cx="113857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Simulation </a:t>
                </a:r>
                <a:r>
                  <a:rPr lang="de-DE" sz="2400" dirty="0" err="1"/>
                  <a:t>shows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that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400" dirty="0"/>
                  <a:t> has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0.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58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𝛽𝛾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&lt;2.53</m:t>
                    </m:r>
                  </m:oMath>
                </a14:m>
                <a:r>
                  <a:rPr lang="de-DE" sz="2400" dirty="0"/>
                  <a:t>,</a:t>
                </a:r>
              </a:p>
              <a:p>
                <a:r>
                  <a:rPr lang="de-DE" sz="2400" dirty="0"/>
                  <a:t>    so Geant4 </a:t>
                </a:r>
                <a:r>
                  <a:rPr lang="de-DE" sz="2400" dirty="0" err="1"/>
                  <a:t>simulation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is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accurate</a:t>
                </a:r>
                <a:endParaRPr lang="de-DE" sz="2400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62513E0-3EDE-5620-ECEB-49CFF5D5A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3" y="5527786"/>
                <a:ext cx="11385781" cy="830997"/>
              </a:xfrm>
              <a:prstGeom prst="rect">
                <a:avLst/>
              </a:prstGeom>
              <a:blipFill>
                <a:blip r:embed="rId6"/>
                <a:stretch>
                  <a:fillRect l="-696" t="-5882" b="-161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5126F4DE-29E4-648E-C381-7A7E35381C36}"/>
                  </a:ext>
                </a:extLst>
              </p:cNvPr>
              <p:cNvSpPr txBox="1"/>
              <p:nvPr/>
            </p:nvSpPr>
            <p:spPr>
              <a:xfrm>
                <a:off x="486925" y="1933851"/>
                <a:ext cx="111898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Charged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tracks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can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correspond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to</a:t>
                </a:r>
                <a:r>
                  <a:rPr lang="de-DE" sz="24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5126F4DE-29E4-648E-C381-7A7E35381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25" y="1933851"/>
                <a:ext cx="11189837" cy="461665"/>
              </a:xfrm>
              <a:prstGeom prst="rect">
                <a:avLst/>
              </a:prstGeom>
              <a:blipFill>
                <a:blip r:embed="rId7"/>
                <a:stretch>
                  <a:fillRect l="-763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275148E7-180A-E6D7-E8AD-88A4FF4700FE}"/>
              </a:ext>
            </a:extLst>
          </p:cNvPr>
          <p:cNvGrpSpPr/>
          <p:nvPr/>
        </p:nvGrpSpPr>
        <p:grpSpPr>
          <a:xfrm>
            <a:off x="9998801" y="3992714"/>
            <a:ext cx="505369" cy="721038"/>
            <a:chOff x="9724481" y="3997646"/>
            <a:chExt cx="505369" cy="721038"/>
          </a:xfrm>
        </p:grpSpPr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AFEFD331-DFB6-133D-2E41-A4FCA4AF66C2}"/>
                </a:ext>
              </a:extLst>
            </p:cNvPr>
            <p:cNvCxnSpPr>
              <a:cxnSpLocks/>
            </p:cNvCxnSpPr>
            <p:nvPr/>
          </p:nvCxnSpPr>
          <p:spPr>
            <a:xfrm>
              <a:off x="9724481" y="4466858"/>
              <a:ext cx="187234" cy="228407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2CFFCD6F-8988-DB82-B98E-E6D60F447C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6000" y="3997646"/>
              <a:ext cx="323850" cy="693246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D1B2F531-B171-C3A2-8E29-A66AE72179F6}"/>
                </a:ext>
              </a:extLst>
            </p:cNvPr>
            <p:cNvSpPr/>
            <p:nvPr/>
          </p:nvSpPr>
          <p:spPr>
            <a:xfrm>
              <a:off x="9885045" y="4672965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D297ECCF-E473-91F3-BB42-229B799F7BFB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770892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64FE9-9533-C539-CBF1-EFD728048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3B97760-7006-97F5-0193-7447ECD8A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780" y="1326827"/>
            <a:ext cx="10421868" cy="5327561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56C9510-3E6E-0EC0-A9F9-5658BAA6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56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5D67EC39-9DB5-3971-4944-599328A675B5}"/>
                  </a:ext>
                </a:extLst>
              </p:cNvPr>
              <p:cNvSpPr txBox="1"/>
              <p:nvPr/>
            </p:nvSpPr>
            <p:spPr>
              <a:xfrm>
                <a:off x="490537" y="360755"/>
                <a:ext cx="62375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Cut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sz="3200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3200" b="1" dirty="0"/>
                  <a:t> Kinetic Energy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5D67EC39-9DB5-3971-4944-599328A67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7" y="360755"/>
                <a:ext cx="6237514" cy="584775"/>
              </a:xfrm>
              <a:prstGeom prst="rect">
                <a:avLst/>
              </a:prstGeom>
              <a:blipFill>
                <a:blip r:embed="rId3"/>
                <a:stretch>
                  <a:fillRect l="-2441"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25AC1C08-E9B3-92E3-EC77-3A717258FAED}"/>
              </a:ext>
            </a:extLst>
          </p:cNvPr>
          <p:cNvSpPr txBox="1"/>
          <p:nvPr/>
        </p:nvSpPr>
        <p:spPr>
          <a:xfrm>
            <a:off x="486925" y="984385"/>
            <a:ext cx="12368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Kinetic</a:t>
            </a:r>
            <a:r>
              <a:rPr lang="de-DE" sz="2400" dirty="0"/>
              <a:t> </a:t>
            </a:r>
            <a:r>
              <a:rPr lang="de-DE" sz="2400" dirty="0" err="1"/>
              <a:t>energy</a:t>
            </a:r>
            <a:r>
              <a:rPr lang="de-DE" sz="2400" dirty="0"/>
              <a:t> </a:t>
            </a:r>
            <a:r>
              <a:rPr lang="de-DE" sz="2400" dirty="0" err="1"/>
              <a:t>deposit</a:t>
            </a:r>
            <a:r>
              <a:rPr lang="de-DE" sz="2400" dirty="0"/>
              <a:t> in BGO </a:t>
            </a:r>
            <a:r>
              <a:rPr lang="de-DE" sz="2400" dirty="0" err="1"/>
              <a:t>for</a:t>
            </a:r>
            <a:r>
              <a:rPr lang="de-DE" sz="2400" dirty="0"/>
              <a:t> real </a:t>
            </a:r>
            <a:r>
              <a:rPr lang="de-DE" sz="2400" dirty="0" err="1"/>
              <a:t>data</a:t>
            </a:r>
            <a:r>
              <a:rPr lang="de-DE" sz="2400" dirty="0"/>
              <a:t> and </a:t>
            </a:r>
            <a:r>
              <a:rPr lang="de-DE" sz="2400" dirty="0" err="1"/>
              <a:t>simulation</a:t>
            </a:r>
            <a:r>
              <a:rPr lang="de-DE" sz="2400" dirty="0"/>
              <a:t>: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5DA0968-1354-4F78-0C25-6B7ABB754485}"/>
              </a:ext>
            </a:extLst>
          </p:cNvPr>
          <p:cNvGrpSpPr/>
          <p:nvPr/>
        </p:nvGrpSpPr>
        <p:grpSpPr>
          <a:xfrm>
            <a:off x="3512820" y="2196208"/>
            <a:ext cx="3558131" cy="551926"/>
            <a:chOff x="1033900" y="2123468"/>
            <a:chExt cx="5679320" cy="5519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hteck: abgerundete Ecken 6">
                  <a:extLst>
                    <a:ext uri="{FF2B5EF4-FFF2-40B4-BE49-F238E27FC236}">
                      <a16:creationId xmlns:a16="http://schemas.microsoft.com/office/drawing/2014/main" id="{62F75698-8BED-A7AE-F3B1-B1B1784E5229}"/>
                    </a:ext>
                  </a:extLst>
                </p:cNvPr>
                <p:cNvSpPr/>
                <p:nvPr/>
              </p:nvSpPr>
              <p:spPr>
                <a:xfrm>
                  <a:off x="4648200" y="2123468"/>
                  <a:ext cx="2065020" cy="551926"/>
                </a:xfrm>
                <a:prstGeom prst="roundRect">
                  <a:avLst/>
                </a:prstGeom>
                <a:solidFill>
                  <a:srgbClr val="85BBE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Contains: </a:t>
                  </a:r>
                </a:p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de-DE" sz="1400" dirty="0">
                      <a:solidFill>
                        <a:schemeClr val="tx1"/>
                      </a:solidFill>
                    </a:rPr>
                    <a:t>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de-DE" sz="1400" dirty="0">
                      <a:solidFill>
                        <a:schemeClr val="tx1"/>
                      </a:solidFill>
                    </a:rPr>
                    <a:t>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de-DE" sz="1400" dirty="0">
                      <a:solidFill>
                        <a:schemeClr val="tx1"/>
                      </a:solidFill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hteck: abgerundete Ecken 6">
                  <a:extLst>
                    <a:ext uri="{FF2B5EF4-FFF2-40B4-BE49-F238E27FC236}">
                      <a16:creationId xmlns:a16="http://schemas.microsoft.com/office/drawing/2014/main" id="{62F75698-8BED-A7AE-F3B1-B1B1784E52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8200" y="2123468"/>
                  <a:ext cx="2065020" cy="551926"/>
                </a:xfrm>
                <a:prstGeom prst="roundRect">
                  <a:avLst/>
                </a:prstGeom>
                <a:blipFill>
                  <a:blip r:embed="rId4"/>
                  <a:stretch>
                    <a:fillRect b="-879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836A1685-252C-E530-DC77-CBC3184E04A1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1033900" y="2399431"/>
              <a:ext cx="3614299" cy="0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1BBEFEE-39AE-3C0C-0EF1-04AA66D525E7}"/>
              </a:ext>
            </a:extLst>
          </p:cNvPr>
          <p:cNvGrpSpPr/>
          <p:nvPr/>
        </p:nvGrpSpPr>
        <p:grpSpPr>
          <a:xfrm>
            <a:off x="3810000" y="4674218"/>
            <a:ext cx="4069216" cy="551926"/>
            <a:chOff x="-2420933" y="2981364"/>
            <a:chExt cx="6495091" cy="5519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hteck: abgerundete Ecken 9">
                  <a:extLst>
                    <a:ext uri="{FF2B5EF4-FFF2-40B4-BE49-F238E27FC236}">
                      <a16:creationId xmlns:a16="http://schemas.microsoft.com/office/drawing/2014/main" id="{190C665D-A4BF-98B0-CB40-8841D70E9D75}"/>
                    </a:ext>
                  </a:extLst>
                </p:cNvPr>
                <p:cNvSpPr/>
                <p:nvPr/>
              </p:nvSpPr>
              <p:spPr>
                <a:xfrm>
                  <a:off x="2009137" y="2981364"/>
                  <a:ext cx="2065021" cy="551926"/>
                </a:xfrm>
                <a:prstGeom prst="roundRect">
                  <a:avLst/>
                </a:prstGeom>
                <a:solidFill>
                  <a:srgbClr val="EE94A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Contains: </a:t>
                  </a:r>
                </a:p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de-DE" sz="1400" dirty="0">
                      <a:solidFill>
                        <a:schemeClr val="tx1"/>
                      </a:solidFill>
                    </a:rPr>
                    <a:t>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de-DE" sz="1400" dirty="0">
                      <a:solidFill>
                        <a:schemeClr val="tx1"/>
                      </a:solidFill>
                    </a:rPr>
                    <a:t>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de-DE" sz="1400" dirty="0">
                      <a:solidFill>
                        <a:schemeClr val="tx1"/>
                      </a:solidFill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hteck: abgerundete Ecken 9">
                  <a:extLst>
                    <a:ext uri="{FF2B5EF4-FFF2-40B4-BE49-F238E27FC236}">
                      <a16:creationId xmlns:a16="http://schemas.microsoft.com/office/drawing/2014/main" id="{190C665D-A4BF-98B0-CB40-8841D70E9D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9137" y="2981364"/>
                  <a:ext cx="2065021" cy="551926"/>
                </a:xfrm>
                <a:prstGeom prst="roundRect">
                  <a:avLst/>
                </a:prstGeom>
                <a:blipFill>
                  <a:blip r:embed="rId5"/>
                  <a:stretch>
                    <a:fillRect b="-888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0905D4D7-D9E0-78B5-5371-4AB6E299EDF2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-2420933" y="3257327"/>
              <a:ext cx="4430070" cy="0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8AAD945-3715-0CB9-A81F-0FFC787AC1D3}"/>
              </a:ext>
            </a:extLst>
          </p:cNvPr>
          <p:cNvGrpSpPr/>
          <p:nvPr/>
        </p:nvGrpSpPr>
        <p:grpSpPr>
          <a:xfrm>
            <a:off x="4518660" y="3648097"/>
            <a:ext cx="2713681" cy="551926"/>
            <a:chOff x="246676" y="2123468"/>
            <a:chExt cx="6117215" cy="551926"/>
          </a:xfrm>
          <a:solidFill>
            <a:srgbClr val="B9FFFF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hteck: abgerundete Ecken 13">
                  <a:extLst>
                    <a:ext uri="{FF2B5EF4-FFF2-40B4-BE49-F238E27FC236}">
                      <a16:creationId xmlns:a16="http://schemas.microsoft.com/office/drawing/2014/main" id="{253D57EC-B6D8-80D1-D566-4C2A2133FA20}"/>
                    </a:ext>
                  </a:extLst>
                </p:cNvPr>
                <p:cNvSpPr/>
                <p:nvPr/>
              </p:nvSpPr>
              <p:spPr>
                <a:xfrm>
                  <a:off x="4298872" y="2123468"/>
                  <a:ext cx="2065019" cy="551926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Contains: 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hteck: abgerundete Ecken 13">
                  <a:extLst>
                    <a:ext uri="{FF2B5EF4-FFF2-40B4-BE49-F238E27FC236}">
                      <a16:creationId xmlns:a16="http://schemas.microsoft.com/office/drawing/2014/main" id="{253D57EC-B6D8-80D1-D566-4C2A2133FA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8872" y="2123468"/>
                  <a:ext cx="2065019" cy="551926"/>
                </a:xfrm>
                <a:prstGeom prst="roundRect">
                  <a:avLst/>
                </a:prstGeom>
                <a:blipFill>
                  <a:blip r:embed="rId6"/>
                  <a:stretch>
                    <a:fillRect r="-4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A75F33D6-A5C5-9E8C-E8D2-9AA98F39F3C6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246676" y="2399431"/>
              <a:ext cx="4052196" cy="0"/>
            </a:xfrm>
            <a:prstGeom prst="line">
              <a:avLst/>
            </a:prstGeom>
            <a:grpFill/>
            <a:ln>
              <a:solidFill>
                <a:schemeClr val="tx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316B0C1-2E2E-8301-88FF-E1C9C84C8205}"/>
              </a:ext>
            </a:extLst>
          </p:cNvPr>
          <p:cNvGrpSpPr/>
          <p:nvPr/>
        </p:nvGrpSpPr>
        <p:grpSpPr>
          <a:xfrm>
            <a:off x="8010667" y="3201939"/>
            <a:ext cx="4026624" cy="2787241"/>
            <a:chOff x="123627" y="1476856"/>
            <a:chExt cx="4502801" cy="2910087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9143742F-1BC8-EFBD-F1FD-6114166B1841}"/>
                </a:ext>
              </a:extLst>
            </p:cNvPr>
            <p:cNvSpPr/>
            <p:nvPr/>
          </p:nvSpPr>
          <p:spPr>
            <a:xfrm>
              <a:off x="123627" y="1476856"/>
              <a:ext cx="4502801" cy="29100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8BDCF9D4-CD4A-21BC-FB7B-DBC12B3D4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8830" y="2017787"/>
              <a:ext cx="4172392" cy="2036987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11D5AB42-471B-4DA3-1BB5-FC8D5825351C}"/>
                </a:ext>
              </a:extLst>
            </p:cNvPr>
            <p:cNvSpPr txBox="1"/>
            <p:nvPr/>
          </p:nvSpPr>
          <p:spPr>
            <a:xfrm>
              <a:off x="400954" y="1536688"/>
              <a:ext cx="3938842" cy="385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W vs. </a:t>
              </a:r>
              <a:r>
                <a:rPr lang="de-DE" dirty="0" err="1"/>
                <a:t>Kinetic</a:t>
              </a:r>
              <a:r>
                <a:rPr lang="de-DE" dirty="0"/>
                <a:t> E in BGO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4FC3C25-E3DC-A493-3938-BA324A6D7EA8}"/>
              </a:ext>
            </a:extLst>
          </p:cNvPr>
          <p:cNvGrpSpPr/>
          <p:nvPr/>
        </p:nvGrpSpPr>
        <p:grpSpPr>
          <a:xfrm>
            <a:off x="8010667" y="3201938"/>
            <a:ext cx="4026624" cy="2787241"/>
            <a:chOff x="123627" y="1476856"/>
            <a:chExt cx="4502801" cy="2910087"/>
          </a:xfrm>
        </p:grpSpPr>
        <p:sp>
          <p:nvSpPr>
            <p:cNvPr id="28" name="Rechteck: abgerundete Ecken 27">
              <a:extLst>
                <a:ext uri="{FF2B5EF4-FFF2-40B4-BE49-F238E27FC236}">
                  <a16:creationId xmlns:a16="http://schemas.microsoft.com/office/drawing/2014/main" id="{8DD4AFFB-494D-2FA3-8EB3-A2B9030ACFE3}"/>
                </a:ext>
              </a:extLst>
            </p:cNvPr>
            <p:cNvSpPr/>
            <p:nvPr/>
          </p:nvSpPr>
          <p:spPr>
            <a:xfrm>
              <a:off x="123627" y="1476856"/>
              <a:ext cx="4502801" cy="29100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8D726560-8DCC-0FC2-5662-AE63F07B9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8830" y="2017787"/>
              <a:ext cx="4172391" cy="2036987"/>
            </a:xfrm>
            <a:prstGeom prst="rect">
              <a:avLst/>
            </a:prstGeom>
          </p:spPr>
        </p:pic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A338C97C-5BF2-EE89-298D-4F30DDFFC24A}"/>
                </a:ext>
              </a:extLst>
            </p:cNvPr>
            <p:cNvSpPr txBox="1"/>
            <p:nvPr/>
          </p:nvSpPr>
          <p:spPr>
            <a:xfrm>
              <a:off x="400954" y="1536688"/>
              <a:ext cx="3938842" cy="385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/>
                <a:t>ToF</a:t>
              </a:r>
              <a:r>
                <a:rPr lang="de-DE" dirty="0"/>
                <a:t> </a:t>
              </a:r>
              <a:r>
                <a:rPr lang="de-DE" dirty="0" err="1"/>
                <a:t>mass</a:t>
              </a:r>
              <a:r>
                <a:rPr lang="de-DE" dirty="0"/>
                <a:t> vs. </a:t>
              </a:r>
              <a:r>
                <a:rPr lang="de-DE" dirty="0" err="1"/>
                <a:t>Kinetic</a:t>
              </a:r>
              <a:r>
                <a:rPr lang="de-DE" dirty="0"/>
                <a:t> E in BGO</a:t>
              </a:r>
            </a:p>
          </p:txBody>
        </p:sp>
      </p:grp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E129466B-6438-3270-C1F6-82110ED83ACA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340409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36B20-5CA7-1E0C-8075-F0FBE2420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0C4BDB4-F158-7069-7630-A41974CEC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780" y="1343416"/>
            <a:ext cx="10421868" cy="529438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03B06A3-742E-DB56-9177-BC458AC8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57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270F6E9-F3CF-22AD-1CDA-D8E0452FF52E}"/>
                  </a:ext>
                </a:extLst>
              </p:cNvPr>
              <p:cNvSpPr txBox="1"/>
              <p:nvPr/>
            </p:nvSpPr>
            <p:spPr>
              <a:xfrm>
                <a:off x="490537" y="360755"/>
                <a:ext cx="62375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Cut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sz="3200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3200" b="1" dirty="0"/>
                  <a:t> Kinetic Energy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270F6E9-F3CF-22AD-1CDA-D8E0452FF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7" y="360755"/>
                <a:ext cx="6237514" cy="584775"/>
              </a:xfrm>
              <a:prstGeom prst="rect">
                <a:avLst/>
              </a:prstGeom>
              <a:blipFill>
                <a:blip r:embed="rId3"/>
                <a:stretch>
                  <a:fillRect l="-2441"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7237B01C-1D66-F70E-5ADA-E40EE7550E17}"/>
              </a:ext>
            </a:extLst>
          </p:cNvPr>
          <p:cNvSpPr txBox="1"/>
          <p:nvPr/>
        </p:nvSpPr>
        <p:spPr>
          <a:xfrm>
            <a:off x="486925" y="984385"/>
            <a:ext cx="12368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Kinetic</a:t>
            </a:r>
            <a:r>
              <a:rPr lang="de-DE" sz="2400" dirty="0"/>
              <a:t> </a:t>
            </a:r>
            <a:r>
              <a:rPr lang="de-DE" sz="2400" dirty="0" err="1"/>
              <a:t>energy</a:t>
            </a:r>
            <a:r>
              <a:rPr lang="de-DE" sz="2400" dirty="0"/>
              <a:t> </a:t>
            </a:r>
            <a:r>
              <a:rPr lang="de-DE" sz="2400" dirty="0" err="1"/>
              <a:t>deposit</a:t>
            </a:r>
            <a:r>
              <a:rPr lang="de-DE" sz="2400" dirty="0"/>
              <a:t> in BGO, same </a:t>
            </a:r>
            <a:r>
              <a:rPr lang="de-DE" sz="2400" dirty="0" err="1"/>
              <a:t>plot</a:t>
            </a:r>
            <a:r>
              <a:rPr lang="de-DE" sz="2400" dirty="0"/>
              <a:t> </a:t>
            </a:r>
            <a:r>
              <a:rPr lang="de-DE" sz="2400" dirty="0" err="1"/>
              <a:t>as</a:t>
            </a:r>
            <a:r>
              <a:rPr lang="de-DE" sz="2400" dirty="0"/>
              <a:t> </a:t>
            </a:r>
            <a:r>
              <a:rPr lang="de-DE" sz="2400" dirty="0" err="1"/>
              <a:t>before</a:t>
            </a:r>
            <a:r>
              <a:rPr lang="de-DE" sz="2400" dirty="0"/>
              <a:t>, but </a:t>
            </a:r>
            <a:r>
              <a:rPr lang="de-DE" sz="2400" dirty="0" err="1"/>
              <a:t>accumulative</a:t>
            </a:r>
            <a:r>
              <a:rPr lang="de-DE" sz="2400" dirty="0"/>
              <a:t>: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C359B25A-AB7C-B0FF-ABAD-45D74740FAC6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344614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75773-CB74-44A1-D1C7-511C2C317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1DA131B-8ED3-DE90-ACA1-1030D657A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58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02BB37D-A2B2-18D1-6BAC-A9C98E14E2C0}"/>
                  </a:ext>
                </a:extLst>
              </p:cNvPr>
              <p:cNvSpPr txBox="1"/>
              <p:nvPr/>
            </p:nvSpPr>
            <p:spPr>
              <a:xfrm>
                <a:off x="490536" y="360755"/>
                <a:ext cx="69669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 err="1"/>
                  <a:t>Select</a:t>
                </a:r>
                <a:r>
                  <a:rPr lang="de-DE" sz="32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3200" b="1" dirty="0"/>
                  <a:t> Momentum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0" smtClean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de-DE" sz="32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3200" b="1" dirty="0"/>
                  <a:t> Frame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1C925D9-D9A2-E38A-0609-AE806824C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360755"/>
                <a:ext cx="6966903" cy="584775"/>
              </a:xfrm>
              <a:prstGeom prst="rect">
                <a:avLst/>
              </a:prstGeom>
              <a:blipFill>
                <a:blip r:embed="rId2"/>
                <a:stretch>
                  <a:fillRect l="-2187"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CA6EFFAF-0A79-6987-18E9-B5883CDA8157}"/>
              </a:ext>
            </a:extLst>
          </p:cNvPr>
          <p:cNvSpPr txBox="1"/>
          <p:nvPr/>
        </p:nvSpPr>
        <p:spPr>
          <a:xfrm>
            <a:off x="486925" y="984385"/>
            <a:ext cx="1120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Look at </a:t>
            </a:r>
            <a:r>
              <a:rPr lang="de-DE" sz="2400" dirty="0" err="1"/>
              <a:t>momentum</a:t>
            </a:r>
            <a:r>
              <a:rPr lang="de-DE" sz="2400" dirty="0"/>
              <a:t> </a:t>
            </a:r>
            <a:r>
              <a:rPr lang="de-DE" sz="2400" dirty="0" err="1"/>
              <a:t>conservation</a:t>
            </a:r>
            <a:r>
              <a:rPr lang="de-DE" sz="2400" dirty="0"/>
              <a:t>: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B74D5EB-674D-B63D-66FD-FE81C548E0DD}"/>
              </a:ext>
            </a:extLst>
          </p:cNvPr>
          <p:cNvCxnSpPr>
            <a:cxnSpLocks/>
          </p:cNvCxnSpPr>
          <p:nvPr/>
        </p:nvCxnSpPr>
        <p:spPr>
          <a:xfrm>
            <a:off x="870856" y="5843461"/>
            <a:ext cx="4372920" cy="0"/>
          </a:xfrm>
          <a:prstGeom prst="line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B2AF5D49-F85C-C64A-BF6F-8EE3730B23E8}"/>
              </a:ext>
            </a:extLst>
          </p:cNvPr>
          <p:cNvCxnSpPr>
            <a:cxnSpLocks/>
          </p:cNvCxnSpPr>
          <p:nvPr/>
        </p:nvCxnSpPr>
        <p:spPr>
          <a:xfrm flipV="1">
            <a:off x="5243776" y="4204934"/>
            <a:ext cx="1038732" cy="1638525"/>
          </a:xfrm>
          <a:prstGeom prst="line">
            <a:avLst/>
          </a:prstGeom>
          <a:ln>
            <a:solidFill>
              <a:srgbClr val="FF00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B5A43BE0-FCB3-17EF-A6E9-FE4F057D5077}"/>
              </a:ext>
            </a:extLst>
          </p:cNvPr>
          <p:cNvCxnSpPr>
            <a:cxnSpLocks/>
          </p:cNvCxnSpPr>
          <p:nvPr/>
        </p:nvCxnSpPr>
        <p:spPr>
          <a:xfrm flipV="1">
            <a:off x="870856" y="4204934"/>
            <a:ext cx="5411652" cy="1638525"/>
          </a:xfrm>
          <a:prstGeom prst="line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71852ABA-1D06-865A-A47F-71F13A772EDE}"/>
              </a:ext>
            </a:extLst>
          </p:cNvPr>
          <p:cNvCxnSpPr>
            <a:cxnSpLocks/>
          </p:cNvCxnSpPr>
          <p:nvPr/>
        </p:nvCxnSpPr>
        <p:spPr>
          <a:xfrm flipV="1">
            <a:off x="6282508" y="2566408"/>
            <a:ext cx="5411652" cy="1638525"/>
          </a:xfrm>
          <a:prstGeom prst="line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CE31EC95-CD5C-FC1B-7311-8E7C401CBC4D}"/>
              </a:ext>
            </a:extLst>
          </p:cNvPr>
          <p:cNvCxnSpPr>
            <a:cxnSpLocks/>
          </p:cNvCxnSpPr>
          <p:nvPr/>
        </p:nvCxnSpPr>
        <p:spPr>
          <a:xfrm flipV="1">
            <a:off x="6282508" y="1490700"/>
            <a:ext cx="3499048" cy="2714235"/>
          </a:xfrm>
          <a:prstGeom prst="line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F5A27166-43DB-BE38-D593-0A0CBF83C07C}"/>
              </a:ext>
            </a:extLst>
          </p:cNvPr>
          <p:cNvCxnSpPr>
            <a:cxnSpLocks/>
          </p:cNvCxnSpPr>
          <p:nvPr/>
        </p:nvCxnSpPr>
        <p:spPr>
          <a:xfrm>
            <a:off x="9781556" y="1484904"/>
            <a:ext cx="1912604" cy="1081502"/>
          </a:xfrm>
          <a:prstGeom prst="line">
            <a:avLst/>
          </a:prstGeom>
          <a:ln>
            <a:solidFill>
              <a:srgbClr val="0070C0">
                <a:alpha val="10000"/>
              </a:srgbClr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611E5D1-AA4F-EA0D-DA0F-F1D9A61C0DEC}"/>
              </a:ext>
            </a:extLst>
          </p:cNvPr>
          <p:cNvCxnSpPr>
            <a:cxnSpLocks/>
          </p:cNvCxnSpPr>
          <p:nvPr/>
        </p:nvCxnSpPr>
        <p:spPr>
          <a:xfrm>
            <a:off x="8417774" y="6350553"/>
            <a:ext cx="1689943" cy="0"/>
          </a:xfrm>
          <a:prstGeom prst="line">
            <a:avLst/>
          </a:prstGeom>
          <a:ln>
            <a:solidFill>
              <a:srgbClr val="00B050">
                <a:alpha val="10000"/>
              </a:srgbClr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8EAF98A4-FF60-449F-18A1-0E5BC93D5E17}"/>
              </a:ext>
            </a:extLst>
          </p:cNvPr>
          <p:cNvCxnSpPr>
            <a:cxnSpLocks/>
          </p:cNvCxnSpPr>
          <p:nvPr/>
        </p:nvCxnSpPr>
        <p:spPr>
          <a:xfrm>
            <a:off x="8195112" y="5274845"/>
            <a:ext cx="222661" cy="1075708"/>
          </a:xfrm>
          <a:prstGeom prst="line">
            <a:avLst/>
          </a:prstGeom>
          <a:ln>
            <a:solidFill>
              <a:srgbClr val="00B05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496FCC5F-B455-61DF-8A85-23521E4366EC}"/>
              </a:ext>
            </a:extLst>
          </p:cNvPr>
          <p:cNvCxnSpPr>
            <a:cxnSpLocks/>
          </p:cNvCxnSpPr>
          <p:nvPr/>
        </p:nvCxnSpPr>
        <p:spPr>
          <a:xfrm>
            <a:off x="6282508" y="4204933"/>
            <a:ext cx="1912604" cy="1081502"/>
          </a:xfrm>
          <a:prstGeom prst="line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283744D2-661D-CD05-6CC1-49949150F7E9}"/>
              </a:ext>
            </a:extLst>
          </p:cNvPr>
          <p:cNvCxnSpPr>
            <a:cxnSpLocks/>
          </p:cNvCxnSpPr>
          <p:nvPr/>
        </p:nvCxnSpPr>
        <p:spPr>
          <a:xfrm flipV="1">
            <a:off x="8195112" y="2566406"/>
            <a:ext cx="3499048" cy="2714235"/>
          </a:xfrm>
          <a:prstGeom prst="line">
            <a:avLst/>
          </a:prstGeom>
          <a:ln>
            <a:solidFill>
              <a:srgbClr val="0070C0">
                <a:alpha val="10000"/>
              </a:srgb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1A8DAD59-F588-0276-3167-0C1A053163F9}"/>
              </a:ext>
            </a:extLst>
          </p:cNvPr>
          <p:cNvCxnSpPr>
            <a:cxnSpLocks/>
          </p:cNvCxnSpPr>
          <p:nvPr/>
        </p:nvCxnSpPr>
        <p:spPr>
          <a:xfrm>
            <a:off x="8195112" y="5274847"/>
            <a:ext cx="1912604" cy="1081502"/>
          </a:xfrm>
          <a:prstGeom prst="line">
            <a:avLst/>
          </a:prstGeom>
          <a:ln>
            <a:solidFill>
              <a:srgbClr val="00B05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F86CC0D6-E824-49B7-92B2-79360B63AFBF}"/>
              </a:ext>
            </a:extLst>
          </p:cNvPr>
          <p:cNvCxnSpPr>
            <a:cxnSpLocks/>
          </p:cNvCxnSpPr>
          <p:nvPr/>
        </p:nvCxnSpPr>
        <p:spPr>
          <a:xfrm>
            <a:off x="8187681" y="5274974"/>
            <a:ext cx="1689943" cy="0"/>
          </a:xfrm>
          <a:prstGeom prst="line">
            <a:avLst/>
          </a:prstGeom>
          <a:ln>
            <a:solidFill>
              <a:srgbClr val="00B05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2341067D-DF0E-750F-4418-A6DC491060CD}"/>
              </a:ext>
            </a:extLst>
          </p:cNvPr>
          <p:cNvCxnSpPr>
            <a:cxnSpLocks/>
          </p:cNvCxnSpPr>
          <p:nvPr/>
        </p:nvCxnSpPr>
        <p:spPr>
          <a:xfrm>
            <a:off x="9877624" y="5269052"/>
            <a:ext cx="222661" cy="1075708"/>
          </a:xfrm>
          <a:prstGeom prst="line">
            <a:avLst/>
          </a:prstGeom>
          <a:ln>
            <a:solidFill>
              <a:srgbClr val="00B050">
                <a:alpha val="10000"/>
              </a:srgbClr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6F5B4E53-BA14-5898-A3D1-30911F97B35C}"/>
                  </a:ext>
                </a:extLst>
              </p:cNvPr>
              <p:cNvSpPr txBox="1"/>
              <p:nvPr/>
            </p:nvSpPr>
            <p:spPr>
              <a:xfrm>
                <a:off x="2783460" y="4222464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initial</m:t>
                          </m:r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8D53CFFE-1BC0-469C-3769-89B66B8C7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460" y="4222464"/>
                <a:ext cx="1469985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A15A6BE2-783E-AEDC-AADD-E1A26DFF22A2}"/>
                  </a:ext>
                </a:extLst>
              </p:cNvPr>
              <p:cNvSpPr txBox="1"/>
              <p:nvPr/>
            </p:nvSpPr>
            <p:spPr>
              <a:xfrm>
                <a:off x="5318522" y="4863876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933E750A-1D5D-AF92-9F74-E71859FD4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8522" y="4863876"/>
                <a:ext cx="146998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E758C17A-8BDC-F236-F9A3-9845F5FD0D35}"/>
                  </a:ext>
                </a:extLst>
              </p:cNvPr>
              <p:cNvSpPr txBox="1"/>
              <p:nvPr/>
            </p:nvSpPr>
            <p:spPr>
              <a:xfrm>
                <a:off x="2656402" y="6022856"/>
                <a:ext cx="1469985" cy="557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de-DE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3B508107-FB53-F355-3100-B0C1AEC7E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402" y="6022856"/>
                <a:ext cx="1469985" cy="5575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feld 65">
                <a:extLst>
                  <a:ext uri="{FF2B5EF4-FFF2-40B4-BE49-F238E27FC236}">
                    <a16:creationId xmlns:a16="http://schemas.microsoft.com/office/drawing/2014/main" id="{9D23EFF4-5A82-B519-0929-A542B60065E9}"/>
                  </a:ext>
                </a:extLst>
              </p:cNvPr>
              <p:cNvSpPr txBox="1"/>
              <p:nvPr/>
            </p:nvSpPr>
            <p:spPr>
              <a:xfrm>
                <a:off x="8736088" y="2554948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final</m:t>
                          </m:r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6" name="Textfeld 65">
                <a:extLst>
                  <a:ext uri="{FF2B5EF4-FFF2-40B4-BE49-F238E27FC236}">
                    <a16:creationId xmlns:a16="http://schemas.microsoft.com/office/drawing/2014/main" id="{AF0B2AF3-08C1-24BA-3946-CDDAB4AC1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6088" y="2554948"/>
                <a:ext cx="146998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feld 66">
                <a:extLst>
                  <a:ext uri="{FF2B5EF4-FFF2-40B4-BE49-F238E27FC236}">
                    <a16:creationId xmlns:a16="http://schemas.microsoft.com/office/drawing/2014/main" id="{7398829D-0E8F-6D92-2D0F-13C1350D6D77}"/>
                  </a:ext>
                </a:extLst>
              </p:cNvPr>
              <p:cNvSpPr txBox="1"/>
              <p:nvPr/>
            </p:nvSpPr>
            <p:spPr>
              <a:xfrm>
                <a:off x="7224053" y="2063361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sSup>
                            <m:sSupPr>
                              <m:ctrlP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7" name="Textfeld 66">
                <a:extLst>
                  <a:ext uri="{FF2B5EF4-FFF2-40B4-BE49-F238E27FC236}">
                    <a16:creationId xmlns:a16="http://schemas.microsoft.com/office/drawing/2014/main" id="{B6E832B8-D379-6C0B-E6D7-A6DBAB999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053" y="2063361"/>
                <a:ext cx="146998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3E6B7E9C-502A-BEA3-AFA4-BBC55328BDEE}"/>
                  </a:ext>
                </a:extLst>
              </p:cNvPr>
              <p:cNvSpPr txBox="1"/>
              <p:nvPr/>
            </p:nvSpPr>
            <p:spPr>
              <a:xfrm>
                <a:off x="6532603" y="4813546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sSup>
                            <m:sSupPr>
                              <m:ctrlP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28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F3F2F8EE-CE8F-F2B6-1F93-074AFE2F9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603" y="4813546"/>
                <a:ext cx="146998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feld 68">
                <a:extLst>
                  <a:ext uri="{FF2B5EF4-FFF2-40B4-BE49-F238E27FC236}">
                    <a16:creationId xmlns:a16="http://schemas.microsoft.com/office/drawing/2014/main" id="{1957B2E5-61F5-A600-32A6-229379E38B20}"/>
                  </a:ext>
                </a:extLst>
              </p:cNvPr>
              <p:cNvSpPr txBox="1"/>
              <p:nvPr/>
            </p:nvSpPr>
            <p:spPr>
              <a:xfrm>
                <a:off x="9159098" y="4602266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de-DE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9" name="Textfeld 68">
                <a:extLst>
                  <a:ext uri="{FF2B5EF4-FFF2-40B4-BE49-F238E27FC236}">
                    <a16:creationId xmlns:a16="http://schemas.microsoft.com/office/drawing/2014/main" id="{D2FBBE87-2AC5-DCAC-8B9E-E5E767BD1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9098" y="4602266"/>
                <a:ext cx="146998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18E2C941-9E35-5889-A995-6421DE89DF66}"/>
                  </a:ext>
                </a:extLst>
              </p:cNvPr>
              <p:cNvSpPr txBox="1"/>
              <p:nvPr/>
            </p:nvSpPr>
            <p:spPr>
              <a:xfrm>
                <a:off x="7266103" y="5683767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sSup>
                            <m:sSupPr>
                              <m:ctrlP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2F4F333C-0CBB-C627-22A4-20D9FBAD3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103" y="5683767"/>
                <a:ext cx="1469985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Freihandform: Form 74">
            <a:extLst>
              <a:ext uri="{FF2B5EF4-FFF2-40B4-BE49-F238E27FC236}">
                <a16:creationId xmlns:a16="http://schemas.microsoft.com/office/drawing/2014/main" id="{34D884A9-AC16-BD09-E2AA-13878A144375}"/>
              </a:ext>
            </a:extLst>
          </p:cNvPr>
          <p:cNvSpPr/>
          <p:nvPr/>
        </p:nvSpPr>
        <p:spPr>
          <a:xfrm>
            <a:off x="6793134" y="5363947"/>
            <a:ext cx="874558" cy="726232"/>
          </a:xfrm>
          <a:custGeom>
            <a:avLst/>
            <a:gdLst>
              <a:gd name="connsiteX0" fmla="*/ 874558 w 874558"/>
              <a:gd name="connsiteY0" fmla="*/ 717630 h 726232"/>
              <a:gd name="connsiteX1" fmla="*/ 41181 w 874558"/>
              <a:gd name="connsiteY1" fmla="*/ 625033 h 726232"/>
              <a:gd name="connsiteX2" fmla="*/ 203226 w 874558"/>
              <a:gd name="connsiteY2" fmla="*/ 0 h 72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4558" h="726232">
                <a:moveTo>
                  <a:pt x="874558" y="717630"/>
                </a:moveTo>
                <a:cubicBezTo>
                  <a:pt x="513814" y="731134"/>
                  <a:pt x="153070" y="744638"/>
                  <a:pt x="41181" y="625033"/>
                </a:cubicBezTo>
                <a:cubicBezTo>
                  <a:pt x="-70708" y="505428"/>
                  <a:pt x="66259" y="252714"/>
                  <a:pt x="203226" y="0"/>
                </a:cubicBezTo>
              </a:path>
            </a:pathLst>
          </a:custGeom>
          <a:noFill/>
          <a:ln w="50800">
            <a:tailEnd type="stealth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874558 w 874558"/>
                      <a:gd name="connsiteY0" fmla="*/ 717630 h 726232"/>
                      <a:gd name="connsiteX1" fmla="*/ 41181 w 874558"/>
                      <a:gd name="connsiteY1" fmla="*/ 625033 h 726232"/>
                      <a:gd name="connsiteX2" fmla="*/ 203226 w 874558"/>
                      <a:gd name="connsiteY2" fmla="*/ 0 h 726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4558" h="726232" extrusionOk="0">
                        <a:moveTo>
                          <a:pt x="874558" y="717630"/>
                        </a:moveTo>
                        <a:cubicBezTo>
                          <a:pt x="484595" y="713111"/>
                          <a:pt x="143180" y="748350"/>
                          <a:pt x="41181" y="625033"/>
                        </a:cubicBezTo>
                        <a:cubicBezTo>
                          <a:pt x="-14427" y="517277"/>
                          <a:pt x="56781" y="253015"/>
                          <a:pt x="20322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feld 75">
                <a:extLst>
                  <a:ext uri="{FF2B5EF4-FFF2-40B4-BE49-F238E27FC236}">
                    <a16:creationId xmlns:a16="http://schemas.microsoft.com/office/drawing/2014/main" id="{E0E7C6F3-F78A-E933-FD96-703C121CA862}"/>
                  </a:ext>
                </a:extLst>
              </p:cNvPr>
              <p:cNvSpPr txBox="1"/>
              <p:nvPr/>
            </p:nvSpPr>
            <p:spPr>
              <a:xfrm>
                <a:off x="486925" y="1413883"/>
                <a:ext cx="112072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Transform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into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400" dirty="0"/>
                  <a:t> frame:</a:t>
                </a:r>
              </a:p>
            </p:txBody>
          </p:sp>
        </mc:Choice>
        <mc:Fallback xmlns="">
          <p:sp>
            <p:nvSpPr>
              <p:cNvPr id="76" name="Textfeld 75">
                <a:extLst>
                  <a:ext uri="{FF2B5EF4-FFF2-40B4-BE49-F238E27FC236}">
                    <a16:creationId xmlns:a16="http://schemas.microsoft.com/office/drawing/2014/main" id="{7CB5994F-5C94-20BD-F2BA-089D646AA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25" y="1413883"/>
                <a:ext cx="11207235" cy="461665"/>
              </a:xfrm>
              <a:prstGeom prst="rect">
                <a:avLst/>
              </a:prstGeom>
              <a:blipFill>
                <a:blip r:embed="rId11"/>
                <a:stretch>
                  <a:fillRect l="-762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98FA7FB2-32C3-B7BD-9B56-5DF308EECBF9}"/>
              </a:ext>
            </a:extLst>
          </p:cNvPr>
          <p:cNvGrpSpPr/>
          <p:nvPr/>
        </p:nvGrpSpPr>
        <p:grpSpPr>
          <a:xfrm>
            <a:off x="270089" y="2248193"/>
            <a:ext cx="13430373" cy="1545771"/>
            <a:chOff x="174339" y="2143818"/>
            <a:chExt cx="13430373" cy="1545771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8AFABB3D-98B7-FA45-CECA-E38B9885243D}"/>
                </a:ext>
              </a:extLst>
            </p:cNvPr>
            <p:cNvGrpSpPr/>
            <p:nvPr/>
          </p:nvGrpSpPr>
          <p:grpSpPr>
            <a:xfrm>
              <a:off x="486925" y="2143818"/>
              <a:ext cx="4647315" cy="1545771"/>
              <a:chOff x="486925" y="2143818"/>
              <a:chExt cx="4647315" cy="1545771"/>
            </a:xfrm>
          </p:grpSpPr>
          <p:sp>
            <p:nvSpPr>
              <p:cNvPr id="25" name="Rechteck: abgerundete Ecken 24">
                <a:extLst>
                  <a:ext uri="{FF2B5EF4-FFF2-40B4-BE49-F238E27FC236}">
                    <a16:creationId xmlns:a16="http://schemas.microsoft.com/office/drawing/2014/main" id="{84483602-C76A-1423-CA43-2A9B8A1398E9}"/>
                  </a:ext>
                </a:extLst>
              </p:cNvPr>
              <p:cNvSpPr/>
              <p:nvPr/>
            </p:nvSpPr>
            <p:spPr>
              <a:xfrm>
                <a:off x="486925" y="2143818"/>
                <a:ext cx="4647315" cy="154577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0" name="Gerader Verbinder 9">
                <a:extLst>
                  <a:ext uri="{FF2B5EF4-FFF2-40B4-BE49-F238E27FC236}">
                    <a16:creationId xmlns:a16="http://schemas.microsoft.com/office/drawing/2014/main" id="{9CBE90FF-B62C-D1E9-2416-2E0B4FCFCD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1460" y="3221187"/>
                <a:ext cx="1689943" cy="0"/>
              </a:xfrm>
              <a:prstGeom prst="line">
                <a:avLst/>
              </a:prstGeom>
              <a:ln>
                <a:solidFill>
                  <a:srgbClr val="00B050"/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9C6C9D39-B99D-665C-0495-A712639A1A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79819" y="3221187"/>
                <a:ext cx="1711641" cy="0"/>
              </a:xfrm>
              <a:prstGeom prst="line">
                <a:avLst/>
              </a:prstGeom>
              <a:ln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Ellipse 4">
                <a:extLst>
                  <a:ext uri="{FF2B5EF4-FFF2-40B4-BE49-F238E27FC236}">
                    <a16:creationId xmlns:a16="http://schemas.microsoft.com/office/drawing/2014/main" id="{B98DCA27-F4F5-1F74-7EFE-09F98855AD68}"/>
                  </a:ext>
                </a:extLst>
              </p:cNvPr>
              <p:cNvSpPr/>
              <p:nvPr/>
            </p:nvSpPr>
            <p:spPr>
              <a:xfrm>
                <a:off x="2783460" y="3107159"/>
                <a:ext cx="216000" cy="216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feld 21">
                    <a:extLst>
                      <a:ext uri="{FF2B5EF4-FFF2-40B4-BE49-F238E27FC236}">
                        <a16:creationId xmlns:a16="http://schemas.microsoft.com/office/drawing/2014/main" id="{4E234902-870A-7A6F-9483-E2AA245FE758}"/>
                      </a:ext>
                    </a:extLst>
                  </p:cNvPr>
                  <p:cNvSpPr txBox="1"/>
                  <p:nvPr/>
                </p:nvSpPr>
                <p:spPr>
                  <a:xfrm>
                    <a:off x="2429204" y="2655666"/>
                    <a:ext cx="1140511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28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de-DE" sz="280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Textfeld 21">
                    <a:extLst>
                      <a:ext uri="{FF2B5EF4-FFF2-40B4-BE49-F238E27FC236}">
                        <a16:creationId xmlns:a16="http://schemas.microsoft.com/office/drawing/2014/main" id="{303A9E75-7F65-A22C-EB79-65BA8A2E9D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29204" y="2655666"/>
                    <a:ext cx="1140511" cy="52322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86ADBF70-62C2-97AF-0FF2-43D719428C4F}"/>
                    </a:ext>
                  </a:extLst>
                </p:cNvPr>
                <p:cNvSpPr txBox="1"/>
                <p:nvPr/>
              </p:nvSpPr>
              <p:spPr>
                <a:xfrm>
                  <a:off x="4082477" y="2917296"/>
                  <a:ext cx="146998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sz="28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28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de-DE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sz="28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32E42C38-9C04-58C8-B7E4-7C8A2CA809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2477" y="2917296"/>
                  <a:ext cx="1469985" cy="52322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C1CA20D3-5B73-0FA3-4115-4475B27B66DF}"/>
                    </a:ext>
                  </a:extLst>
                </p:cNvPr>
                <p:cNvSpPr txBox="1"/>
                <p:nvPr/>
              </p:nvSpPr>
              <p:spPr>
                <a:xfrm>
                  <a:off x="174339" y="2916704"/>
                  <a:ext cx="146998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sz="28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28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sSup>
                              <m:sSupPr>
                                <m:ctrlPr>
                                  <a:rPr lang="de-DE" sz="28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8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28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</m:sSub>
                      </m:oMath>
                    </m:oMathPara>
                  </a14:m>
                  <a:endParaRPr lang="de-DE" sz="28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19351942-54DE-EB3F-1C9B-0CDB8AAC59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339" y="2916704"/>
                  <a:ext cx="1469985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13BB6765-0BA8-E102-5B82-8172DC91553F}"/>
                    </a:ext>
                  </a:extLst>
                </p:cNvPr>
                <p:cNvSpPr txBox="1"/>
                <p:nvPr/>
              </p:nvSpPr>
              <p:spPr>
                <a:xfrm>
                  <a:off x="2397477" y="2260878"/>
                  <a:ext cx="1120723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de-DE" sz="2000" dirty="0"/>
                    <a:t> frame</a:t>
                  </a:r>
                </a:p>
              </p:txBody>
            </p:sp>
          </mc:Choice>
          <mc:Fallback xmlns="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A34E9924-97BE-4F63-BF5B-BA7ECACC51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7477" y="2260878"/>
                  <a:ext cx="11207235" cy="400110"/>
                </a:xfrm>
                <a:prstGeom prst="rect">
                  <a:avLst/>
                </a:prstGeom>
                <a:blipFill>
                  <a:blip r:embed="rId15"/>
                  <a:stretch>
                    <a:fillRect t="-7576" b="-2575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20B18845-1923-3C49-743E-4A97EB1FD91A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09552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6" grpId="0"/>
      <p:bldP spid="67" grpId="0"/>
      <p:bldP spid="68" grpId="0"/>
      <p:bldP spid="69" grpId="0"/>
      <p:bldP spid="70" grpId="0"/>
      <p:bldP spid="75" grpId="0" animBg="1"/>
      <p:bldP spid="7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3CE25-2AA6-E3CE-B3F2-A6632ADC8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7E9FC5A-CA95-E083-4EB9-B3BE0D03C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780" y="1355140"/>
            <a:ext cx="10421868" cy="527093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718D37C-7DAC-4C73-75F7-0E1EA3CF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59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0916A8CC-8828-2ECF-9762-11ACAF2811BE}"/>
                  </a:ext>
                </a:extLst>
              </p:cNvPr>
              <p:cNvSpPr txBox="1"/>
              <p:nvPr/>
            </p:nvSpPr>
            <p:spPr>
              <a:xfrm>
                <a:off x="490536" y="360755"/>
                <a:ext cx="696690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Select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sz="3200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3200" b="1" dirty="0"/>
                  <a:t> Momentum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de-DE" sz="3200" b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3200" b="1" dirty="0"/>
                  <a:t> Frame</a:t>
                </a:r>
              </a:p>
              <a:p>
                <a:endParaRPr lang="de-DE" sz="3200" b="1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0916A8CC-8828-2ECF-9762-11ACAF281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360755"/>
                <a:ext cx="6966903" cy="1077218"/>
              </a:xfrm>
              <a:prstGeom prst="rect">
                <a:avLst/>
              </a:prstGeom>
              <a:blipFill>
                <a:blip r:embed="rId3"/>
                <a:stretch>
                  <a:fillRect l="-2187" t="-67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183E3A51-91EA-B432-CBE9-AA4B6A24F809}"/>
                  </a:ext>
                </a:extLst>
              </p:cNvPr>
              <p:cNvSpPr txBox="1"/>
              <p:nvPr/>
            </p:nvSpPr>
            <p:spPr>
              <a:xfrm>
                <a:off x="486925" y="984385"/>
                <a:ext cx="112072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After </a:t>
                </a:r>
                <a:r>
                  <a:rPr lang="de-DE" sz="2400" dirty="0" err="1"/>
                  <a:t>transformation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to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400" dirty="0"/>
                  <a:t> frame,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momentum</a:t>
                </a:r>
                <a:r>
                  <a:rPr lang="de-DE" sz="2400" dirty="0"/>
                  <a:t> </a:t>
                </a:r>
                <a:r>
                  <a:rPr lang="de-DE" sz="2400" dirty="0" err="1"/>
                  <a:t>is</a:t>
                </a:r>
                <a:r>
                  <a:rPr lang="de-DE" sz="2400" dirty="0"/>
                  <a:t>:</a:t>
                </a: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D95352D-828E-2A97-28A1-515AB1554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25" y="984385"/>
                <a:ext cx="11207235" cy="461665"/>
              </a:xfrm>
              <a:prstGeom prst="rect">
                <a:avLst/>
              </a:prstGeom>
              <a:blipFill>
                <a:blip r:embed="rId4"/>
                <a:stretch>
                  <a:fillRect l="-762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4E66157-8A9B-AF51-A51C-9BF4639945BF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475856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4D7C3-6A93-623D-02DE-4446E91E2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84D36423-B89A-87DA-7188-D12E58A326AF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4E9087BC-6203-B7AB-8222-C67E8DF68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6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BB1C93D-A796-249A-14F0-F5B6A7A35C55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Methodology</a:t>
            </a:r>
            <a:endParaRPr lang="de-DE" sz="32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DEF397E-1A3C-D78A-1131-9DBE24C00E95}"/>
              </a:ext>
            </a:extLst>
          </p:cNvPr>
          <p:cNvSpPr txBox="1"/>
          <p:nvPr/>
        </p:nvSpPr>
        <p:spPr>
          <a:xfrm>
            <a:off x="490537" y="1239086"/>
            <a:ext cx="10460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Differential </a:t>
            </a:r>
            <a:r>
              <a:rPr lang="de-DE" sz="2400" dirty="0" err="1"/>
              <a:t>cross</a:t>
            </a:r>
            <a:r>
              <a:rPr lang="de-DE" sz="2400" dirty="0"/>
              <a:t> </a:t>
            </a:r>
            <a:r>
              <a:rPr lang="de-DE" sz="2400" dirty="0" err="1"/>
              <a:t>section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a </a:t>
            </a:r>
            <a:r>
              <a:rPr lang="de-DE" sz="2400" dirty="0" err="1"/>
              <a:t>measurand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>
                <a:solidFill>
                  <a:srgbClr val="33CC33"/>
                </a:solidFill>
              </a:rPr>
              <a:t>probability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reaction</a:t>
            </a:r>
            <a:r>
              <a:rPr lang="de-DE" sz="2400" dirty="0"/>
              <a:t>. Formula: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F5B27FF-3AD1-64E6-C72A-1447B825EE90}"/>
                  </a:ext>
                </a:extLst>
              </p:cNvPr>
              <p:cNvSpPr txBox="1"/>
              <p:nvPr/>
            </p:nvSpPr>
            <p:spPr>
              <a:xfrm>
                <a:off x="2977243" y="1968033"/>
                <a:ext cx="6237514" cy="1632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3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de-DE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a:rPr lang="de-DE" sz="3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3200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de-DE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de-DE" sz="3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lang="de-DE" sz="3200" dirty="0"/>
              </a:p>
              <a:p>
                <a:endParaRPr lang="de-DE" sz="24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F5B27FF-3AD1-64E6-C72A-1447B825E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243" y="1968033"/>
                <a:ext cx="6237514" cy="16323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B5C7489D-54FA-6FF3-E710-7A1C7F24BB14}"/>
              </a:ext>
            </a:extLst>
          </p:cNvPr>
          <p:cNvSpPr txBox="1"/>
          <p:nvPr/>
        </p:nvSpPr>
        <p:spPr>
          <a:xfrm>
            <a:off x="803053" y="3284078"/>
            <a:ext cx="6237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with</a:t>
            </a:r>
            <a:endParaRPr lang="de-DE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34CA5739-E566-4895-E6EE-BF1ADED6FB3D}"/>
                  </a:ext>
                </a:extLst>
              </p:cNvPr>
              <p:cNvSpPr txBox="1"/>
              <p:nvPr/>
            </p:nvSpPr>
            <p:spPr>
              <a:xfrm>
                <a:off x="1950325" y="4688425"/>
                <a:ext cx="90007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de-DE" sz="32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de-DE" sz="3200" dirty="0">
                    <a:ea typeface="Cambria Math" panose="02040503050406030204" pitchFamily="18" charset="0"/>
                  </a:rPr>
                  <a:t> </a:t>
                </a:r>
                <a:r>
                  <a:rPr lang="de-DE" sz="3200" dirty="0"/>
                  <a:t>:  Reconstruction </a:t>
                </a:r>
                <a:r>
                  <a:rPr lang="de-DE" sz="3200" dirty="0" err="1"/>
                  <a:t>efficiency</a:t>
                </a:r>
                <a:endParaRPr lang="de-DE" sz="3200" dirty="0"/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34CA5739-E566-4895-E6EE-BF1ADED6F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325" y="4688425"/>
                <a:ext cx="9000704" cy="584775"/>
              </a:xfrm>
              <a:prstGeom prst="rect">
                <a:avLst/>
              </a:prstGeom>
              <a:blipFill>
                <a:blip r:embed="rId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EBAC3A81-EFC5-7FB0-B054-3BA4E4719B76}"/>
                  </a:ext>
                </a:extLst>
              </p:cNvPr>
              <p:cNvSpPr txBox="1"/>
              <p:nvPr/>
            </p:nvSpPr>
            <p:spPr>
              <a:xfrm>
                <a:off x="1442774" y="5452121"/>
                <a:ext cx="90007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3200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de-DE" sz="3200" dirty="0"/>
                  <a:t>  :  Solid angle </a:t>
                </a:r>
                <a:r>
                  <a:rPr lang="de-DE" sz="3200" dirty="0" err="1"/>
                  <a:t>element</a:t>
                </a:r>
                <a:endParaRPr lang="de-DE" sz="3200" dirty="0"/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EBAC3A81-EFC5-7FB0-B054-3BA4E4719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774" y="5452121"/>
                <a:ext cx="9000704" cy="584775"/>
              </a:xfrm>
              <a:prstGeom prst="rect">
                <a:avLst/>
              </a:prstGeom>
              <a:blipFill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1450399A-C41C-13C8-36EF-4130ADF6DD34}"/>
                  </a:ext>
                </a:extLst>
              </p:cNvPr>
              <p:cNvSpPr txBox="1"/>
              <p:nvPr/>
            </p:nvSpPr>
            <p:spPr>
              <a:xfrm>
                <a:off x="1648989" y="3924664"/>
                <a:ext cx="9000704" cy="584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3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p>
                          <m:sSupPr>
                            <m:ctrlPr>
                              <a:rPr lang="de-DE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32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de-DE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de-DE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de-DE" sz="3200" dirty="0"/>
                  <a:t>:  </a:t>
                </a:r>
                <a:r>
                  <a:rPr lang="de-DE" sz="3200" dirty="0" err="1"/>
                  <a:t>Normalized</a:t>
                </a:r>
                <a:r>
                  <a:rPr lang="de-DE" sz="3200" dirty="0"/>
                  <a:t> </a:t>
                </a:r>
                <a:r>
                  <a:rPr lang="de-DE" sz="3200" dirty="0" err="1"/>
                  <a:t>count</a:t>
                </a:r>
                <a:r>
                  <a:rPr lang="de-DE" sz="3200" dirty="0"/>
                  <a:t> </a:t>
                </a:r>
                <a:r>
                  <a:rPr lang="de-DE" sz="3200" dirty="0" err="1"/>
                  <a:t>of</a:t>
                </a:r>
                <a:r>
                  <a:rPr lang="de-DE" sz="3200" dirty="0"/>
                  <a:t> </a:t>
                </a:r>
                <a:r>
                  <a:rPr lang="de-DE" sz="3200" dirty="0" err="1"/>
                  <a:t>signal</a:t>
                </a:r>
                <a:endParaRPr lang="de-DE" sz="3200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1450399A-C41C-13C8-36EF-4130ADF6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989" y="3924664"/>
                <a:ext cx="9000704" cy="584840"/>
              </a:xfrm>
              <a:prstGeom prst="rect">
                <a:avLst/>
              </a:prstGeom>
              <a:blipFill>
                <a:blip r:embed="rId5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2064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677AD-8D5C-7F0C-13FA-E6A416A9E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B147521-527C-C055-6986-E2CDF32E9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60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12248134-0972-C691-7CDC-4912D7289438}"/>
                  </a:ext>
                </a:extLst>
              </p:cNvPr>
              <p:cNvSpPr txBox="1"/>
              <p:nvPr/>
            </p:nvSpPr>
            <p:spPr>
              <a:xfrm>
                <a:off x="490537" y="360755"/>
                <a:ext cx="491458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Missing </a:t>
                </a:r>
                <a:r>
                  <a:rPr lang="de-DE" sz="3200" b="1" dirty="0" err="1"/>
                  <a:t>Mass</a:t>
                </a:r>
                <a:r>
                  <a:rPr lang="de-DE" sz="3200" b="1" dirty="0"/>
                  <a:t> </a:t>
                </a:r>
                <a:r>
                  <a:rPr lang="de-DE" sz="3200" b="1" dirty="0" err="1"/>
                  <a:t>to</a:t>
                </a:r>
                <a:r>
                  <a:rPr lang="de-DE" sz="32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de-DE" sz="3200" b="1" dirty="0"/>
              </a:p>
              <a:p>
                <a:endParaRPr lang="de-DE" sz="3200" b="1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12248134-0972-C691-7CDC-4912D7289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7" y="360755"/>
                <a:ext cx="4914584" cy="1077218"/>
              </a:xfrm>
              <a:prstGeom prst="rect">
                <a:avLst/>
              </a:prstGeom>
              <a:blipFill>
                <a:blip r:embed="rId2"/>
                <a:stretch>
                  <a:fillRect l="-3098" t="-67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0BF3642F-C4D4-21FD-CC97-B02DD4967B96}"/>
              </a:ext>
            </a:extLst>
          </p:cNvPr>
          <p:cNvSpPr txBox="1"/>
          <p:nvPr/>
        </p:nvSpPr>
        <p:spPr>
          <a:xfrm>
            <a:off x="486925" y="984385"/>
            <a:ext cx="5050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Use </a:t>
            </a:r>
            <a:r>
              <a:rPr lang="de-DE" sz="2400" dirty="0" err="1"/>
              <a:t>four-momentum</a:t>
            </a:r>
            <a:r>
              <a:rPr lang="de-DE" sz="2400" dirty="0"/>
              <a:t> </a:t>
            </a:r>
            <a:r>
              <a:rPr lang="de-DE" sz="2400" dirty="0" err="1"/>
              <a:t>conservation</a:t>
            </a:r>
            <a:r>
              <a:rPr lang="de-DE" sz="2400" dirty="0"/>
              <a:t>: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4243E22F-0925-EF10-139D-9385E33545DD}"/>
              </a:ext>
            </a:extLst>
          </p:cNvPr>
          <p:cNvCxnSpPr>
            <a:cxnSpLocks/>
          </p:cNvCxnSpPr>
          <p:nvPr/>
        </p:nvCxnSpPr>
        <p:spPr>
          <a:xfrm>
            <a:off x="870856" y="5843461"/>
            <a:ext cx="4372920" cy="0"/>
          </a:xfrm>
          <a:prstGeom prst="line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D205F09-CEE1-90B1-DD74-C6DE2001EBE4}"/>
              </a:ext>
            </a:extLst>
          </p:cNvPr>
          <p:cNvCxnSpPr>
            <a:cxnSpLocks/>
          </p:cNvCxnSpPr>
          <p:nvPr/>
        </p:nvCxnSpPr>
        <p:spPr>
          <a:xfrm flipV="1">
            <a:off x="5243776" y="4204934"/>
            <a:ext cx="1038732" cy="1638525"/>
          </a:xfrm>
          <a:prstGeom prst="line">
            <a:avLst/>
          </a:prstGeom>
          <a:ln>
            <a:solidFill>
              <a:srgbClr val="FF00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F627E24A-3925-8DDA-1043-1D8E32A39AD0}"/>
              </a:ext>
            </a:extLst>
          </p:cNvPr>
          <p:cNvCxnSpPr>
            <a:cxnSpLocks/>
          </p:cNvCxnSpPr>
          <p:nvPr/>
        </p:nvCxnSpPr>
        <p:spPr>
          <a:xfrm flipV="1">
            <a:off x="870856" y="4204934"/>
            <a:ext cx="5411652" cy="1638525"/>
          </a:xfrm>
          <a:prstGeom prst="line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28ACC43-0938-2FBA-62D5-D177D6CF1FB5}"/>
              </a:ext>
            </a:extLst>
          </p:cNvPr>
          <p:cNvCxnSpPr>
            <a:cxnSpLocks/>
          </p:cNvCxnSpPr>
          <p:nvPr/>
        </p:nvCxnSpPr>
        <p:spPr>
          <a:xfrm flipV="1">
            <a:off x="6282508" y="2566408"/>
            <a:ext cx="5411652" cy="1638525"/>
          </a:xfrm>
          <a:prstGeom prst="line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B4B494D-37FB-0D3F-0909-1C62C0D567A6}"/>
              </a:ext>
            </a:extLst>
          </p:cNvPr>
          <p:cNvCxnSpPr>
            <a:cxnSpLocks/>
          </p:cNvCxnSpPr>
          <p:nvPr/>
        </p:nvCxnSpPr>
        <p:spPr>
          <a:xfrm flipV="1">
            <a:off x="6282508" y="1490700"/>
            <a:ext cx="3499048" cy="2714235"/>
          </a:xfrm>
          <a:prstGeom prst="line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E47CFFA4-A3FC-A809-FE3C-DAB16DDC20A0}"/>
              </a:ext>
            </a:extLst>
          </p:cNvPr>
          <p:cNvCxnSpPr>
            <a:cxnSpLocks/>
          </p:cNvCxnSpPr>
          <p:nvPr/>
        </p:nvCxnSpPr>
        <p:spPr>
          <a:xfrm>
            <a:off x="9781556" y="1484904"/>
            <a:ext cx="1912604" cy="1081502"/>
          </a:xfrm>
          <a:prstGeom prst="line">
            <a:avLst/>
          </a:prstGeom>
          <a:ln>
            <a:solidFill>
              <a:srgbClr val="0070C0">
                <a:alpha val="10000"/>
              </a:srgbClr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97CFB831-A691-179D-82DF-04502183493A}"/>
              </a:ext>
            </a:extLst>
          </p:cNvPr>
          <p:cNvCxnSpPr>
            <a:cxnSpLocks/>
          </p:cNvCxnSpPr>
          <p:nvPr/>
        </p:nvCxnSpPr>
        <p:spPr>
          <a:xfrm>
            <a:off x="8417774" y="6350553"/>
            <a:ext cx="1689943" cy="0"/>
          </a:xfrm>
          <a:prstGeom prst="line">
            <a:avLst/>
          </a:prstGeom>
          <a:ln>
            <a:solidFill>
              <a:srgbClr val="00B050">
                <a:alpha val="10000"/>
              </a:srgbClr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10218A2A-697C-BB78-E93F-C93DC1B6B807}"/>
              </a:ext>
            </a:extLst>
          </p:cNvPr>
          <p:cNvCxnSpPr>
            <a:cxnSpLocks/>
          </p:cNvCxnSpPr>
          <p:nvPr/>
        </p:nvCxnSpPr>
        <p:spPr>
          <a:xfrm>
            <a:off x="8195112" y="5274845"/>
            <a:ext cx="222661" cy="1075708"/>
          </a:xfrm>
          <a:prstGeom prst="line">
            <a:avLst/>
          </a:prstGeom>
          <a:ln>
            <a:solidFill>
              <a:srgbClr val="00B05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CCBFE5ED-3B8F-870B-9B10-C5B65F483C3B}"/>
              </a:ext>
            </a:extLst>
          </p:cNvPr>
          <p:cNvCxnSpPr>
            <a:cxnSpLocks/>
          </p:cNvCxnSpPr>
          <p:nvPr/>
        </p:nvCxnSpPr>
        <p:spPr>
          <a:xfrm>
            <a:off x="6282508" y="4204933"/>
            <a:ext cx="1912604" cy="1081502"/>
          </a:xfrm>
          <a:prstGeom prst="line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5AB22A4-D629-C454-9BEC-BB0E18F7B2E6}"/>
              </a:ext>
            </a:extLst>
          </p:cNvPr>
          <p:cNvCxnSpPr>
            <a:cxnSpLocks/>
          </p:cNvCxnSpPr>
          <p:nvPr/>
        </p:nvCxnSpPr>
        <p:spPr>
          <a:xfrm flipV="1">
            <a:off x="8195112" y="2566406"/>
            <a:ext cx="3499048" cy="2714235"/>
          </a:xfrm>
          <a:prstGeom prst="line">
            <a:avLst/>
          </a:prstGeom>
          <a:ln>
            <a:solidFill>
              <a:srgbClr val="0070C0">
                <a:alpha val="10000"/>
              </a:srgb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C0148DD5-8E3F-3FE7-1FE9-6D5574079626}"/>
              </a:ext>
            </a:extLst>
          </p:cNvPr>
          <p:cNvCxnSpPr>
            <a:cxnSpLocks/>
          </p:cNvCxnSpPr>
          <p:nvPr/>
        </p:nvCxnSpPr>
        <p:spPr>
          <a:xfrm>
            <a:off x="8195112" y="5274847"/>
            <a:ext cx="1912604" cy="1081502"/>
          </a:xfrm>
          <a:prstGeom prst="line">
            <a:avLst/>
          </a:prstGeom>
          <a:ln>
            <a:solidFill>
              <a:srgbClr val="00B05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ACECA6BB-06F5-DC86-E27E-F51844517687}"/>
              </a:ext>
            </a:extLst>
          </p:cNvPr>
          <p:cNvCxnSpPr>
            <a:cxnSpLocks/>
          </p:cNvCxnSpPr>
          <p:nvPr/>
        </p:nvCxnSpPr>
        <p:spPr>
          <a:xfrm>
            <a:off x="8187681" y="5274974"/>
            <a:ext cx="1689943" cy="0"/>
          </a:xfrm>
          <a:prstGeom prst="line">
            <a:avLst/>
          </a:prstGeom>
          <a:ln>
            <a:solidFill>
              <a:srgbClr val="00B05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A315EECA-A3D3-3EAF-C735-78CBF5912352}"/>
              </a:ext>
            </a:extLst>
          </p:cNvPr>
          <p:cNvCxnSpPr>
            <a:cxnSpLocks/>
          </p:cNvCxnSpPr>
          <p:nvPr/>
        </p:nvCxnSpPr>
        <p:spPr>
          <a:xfrm>
            <a:off x="9877624" y="5269052"/>
            <a:ext cx="222661" cy="1075708"/>
          </a:xfrm>
          <a:prstGeom prst="line">
            <a:avLst/>
          </a:prstGeom>
          <a:ln>
            <a:solidFill>
              <a:srgbClr val="00B050">
                <a:alpha val="10000"/>
              </a:srgbClr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17E083CE-9F8C-4FCB-7B14-9482B57A3197}"/>
                  </a:ext>
                </a:extLst>
              </p:cNvPr>
              <p:cNvSpPr txBox="1"/>
              <p:nvPr/>
            </p:nvSpPr>
            <p:spPr>
              <a:xfrm>
                <a:off x="2783460" y="4222464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initial</m:t>
                          </m:r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8D53CFFE-1BC0-469C-3769-89B66B8C7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460" y="4222464"/>
                <a:ext cx="1469985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95F57929-BEF1-EC59-F2CF-A8C41A638612}"/>
                  </a:ext>
                </a:extLst>
              </p:cNvPr>
              <p:cNvSpPr txBox="1"/>
              <p:nvPr/>
            </p:nvSpPr>
            <p:spPr>
              <a:xfrm>
                <a:off x="5318522" y="4863876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51030DA9-4118-0278-06B4-2D57BE81B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8522" y="4863876"/>
                <a:ext cx="146998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DCDF883A-B0CB-A220-977D-734282F37BA8}"/>
                  </a:ext>
                </a:extLst>
              </p:cNvPr>
              <p:cNvSpPr txBox="1"/>
              <p:nvPr/>
            </p:nvSpPr>
            <p:spPr>
              <a:xfrm>
                <a:off x="2656402" y="6022856"/>
                <a:ext cx="1469985" cy="557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de-DE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3B508107-FB53-F355-3100-B0C1AEC7E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402" y="6022856"/>
                <a:ext cx="1469985" cy="5575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feld 65">
                <a:extLst>
                  <a:ext uri="{FF2B5EF4-FFF2-40B4-BE49-F238E27FC236}">
                    <a16:creationId xmlns:a16="http://schemas.microsoft.com/office/drawing/2014/main" id="{BCF7D1E6-0B0D-ADFF-8507-F5DE575DEDF1}"/>
                  </a:ext>
                </a:extLst>
              </p:cNvPr>
              <p:cNvSpPr txBox="1"/>
              <p:nvPr/>
            </p:nvSpPr>
            <p:spPr>
              <a:xfrm>
                <a:off x="8736088" y="2554948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final</m:t>
                          </m:r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6" name="Textfeld 65">
                <a:extLst>
                  <a:ext uri="{FF2B5EF4-FFF2-40B4-BE49-F238E27FC236}">
                    <a16:creationId xmlns:a16="http://schemas.microsoft.com/office/drawing/2014/main" id="{AF0B2AF3-08C1-24BA-3946-CDDAB4AC1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6088" y="2554948"/>
                <a:ext cx="146998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feld 66">
                <a:extLst>
                  <a:ext uri="{FF2B5EF4-FFF2-40B4-BE49-F238E27FC236}">
                    <a16:creationId xmlns:a16="http://schemas.microsoft.com/office/drawing/2014/main" id="{7E91E890-B4A8-F921-2C7E-CCF3CE610936}"/>
                  </a:ext>
                </a:extLst>
              </p:cNvPr>
              <p:cNvSpPr txBox="1"/>
              <p:nvPr/>
            </p:nvSpPr>
            <p:spPr>
              <a:xfrm>
                <a:off x="7224053" y="2063361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sSup>
                            <m:sSupPr>
                              <m:ctrlP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7" name="Textfeld 66">
                <a:extLst>
                  <a:ext uri="{FF2B5EF4-FFF2-40B4-BE49-F238E27FC236}">
                    <a16:creationId xmlns:a16="http://schemas.microsoft.com/office/drawing/2014/main" id="{B6E832B8-D379-6C0B-E6D7-A6DBAB999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053" y="2063361"/>
                <a:ext cx="146998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A758E252-B2DB-E93D-36A9-3BDFA39A5C59}"/>
                  </a:ext>
                </a:extLst>
              </p:cNvPr>
              <p:cNvSpPr txBox="1"/>
              <p:nvPr/>
            </p:nvSpPr>
            <p:spPr>
              <a:xfrm>
                <a:off x="6532603" y="4813546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sSup>
                            <m:sSupPr>
                              <m:ctrlP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28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F3F2F8EE-CE8F-F2B6-1F93-074AFE2F9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603" y="4813546"/>
                <a:ext cx="146998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feld 68">
                <a:extLst>
                  <a:ext uri="{FF2B5EF4-FFF2-40B4-BE49-F238E27FC236}">
                    <a16:creationId xmlns:a16="http://schemas.microsoft.com/office/drawing/2014/main" id="{74899860-D802-6CCC-A52C-6684610BE438}"/>
                  </a:ext>
                </a:extLst>
              </p:cNvPr>
              <p:cNvSpPr txBox="1"/>
              <p:nvPr/>
            </p:nvSpPr>
            <p:spPr>
              <a:xfrm>
                <a:off x="9159098" y="4602266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de-DE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9" name="Textfeld 68">
                <a:extLst>
                  <a:ext uri="{FF2B5EF4-FFF2-40B4-BE49-F238E27FC236}">
                    <a16:creationId xmlns:a16="http://schemas.microsoft.com/office/drawing/2014/main" id="{D2FBBE87-2AC5-DCAC-8B9E-E5E767BD1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9098" y="4602266"/>
                <a:ext cx="146998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AA13F7A4-4EBC-F739-9A69-8C6916ABC0ED}"/>
                  </a:ext>
                </a:extLst>
              </p:cNvPr>
              <p:cNvSpPr txBox="1"/>
              <p:nvPr/>
            </p:nvSpPr>
            <p:spPr>
              <a:xfrm>
                <a:off x="7266103" y="5683767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sSup>
                            <m:sSupPr>
                              <m:ctrlP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2F4F333C-0CBB-C627-22A4-20D9FBAD3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103" y="5683767"/>
                <a:ext cx="1469985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61A1AC91-B3C7-2E61-1647-2363379ECF58}"/>
                  </a:ext>
                </a:extLst>
              </p:cNvPr>
              <p:cNvSpPr txBox="1"/>
              <p:nvPr/>
            </p:nvSpPr>
            <p:spPr>
              <a:xfrm>
                <a:off x="-2325723" y="1529206"/>
                <a:ext cx="11207235" cy="491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61A1AC91-B3C7-2E61-1647-2363379EC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25723" y="1529206"/>
                <a:ext cx="11207235" cy="491160"/>
              </a:xfrm>
              <a:prstGeom prst="rect">
                <a:avLst/>
              </a:prstGeom>
              <a:blipFill>
                <a:blip r:embed="rId11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FE1DF51F-B951-3D2C-9604-64130B7D0DD8}"/>
                  </a:ext>
                </a:extLst>
              </p:cNvPr>
              <p:cNvSpPr txBox="1"/>
              <p:nvPr/>
            </p:nvSpPr>
            <p:spPr>
              <a:xfrm>
                <a:off x="-2196057" y="2112943"/>
                <a:ext cx="11207235" cy="491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e>
                      </m:d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FE1DF51F-B951-3D2C-9604-64130B7D0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96057" y="2112943"/>
                <a:ext cx="11207235" cy="491160"/>
              </a:xfrm>
              <a:prstGeom prst="rect">
                <a:avLst/>
              </a:prstGeom>
              <a:blipFill>
                <a:blip r:embed="rId1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482996A0-A2CA-34E7-C46B-225E25C00A53}"/>
              </a:ext>
            </a:extLst>
          </p:cNvPr>
          <p:cNvGrpSpPr/>
          <p:nvPr/>
        </p:nvGrpSpPr>
        <p:grpSpPr>
          <a:xfrm>
            <a:off x="-2570719" y="2689443"/>
            <a:ext cx="11905549" cy="1445803"/>
            <a:chOff x="-2570719" y="2689443"/>
            <a:chExt cx="11905549" cy="1445803"/>
          </a:xfrm>
        </p:grpSpPr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17FD6B3A-16D5-C73E-5187-E168E7E44F7C}"/>
                </a:ext>
              </a:extLst>
            </p:cNvPr>
            <p:cNvGrpSpPr/>
            <p:nvPr/>
          </p:nvGrpSpPr>
          <p:grpSpPr>
            <a:xfrm>
              <a:off x="-2570719" y="2689443"/>
              <a:ext cx="11905549" cy="1445803"/>
              <a:chOff x="-2570719" y="2771493"/>
              <a:chExt cx="11905549" cy="144580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feld 17">
                    <a:extLst>
                      <a:ext uri="{FF2B5EF4-FFF2-40B4-BE49-F238E27FC236}">
                        <a16:creationId xmlns:a16="http://schemas.microsoft.com/office/drawing/2014/main" id="{DBE6DA21-097C-8C27-E24F-D60C899550C8}"/>
                      </a:ext>
                    </a:extLst>
                  </p:cNvPr>
                  <p:cNvSpPr txBox="1"/>
                  <p:nvPr/>
                </p:nvSpPr>
                <p:spPr>
                  <a:xfrm>
                    <a:off x="-2570719" y="2771493"/>
                    <a:ext cx="11207235" cy="8438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b>
                                      </m:s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) −</m:t>
                                      </m:r>
                                      <m:sSub>
                                        <m:sSubPr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de-DE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de-DE" sz="2400" i="1">
                                                  <a:latin typeface="Cambria Math" panose="02040503050406030204" pitchFamily="18" charset="0"/>
                                                </a:rPr>
                                                <m:t>𝐾</m:t>
                                              </m:r>
                                            </m:e>
                                            <m:sup>
                                              <m:r>
                                                <a:rPr lang="de-DE" sz="2400" i="1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de-DE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de-DE" sz="2400" i="1"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  <m:sup>
                                              <m:r>
                                                <a:rPr lang="de-DE" sz="240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sz="2400" dirty="0"/>
                  </a:p>
                </p:txBody>
              </p:sp>
            </mc:Choice>
            <mc:Fallback xmlns="">
              <p:sp>
                <p:nvSpPr>
                  <p:cNvPr id="18" name="Textfeld 17">
                    <a:extLst>
                      <a:ext uri="{FF2B5EF4-FFF2-40B4-BE49-F238E27FC236}">
                        <a16:creationId xmlns:a16="http://schemas.microsoft.com/office/drawing/2014/main" id="{44036084-AA16-DEAB-E06C-544BB46FDD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570719" y="2771493"/>
                    <a:ext cx="11207235" cy="84388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feld 19">
                    <a:extLst>
                      <a:ext uri="{FF2B5EF4-FFF2-40B4-BE49-F238E27FC236}">
                        <a16:creationId xmlns:a16="http://schemas.microsoft.com/office/drawing/2014/main" id="{7045F2A1-37D6-523E-DCAF-C2565E2F1798}"/>
                      </a:ext>
                    </a:extLst>
                  </p:cNvPr>
                  <p:cNvSpPr txBox="1"/>
                  <p:nvPr/>
                </p:nvSpPr>
                <p:spPr>
                  <a:xfrm>
                    <a:off x="-1872405" y="3626750"/>
                    <a:ext cx="11207235" cy="5905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)−(</m:t>
                                  </m:r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e>
                                        <m:sup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sub>
                                  </m:s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p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sub>
                                  </m:s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de-DE" sz="2400" dirty="0"/>
                  </a:p>
                </p:txBody>
              </p:sp>
            </mc:Choice>
            <mc:Fallback xmlns="">
              <p:sp>
                <p:nvSpPr>
                  <p:cNvPr id="20" name="Textfeld 19">
                    <a:extLst>
                      <a:ext uri="{FF2B5EF4-FFF2-40B4-BE49-F238E27FC236}">
                        <a16:creationId xmlns:a16="http://schemas.microsoft.com/office/drawing/2014/main" id="{2C409F19-CE53-05C3-CF71-DEA0FB0E29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872405" y="3626750"/>
                    <a:ext cx="11207235" cy="590546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3FA2FD84-5D08-13E1-96FA-84F14A4F740E}"/>
                </a:ext>
              </a:extLst>
            </p:cNvPr>
            <p:cNvGrpSpPr/>
            <p:nvPr/>
          </p:nvGrpSpPr>
          <p:grpSpPr>
            <a:xfrm>
              <a:off x="1700951" y="3557342"/>
              <a:ext cx="4017097" cy="96448"/>
              <a:chOff x="1700951" y="3557342"/>
              <a:chExt cx="4017097" cy="96448"/>
            </a:xfrm>
          </p:grpSpPr>
          <p:cxnSp>
            <p:nvCxnSpPr>
              <p:cNvPr id="32" name="Gerader Verbinder 31">
                <a:extLst>
                  <a:ext uri="{FF2B5EF4-FFF2-40B4-BE49-F238E27FC236}">
                    <a16:creationId xmlns:a16="http://schemas.microsoft.com/office/drawing/2014/main" id="{0E5CCA65-5103-50B0-EADA-73B5A68B00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0951" y="3557342"/>
                <a:ext cx="401709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r Verbinder 38">
                <a:extLst>
                  <a:ext uri="{FF2B5EF4-FFF2-40B4-BE49-F238E27FC236}">
                    <a16:creationId xmlns:a16="http://schemas.microsoft.com/office/drawing/2014/main" id="{E5DF0190-CF22-D3A6-A54C-40F359E8A9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8523" y="3559371"/>
                <a:ext cx="0" cy="944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036B61C9-0211-6225-CF83-4E5649A7D2D5}"/>
              </a:ext>
            </a:extLst>
          </p:cNvPr>
          <p:cNvCxnSpPr>
            <a:cxnSpLocks/>
          </p:cNvCxnSpPr>
          <p:nvPr/>
        </p:nvCxnSpPr>
        <p:spPr>
          <a:xfrm flipV="1">
            <a:off x="6282508" y="1490696"/>
            <a:ext cx="3499048" cy="2714235"/>
          </a:xfrm>
          <a:prstGeom prst="line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D2D40298-C6AA-B3A2-DD4A-66898B5A5A86}"/>
              </a:ext>
            </a:extLst>
          </p:cNvPr>
          <p:cNvCxnSpPr>
            <a:cxnSpLocks/>
          </p:cNvCxnSpPr>
          <p:nvPr/>
        </p:nvCxnSpPr>
        <p:spPr>
          <a:xfrm>
            <a:off x="8198827" y="5274841"/>
            <a:ext cx="222661" cy="1075708"/>
          </a:xfrm>
          <a:prstGeom prst="line">
            <a:avLst/>
          </a:prstGeom>
          <a:ln w="19050">
            <a:solidFill>
              <a:srgbClr val="00B05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524BDA6C-B231-131B-5D45-362E690F91E6}"/>
              </a:ext>
            </a:extLst>
          </p:cNvPr>
          <p:cNvGrpSpPr/>
          <p:nvPr/>
        </p:nvGrpSpPr>
        <p:grpSpPr>
          <a:xfrm>
            <a:off x="8026497" y="6412165"/>
            <a:ext cx="957215" cy="536297"/>
            <a:chOff x="8026497" y="6412165"/>
            <a:chExt cx="957215" cy="536297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C44E777B-0E5D-ADA1-DD4D-03B6C6F0ED11}"/>
                </a:ext>
              </a:extLst>
            </p:cNvPr>
            <p:cNvSpPr/>
            <p:nvPr/>
          </p:nvSpPr>
          <p:spPr>
            <a:xfrm>
              <a:off x="8198979" y="6412165"/>
              <a:ext cx="536298" cy="53629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44071CAA-CB1C-506F-31C1-2D11183D7723}"/>
                    </a:ext>
                  </a:extLst>
                </p:cNvPr>
                <p:cNvSpPr txBox="1"/>
                <p:nvPr/>
              </p:nvSpPr>
              <p:spPr>
                <a:xfrm>
                  <a:off x="8026497" y="6441753"/>
                  <a:ext cx="957215" cy="461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44071CAA-CB1C-506F-31C1-2D11183D77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6497" y="6441753"/>
                  <a:ext cx="957215" cy="46166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A860DE9B-9197-BC20-EB8A-65FBCE89A0A1}"/>
              </a:ext>
            </a:extLst>
          </p:cNvPr>
          <p:cNvGrpSpPr/>
          <p:nvPr/>
        </p:nvGrpSpPr>
        <p:grpSpPr>
          <a:xfrm>
            <a:off x="9651890" y="1054601"/>
            <a:ext cx="957215" cy="536297"/>
            <a:chOff x="9651890" y="1054601"/>
            <a:chExt cx="957215" cy="536297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18DC5894-1AD1-285B-C8BA-E7F8567C6132}"/>
                </a:ext>
              </a:extLst>
            </p:cNvPr>
            <p:cNvSpPr/>
            <p:nvPr/>
          </p:nvSpPr>
          <p:spPr>
            <a:xfrm>
              <a:off x="9844350" y="1054601"/>
              <a:ext cx="536298" cy="53629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A51C4C2C-57BE-F92B-2179-E869123101DF}"/>
                    </a:ext>
                  </a:extLst>
                </p:cNvPr>
                <p:cNvSpPr txBox="1"/>
                <p:nvPr/>
              </p:nvSpPr>
              <p:spPr>
                <a:xfrm>
                  <a:off x="9651890" y="1098916"/>
                  <a:ext cx="957215" cy="461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A51C4C2C-57BE-F92B-2179-E869123101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1890" y="1098916"/>
                  <a:ext cx="957215" cy="46166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612E508-28DA-2D4C-071D-95BBC012B340}"/>
              </a:ext>
            </a:extLst>
          </p:cNvPr>
          <p:cNvGrpSpPr/>
          <p:nvPr/>
        </p:nvGrpSpPr>
        <p:grpSpPr>
          <a:xfrm>
            <a:off x="9756261" y="4950882"/>
            <a:ext cx="957215" cy="536297"/>
            <a:chOff x="9756261" y="4950882"/>
            <a:chExt cx="957215" cy="536297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421244CD-A47A-D73C-5F19-E9AA1DE20062}"/>
                </a:ext>
              </a:extLst>
            </p:cNvPr>
            <p:cNvSpPr/>
            <p:nvPr/>
          </p:nvSpPr>
          <p:spPr>
            <a:xfrm>
              <a:off x="9966720" y="4950882"/>
              <a:ext cx="536298" cy="53629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85100333-E20E-2637-237C-80B8DA534F5E}"/>
                    </a:ext>
                  </a:extLst>
                </p:cNvPr>
                <p:cNvSpPr txBox="1"/>
                <p:nvPr/>
              </p:nvSpPr>
              <p:spPr>
                <a:xfrm>
                  <a:off x="9756261" y="4958610"/>
                  <a:ext cx="957215" cy="461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85100333-E20E-2637-237C-80B8DA534F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6261" y="4958610"/>
                  <a:ext cx="957215" cy="46166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64A1D4A9-BA1E-573F-82E2-6DE4B51C7DCD}"/>
              </a:ext>
            </a:extLst>
          </p:cNvPr>
          <p:cNvGrpSpPr/>
          <p:nvPr/>
        </p:nvGrpSpPr>
        <p:grpSpPr>
          <a:xfrm>
            <a:off x="6845420" y="5742729"/>
            <a:ext cx="1414498" cy="505956"/>
            <a:chOff x="7387753" y="4296131"/>
            <a:chExt cx="1912604" cy="505956"/>
          </a:xfrm>
        </p:grpSpPr>
        <p:sp>
          <p:nvSpPr>
            <p:cNvPr id="30" name="Sprechblase: oval 29">
              <a:extLst>
                <a:ext uri="{FF2B5EF4-FFF2-40B4-BE49-F238E27FC236}">
                  <a16:creationId xmlns:a16="http://schemas.microsoft.com/office/drawing/2014/main" id="{DCAEB0CF-A3E5-6405-2D41-6AF2E62DFDCA}"/>
                </a:ext>
              </a:extLst>
            </p:cNvPr>
            <p:cNvSpPr/>
            <p:nvPr/>
          </p:nvSpPr>
          <p:spPr>
            <a:xfrm flipH="1">
              <a:off x="7410206" y="4296131"/>
              <a:ext cx="1867698" cy="505956"/>
            </a:xfrm>
            <a:prstGeom prst="wedgeEllipseCallout">
              <a:avLst>
                <a:gd name="adj1" fmla="val -42941"/>
                <a:gd name="adj2" fmla="val 86072"/>
              </a:avLst>
            </a:prstGeom>
            <a:solidFill>
              <a:srgbClr val="FFEAA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47369C06-24CA-E496-B5D7-557D9388D55E}"/>
                </a:ext>
              </a:extLst>
            </p:cNvPr>
            <p:cNvSpPr txBox="1"/>
            <p:nvPr/>
          </p:nvSpPr>
          <p:spPr>
            <a:xfrm>
              <a:off x="7387753" y="4344635"/>
              <a:ext cx="19126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/>
                <a:t>Selected!</a:t>
              </a:r>
            </a:p>
          </p:txBody>
        </p: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D44B27CD-7383-D561-5DA1-F3589CC9E542}"/>
              </a:ext>
            </a:extLst>
          </p:cNvPr>
          <p:cNvGrpSpPr/>
          <p:nvPr/>
        </p:nvGrpSpPr>
        <p:grpSpPr>
          <a:xfrm>
            <a:off x="9966720" y="1859965"/>
            <a:ext cx="1800844" cy="505956"/>
            <a:chOff x="9781556" y="1859965"/>
            <a:chExt cx="2206253" cy="505956"/>
          </a:xfrm>
        </p:grpSpPr>
        <p:sp>
          <p:nvSpPr>
            <p:cNvPr id="40" name="Sprechblase: oval 39">
              <a:extLst>
                <a:ext uri="{FF2B5EF4-FFF2-40B4-BE49-F238E27FC236}">
                  <a16:creationId xmlns:a16="http://schemas.microsoft.com/office/drawing/2014/main" id="{4F24848D-6C6A-5A51-37D8-2B5720C3DDEA}"/>
                </a:ext>
              </a:extLst>
            </p:cNvPr>
            <p:cNvSpPr/>
            <p:nvPr/>
          </p:nvSpPr>
          <p:spPr>
            <a:xfrm flipV="1">
              <a:off x="9807456" y="1859965"/>
              <a:ext cx="2154452" cy="505956"/>
            </a:xfrm>
            <a:prstGeom prst="wedgeEllipseCallout">
              <a:avLst>
                <a:gd name="adj1" fmla="val -28794"/>
                <a:gd name="adj2" fmla="val 96112"/>
              </a:avLst>
            </a:prstGeom>
            <a:solidFill>
              <a:srgbClr val="FFEAA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F990970F-5AB2-604B-CCAA-376EB9198DCB}"/>
                </a:ext>
              </a:extLst>
            </p:cNvPr>
            <p:cNvSpPr txBox="1"/>
            <p:nvPr/>
          </p:nvSpPr>
          <p:spPr>
            <a:xfrm>
              <a:off x="9781556" y="1908469"/>
              <a:ext cx="22062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/>
                <a:t>Preselected</a:t>
              </a:r>
              <a:r>
                <a:rPr lang="de-DE" sz="2000" dirty="0"/>
                <a:t>!</a:t>
              </a:r>
            </a:p>
          </p:txBody>
        </p: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873CB662-ED6C-53D0-2023-AE81F0FC6476}"/>
              </a:ext>
            </a:extLst>
          </p:cNvPr>
          <p:cNvGrpSpPr/>
          <p:nvPr/>
        </p:nvGrpSpPr>
        <p:grpSpPr>
          <a:xfrm>
            <a:off x="8546169" y="4232766"/>
            <a:ext cx="1577322" cy="505956"/>
            <a:chOff x="7387753" y="4296131"/>
            <a:chExt cx="1912604" cy="505956"/>
          </a:xfrm>
        </p:grpSpPr>
        <p:sp>
          <p:nvSpPr>
            <p:cNvPr id="52" name="Sprechblase: oval 51">
              <a:extLst>
                <a:ext uri="{FF2B5EF4-FFF2-40B4-BE49-F238E27FC236}">
                  <a16:creationId xmlns:a16="http://schemas.microsoft.com/office/drawing/2014/main" id="{2D5CC4C1-54AA-E3EA-13FB-7310F9579B2A}"/>
                </a:ext>
              </a:extLst>
            </p:cNvPr>
            <p:cNvSpPr/>
            <p:nvPr/>
          </p:nvSpPr>
          <p:spPr>
            <a:xfrm flipH="1">
              <a:off x="7410206" y="4296131"/>
              <a:ext cx="1867698" cy="505956"/>
            </a:xfrm>
            <a:prstGeom prst="wedgeEllipseCallout">
              <a:avLst>
                <a:gd name="adj1" fmla="val -42941"/>
                <a:gd name="adj2" fmla="val 86072"/>
              </a:avLst>
            </a:prstGeom>
            <a:solidFill>
              <a:srgbClr val="FFEAA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83DC5298-682B-0766-0756-3A619DAE689B}"/>
                </a:ext>
              </a:extLst>
            </p:cNvPr>
            <p:cNvSpPr txBox="1"/>
            <p:nvPr/>
          </p:nvSpPr>
          <p:spPr>
            <a:xfrm>
              <a:off x="7387753" y="4344635"/>
              <a:ext cx="19126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/>
                <a:t>Missing</a:t>
              </a:r>
              <a:r>
                <a:rPr lang="de-DE" sz="2000" dirty="0"/>
                <a:t>…</a:t>
              </a: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2D680C84-8CD9-6DC9-988F-ABDAC3C56ECE}"/>
              </a:ext>
            </a:extLst>
          </p:cNvPr>
          <p:cNvGrpSpPr/>
          <p:nvPr/>
        </p:nvGrpSpPr>
        <p:grpSpPr>
          <a:xfrm>
            <a:off x="6425266" y="3555928"/>
            <a:ext cx="5766734" cy="491160"/>
            <a:chOff x="543413" y="1557331"/>
            <a:chExt cx="3542450" cy="1270629"/>
          </a:xfrm>
        </p:grpSpPr>
        <p:sp>
          <p:nvSpPr>
            <p:cNvPr id="55" name="Rechteck: abgerundete Ecken 54">
              <a:extLst>
                <a:ext uri="{FF2B5EF4-FFF2-40B4-BE49-F238E27FC236}">
                  <a16:creationId xmlns:a16="http://schemas.microsoft.com/office/drawing/2014/main" id="{03F0429B-38B5-5E7B-6329-6C5831A435E9}"/>
                </a:ext>
              </a:extLst>
            </p:cNvPr>
            <p:cNvSpPr/>
            <p:nvPr/>
          </p:nvSpPr>
          <p:spPr>
            <a:xfrm>
              <a:off x="615696" y="1557331"/>
              <a:ext cx="3401568" cy="127062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669EF39C-5C0C-5941-7804-4037B728ADFC}"/>
                </a:ext>
              </a:extLst>
            </p:cNvPr>
            <p:cNvSpPr txBox="1"/>
            <p:nvPr/>
          </p:nvSpPr>
          <p:spPr>
            <a:xfrm>
              <a:off x="543413" y="1557331"/>
              <a:ext cx="3542450" cy="119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 err="1"/>
                <a:t>Let‘s</a:t>
              </a:r>
              <a:r>
                <a:rPr lang="de-DE" sz="2400" dirty="0"/>
                <a:t> </a:t>
              </a:r>
              <a:r>
                <a:rPr lang="de-DE" sz="2400" dirty="0" err="1"/>
                <a:t>measure</a:t>
              </a:r>
              <a:r>
                <a:rPr lang="de-DE" sz="2400" dirty="0"/>
                <a:t> </a:t>
              </a:r>
              <a:r>
                <a:rPr lang="de-DE" sz="2400" dirty="0" err="1"/>
                <a:t>how</a:t>
              </a:r>
              <a:r>
                <a:rPr lang="de-DE" sz="2400" dirty="0"/>
                <a:t> </a:t>
              </a:r>
              <a:r>
                <a:rPr lang="de-DE" sz="2400" dirty="0" err="1"/>
                <a:t>much</a:t>
              </a:r>
              <a:r>
                <a:rPr lang="de-DE" sz="2400" dirty="0"/>
                <a:t> ‘</a:t>
              </a:r>
              <a:r>
                <a:rPr lang="de-DE" sz="2400" dirty="0" err="1"/>
                <a:t>mass</a:t>
              </a:r>
              <a:r>
                <a:rPr lang="de-DE" sz="2400" dirty="0"/>
                <a:t>‘ </a:t>
              </a:r>
              <a:r>
                <a:rPr lang="de-DE" sz="2400" dirty="0" err="1"/>
                <a:t>is</a:t>
              </a:r>
              <a:r>
                <a:rPr lang="de-DE" sz="2400" dirty="0"/>
                <a:t> </a:t>
              </a:r>
              <a:r>
                <a:rPr lang="de-DE" sz="2400" dirty="0" err="1"/>
                <a:t>missing</a:t>
              </a:r>
              <a:r>
                <a:rPr lang="de-DE" sz="2400" dirty="0"/>
                <a:t>!</a:t>
              </a:r>
            </a:p>
          </p:txBody>
        </p:sp>
      </p:grp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9CFE645-F3DD-CFAE-F5EA-946F1E440A4D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59375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9A070-42E0-870F-28EE-2081A316F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0C1B915-7220-DEA0-8E35-60CD07F78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18" y="1314925"/>
            <a:ext cx="9507991" cy="527093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860ABB2-910D-9AF9-B7A2-16681BB8A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61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1D6687BD-9FA5-A96A-A9B9-9531D1D15252}"/>
                  </a:ext>
                </a:extLst>
              </p:cNvPr>
              <p:cNvSpPr txBox="1"/>
              <p:nvPr/>
            </p:nvSpPr>
            <p:spPr>
              <a:xfrm>
                <a:off x="490536" y="360755"/>
                <a:ext cx="696690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Missing </a:t>
                </a:r>
                <a:r>
                  <a:rPr lang="de-DE" sz="3200" b="1" dirty="0" err="1"/>
                  <a:t>Mass</a:t>
                </a:r>
                <a:r>
                  <a:rPr lang="de-DE" sz="3200" b="1" dirty="0"/>
                  <a:t> </a:t>
                </a:r>
                <a:r>
                  <a:rPr lang="de-DE" sz="3200" b="1" dirty="0" err="1"/>
                  <a:t>to</a:t>
                </a:r>
                <a:r>
                  <a:rPr lang="de-DE" sz="32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de-DE" sz="3200" b="1" dirty="0"/>
              </a:p>
              <a:p>
                <a:endParaRPr lang="de-DE" sz="3200" b="1" dirty="0"/>
              </a:p>
              <a:p>
                <a:endParaRPr lang="de-DE" sz="3200" b="1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189DE948-8F3C-73F6-1E4A-C73478130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360755"/>
                <a:ext cx="6966903" cy="1569660"/>
              </a:xfrm>
              <a:prstGeom prst="rect">
                <a:avLst/>
              </a:prstGeom>
              <a:blipFill>
                <a:blip r:embed="rId3"/>
                <a:stretch>
                  <a:fillRect l="-2187" t="-46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C2F1F497-0499-0E5A-DD41-23EA5FD2E7FB}"/>
              </a:ext>
            </a:extLst>
          </p:cNvPr>
          <p:cNvSpPr txBox="1"/>
          <p:nvPr/>
        </p:nvSpPr>
        <p:spPr>
          <a:xfrm>
            <a:off x="486925" y="984385"/>
            <a:ext cx="1120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We</a:t>
            </a:r>
            <a:r>
              <a:rPr lang="de-DE" sz="2400" dirty="0"/>
              <a:t> </a:t>
            </a:r>
            <a:r>
              <a:rPr lang="de-DE" sz="2400" dirty="0" err="1"/>
              <a:t>expect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see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mass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missing</a:t>
            </a:r>
            <a:r>
              <a:rPr lang="de-DE" sz="2400" dirty="0"/>
              <a:t> </a:t>
            </a:r>
            <a:r>
              <a:rPr lang="de-DE" sz="2400" dirty="0" err="1"/>
              <a:t>neutron</a:t>
            </a:r>
            <a:r>
              <a:rPr lang="de-DE" sz="2400" dirty="0"/>
              <a:t>: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B076C22B-6C8F-6C6F-2427-EA682DCF5805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904112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C5087-4DF4-4540-FFE7-510702067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0EA5276-CA8D-9123-38A5-DF98CF3B8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62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C577C02-0456-1B94-1487-0DC73B89BD33}"/>
                  </a:ext>
                </a:extLst>
              </p:cNvPr>
              <p:cNvSpPr txBox="1"/>
              <p:nvPr/>
            </p:nvSpPr>
            <p:spPr>
              <a:xfrm>
                <a:off x="490536" y="360755"/>
                <a:ext cx="6903071" cy="1119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 err="1"/>
                  <a:t>Missing</a:t>
                </a:r>
                <a:r>
                  <a:rPr lang="de-DE" sz="3200" b="1" dirty="0"/>
                  <a:t> </a:t>
                </a:r>
                <a:r>
                  <a:rPr lang="de-DE" sz="3200" b="1" dirty="0" err="1"/>
                  <a:t>Mass</a:t>
                </a:r>
                <a:r>
                  <a:rPr lang="de-DE" sz="3200" b="1" dirty="0"/>
                  <a:t> </a:t>
                </a:r>
                <a:r>
                  <a:rPr lang="de-DE" sz="3200" b="1" dirty="0" err="1"/>
                  <a:t>to</a:t>
                </a:r>
                <a:r>
                  <a:rPr lang="de-DE" sz="32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de-DE" sz="3200" b="1" dirty="0"/>
              </a:p>
              <a:p>
                <a:endParaRPr lang="de-DE" sz="3200" b="1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C577C02-0456-1B94-1487-0DC73B89B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360755"/>
                <a:ext cx="6903071" cy="1119409"/>
              </a:xfrm>
              <a:prstGeom prst="rect">
                <a:avLst/>
              </a:prstGeom>
              <a:blipFill>
                <a:blip r:embed="rId2"/>
                <a:stretch>
                  <a:fillRect l="-2207" t="-65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A21794E5-529F-89EE-97CA-A10944C1573A}"/>
              </a:ext>
            </a:extLst>
          </p:cNvPr>
          <p:cNvSpPr txBox="1"/>
          <p:nvPr/>
        </p:nvSpPr>
        <p:spPr>
          <a:xfrm>
            <a:off x="486925" y="984385"/>
            <a:ext cx="5050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Use </a:t>
            </a:r>
            <a:r>
              <a:rPr lang="de-DE" sz="2400" dirty="0" err="1"/>
              <a:t>four-momentum</a:t>
            </a:r>
            <a:r>
              <a:rPr lang="de-DE" sz="2400" dirty="0"/>
              <a:t> </a:t>
            </a:r>
            <a:r>
              <a:rPr lang="de-DE" sz="2400" dirty="0" err="1"/>
              <a:t>conservation</a:t>
            </a:r>
            <a:r>
              <a:rPr lang="de-DE" sz="2400" dirty="0"/>
              <a:t>: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CDB3E0C-73F1-48BB-611A-2248372BFD04}"/>
              </a:ext>
            </a:extLst>
          </p:cNvPr>
          <p:cNvCxnSpPr>
            <a:cxnSpLocks/>
          </p:cNvCxnSpPr>
          <p:nvPr/>
        </p:nvCxnSpPr>
        <p:spPr>
          <a:xfrm>
            <a:off x="870856" y="5843461"/>
            <a:ext cx="4372920" cy="0"/>
          </a:xfrm>
          <a:prstGeom prst="line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9BE39382-D2CA-CD8F-6CA7-91C1E4E81BAB}"/>
              </a:ext>
            </a:extLst>
          </p:cNvPr>
          <p:cNvCxnSpPr>
            <a:cxnSpLocks/>
          </p:cNvCxnSpPr>
          <p:nvPr/>
        </p:nvCxnSpPr>
        <p:spPr>
          <a:xfrm flipV="1">
            <a:off x="5243776" y="4204934"/>
            <a:ext cx="1038732" cy="1638525"/>
          </a:xfrm>
          <a:prstGeom prst="line">
            <a:avLst/>
          </a:prstGeom>
          <a:ln>
            <a:solidFill>
              <a:srgbClr val="FF00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A4EE606-3A70-518B-B1AF-7D9C9A19FA2B}"/>
              </a:ext>
            </a:extLst>
          </p:cNvPr>
          <p:cNvCxnSpPr>
            <a:cxnSpLocks/>
          </p:cNvCxnSpPr>
          <p:nvPr/>
        </p:nvCxnSpPr>
        <p:spPr>
          <a:xfrm flipV="1">
            <a:off x="870856" y="4204934"/>
            <a:ext cx="5411652" cy="1638525"/>
          </a:xfrm>
          <a:prstGeom prst="line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7F20FFCE-8AFB-9F46-568F-6D67714F3534}"/>
              </a:ext>
            </a:extLst>
          </p:cNvPr>
          <p:cNvCxnSpPr>
            <a:cxnSpLocks/>
          </p:cNvCxnSpPr>
          <p:nvPr/>
        </p:nvCxnSpPr>
        <p:spPr>
          <a:xfrm flipV="1">
            <a:off x="6282508" y="2566408"/>
            <a:ext cx="5411652" cy="1638525"/>
          </a:xfrm>
          <a:prstGeom prst="line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81E6BE0D-EA7D-62C5-2F99-C6D6F0651097}"/>
              </a:ext>
            </a:extLst>
          </p:cNvPr>
          <p:cNvCxnSpPr>
            <a:cxnSpLocks/>
          </p:cNvCxnSpPr>
          <p:nvPr/>
        </p:nvCxnSpPr>
        <p:spPr>
          <a:xfrm flipV="1">
            <a:off x="6282508" y="1490700"/>
            <a:ext cx="3499048" cy="2714235"/>
          </a:xfrm>
          <a:prstGeom prst="line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D8CD4716-6031-B917-CAA0-5A48BEDFC475}"/>
              </a:ext>
            </a:extLst>
          </p:cNvPr>
          <p:cNvCxnSpPr>
            <a:cxnSpLocks/>
          </p:cNvCxnSpPr>
          <p:nvPr/>
        </p:nvCxnSpPr>
        <p:spPr>
          <a:xfrm>
            <a:off x="9781556" y="1484904"/>
            <a:ext cx="1912604" cy="1081502"/>
          </a:xfrm>
          <a:prstGeom prst="line">
            <a:avLst/>
          </a:prstGeom>
          <a:ln>
            <a:solidFill>
              <a:srgbClr val="0070C0">
                <a:alpha val="10000"/>
              </a:srgbClr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73607B40-A983-618E-97F2-027E7151E329}"/>
              </a:ext>
            </a:extLst>
          </p:cNvPr>
          <p:cNvCxnSpPr>
            <a:cxnSpLocks/>
          </p:cNvCxnSpPr>
          <p:nvPr/>
        </p:nvCxnSpPr>
        <p:spPr>
          <a:xfrm>
            <a:off x="8417774" y="6350553"/>
            <a:ext cx="1689943" cy="0"/>
          </a:xfrm>
          <a:prstGeom prst="line">
            <a:avLst/>
          </a:prstGeom>
          <a:ln>
            <a:solidFill>
              <a:srgbClr val="00B050">
                <a:alpha val="10000"/>
              </a:srgbClr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4DCCB745-2F99-E3DA-FCFF-9169FFF475D1}"/>
              </a:ext>
            </a:extLst>
          </p:cNvPr>
          <p:cNvCxnSpPr>
            <a:cxnSpLocks/>
          </p:cNvCxnSpPr>
          <p:nvPr/>
        </p:nvCxnSpPr>
        <p:spPr>
          <a:xfrm>
            <a:off x="8195112" y="5274845"/>
            <a:ext cx="222661" cy="1075708"/>
          </a:xfrm>
          <a:prstGeom prst="line">
            <a:avLst/>
          </a:prstGeom>
          <a:ln>
            <a:solidFill>
              <a:srgbClr val="00B05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356C9AEA-546C-C647-BDDB-5E8FD24D2DD4}"/>
              </a:ext>
            </a:extLst>
          </p:cNvPr>
          <p:cNvCxnSpPr>
            <a:cxnSpLocks/>
          </p:cNvCxnSpPr>
          <p:nvPr/>
        </p:nvCxnSpPr>
        <p:spPr>
          <a:xfrm>
            <a:off x="6282508" y="4204933"/>
            <a:ext cx="1912604" cy="1081502"/>
          </a:xfrm>
          <a:prstGeom prst="line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939D5B01-F3D5-AC2F-6AEA-665535B8F056}"/>
              </a:ext>
            </a:extLst>
          </p:cNvPr>
          <p:cNvCxnSpPr>
            <a:cxnSpLocks/>
          </p:cNvCxnSpPr>
          <p:nvPr/>
        </p:nvCxnSpPr>
        <p:spPr>
          <a:xfrm flipV="1">
            <a:off x="8195112" y="2566406"/>
            <a:ext cx="3499048" cy="2714235"/>
          </a:xfrm>
          <a:prstGeom prst="line">
            <a:avLst/>
          </a:prstGeom>
          <a:ln>
            <a:solidFill>
              <a:srgbClr val="0070C0">
                <a:alpha val="10000"/>
              </a:srgb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05D81E1C-F77B-A3F2-C22F-FD42E9F28E3C}"/>
              </a:ext>
            </a:extLst>
          </p:cNvPr>
          <p:cNvCxnSpPr>
            <a:cxnSpLocks/>
          </p:cNvCxnSpPr>
          <p:nvPr/>
        </p:nvCxnSpPr>
        <p:spPr>
          <a:xfrm>
            <a:off x="8195112" y="5274847"/>
            <a:ext cx="1912604" cy="1081502"/>
          </a:xfrm>
          <a:prstGeom prst="line">
            <a:avLst/>
          </a:prstGeom>
          <a:ln>
            <a:solidFill>
              <a:srgbClr val="00B05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0AFB92B5-0853-47ED-A728-5E36E41B21E2}"/>
              </a:ext>
            </a:extLst>
          </p:cNvPr>
          <p:cNvCxnSpPr>
            <a:cxnSpLocks/>
          </p:cNvCxnSpPr>
          <p:nvPr/>
        </p:nvCxnSpPr>
        <p:spPr>
          <a:xfrm>
            <a:off x="8187681" y="5274974"/>
            <a:ext cx="1689943" cy="0"/>
          </a:xfrm>
          <a:prstGeom prst="line">
            <a:avLst/>
          </a:prstGeom>
          <a:ln>
            <a:solidFill>
              <a:srgbClr val="00B05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F7C656D5-AFAE-C21C-CD89-0E7A758BEBDD}"/>
              </a:ext>
            </a:extLst>
          </p:cNvPr>
          <p:cNvCxnSpPr>
            <a:cxnSpLocks/>
          </p:cNvCxnSpPr>
          <p:nvPr/>
        </p:nvCxnSpPr>
        <p:spPr>
          <a:xfrm>
            <a:off x="9877624" y="5269052"/>
            <a:ext cx="222661" cy="1075708"/>
          </a:xfrm>
          <a:prstGeom prst="line">
            <a:avLst/>
          </a:prstGeom>
          <a:ln>
            <a:solidFill>
              <a:srgbClr val="00B050">
                <a:alpha val="10000"/>
              </a:srgbClr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6BE5AFB1-3AA8-9A25-BCE4-23AC181974F1}"/>
                  </a:ext>
                </a:extLst>
              </p:cNvPr>
              <p:cNvSpPr txBox="1"/>
              <p:nvPr/>
            </p:nvSpPr>
            <p:spPr>
              <a:xfrm>
                <a:off x="2783460" y="4222464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initial</m:t>
                          </m:r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8D53CFFE-1BC0-469C-3769-89B66B8C7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460" y="4222464"/>
                <a:ext cx="1469985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73359145-62F4-992D-0EF0-B2DB4ABC7106}"/>
                  </a:ext>
                </a:extLst>
              </p:cNvPr>
              <p:cNvSpPr txBox="1"/>
              <p:nvPr/>
            </p:nvSpPr>
            <p:spPr>
              <a:xfrm>
                <a:off x="5318522" y="4863876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51030DA9-4118-0278-06B4-2D57BE81B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8522" y="4863876"/>
                <a:ext cx="146998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0FED09A1-AE37-F290-CB87-C54FBE9D9D27}"/>
                  </a:ext>
                </a:extLst>
              </p:cNvPr>
              <p:cNvSpPr txBox="1"/>
              <p:nvPr/>
            </p:nvSpPr>
            <p:spPr>
              <a:xfrm>
                <a:off x="2656402" y="6022856"/>
                <a:ext cx="1469985" cy="557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de-DE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3B508107-FB53-F355-3100-B0C1AEC7E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402" y="6022856"/>
                <a:ext cx="1469985" cy="5575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feld 65">
                <a:extLst>
                  <a:ext uri="{FF2B5EF4-FFF2-40B4-BE49-F238E27FC236}">
                    <a16:creationId xmlns:a16="http://schemas.microsoft.com/office/drawing/2014/main" id="{5B18CF89-D6C3-037D-4F38-68C55FAE30FC}"/>
                  </a:ext>
                </a:extLst>
              </p:cNvPr>
              <p:cNvSpPr txBox="1"/>
              <p:nvPr/>
            </p:nvSpPr>
            <p:spPr>
              <a:xfrm>
                <a:off x="8736088" y="2554948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final</m:t>
                          </m:r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6" name="Textfeld 65">
                <a:extLst>
                  <a:ext uri="{FF2B5EF4-FFF2-40B4-BE49-F238E27FC236}">
                    <a16:creationId xmlns:a16="http://schemas.microsoft.com/office/drawing/2014/main" id="{AF0B2AF3-08C1-24BA-3946-CDDAB4AC1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6088" y="2554948"/>
                <a:ext cx="146998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feld 66">
                <a:extLst>
                  <a:ext uri="{FF2B5EF4-FFF2-40B4-BE49-F238E27FC236}">
                    <a16:creationId xmlns:a16="http://schemas.microsoft.com/office/drawing/2014/main" id="{413A9F00-1A25-0621-2ED0-2D2EC1E7BAFC}"/>
                  </a:ext>
                </a:extLst>
              </p:cNvPr>
              <p:cNvSpPr txBox="1"/>
              <p:nvPr/>
            </p:nvSpPr>
            <p:spPr>
              <a:xfrm>
                <a:off x="7224053" y="2063361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sSup>
                            <m:sSupPr>
                              <m:ctrlP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7" name="Textfeld 66">
                <a:extLst>
                  <a:ext uri="{FF2B5EF4-FFF2-40B4-BE49-F238E27FC236}">
                    <a16:creationId xmlns:a16="http://schemas.microsoft.com/office/drawing/2014/main" id="{B6E832B8-D379-6C0B-E6D7-A6DBAB999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053" y="2063361"/>
                <a:ext cx="146998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0A870E4B-B9F7-0FED-AAA4-ED2C488C9ACC}"/>
                  </a:ext>
                </a:extLst>
              </p:cNvPr>
              <p:cNvSpPr txBox="1"/>
              <p:nvPr/>
            </p:nvSpPr>
            <p:spPr>
              <a:xfrm>
                <a:off x="6532603" y="4813546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sSup>
                            <m:sSupPr>
                              <m:ctrlP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28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de-DE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F3F2F8EE-CE8F-F2B6-1F93-074AFE2F9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603" y="4813546"/>
                <a:ext cx="146998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feld 68">
                <a:extLst>
                  <a:ext uri="{FF2B5EF4-FFF2-40B4-BE49-F238E27FC236}">
                    <a16:creationId xmlns:a16="http://schemas.microsoft.com/office/drawing/2014/main" id="{44CD2288-64B1-83A7-012A-4335342E899D}"/>
                  </a:ext>
                </a:extLst>
              </p:cNvPr>
              <p:cNvSpPr txBox="1"/>
              <p:nvPr/>
            </p:nvSpPr>
            <p:spPr>
              <a:xfrm>
                <a:off x="9159098" y="4602266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de-DE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9" name="Textfeld 68">
                <a:extLst>
                  <a:ext uri="{FF2B5EF4-FFF2-40B4-BE49-F238E27FC236}">
                    <a16:creationId xmlns:a16="http://schemas.microsoft.com/office/drawing/2014/main" id="{D2FBBE87-2AC5-DCAC-8B9E-E5E767BD1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9098" y="4602266"/>
                <a:ext cx="146998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39024220-3993-2C8A-9D2E-19FCD11B9F8C}"/>
                  </a:ext>
                </a:extLst>
              </p:cNvPr>
              <p:cNvSpPr txBox="1"/>
              <p:nvPr/>
            </p:nvSpPr>
            <p:spPr>
              <a:xfrm>
                <a:off x="7266103" y="5683767"/>
                <a:ext cx="1469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sSup>
                            <m:sSupPr>
                              <m:ctrlP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de-DE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de-DE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2F4F333C-0CBB-C627-22A4-20D9FBAD3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103" y="5683767"/>
                <a:ext cx="1469985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CB0169B5-DB3C-14D0-A467-F228E552AFD3}"/>
              </a:ext>
            </a:extLst>
          </p:cNvPr>
          <p:cNvCxnSpPr>
            <a:cxnSpLocks/>
          </p:cNvCxnSpPr>
          <p:nvPr/>
        </p:nvCxnSpPr>
        <p:spPr>
          <a:xfrm flipV="1">
            <a:off x="6282508" y="1490696"/>
            <a:ext cx="3499048" cy="2714235"/>
          </a:xfrm>
          <a:prstGeom prst="line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CCDD7CEE-78D5-A818-35D9-FB6450D6DE50}"/>
              </a:ext>
            </a:extLst>
          </p:cNvPr>
          <p:cNvCxnSpPr>
            <a:cxnSpLocks/>
          </p:cNvCxnSpPr>
          <p:nvPr/>
        </p:nvCxnSpPr>
        <p:spPr>
          <a:xfrm>
            <a:off x="8198827" y="5274841"/>
            <a:ext cx="222661" cy="1075708"/>
          </a:xfrm>
          <a:prstGeom prst="line">
            <a:avLst/>
          </a:prstGeom>
          <a:ln w="19050">
            <a:solidFill>
              <a:srgbClr val="00B05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343B422-93C6-72CA-50F7-4603DAB5BE04}"/>
              </a:ext>
            </a:extLst>
          </p:cNvPr>
          <p:cNvGrpSpPr/>
          <p:nvPr/>
        </p:nvGrpSpPr>
        <p:grpSpPr>
          <a:xfrm>
            <a:off x="9651890" y="1054601"/>
            <a:ext cx="957215" cy="536297"/>
            <a:chOff x="9651890" y="1054601"/>
            <a:chExt cx="957215" cy="536297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CE434CBB-F720-0A87-3B95-E246201BF36A}"/>
                </a:ext>
              </a:extLst>
            </p:cNvPr>
            <p:cNvSpPr/>
            <p:nvPr/>
          </p:nvSpPr>
          <p:spPr>
            <a:xfrm>
              <a:off x="9844350" y="1054601"/>
              <a:ext cx="536298" cy="53629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F56D3BD3-8829-9B77-3CAB-9DCCB81DC54D}"/>
                    </a:ext>
                  </a:extLst>
                </p:cNvPr>
                <p:cNvSpPr txBox="1"/>
                <p:nvPr/>
              </p:nvSpPr>
              <p:spPr>
                <a:xfrm>
                  <a:off x="9651890" y="1098916"/>
                  <a:ext cx="957215" cy="461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F56D3BD3-8829-9B77-3CAB-9DCCB81DC5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1890" y="1098916"/>
                  <a:ext cx="957215" cy="46166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72DF2BCF-D464-CAD1-637E-415C9A19A541}"/>
              </a:ext>
            </a:extLst>
          </p:cNvPr>
          <p:cNvGrpSpPr/>
          <p:nvPr/>
        </p:nvGrpSpPr>
        <p:grpSpPr>
          <a:xfrm>
            <a:off x="7826066" y="5043452"/>
            <a:ext cx="957215" cy="536297"/>
            <a:chOff x="9814945" y="4950882"/>
            <a:chExt cx="957215" cy="536297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7C606CE7-3916-A1EB-BB54-1D6BC16F499A}"/>
                </a:ext>
              </a:extLst>
            </p:cNvPr>
            <p:cNvSpPr/>
            <p:nvPr/>
          </p:nvSpPr>
          <p:spPr>
            <a:xfrm>
              <a:off x="9966720" y="4950882"/>
              <a:ext cx="536298" cy="53629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5868E196-D957-8339-CBE6-FFBEAB90460D}"/>
                    </a:ext>
                  </a:extLst>
                </p:cNvPr>
                <p:cNvSpPr txBox="1"/>
                <p:nvPr/>
              </p:nvSpPr>
              <p:spPr>
                <a:xfrm>
                  <a:off x="9814945" y="4987213"/>
                  <a:ext cx="95721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5868E196-D957-8339-CBE6-FFBEAB9046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4945" y="4987213"/>
                  <a:ext cx="95721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EA6425B4-4214-731B-3BA5-8FB977168D6D}"/>
              </a:ext>
            </a:extLst>
          </p:cNvPr>
          <p:cNvGrpSpPr/>
          <p:nvPr/>
        </p:nvGrpSpPr>
        <p:grpSpPr>
          <a:xfrm>
            <a:off x="6425266" y="3555928"/>
            <a:ext cx="5766734" cy="491160"/>
            <a:chOff x="543413" y="1557331"/>
            <a:chExt cx="3542450" cy="1270629"/>
          </a:xfrm>
        </p:grpSpPr>
        <p:sp>
          <p:nvSpPr>
            <p:cNvPr id="55" name="Rechteck: abgerundete Ecken 54">
              <a:extLst>
                <a:ext uri="{FF2B5EF4-FFF2-40B4-BE49-F238E27FC236}">
                  <a16:creationId xmlns:a16="http://schemas.microsoft.com/office/drawing/2014/main" id="{D4635C5C-2B51-77EE-BEB1-0E07DA161142}"/>
                </a:ext>
              </a:extLst>
            </p:cNvPr>
            <p:cNvSpPr/>
            <p:nvPr/>
          </p:nvSpPr>
          <p:spPr>
            <a:xfrm>
              <a:off x="615696" y="1557331"/>
              <a:ext cx="3401568" cy="127062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3960BBEF-FE49-8E6A-5C19-694F855724BE}"/>
                </a:ext>
              </a:extLst>
            </p:cNvPr>
            <p:cNvSpPr txBox="1"/>
            <p:nvPr/>
          </p:nvSpPr>
          <p:spPr>
            <a:xfrm>
              <a:off x="543413" y="1557331"/>
              <a:ext cx="3542450" cy="119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 err="1"/>
                <a:t>Let‘s</a:t>
              </a:r>
              <a:r>
                <a:rPr lang="de-DE" sz="2400" dirty="0"/>
                <a:t> </a:t>
              </a:r>
              <a:r>
                <a:rPr lang="de-DE" sz="2400" dirty="0" err="1"/>
                <a:t>measure</a:t>
              </a:r>
              <a:r>
                <a:rPr lang="de-DE" sz="2400" dirty="0"/>
                <a:t> </a:t>
              </a:r>
              <a:r>
                <a:rPr lang="de-DE" sz="2400" dirty="0" err="1"/>
                <a:t>how</a:t>
              </a:r>
              <a:r>
                <a:rPr lang="de-DE" sz="2400" dirty="0"/>
                <a:t> </a:t>
              </a:r>
              <a:r>
                <a:rPr lang="de-DE" sz="2400" dirty="0" err="1"/>
                <a:t>much</a:t>
              </a:r>
              <a:r>
                <a:rPr lang="de-DE" sz="2400" dirty="0"/>
                <a:t> ‘</a:t>
              </a:r>
              <a:r>
                <a:rPr lang="de-DE" sz="2400" dirty="0" err="1"/>
                <a:t>mass</a:t>
              </a:r>
              <a:r>
                <a:rPr lang="de-DE" sz="2400" dirty="0"/>
                <a:t>‘ </a:t>
              </a:r>
              <a:r>
                <a:rPr lang="de-DE" sz="2400" dirty="0" err="1"/>
                <a:t>is</a:t>
              </a:r>
              <a:r>
                <a:rPr lang="de-DE" sz="2400" dirty="0"/>
                <a:t> </a:t>
              </a:r>
              <a:r>
                <a:rPr lang="de-DE" sz="2400" dirty="0" err="1"/>
                <a:t>missing</a:t>
              </a:r>
              <a:r>
                <a:rPr lang="de-DE" sz="2400" dirty="0"/>
                <a:t>!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70C8349-FBC7-894F-1894-AC902CBB4979}"/>
                  </a:ext>
                </a:extLst>
              </p:cNvPr>
              <p:cNvSpPr txBox="1"/>
              <p:nvPr/>
            </p:nvSpPr>
            <p:spPr>
              <a:xfrm>
                <a:off x="-2325723" y="1529206"/>
                <a:ext cx="11207235" cy="491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2400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70C8349-FBC7-894F-1894-AC902CBB4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25723" y="1529206"/>
                <a:ext cx="11207235" cy="491160"/>
              </a:xfrm>
              <a:prstGeom prst="rect">
                <a:avLst/>
              </a:prstGeom>
              <a:blipFill>
                <a:blip r:embed="rId1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125F233-D576-2EA6-3795-F113AB68D51D}"/>
                  </a:ext>
                </a:extLst>
              </p:cNvPr>
              <p:cNvSpPr txBox="1"/>
              <p:nvPr/>
            </p:nvSpPr>
            <p:spPr>
              <a:xfrm>
                <a:off x="-2196057" y="2112943"/>
                <a:ext cx="11207235" cy="496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2400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125F233-D576-2EA6-3795-F113AB68D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96057" y="2112943"/>
                <a:ext cx="11207235" cy="496546"/>
              </a:xfrm>
              <a:prstGeom prst="rect">
                <a:avLst/>
              </a:prstGeom>
              <a:blipFill>
                <a:blip r:embed="rId14"/>
                <a:stretch>
                  <a:fillRect b="-49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3504FA8-1B9C-C8C5-F3D5-91501C2C2368}"/>
              </a:ext>
            </a:extLst>
          </p:cNvPr>
          <p:cNvGrpSpPr/>
          <p:nvPr/>
        </p:nvGrpSpPr>
        <p:grpSpPr>
          <a:xfrm>
            <a:off x="-2570719" y="2689443"/>
            <a:ext cx="11833464" cy="1445803"/>
            <a:chOff x="-2570719" y="2689443"/>
            <a:chExt cx="11833464" cy="1445803"/>
          </a:xfrm>
        </p:grpSpPr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D1204395-5A83-D26F-8344-EB60AA1AE265}"/>
                </a:ext>
              </a:extLst>
            </p:cNvPr>
            <p:cNvGrpSpPr/>
            <p:nvPr/>
          </p:nvGrpSpPr>
          <p:grpSpPr>
            <a:xfrm>
              <a:off x="-2570719" y="2689443"/>
              <a:ext cx="11833464" cy="1445803"/>
              <a:chOff x="-2570719" y="2771493"/>
              <a:chExt cx="11833464" cy="144580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feld 56">
                    <a:extLst>
                      <a:ext uri="{FF2B5EF4-FFF2-40B4-BE49-F238E27FC236}">
                        <a16:creationId xmlns:a16="http://schemas.microsoft.com/office/drawing/2014/main" id="{C5A66D68-C0B3-63DA-A915-BCA6C46A0189}"/>
                      </a:ext>
                    </a:extLst>
                  </p:cNvPr>
                  <p:cNvSpPr txBox="1"/>
                  <p:nvPr/>
                </p:nvSpPr>
                <p:spPr>
                  <a:xfrm>
                    <a:off x="-2570719" y="2771493"/>
                    <a:ext cx="11207235" cy="8438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b>
                                      </m:s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) −</m:t>
                                      </m:r>
                                      <m:sSub>
                                        <m:sSubPr>
                                          <m:ctrlP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de-D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de-D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𝐾</m:t>
                                              </m:r>
                                            </m:e>
                                            <m:sup>
                                              <m:r>
                                                <a:rPr lang="de-D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sz="2400" dirty="0"/>
                  </a:p>
                </p:txBody>
              </p:sp>
            </mc:Choice>
            <mc:Fallback xmlns="">
              <p:sp>
                <p:nvSpPr>
                  <p:cNvPr id="18" name="Textfeld 17">
                    <a:extLst>
                      <a:ext uri="{FF2B5EF4-FFF2-40B4-BE49-F238E27FC236}">
                        <a16:creationId xmlns:a16="http://schemas.microsoft.com/office/drawing/2014/main" id="{AF52E2EB-2673-1B4A-B307-9035C70753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570719" y="2771493"/>
                    <a:ext cx="11207235" cy="84388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feld 57">
                    <a:extLst>
                      <a:ext uri="{FF2B5EF4-FFF2-40B4-BE49-F238E27FC236}">
                        <a16:creationId xmlns:a16="http://schemas.microsoft.com/office/drawing/2014/main" id="{21AAE794-76EC-5337-8913-6AD5B22A99B3}"/>
                      </a:ext>
                    </a:extLst>
                  </p:cNvPr>
                  <p:cNvSpPr txBox="1"/>
                  <p:nvPr/>
                </p:nvSpPr>
                <p:spPr>
                  <a:xfrm>
                    <a:off x="-1944490" y="3626750"/>
                    <a:ext cx="11207235" cy="5905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4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)−</m:t>
                                  </m:r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e>
                                        <m:sup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de-DE" sz="2400" dirty="0"/>
                  </a:p>
                </p:txBody>
              </p:sp>
            </mc:Choice>
            <mc:Fallback xmlns="">
              <p:sp>
                <p:nvSpPr>
                  <p:cNvPr id="20" name="Textfeld 19">
                    <a:extLst>
                      <a:ext uri="{FF2B5EF4-FFF2-40B4-BE49-F238E27FC236}">
                        <a16:creationId xmlns:a16="http://schemas.microsoft.com/office/drawing/2014/main" id="{B426A33B-F8E3-1490-F556-5B9371294C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944490" y="3626750"/>
                    <a:ext cx="11207235" cy="59054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FF3D1996-3122-46E6-8E40-0E9415A96643}"/>
                </a:ext>
              </a:extLst>
            </p:cNvPr>
            <p:cNvGrpSpPr/>
            <p:nvPr/>
          </p:nvGrpSpPr>
          <p:grpSpPr>
            <a:xfrm>
              <a:off x="2202180" y="3544698"/>
              <a:ext cx="2842260" cy="109092"/>
              <a:chOff x="1700951" y="3557342"/>
              <a:chExt cx="4017097" cy="96448"/>
            </a:xfrm>
          </p:grpSpPr>
          <p:cxnSp>
            <p:nvCxnSpPr>
              <p:cNvPr id="49" name="Gerader Verbinder 48">
                <a:extLst>
                  <a:ext uri="{FF2B5EF4-FFF2-40B4-BE49-F238E27FC236}">
                    <a16:creationId xmlns:a16="http://schemas.microsoft.com/office/drawing/2014/main" id="{C0B506EF-66DB-7821-95D1-C94DBCE0B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0951" y="3557342"/>
                <a:ext cx="401709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7CC3245F-CB90-FF2D-AF7A-392022C7D6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8523" y="3559371"/>
                <a:ext cx="0" cy="944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287340C-10AB-7EFE-D663-A8C1FD135A16}"/>
              </a:ext>
            </a:extLst>
          </p:cNvPr>
          <p:cNvGrpSpPr/>
          <p:nvPr/>
        </p:nvGrpSpPr>
        <p:grpSpPr>
          <a:xfrm>
            <a:off x="9966720" y="1859965"/>
            <a:ext cx="1800844" cy="505956"/>
            <a:chOff x="9781556" y="1859965"/>
            <a:chExt cx="2206253" cy="505956"/>
          </a:xfrm>
        </p:grpSpPr>
        <p:sp>
          <p:nvSpPr>
            <p:cNvPr id="10" name="Sprechblase: oval 9">
              <a:extLst>
                <a:ext uri="{FF2B5EF4-FFF2-40B4-BE49-F238E27FC236}">
                  <a16:creationId xmlns:a16="http://schemas.microsoft.com/office/drawing/2014/main" id="{B83EBDB9-9936-FC0A-7C6D-BAB3A1FBB80F}"/>
                </a:ext>
              </a:extLst>
            </p:cNvPr>
            <p:cNvSpPr/>
            <p:nvPr/>
          </p:nvSpPr>
          <p:spPr>
            <a:xfrm flipV="1">
              <a:off x="9807456" y="1859965"/>
              <a:ext cx="2154452" cy="505956"/>
            </a:xfrm>
            <a:prstGeom prst="wedgeEllipseCallout">
              <a:avLst>
                <a:gd name="adj1" fmla="val -28794"/>
                <a:gd name="adj2" fmla="val 96112"/>
              </a:avLst>
            </a:prstGeom>
            <a:solidFill>
              <a:srgbClr val="FFEAA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CE9EC4-E819-455D-FFD5-D48C092D02EA}"/>
                </a:ext>
              </a:extLst>
            </p:cNvPr>
            <p:cNvSpPr txBox="1"/>
            <p:nvPr/>
          </p:nvSpPr>
          <p:spPr>
            <a:xfrm>
              <a:off x="9781556" y="1908469"/>
              <a:ext cx="22062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/>
                <a:t>Preselected</a:t>
              </a:r>
              <a:r>
                <a:rPr lang="de-DE" sz="2000" dirty="0"/>
                <a:t>!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DA3B720-1862-EEA6-F301-066D95AF22D6}"/>
              </a:ext>
            </a:extLst>
          </p:cNvPr>
          <p:cNvGrpSpPr/>
          <p:nvPr/>
        </p:nvGrpSpPr>
        <p:grpSpPr>
          <a:xfrm>
            <a:off x="6469121" y="4424465"/>
            <a:ext cx="1577322" cy="505956"/>
            <a:chOff x="7387753" y="4296131"/>
            <a:chExt cx="1912604" cy="505956"/>
          </a:xfrm>
        </p:grpSpPr>
        <p:sp>
          <p:nvSpPr>
            <p:cNvPr id="18" name="Sprechblase: oval 17">
              <a:extLst>
                <a:ext uri="{FF2B5EF4-FFF2-40B4-BE49-F238E27FC236}">
                  <a16:creationId xmlns:a16="http://schemas.microsoft.com/office/drawing/2014/main" id="{E65BBD71-D1B8-3F1D-A03F-F109BF91213D}"/>
                </a:ext>
              </a:extLst>
            </p:cNvPr>
            <p:cNvSpPr/>
            <p:nvPr/>
          </p:nvSpPr>
          <p:spPr>
            <a:xfrm flipH="1">
              <a:off x="7410206" y="4296131"/>
              <a:ext cx="1867698" cy="505956"/>
            </a:xfrm>
            <a:prstGeom prst="wedgeEllipseCallout">
              <a:avLst>
                <a:gd name="adj1" fmla="val -42941"/>
                <a:gd name="adj2" fmla="val 86072"/>
              </a:avLst>
            </a:prstGeom>
            <a:solidFill>
              <a:srgbClr val="FFEAA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0112DB37-EA31-C8F1-C1C1-84ECA29272B0}"/>
                </a:ext>
              </a:extLst>
            </p:cNvPr>
            <p:cNvSpPr txBox="1"/>
            <p:nvPr/>
          </p:nvSpPr>
          <p:spPr>
            <a:xfrm>
              <a:off x="7387753" y="4344635"/>
              <a:ext cx="19126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/>
                <a:t>Missing</a:t>
              </a:r>
              <a:r>
                <a:rPr lang="de-DE" sz="2000" dirty="0"/>
                <a:t>…</a:t>
              </a:r>
            </a:p>
          </p:txBody>
        </p:sp>
      </p:grp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78391B76-001B-9B5A-9C17-DAFA5CF3A65A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4008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0A1BE-34BB-8B08-0298-FBDCC266A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DFE3C83-FEE9-154D-37D3-1D2123EDB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8395" y="1398377"/>
            <a:ext cx="10072723" cy="5098868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DCA29E4-5717-6050-6E06-E96A9A24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63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400231C-7EF1-709B-3CD0-19865EF720E0}"/>
                  </a:ext>
                </a:extLst>
              </p:cNvPr>
              <p:cNvSpPr txBox="1"/>
              <p:nvPr/>
            </p:nvSpPr>
            <p:spPr>
              <a:xfrm>
                <a:off x="490536" y="360755"/>
                <a:ext cx="696690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Missing </a:t>
                </a:r>
                <a:r>
                  <a:rPr lang="de-DE" sz="3200" b="1" dirty="0" err="1"/>
                  <a:t>Mass</a:t>
                </a:r>
                <a:r>
                  <a:rPr lang="de-DE" sz="3200" b="1" dirty="0"/>
                  <a:t> </a:t>
                </a:r>
                <a:r>
                  <a:rPr lang="de-DE" sz="3200" b="1" dirty="0" err="1"/>
                  <a:t>to</a:t>
                </a:r>
                <a:r>
                  <a:rPr lang="de-DE" sz="32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de-DE" sz="3200" b="1" dirty="0"/>
              </a:p>
              <a:p>
                <a:endParaRPr lang="de-DE" sz="3200" b="1" dirty="0"/>
              </a:p>
              <a:p>
                <a:endParaRPr lang="de-DE" sz="3200" b="1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ED4C458C-F25A-488A-57DE-D80EE8B4C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360755"/>
                <a:ext cx="6966903" cy="1569660"/>
              </a:xfrm>
              <a:prstGeom prst="rect">
                <a:avLst/>
              </a:prstGeom>
              <a:blipFill>
                <a:blip r:embed="rId3"/>
                <a:stretch>
                  <a:fillRect l="-2187" t="-46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88951684-CF64-CE79-F834-E1C14B8D20C5}"/>
                  </a:ext>
                </a:extLst>
              </p:cNvPr>
              <p:cNvSpPr txBox="1"/>
              <p:nvPr/>
            </p:nvSpPr>
            <p:spPr>
              <a:xfrm>
                <a:off x="486925" y="984385"/>
                <a:ext cx="112072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We </a:t>
                </a:r>
                <a:r>
                  <a:rPr lang="de-DE" sz="2400" dirty="0" err="1"/>
                  <a:t>expect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to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see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mass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missing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400" dirty="0"/>
                  <a:t>:</a:t>
                </a: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88951684-CF64-CE79-F834-E1C14B8D2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25" y="984385"/>
                <a:ext cx="11207235" cy="461665"/>
              </a:xfrm>
              <a:prstGeom prst="rect">
                <a:avLst/>
              </a:prstGeom>
              <a:blipFill>
                <a:blip r:embed="rId4"/>
                <a:stretch>
                  <a:fillRect l="-762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7883D0A2-7FF8-FD86-185A-4BC31701964F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205153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50BEA-3F8E-ED8D-64D5-DDDD22D64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ED81490-A90C-45B4-ABC9-B7F268332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0036" y="1097857"/>
            <a:ext cx="8963008" cy="5415744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9911483-11C6-793C-BF18-0CE02B3E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64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B0A1A54-82B5-03F9-3BC8-50754E5DDD83}"/>
              </a:ext>
            </a:extLst>
          </p:cNvPr>
          <p:cNvSpPr txBox="1"/>
          <p:nvPr/>
        </p:nvSpPr>
        <p:spPr>
          <a:xfrm>
            <a:off x="490536" y="360755"/>
            <a:ext cx="8844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Maximum </a:t>
            </a:r>
            <a:r>
              <a:rPr lang="de-DE" sz="3200" b="1" dirty="0" err="1"/>
              <a:t>Likelihood</a:t>
            </a:r>
            <a:r>
              <a:rPr lang="de-DE" sz="3200" b="1" dirty="0"/>
              <a:t> Fit </a:t>
            </a:r>
            <a:r>
              <a:rPr lang="de-DE" sz="3200" b="1" dirty="0" err="1"/>
              <a:t>to</a:t>
            </a:r>
            <a:r>
              <a:rPr lang="de-DE" sz="3200" b="1" dirty="0"/>
              <a:t> </a:t>
            </a:r>
            <a:r>
              <a:rPr lang="de-DE" sz="3200" b="1" dirty="0" err="1"/>
              <a:t>ToF</a:t>
            </a:r>
            <a:r>
              <a:rPr lang="de-DE" sz="3200" b="1" dirty="0"/>
              <a:t> </a:t>
            </a:r>
            <a:r>
              <a:rPr lang="de-DE" sz="3200" b="1" dirty="0" err="1"/>
              <a:t>Mass</a:t>
            </a:r>
            <a:r>
              <a:rPr lang="de-DE" sz="3200" b="1" dirty="0"/>
              <a:t> </a:t>
            </a:r>
            <a:r>
              <a:rPr lang="de-DE" sz="3200" b="1" dirty="0" err="1"/>
              <a:t>Spectrum</a:t>
            </a:r>
            <a:endParaRPr lang="de-DE" sz="3200" b="1" dirty="0"/>
          </a:p>
          <a:p>
            <a:endParaRPr lang="de-DE" sz="3200" b="1" dirty="0"/>
          </a:p>
          <a:p>
            <a:endParaRPr lang="de-DE" sz="32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6D37A86-FFE9-3673-1720-5E30E3E39B22}"/>
              </a:ext>
            </a:extLst>
          </p:cNvPr>
          <p:cNvSpPr txBox="1"/>
          <p:nvPr/>
        </p:nvSpPr>
        <p:spPr>
          <a:xfrm>
            <a:off x="494229" y="984385"/>
            <a:ext cx="1120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Goodness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fit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both</a:t>
            </a:r>
            <a:r>
              <a:rPr lang="de-DE" sz="2400" dirty="0"/>
              <a:t> </a:t>
            </a:r>
            <a:r>
              <a:rPr lang="de-DE" sz="2400" dirty="0" err="1"/>
              <a:t>datasets</a:t>
            </a:r>
            <a:r>
              <a:rPr lang="de-DE" sz="2400" dirty="0"/>
              <a:t>: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EFE0C250-4B81-48D0-F390-53F39FB024C9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5908114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AB3A5-6122-3B8B-06A2-3B148BFA6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DD6C8662-A206-D047-B059-560C69FA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65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F9FBEA1-E80A-D198-6490-7A5B344AD5F6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Normalization</a:t>
            </a:r>
            <a:endParaRPr lang="de-DE" sz="32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C8C72A1-1209-3F0B-9FCA-9F7AF7445E1D}"/>
              </a:ext>
            </a:extLst>
          </p:cNvPr>
          <p:cNvSpPr txBox="1"/>
          <p:nvPr/>
        </p:nvSpPr>
        <p:spPr>
          <a:xfrm>
            <a:off x="490537" y="1129455"/>
            <a:ext cx="10460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Signal </a:t>
            </a:r>
            <a:r>
              <a:rPr lang="de-DE" sz="2400" dirty="0" err="1"/>
              <a:t>count</a:t>
            </a:r>
            <a:r>
              <a:rPr lang="de-DE" sz="2400" dirty="0"/>
              <a:t> </a:t>
            </a:r>
            <a:r>
              <a:rPr lang="de-DE" sz="2400" dirty="0" err="1"/>
              <a:t>needs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>
                <a:solidFill>
                  <a:srgbClr val="33CC33"/>
                </a:solidFill>
              </a:rPr>
              <a:t>normalized</a:t>
            </a:r>
            <a:r>
              <a:rPr lang="de-DE" sz="2400" dirty="0"/>
              <a:t>. Formula: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0A41AAF4-E94A-AD2F-0EFD-35185149D277}"/>
                  </a:ext>
                </a:extLst>
              </p:cNvPr>
              <p:cNvSpPr txBox="1"/>
              <p:nvPr/>
            </p:nvSpPr>
            <p:spPr>
              <a:xfrm>
                <a:off x="2977243" y="1902719"/>
                <a:ext cx="6237514" cy="1632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3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de-DE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a:rPr lang="de-DE" sz="3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3200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de-DE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3200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de-DE" sz="3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lang="de-DE" sz="3200" dirty="0"/>
              </a:p>
              <a:p>
                <a:endParaRPr lang="de-DE" sz="24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0A41AAF4-E94A-AD2F-0EFD-35185149D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243" y="1902719"/>
                <a:ext cx="6237514" cy="16323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3D63087-0FE1-15D7-3AE6-3FEC8AE9551F}"/>
              </a:ext>
            </a:extLst>
          </p:cNvPr>
          <p:cNvGrpSpPr/>
          <p:nvPr/>
        </p:nvGrpSpPr>
        <p:grpSpPr>
          <a:xfrm>
            <a:off x="2429669" y="3535025"/>
            <a:ext cx="6582227" cy="721480"/>
            <a:chOff x="2703314" y="5960402"/>
            <a:chExt cx="6582227" cy="7214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A6C397F6-7288-3181-6920-55F64555A89B}"/>
                    </a:ext>
                  </a:extLst>
                </p:cNvPr>
                <p:cNvSpPr txBox="1"/>
                <p:nvPr/>
              </p:nvSpPr>
              <p:spPr>
                <a:xfrm>
                  <a:off x="3211403" y="5998917"/>
                  <a:ext cx="1372527" cy="6466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de-DE" sz="3600" dirty="0"/>
                </a:p>
              </p:txBody>
            </p:sp>
          </mc:Choice>
          <mc:Fallback xmlns="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A6C397F6-7288-3181-6920-55F64555A8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1403" y="5998917"/>
                  <a:ext cx="1372527" cy="64665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102FC7E5-CE6D-88E0-C292-1B4A61593C4D}"/>
                    </a:ext>
                  </a:extLst>
                </p:cNvPr>
                <p:cNvSpPr txBox="1"/>
                <p:nvPr/>
              </p:nvSpPr>
              <p:spPr>
                <a:xfrm>
                  <a:off x="4008398" y="5960402"/>
                  <a:ext cx="1887290" cy="686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3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360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de-DE" sz="3600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de-DE" sz="3600" b="0" i="0" smtClean="0">
                                <a:latin typeface="Cambria Math" panose="02040503050406030204" pitchFamily="18" charset="0"/>
                              </a:rPr>
                              <m:t>BG</m:t>
                            </m:r>
                          </m:sub>
                          <m:sup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oMath>
                    </m:oMathPara>
                  </a14:m>
                  <a:endParaRPr lang="de-DE" sz="3600" dirty="0"/>
                </a:p>
              </p:txBody>
            </p:sp>
          </mc:Choice>
          <mc:Fallback xmlns="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102FC7E5-CE6D-88E0-C292-1B4A61593C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8398" y="5960402"/>
                  <a:ext cx="1887290" cy="68691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70B75546-367F-15DC-9CED-0D3CC8290EED}"/>
                    </a:ext>
                  </a:extLst>
                </p:cNvPr>
                <p:cNvSpPr txBox="1"/>
                <p:nvPr/>
              </p:nvSpPr>
              <p:spPr>
                <a:xfrm>
                  <a:off x="7130998" y="5998917"/>
                  <a:ext cx="960190" cy="6466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3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+ </m:t>
                            </m:r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3600" b="0" i="0" smtClean="0">
                                <a:latin typeface="Cambria Math" panose="02040503050406030204" pitchFamily="18" charset="0"/>
                              </a:rPr>
                              <m:t>BG</m:t>
                            </m:r>
                          </m:sub>
                          <m:sup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oMath>
                    </m:oMathPara>
                  </a14:m>
                  <a:endParaRPr lang="de-DE" sz="3600" dirty="0"/>
                </a:p>
              </p:txBody>
            </p:sp>
          </mc:Choice>
          <mc:Fallback xmlns=""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70B75546-367F-15DC-9CED-0D3CC8290E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0998" y="5998917"/>
                  <a:ext cx="960190" cy="646652"/>
                </a:xfrm>
                <a:prstGeom prst="rect">
                  <a:avLst/>
                </a:prstGeom>
                <a:blipFill>
                  <a:blip r:embed="rId5"/>
                  <a:stretch>
                    <a:fillRect r="-4012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0A8CAD70-7531-B2E5-CE4F-4DEBE4BBB13C}"/>
                    </a:ext>
                  </a:extLst>
                </p:cNvPr>
                <p:cNvSpPr txBox="1"/>
                <p:nvPr/>
              </p:nvSpPr>
              <p:spPr>
                <a:xfrm>
                  <a:off x="5569698" y="5960402"/>
                  <a:ext cx="960190" cy="7214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3600" b="0" i="1" smtClean="0">
                            <a:latin typeface="Cambria Math" panose="02040503050406030204" pitchFamily="18" charset="0"/>
                          </a:rPr>
                          <m:t>− (</m:t>
                        </m:r>
                        <m:sSubSup>
                          <m:sSubSupPr>
                            <m:ctrlPr>
                              <a:rPr lang="de-DE" sz="3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3600" b="0" i="0" smtClean="0">
                                <a:latin typeface="Cambria Math" panose="02040503050406030204" pitchFamily="18" charset="0"/>
                              </a:rPr>
                              <m:t>BG</m:t>
                            </m:r>
                          </m:sub>
                          <m:sup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bSup>
                      </m:oMath>
                    </m:oMathPara>
                  </a14:m>
                  <a:endParaRPr lang="de-DE" sz="3600" dirty="0"/>
                </a:p>
              </p:txBody>
            </p:sp>
          </mc:Choice>
          <mc:Fallback xmlns="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0A8CAD70-7531-B2E5-CE4F-4DEBE4BBB1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9698" y="5960402"/>
                  <a:ext cx="960190" cy="721480"/>
                </a:xfrm>
                <a:prstGeom prst="rect">
                  <a:avLst/>
                </a:prstGeom>
                <a:blipFill>
                  <a:blip r:embed="rId6"/>
                  <a:stretch>
                    <a:fillRect r="-5987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A7AE6A79-1F81-39D2-FD47-A2CD3E9695DE}"/>
                    </a:ext>
                  </a:extLst>
                </p:cNvPr>
                <p:cNvSpPr txBox="1"/>
                <p:nvPr/>
              </p:nvSpPr>
              <p:spPr>
                <a:xfrm>
                  <a:off x="8325351" y="5960402"/>
                  <a:ext cx="960190" cy="7214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36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 + </m:t>
                            </m:r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3600" b="0" i="0" smtClean="0">
                                <a:latin typeface="Cambria Math" panose="02040503050406030204" pitchFamily="18" charset="0"/>
                              </a:rPr>
                              <m:t>FSI</m:t>
                            </m:r>
                          </m:sub>
                          <m:sup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r>
                          <a:rPr lang="de-DE" sz="3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de-DE" sz="3600" dirty="0"/>
                </a:p>
              </p:txBody>
            </p:sp>
          </mc:Choice>
          <mc:Fallback xmlns="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A7AE6A79-1F81-39D2-FD47-A2CD3E9695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5351" y="5960402"/>
                  <a:ext cx="960190" cy="721480"/>
                </a:xfrm>
                <a:prstGeom prst="rect">
                  <a:avLst/>
                </a:prstGeom>
                <a:blipFill>
                  <a:blip r:embed="rId7"/>
                  <a:stretch>
                    <a:fillRect r="-6751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AC425DD9-DD62-8AE4-74CD-C184B826A7FC}"/>
                    </a:ext>
                  </a:extLst>
                </p:cNvPr>
                <p:cNvSpPr txBox="1"/>
                <p:nvPr/>
              </p:nvSpPr>
              <p:spPr>
                <a:xfrm>
                  <a:off x="2703314" y="5999370"/>
                  <a:ext cx="960190" cy="6466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3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3600"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  <m:sup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oMath>
                    </m:oMathPara>
                  </a14:m>
                  <a:endParaRPr lang="de-DE" sz="3600" dirty="0"/>
                </a:p>
              </p:txBody>
            </p:sp>
          </mc:Choice>
          <mc:Fallback xmlns=""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AC425DD9-DD62-8AE4-74CD-C184B826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3314" y="5999370"/>
                  <a:ext cx="960190" cy="64665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615A92BA-D383-D300-4F8E-5C77DD709562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AE43E381-CB43-5F0E-D8D3-2C66C8ACEB1D}"/>
                  </a:ext>
                </a:extLst>
              </p:cNvPr>
              <p:cNvSpPr txBox="1"/>
              <p:nvPr/>
            </p:nvSpPr>
            <p:spPr>
              <a:xfrm>
                <a:off x="1068954" y="4585719"/>
                <a:ext cx="7628731" cy="1453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3600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  <m:sup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de-DE" sz="36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de-DE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3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3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3600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de-DE" sz="36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de-DE" sz="3600" b="0" i="0" smtClean="0">
                                  <a:latin typeface="Cambria Math" panose="02040503050406030204" pitchFamily="18" charset="0"/>
                                </a:rPr>
                                <m:t>BG</m:t>
                              </m:r>
                            </m:sub>
                            <m:sup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de-DE" sz="3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3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36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sz="3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de-DE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6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e-DE" sz="3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de-DE" sz="3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3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3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3600" b="0" i="0" smtClean="0">
                                  <a:latin typeface="Cambria Math" panose="02040503050406030204" pitchFamily="18" charset="0"/>
                                </a:rPr>
                                <m:t>BG</m:t>
                              </m:r>
                            </m:sub>
                            <m:sup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de-DE" sz="3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3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36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de-DE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6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de-DE" sz="36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  <m:sup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  <m:sup>
                              <m:r>
                                <a:rPr lang="de-DE" sz="3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AE43E381-CB43-5F0E-D8D3-2C66C8ACE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954" y="4585719"/>
                <a:ext cx="7628731" cy="14538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6C1F7305-D95A-3006-37F6-329525163647}"/>
              </a:ext>
            </a:extLst>
          </p:cNvPr>
          <p:cNvCxnSpPr/>
          <p:nvPr/>
        </p:nvCxnSpPr>
        <p:spPr>
          <a:xfrm flipV="1">
            <a:off x="7462248" y="3463411"/>
            <a:ext cx="674914" cy="8301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D5A0265C-9A22-E43F-FE4B-3D6AF97CCB3F}"/>
              </a:ext>
            </a:extLst>
          </p:cNvPr>
          <p:cNvCxnSpPr/>
          <p:nvPr/>
        </p:nvCxnSpPr>
        <p:spPr>
          <a:xfrm flipV="1">
            <a:off x="8795290" y="3463410"/>
            <a:ext cx="674914" cy="8301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8700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8C3E5-50B0-A63F-08D5-6228D7116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2DA8726-396A-7C56-69F6-F47DA2DB2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2306" y="1264571"/>
            <a:ext cx="8678468" cy="5415744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4EA5E89-6C77-A694-0F35-2D8AA378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66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6F9D19C-D1EB-8F4F-462D-4763BE3D350D}"/>
                  </a:ext>
                </a:extLst>
              </p:cNvPr>
              <p:cNvSpPr txBox="1"/>
              <p:nvPr/>
            </p:nvSpPr>
            <p:spPr>
              <a:xfrm>
                <a:off x="490536" y="360755"/>
                <a:ext cx="8844294" cy="1609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Integrated Photon Flux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𝜸</m:t>
                        </m:r>
                      </m:sub>
                    </m:sSub>
                  </m:oMath>
                </a14:m>
                <a:endParaRPr lang="de-DE" sz="3200" b="1" dirty="0"/>
              </a:p>
              <a:p>
                <a:endParaRPr lang="de-DE" sz="3200" b="1" dirty="0"/>
              </a:p>
              <a:p>
                <a:endParaRPr lang="de-DE" sz="3200" b="1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6F9D19C-D1EB-8F4F-462D-4763BE3D3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360755"/>
                <a:ext cx="8844294" cy="1609480"/>
              </a:xfrm>
              <a:prstGeom prst="rect">
                <a:avLst/>
              </a:prstGeom>
              <a:blipFill>
                <a:blip r:embed="rId3"/>
                <a:stretch>
                  <a:fillRect l="-1723" t="-45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D451771C-6500-EE3C-4259-B1B532118F6F}"/>
                  </a:ext>
                </a:extLst>
              </p:cNvPr>
              <p:cNvSpPr txBox="1"/>
              <p:nvPr/>
            </p:nvSpPr>
            <p:spPr>
              <a:xfrm>
                <a:off x="494229" y="984385"/>
                <a:ext cx="11207235" cy="695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Flux </a:t>
                </a:r>
                <a:r>
                  <a:rPr lang="de-DE" sz="2400" dirty="0" err="1"/>
                  <a:t>follows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distribution</a:t>
                </a:r>
                <a:r>
                  <a:rPr lang="de-DE" sz="2400" dirty="0"/>
                  <a:t>. </a:t>
                </a:r>
                <a:r>
                  <a:rPr lang="de-DE" sz="2400" dirty="0" err="1"/>
                  <a:t>It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is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converted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to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sz="2400" dirty="0"/>
                  <a:t> binning:</a:t>
                </a: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D451771C-6500-EE3C-4259-B1B532118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29" y="984385"/>
                <a:ext cx="11207235" cy="695319"/>
              </a:xfrm>
              <a:prstGeom prst="rect">
                <a:avLst/>
              </a:prstGeom>
              <a:blipFill>
                <a:blip r:embed="rId4"/>
                <a:stretch>
                  <a:fillRect l="-7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989AA9B7-EBE7-B8EE-BC7D-BB6B36E2F487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310380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915C0-1BB0-FD1A-3F2C-74EE79B24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16BBF27-3334-5406-09CB-B2CF7D16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67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53274FD-EB23-1823-3367-3DE9629924A9}"/>
                  </a:ext>
                </a:extLst>
              </p:cNvPr>
              <p:cNvSpPr txBox="1"/>
              <p:nvPr/>
            </p:nvSpPr>
            <p:spPr>
              <a:xfrm>
                <a:off x="490536" y="360755"/>
                <a:ext cx="884429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Target Area Density </a:t>
                </a:r>
                <a14:m>
                  <m:oMath xmlns:m="http://schemas.openxmlformats.org/officeDocument/2006/math"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𝝆</m:t>
                    </m:r>
                  </m:oMath>
                </a14:m>
                <a:endParaRPr lang="de-DE" sz="3200" b="1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53274FD-EB23-1823-3367-3DE962992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360755"/>
                <a:ext cx="8844294" cy="584775"/>
              </a:xfrm>
              <a:prstGeom prst="rect">
                <a:avLst/>
              </a:prstGeom>
              <a:blipFill>
                <a:blip r:embed="rId2"/>
                <a:stretch>
                  <a:fillRect l="-1723"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F7E28F39-2EE3-ACE8-6FF1-10ACD6E370C7}"/>
              </a:ext>
            </a:extLst>
          </p:cNvPr>
          <p:cNvGrpSpPr/>
          <p:nvPr/>
        </p:nvGrpSpPr>
        <p:grpSpPr>
          <a:xfrm>
            <a:off x="695161" y="1773794"/>
            <a:ext cx="11006303" cy="4318103"/>
            <a:chOff x="579317" y="1701697"/>
            <a:chExt cx="11006303" cy="4318103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3E1875EE-61E2-F9E7-99D0-EBE16C5BF0FD}"/>
                </a:ext>
              </a:extLst>
            </p:cNvPr>
            <p:cNvSpPr txBox="1"/>
            <p:nvPr/>
          </p:nvSpPr>
          <p:spPr>
            <a:xfrm>
              <a:off x="654436" y="3394580"/>
              <a:ext cx="167894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600" dirty="0"/>
                <a:t>Liquid</a:t>
              </a:r>
            </a:p>
            <a:p>
              <a:pPr algn="ctr"/>
              <a:r>
                <a:rPr lang="de-DE" sz="2600" dirty="0"/>
                <a:t>hydrogen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19C1D238-C02A-032C-84CF-48D4D0CC70BD}"/>
                    </a:ext>
                  </a:extLst>
                </p:cNvPr>
                <p:cNvSpPr txBox="1"/>
                <p:nvPr/>
              </p:nvSpPr>
              <p:spPr>
                <a:xfrm>
                  <a:off x="2772439" y="1723469"/>
                  <a:ext cx="2607290" cy="11339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800" dirty="0"/>
                    <a:t>Nucleus </a:t>
                  </a:r>
                  <a:r>
                    <a:rPr lang="de-DE" sz="2800" dirty="0" err="1"/>
                    <a:t>density</a:t>
                  </a:r>
                  <a:endParaRPr lang="de-DE" sz="2800" dirty="0"/>
                </a:p>
                <a:p>
                  <a:pPr algn="ctr"/>
                  <a:r>
                    <a:rPr lang="de-DE" sz="2800" dirty="0"/>
                    <a:t>in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2800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de-DE" sz="28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a14:m>
                  <a:endParaRPr lang="de-DE" sz="2800" dirty="0"/>
                </a:p>
              </p:txBody>
            </p:sp>
          </mc:Choice>
          <mc:Fallback xmlns=""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19C1D238-C02A-032C-84CF-48D4D0CC70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2439" y="1723469"/>
                  <a:ext cx="2607290" cy="1133900"/>
                </a:xfrm>
                <a:prstGeom prst="rect">
                  <a:avLst/>
                </a:prstGeom>
                <a:blipFill>
                  <a:blip r:embed="rId3"/>
                  <a:stretch>
                    <a:fillRect l="-1869" t="-5376" r="-1636" b="-698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10E1301E-47CA-6BF9-7E0E-BADE3B34E758}"/>
                    </a:ext>
                  </a:extLst>
                </p:cNvPr>
                <p:cNvSpPr txBox="1"/>
                <p:nvPr/>
              </p:nvSpPr>
              <p:spPr>
                <a:xfrm>
                  <a:off x="5810834" y="1701698"/>
                  <a:ext cx="2607290" cy="11850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800" dirty="0"/>
                    <a:t>Proton </a:t>
                  </a:r>
                  <a:r>
                    <a:rPr lang="de-DE" sz="2800" dirty="0" err="1"/>
                    <a:t>density</a:t>
                  </a:r>
                  <a:endParaRPr lang="de-DE" sz="2800" dirty="0"/>
                </a:p>
                <a:p>
                  <a:pPr algn="ctr"/>
                  <a:r>
                    <a:rPr lang="de-DE" sz="2800" dirty="0"/>
                    <a:t>in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μb</m:t>
                          </m:r>
                          <m: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cm</m:t>
                          </m:r>
                        </m:den>
                      </m:f>
                    </m:oMath>
                  </a14:m>
                  <a:endParaRPr lang="de-DE" sz="2800" dirty="0"/>
                </a:p>
              </p:txBody>
            </p:sp>
          </mc:Choice>
          <mc:Fallback xmlns="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10E1301E-47CA-6BF9-7E0E-BADE3B34E7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0834" y="1701698"/>
                  <a:ext cx="2607290" cy="1185068"/>
                </a:xfrm>
                <a:prstGeom prst="rect">
                  <a:avLst/>
                </a:prstGeom>
                <a:blipFill>
                  <a:blip r:embed="rId4"/>
                  <a:stretch>
                    <a:fillRect t="-4615" b="-205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DD0C333D-6696-DE35-D52B-A94CE56DF7AE}"/>
                    </a:ext>
                  </a:extLst>
                </p:cNvPr>
                <p:cNvSpPr txBox="1"/>
                <p:nvPr/>
              </p:nvSpPr>
              <p:spPr>
                <a:xfrm>
                  <a:off x="8849228" y="1723469"/>
                  <a:ext cx="2607290" cy="11850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800" dirty="0"/>
                    <a:t>Neutron </a:t>
                  </a:r>
                  <a:r>
                    <a:rPr lang="de-DE" sz="2800" dirty="0" err="1"/>
                    <a:t>density</a:t>
                  </a:r>
                  <a:endParaRPr lang="de-DE" sz="2800" dirty="0"/>
                </a:p>
                <a:p>
                  <a:pPr algn="ctr"/>
                  <a:r>
                    <a:rPr lang="de-DE" sz="2800" dirty="0"/>
                    <a:t>in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μb</m:t>
                          </m:r>
                          <m: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cm</m:t>
                          </m:r>
                        </m:den>
                      </m:f>
                    </m:oMath>
                  </a14:m>
                  <a:endParaRPr lang="de-DE" sz="2800" dirty="0"/>
                </a:p>
              </p:txBody>
            </p:sp>
          </mc:Choice>
          <mc:Fallback xmlns=""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DD0C333D-6696-DE35-D52B-A94CE56DF7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9228" y="1723469"/>
                  <a:ext cx="2607290" cy="1185068"/>
                </a:xfrm>
                <a:prstGeom prst="rect">
                  <a:avLst/>
                </a:prstGeom>
                <a:blipFill>
                  <a:blip r:embed="rId5"/>
                  <a:stretch>
                    <a:fillRect l="-3044" t="-5155" r="-2810" b="-257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77933A5A-EEDE-9FC1-3ABC-9650E98C80F5}"/>
                </a:ext>
              </a:extLst>
            </p:cNvPr>
            <p:cNvCxnSpPr>
              <a:cxnSpLocks/>
            </p:cNvCxnSpPr>
            <p:nvPr/>
          </p:nvCxnSpPr>
          <p:spPr>
            <a:xfrm>
              <a:off x="662395" y="3156857"/>
              <a:ext cx="108982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F6F67B71-7A4A-6D9D-06A9-50D1D2CB96E4}"/>
                </a:ext>
              </a:extLst>
            </p:cNvPr>
            <p:cNvCxnSpPr>
              <a:cxnSpLocks/>
            </p:cNvCxnSpPr>
            <p:nvPr/>
          </p:nvCxnSpPr>
          <p:spPr>
            <a:xfrm>
              <a:off x="2460171" y="1701698"/>
              <a:ext cx="0" cy="4296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9FA388EF-B2F7-3C1B-D291-B1E3776AAE0C}"/>
                </a:ext>
              </a:extLst>
            </p:cNvPr>
            <p:cNvCxnSpPr>
              <a:cxnSpLocks/>
            </p:cNvCxnSpPr>
            <p:nvPr/>
          </p:nvCxnSpPr>
          <p:spPr>
            <a:xfrm>
              <a:off x="5595257" y="1701697"/>
              <a:ext cx="0" cy="4296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5479F3A3-4878-39C4-FFCF-A570CF25DCD4}"/>
                </a:ext>
              </a:extLst>
            </p:cNvPr>
            <p:cNvCxnSpPr>
              <a:cxnSpLocks/>
            </p:cNvCxnSpPr>
            <p:nvPr/>
          </p:nvCxnSpPr>
          <p:spPr>
            <a:xfrm>
              <a:off x="8567057" y="1723469"/>
              <a:ext cx="0" cy="4296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78FB0C9C-6F5F-87D8-67A8-BC49837A1FDC}"/>
                </a:ext>
              </a:extLst>
            </p:cNvPr>
            <p:cNvSpPr txBox="1"/>
            <p:nvPr/>
          </p:nvSpPr>
          <p:spPr>
            <a:xfrm>
              <a:off x="883400" y="1846737"/>
              <a:ext cx="1678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/>
                <a:t>Material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228BF03D-8F9B-C890-E692-74CD05B872BB}"/>
                </a:ext>
              </a:extLst>
            </p:cNvPr>
            <p:cNvSpPr txBox="1"/>
            <p:nvPr/>
          </p:nvSpPr>
          <p:spPr>
            <a:xfrm>
              <a:off x="579317" y="4626504"/>
              <a:ext cx="175405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600" dirty="0"/>
                <a:t>Liquid</a:t>
              </a:r>
            </a:p>
            <a:p>
              <a:pPr algn="ctr"/>
              <a:r>
                <a:rPr lang="de-DE" sz="2600" dirty="0" err="1"/>
                <a:t>deuterium</a:t>
              </a:r>
              <a:endParaRPr lang="de-DE" sz="2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feld 36">
                  <a:extLst>
                    <a:ext uri="{FF2B5EF4-FFF2-40B4-BE49-F238E27FC236}">
                      <a16:creationId xmlns:a16="http://schemas.microsoft.com/office/drawing/2014/main" id="{F1592AFC-CBA0-BE18-ADE9-2990013DFB83}"/>
                    </a:ext>
                  </a:extLst>
                </p:cNvPr>
                <p:cNvSpPr txBox="1"/>
                <p:nvPr/>
              </p:nvSpPr>
              <p:spPr>
                <a:xfrm>
                  <a:off x="2641269" y="3603640"/>
                  <a:ext cx="2869629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600" b="0" i="1" smtClean="0">
                            <a:latin typeface="Cambria Math" panose="02040503050406030204" pitchFamily="18" charset="0"/>
                          </a:rPr>
                          <m:t>4.237⋅</m:t>
                        </m:r>
                        <m:sSup>
                          <m:sSupPr>
                            <m:ctrlP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sup>
                        </m:sSup>
                      </m:oMath>
                    </m:oMathPara>
                  </a14:m>
                  <a:endParaRPr lang="de-DE" sz="2600" dirty="0"/>
                </a:p>
              </p:txBody>
            </p:sp>
          </mc:Choice>
          <mc:Fallback xmlns="">
            <p:sp>
              <p:nvSpPr>
                <p:cNvPr id="37" name="Textfeld 36">
                  <a:extLst>
                    <a:ext uri="{FF2B5EF4-FFF2-40B4-BE49-F238E27FC236}">
                      <a16:creationId xmlns:a16="http://schemas.microsoft.com/office/drawing/2014/main" id="{F1592AFC-CBA0-BE18-ADE9-2990013DFB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1269" y="3603640"/>
                  <a:ext cx="2869629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77759CE2-1689-A26D-E091-F8EC0E40E80D}"/>
                    </a:ext>
                  </a:extLst>
                </p:cNvPr>
                <p:cNvSpPr txBox="1"/>
                <p:nvPr/>
              </p:nvSpPr>
              <p:spPr>
                <a:xfrm>
                  <a:off x="5679617" y="3603640"/>
                  <a:ext cx="2869629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600" b="0" i="1" smtClean="0">
                            <a:latin typeface="Cambria Math" panose="02040503050406030204" pitchFamily="18" charset="0"/>
                          </a:rPr>
                          <m:t>4.237⋅</m:t>
                        </m:r>
                        <m:sSup>
                          <m:sSupPr>
                            <m:ctrlP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  <m:t>−8</m:t>
                            </m:r>
                          </m:sup>
                        </m:sSup>
                      </m:oMath>
                    </m:oMathPara>
                  </a14:m>
                  <a:endParaRPr lang="de-DE" sz="2600" dirty="0"/>
                </a:p>
              </p:txBody>
            </p:sp>
          </mc:Choice>
          <mc:Fallback xmlns=""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77759CE2-1689-A26D-E091-F8EC0E40E8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9617" y="3603640"/>
                  <a:ext cx="2869629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29C86125-9836-E930-728F-794904121A2A}"/>
                    </a:ext>
                  </a:extLst>
                </p:cNvPr>
                <p:cNvSpPr txBox="1"/>
                <p:nvPr/>
              </p:nvSpPr>
              <p:spPr>
                <a:xfrm>
                  <a:off x="2650174" y="4875742"/>
                  <a:ext cx="2869629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600" b="0" i="1" smtClean="0">
                            <a:latin typeface="Cambria Math" panose="02040503050406030204" pitchFamily="18" charset="0"/>
                          </a:rPr>
                          <m:t>5.053⋅</m:t>
                        </m:r>
                        <m:sSup>
                          <m:sSupPr>
                            <m:ctrlP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sup>
                        </m:sSup>
                      </m:oMath>
                    </m:oMathPara>
                  </a14:m>
                  <a:endParaRPr lang="de-DE" sz="2600" dirty="0"/>
                </a:p>
              </p:txBody>
            </p:sp>
          </mc:Choice>
          <mc:Fallback xmlns=""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29C86125-9836-E930-728F-794904121A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0174" y="4875742"/>
                  <a:ext cx="2869629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FAE7BC59-E83F-D2A0-D3A9-F20FA87B1BFB}"/>
                    </a:ext>
                  </a:extLst>
                </p:cNvPr>
                <p:cNvSpPr txBox="1"/>
                <p:nvPr/>
              </p:nvSpPr>
              <p:spPr>
                <a:xfrm>
                  <a:off x="8715991" y="3590457"/>
                  <a:ext cx="2869629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de-DE" sz="2600" dirty="0"/>
                </a:p>
              </p:txBody>
            </p:sp>
          </mc:Choice>
          <mc:Fallback xmlns=""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FAE7BC59-E83F-D2A0-D3A9-F20FA87B1B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5991" y="3590457"/>
                  <a:ext cx="2869629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C6A24762-7999-4D4C-C47C-1915C309E4D3}"/>
                    </a:ext>
                  </a:extLst>
                </p:cNvPr>
                <p:cNvSpPr txBox="1"/>
                <p:nvPr/>
              </p:nvSpPr>
              <p:spPr>
                <a:xfrm>
                  <a:off x="5670712" y="4875741"/>
                  <a:ext cx="2869629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600" b="0" i="1" smtClean="0">
                            <a:latin typeface="Cambria Math" panose="02040503050406030204" pitchFamily="18" charset="0"/>
                          </a:rPr>
                          <m:t>5.053⋅</m:t>
                        </m:r>
                        <m:sSup>
                          <m:sSupPr>
                            <m:ctrlP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sz="2600" b="0" i="1" smtClean="0">
                                <a:latin typeface="Cambria Math" panose="02040503050406030204" pitchFamily="18" charset="0"/>
                              </a:rPr>
                              <m:t>−8</m:t>
                            </m:r>
                          </m:sup>
                        </m:sSup>
                      </m:oMath>
                    </m:oMathPara>
                  </a14:m>
                  <a:endParaRPr lang="de-DE" sz="2600" dirty="0"/>
                </a:p>
              </p:txBody>
            </p:sp>
          </mc:Choice>
          <mc:Fallback xmlns=""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C6A24762-7999-4D4C-C47C-1915C309E4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0712" y="4875741"/>
                  <a:ext cx="2869629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840A3C26-3601-F6BF-9A01-C21C74FCCCA6}"/>
                    </a:ext>
                  </a:extLst>
                </p:cNvPr>
                <p:cNvSpPr txBox="1"/>
                <p:nvPr/>
              </p:nvSpPr>
              <p:spPr>
                <a:xfrm>
                  <a:off x="8715990" y="4875741"/>
                  <a:ext cx="2869629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600" i="1">
                            <a:latin typeface="Cambria Math" panose="02040503050406030204" pitchFamily="18" charset="0"/>
                          </a:rPr>
                          <m:t>5.053⋅</m:t>
                        </m:r>
                        <m:sSup>
                          <m:sSupPr>
                            <m:ctrlPr>
                              <a:rPr lang="de-DE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6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sz="2600" i="1">
                                <a:latin typeface="Cambria Math" panose="02040503050406030204" pitchFamily="18" charset="0"/>
                              </a:rPr>
                              <m:t>−8</m:t>
                            </m:r>
                          </m:sup>
                        </m:sSup>
                      </m:oMath>
                    </m:oMathPara>
                  </a14:m>
                  <a:endParaRPr lang="de-DE" sz="2600" dirty="0"/>
                </a:p>
              </p:txBody>
            </p:sp>
          </mc:Choice>
          <mc:Fallback xmlns=""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840A3C26-3601-F6BF-9A01-C21C74FCCC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5990" y="4875741"/>
                  <a:ext cx="2869629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DFC53181-DC08-96C1-4099-5CA8A812D92D}"/>
                  </a:ext>
                </a:extLst>
              </p:cNvPr>
              <p:cNvSpPr txBox="1"/>
              <p:nvPr/>
            </p:nvSpPr>
            <p:spPr>
              <a:xfrm>
                <a:off x="494229" y="1048451"/>
                <a:ext cx="112072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Both </a:t>
                </a:r>
                <a:r>
                  <a:rPr lang="de-DE" sz="2400" dirty="0" err="1"/>
                  <a:t>beamtimes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use</a:t>
                </a:r>
                <a:r>
                  <a:rPr lang="de-DE" sz="2400" dirty="0"/>
                  <a:t> same </a:t>
                </a:r>
                <a:r>
                  <a:rPr lang="de-DE" sz="2400" dirty="0" err="1"/>
                  <a:t>target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cell</a:t>
                </a:r>
                <a:r>
                  <a:rPr lang="de-DE" sz="2400" dirty="0"/>
                  <a:t> </a:t>
                </a:r>
                <a:r>
                  <a:rPr lang="de-DE" sz="2400" dirty="0" err="1"/>
                  <a:t>with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11.1±0.1</m:t>
                        </m:r>
                      </m:e>
                    </m:d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DFC53181-DC08-96C1-4099-5CA8A812D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29" y="1048451"/>
                <a:ext cx="11207235" cy="461665"/>
              </a:xfrm>
              <a:prstGeom prst="rect">
                <a:avLst/>
              </a:prstGeom>
              <a:blipFill>
                <a:blip r:embed="rId12"/>
                <a:stretch>
                  <a:fillRect l="-707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hteck: abgerundete Ecken 44">
            <a:extLst>
              <a:ext uri="{FF2B5EF4-FFF2-40B4-BE49-F238E27FC236}">
                <a16:creationId xmlns:a16="http://schemas.microsoft.com/office/drawing/2014/main" id="{4C4FA7FE-5141-3F65-36FB-3AE7EF3B3351}"/>
              </a:ext>
            </a:extLst>
          </p:cNvPr>
          <p:cNvSpPr/>
          <p:nvPr/>
        </p:nvSpPr>
        <p:spPr>
          <a:xfrm>
            <a:off x="6182101" y="3662554"/>
            <a:ext cx="1971300" cy="524041"/>
          </a:xfrm>
          <a:prstGeom prst="roundRect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Rechteck: abgerundete Ecken 45">
            <a:extLst>
              <a:ext uri="{FF2B5EF4-FFF2-40B4-BE49-F238E27FC236}">
                <a16:creationId xmlns:a16="http://schemas.microsoft.com/office/drawing/2014/main" id="{08B21E8B-CAAB-FEF6-3599-34685A1D090B}"/>
              </a:ext>
            </a:extLst>
          </p:cNvPr>
          <p:cNvSpPr/>
          <p:nvPr/>
        </p:nvSpPr>
        <p:spPr>
          <a:xfrm>
            <a:off x="9280998" y="4932038"/>
            <a:ext cx="1971300" cy="524041"/>
          </a:xfrm>
          <a:prstGeom prst="roundRect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C63E576C-E2F5-BA33-17CB-B92FEC2A342D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728061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8E40D-3DB8-FC0F-A648-A34DCAA28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40F4BB8-07D6-AD49-E819-0B3D5F15C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023" y="1239211"/>
            <a:ext cx="9024037" cy="544110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8ABC536-DAC9-D5C3-B20B-051A2563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68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A7895CF-BEB8-7AC3-638C-17D1CD83B03E}"/>
                  </a:ext>
                </a:extLst>
              </p:cNvPr>
              <p:cNvSpPr txBox="1"/>
              <p:nvPr/>
            </p:nvSpPr>
            <p:spPr>
              <a:xfrm>
                <a:off x="490536" y="177685"/>
                <a:ext cx="8844294" cy="2421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Trigger Efficiency </a:t>
                </a:r>
                <a:r>
                  <a:rPr lang="de-DE" sz="3200" b="1" dirty="0" err="1"/>
                  <a:t>Correction</a:t>
                </a:r>
                <a:r>
                  <a:rPr lang="de-DE" sz="32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3200" b="1" i="1" smtClean="0">
                                <a:latin typeface="Cambria Math" panose="02040503050406030204" pitchFamily="18" charset="0"/>
                              </a:rPr>
                              <m:t>𝜻</m:t>
                            </m:r>
                          </m:e>
                          <m:sup>
                            <m:r>
                              <a:rPr lang="de-DE" sz="3200" b="1" i="1" smtClean="0">
                                <a:latin typeface="Cambria Math" panose="02040503050406030204" pitchFamily="18" charset="0"/>
                              </a:rPr>
                              <m:t>𝒅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3200" b="1" i="1" smtClean="0">
                                <a:latin typeface="Cambria Math" panose="02040503050406030204" pitchFamily="18" charset="0"/>
                              </a:rPr>
                              <m:t>𝜻</m:t>
                            </m:r>
                          </m:e>
                          <m:sup>
                            <m:r>
                              <a:rPr lang="de-DE" sz="32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p>
                        </m:sSup>
                      </m:den>
                    </m:f>
                  </m:oMath>
                </a14:m>
                <a:endParaRPr lang="de-DE" sz="3200" b="1" dirty="0"/>
              </a:p>
              <a:p>
                <a:endParaRPr lang="de-DE" sz="3200" b="1" dirty="0"/>
              </a:p>
              <a:p>
                <a:endParaRPr lang="de-DE" sz="3200" b="1" dirty="0"/>
              </a:p>
              <a:p>
                <a:endParaRPr lang="de-DE" sz="3200" b="1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A7895CF-BEB8-7AC3-638C-17D1CD83B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177685"/>
                <a:ext cx="8844294" cy="2421368"/>
              </a:xfrm>
              <a:prstGeom prst="rect">
                <a:avLst/>
              </a:prstGeom>
              <a:blipFill>
                <a:blip r:embed="rId3"/>
                <a:stretch>
                  <a:fillRect l="-172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D4B1A33B-4E59-1E31-2AB3-DB6412B650F2}"/>
              </a:ext>
            </a:extLst>
          </p:cNvPr>
          <p:cNvSpPr txBox="1"/>
          <p:nvPr/>
        </p:nvSpPr>
        <p:spPr>
          <a:xfrm>
            <a:off x="494229" y="984385"/>
            <a:ext cx="1120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Deuterium </a:t>
            </a:r>
            <a:r>
              <a:rPr lang="de-DE" sz="2400" dirty="0" err="1"/>
              <a:t>beamtime</a:t>
            </a:r>
            <a:r>
              <a:rPr lang="de-DE" sz="2400" dirty="0"/>
              <a:t> </a:t>
            </a:r>
            <a:r>
              <a:rPr lang="de-DE" sz="2400" dirty="0" err="1"/>
              <a:t>has</a:t>
            </a:r>
            <a:r>
              <a:rPr lang="de-DE" sz="2400" dirty="0"/>
              <a:t> </a:t>
            </a:r>
            <a:r>
              <a:rPr lang="de-DE" sz="2400" dirty="0" err="1"/>
              <a:t>higher</a:t>
            </a:r>
            <a:r>
              <a:rPr lang="de-DE" sz="2400" dirty="0"/>
              <a:t> </a:t>
            </a:r>
            <a:r>
              <a:rPr lang="de-DE" sz="2400" dirty="0" err="1"/>
              <a:t>trigger</a:t>
            </a:r>
            <a:r>
              <a:rPr lang="de-DE" sz="2400" dirty="0"/>
              <a:t> </a:t>
            </a:r>
            <a:r>
              <a:rPr lang="de-DE" sz="2400" dirty="0" err="1"/>
              <a:t>efficiency</a:t>
            </a:r>
            <a:r>
              <a:rPr lang="de-DE" sz="2400" dirty="0"/>
              <a:t>, </a:t>
            </a:r>
            <a:r>
              <a:rPr lang="de-DE" sz="2400" dirty="0" err="1"/>
              <a:t>therefore</a:t>
            </a:r>
            <a:r>
              <a:rPr lang="de-DE" sz="2400" dirty="0"/>
              <a:t> </a:t>
            </a:r>
            <a:r>
              <a:rPr lang="de-DE" sz="2400" dirty="0" err="1"/>
              <a:t>scale</a:t>
            </a:r>
            <a:r>
              <a:rPr lang="de-DE" sz="2400" dirty="0"/>
              <a:t> </a:t>
            </a:r>
            <a:r>
              <a:rPr lang="de-DE" sz="2400" dirty="0" err="1"/>
              <a:t>up</a:t>
            </a:r>
            <a:r>
              <a:rPr lang="de-DE" sz="2400" dirty="0"/>
              <a:t> hydrogen </a:t>
            </a:r>
            <a:r>
              <a:rPr lang="de-DE" sz="2400" dirty="0" err="1"/>
              <a:t>data</a:t>
            </a:r>
            <a:endParaRPr lang="de-DE" sz="2400" dirty="0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F815FD9-A179-3EB3-AEF6-4F70DDBB6233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58059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0CA24-704A-67AF-0EA8-0CD77E865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2D02073-16E3-8C14-D0CB-611CA38F1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4232" y="1215217"/>
            <a:ext cx="9242507" cy="540724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A665FEF-DB62-85F5-7BB2-EC72FC41D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69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D657AB9-0FBF-CFB7-C443-758DB820B703}"/>
              </a:ext>
            </a:extLst>
          </p:cNvPr>
          <p:cNvSpPr txBox="1"/>
          <p:nvPr/>
        </p:nvSpPr>
        <p:spPr>
          <a:xfrm>
            <a:off x="490536" y="360755"/>
            <a:ext cx="8844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Subtraction</a:t>
            </a:r>
            <a:r>
              <a:rPr lang="de-DE" sz="3200" b="1" dirty="0"/>
              <a:t> </a:t>
            </a:r>
            <a:r>
              <a:rPr lang="de-DE" sz="3200" b="1" dirty="0" err="1"/>
              <a:t>of</a:t>
            </a:r>
            <a:r>
              <a:rPr lang="de-DE" sz="3200" b="1" dirty="0"/>
              <a:t> BG </a:t>
            </a:r>
            <a:r>
              <a:rPr lang="de-DE" sz="3200" b="1" dirty="0" err="1"/>
              <a:t>Contribution</a:t>
            </a:r>
            <a:endParaRPr lang="de-DE" sz="3200" b="1" dirty="0"/>
          </a:p>
          <a:p>
            <a:endParaRPr lang="de-DE" sz="3200" b="1" dirty="0"/>
          </a:p>
          <a:p>
            <a:endParaRPr lang="de-DE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B3605A5-420B-7B25-CBCD-D7CF8B4EB18E}"/>
                  </a:ext>
                </a:extLst>
              </p:cNvPr>
              <p:cNvSpPr txBox="1"/>
              <p:nvPr/>
            </p:nvSpPr>
            <p:spPr>
              <a:xfrm>
                <a:off x="494229" y="984385"/>
                <a:ext cx="112072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Normalized </a:t>
                </a:r>
                <a:r>
                  <a:rPr lang="de-DE" sz="2400" dirty="0" err="1"/>
                  <a:t>counts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from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de-DE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target</a:t>
                </a:r>
                <a:r>
                  <a:rPr lang="de-DE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target</a:t>
                </a:r>
                <a:r>
                  <a:rPr lang="de-DE" sz="2400" dirty="0"/>
                  <a:t> and </a:t>
                </a:r>
                <a:r>
                  <a:rPr lang="de-DE" sz="2400" dirty="0" err="1"/>
                  <a:t>then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subtraction</a:t>
                </a:r>
                <a:r>
                  <a:rPr lang="de-DE" sz="2400" dirty="0"/>
                  <a:t>:</a:t>
                </a: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B3605A5-420B-7B25-CBCD-D7CF8B4EB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29" y="984385"/>
                <a:ext cx="11207235" cy="461665"/>
              </a:xfrm>
              <a:prstGeom prst="rect">
                <a:avLst/>
              </a:prstGeom>
              <a:blipFill>
                <a:blip r:embed="rId3"/>
                <a:stretch>
                  <a:fillRect l="-707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AEAC3D93-7BF3-BC9D-D079-3CA0BFCCBF71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044085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74FA9-03CE-9BE3-B55A-A9FEA9ABC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llipse 40">
            <a:extLst>
              <a:ext uri="{FF2B5EF4-FFF2-40B4-BE49-F238E27FC236}">
                <a16:creationId xmlns:a16="http://schemas.microsoft.com/office/drawing/2014/main" id="{0B88C2B0-CAC3-59D4-8A3D-9ED6FCFEF305}"/>
              </a:ext>
            </a:extLst>
          </p:cNvPr>
          <p:cNvSpPr/>
          <p:nvPr/>
        </p:nvSpPr>
        <p:spPr>
          <a:xfrm>
            <a:off x="4289563" y="1877633"/>
            <a:ext cx="3918265" cy="3918265"/>
          </a:xfrm>
          <a:prstGeom prst="ellipse">
            <a:avLst/>
          </a:prstGeom>
          <a:solidFill>
            <a:srgbClr val="FFEBE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ysClr val="windowText" lastClr="000000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323F2E6-97CE-64CF-E597-DB03E982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7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C4380EB-4FF3-1844-1205-982DAD151F30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Methodology</a:t>
            </a:r>
            <a:endParaRPr lang="de-DE" sz="3200" b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965BCC4-37FF-DAAB-53C8-8BC5D53D50CB}"/>
              </a:ext>
            </a:extLst>
          </p:cNvPr>
          <p:cNvSpPr txBox="1"/>
          <p:nvPr/>
        </p:nvSpPr>
        <p:spPr>
          <a:xfrm>
            <a:off x="490536" y="1063595"/>
            <a:ext cx="919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Free </a:t>
            </a:r>
            <a:r>
              <a:rPr lang="de-DE" sz="2400" dirty="0" err="1"/>
              <a:t>neutron</a:t>
            </a:r>
            <a:r>
              <a:rPr lang="de-DE" sz="2400" dirty="0"/>
              <a:t> </a:t>
            </a:r>
            <a:r>
              <a:rPr lang="de-DE" sz="2400" dirty="0" err="1"/>
              <a:t>targets</a:t>
            </a:r>
            <a:r>
              <a:rPr lang="de-DE" sz="2400" dirty="0"/>
              <a:t> </a:t>
            </a:r>
            <a:r>
              <a:rPr lang="de-DE" sz="2400" dirty="0" err="1"/>
              <a:t>are</a:t>
            </a:r>
            <a:r>
              <a:rPr lang="de-DE" sz="2400" dirty="0"/>
              <a:t> </a:t>
            </a:r>
            <a:r>
              <a:rPr lang="de-DE" sz="2400" dirty="0" err="1"/>
              <a:t>nonexistent</a:t>
            </a:r>
            <a:r>
              <a:rPr lang="de-DE" sz="2400" dirty="0"/>
              <a:t>, </a:t>
            </a:r>
            <a:r>
              <a:rPr lang="de-DE" sz="2400" dirty="0" err="1"/>
              <a:t>deuteron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used</a:t>
            </a:r>
            <a:r>
              <a:rPr lang="de-DE" sz="2400" dirty="0"/>
              <a:t> </a:t>
            </a:r>
            <a:r>
              <a:rPr lang="de-DE" sz="2400" dirty="0" err="1"/>
              <a:t>instead</a:t>
            </a:r>
            <a:endParaRPr lang="de-DE" sz="2400" dirty="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13700678-D1E3-4DE9-4530-0D6A073860E5}"/>
              </a:ext>
            </a:extLst>
          </p:cNvPr>
          <p:cNvGrpSpPr/>
          <p:nvPr/>
        </p:nvGrpSpPr>
        <p:grpSpPr>
          <a:xfrm>
            <a:off x="-1811792" y="3050314"/>
            <a:ext cx="1633917" cy="1135250"/>
            <a:chOff x="3688133" y="2181266"/>
            <a:chExt cx="1633917" cy="1135250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6891EDE1-9760-CF6B-9648-F84785E94EDF}"/>
                </a:ext>
              </a:extLst>
            </p:cNvPr>
            <p:cNvGrpSpPr/>
            <p:nvPr/>
          </p:nvGrpSpPr>
          <p:grpSpPr>
            <a:xfrm>
              <a:off x="3688133" y="2181266"/>
              <a:ext cx="1633917" cy="569493"/>
              <a:chOff x="2069017" y="5527203"/>
              <a:chExt cx="2150558" cy="931487"/>
            </a:xfrm>
          </p:grpSpPr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6ED8F3C3-01A2-0158-6360-5E6CDCEFD94C}"/>
                  </a:ext>
                </a:extLst>
              </p:cNvPr>
              <p:cNvSpPr/>
              <p:nvPr/>
            </p:nvSpPr>
            <p:spPr>
              <a:xfrm flipH="1" flipV="1">
                <a:off x="2069017" y="5531073"/>
                <a:ext cx="1076518" cy="927617"/>
              </a:xfrm>
              <a:custGeom>
                <a:avLst/>
                <a:gdLst>
                  <a:gd name="connsiteX0" fmla="*/ 0 w 4735286"/>
                  <a:gd name="connsiteY0" fmla="*/ 470414 h 927617"/>
                  <a:gd name="connsiteX1" fmla="*/ 642257 w 4735286"/>
                  <a:gd name="connsiteY1" fmla="*/ 13214 h 927617"/>
                  <a:gd name="connsiteX2" fmla="*/ 1730829 w 4735286"/>
                  <a:gd name="connsiteY2" fmla="*/ 927614 h 927617"/>
                  <a:gd name="connsiteX3" fmla="*/ 2536372 w 4735286"/>
                  <a:gd name="connsiteY3" fmla="*/ 24100 h 927617"/>
                  <a:gd name="connsiteX4" fmla="*/ 3374572 w 4735286"/>
                  <a:gd name="connsiteY4" fmla="*/ 927614 h 927617"/>
                  <a:gd name="connsiteX5" fmla="*/ 4136572 w 4735286"/>
                  <a:gd name="connsiteY5" fmla="*/ 34986 h 927617"/>
                  <a:gd name="connsiteX6" fmla="*/ 4735286 w 4735286"/>
                  <a:gd name="connsiteY6" fmla="*/ 437757 h 9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286" h="927617">
                    <a:moveTo>
                      <a:pt x="0" y="470414"/>
                    </a:moveTo>
                    <a:cubicBezTo>
                      <a:pt x="176893" y="203714"/>
                      <a:pt x="353786" y="-62986"/>
                      <a:pt x="642257" y="13214"/>
                    </a:cubicBezTo>
                    <a:cubicBezTo>
                      <a:pt x="930728" y="89414"/>
                      <a:pt x="1415143" y="925800"/>
                      <a:pt x="1730829" y="927614"/>
                    </a:cubicBezTo>
                    <a:cubicBezTo>
                      <a:pt x="2046515" y="929428"/>
                      <a:pt x="2262415" y="24100"/>
                      <a:pt x="2536372" y="24100"/>
                    </a:cubicBezTo>
                    <a:cubicBezTo>
                      <a:pt x="2810329" y="24100"/>
                      <a:pt x="3107872" y="925800"/>
                      <a:pt x="3374572" y="927614"/>
                    </a:cubicBezTo>
                    <a:cubicBezTo>
                      <a:pt x="3641272" y="929428"/>
                      <a:pt x="3909786" y="116629"/>
                      <a:pt x="4136572" y="34986"/>
                    </a:cubicBezTo>
                    <a:cubicBezTo>
                      <a:pt x="4363358" y="-46657"/>
                      <a:pt x="4549322" y="195550"/>
                      <a:pt x="4735286" y="437757"/>
                    </a:cubicBez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2F37B640-7FE7-D7C8-584A-FD7E289EEC1B}"/>
                  </a:ext>
                </a:extLst>
              </p:cNvPr>
              <p:cNvSpPr/>
              <p:nvPr/>
            </p:nvSpPr>
            <p:spPr>
              <a:xfrm>
                <a:off x="3143057" y="5527203"/>
                <a:ext cx="1076518" cy="927617"/>
              </a:xfrm>
              <a:custGeom>
                <a:avLst/>
                <a:gdLst>
                  <a:gd name="connsiteX0" fmla="*/ 0 w 4735286"/>
                  <a:gd name="connsiteY0" fmla="*/ 470414 h 927617"/>
                  <a:gd name="connsiteX1" fmla="*/ 642257 w 4735286"/>
                  <a:gd name="connsiteY1" fmla="*/ 13214 h 927617"/>
                  <a:gd name="connsiteX2" fmla="*/ 1730829 w 4735286"/>
                  <a:gd name="connsiteY2" fmla="*/ 927614 h 927617"/>
                  <a:gd name="connsiteX3" fmla="*/ 2536372 w 4735286"/>
                  <a:gd name="connsiteY3" fmla="*/ 24100 h 927617"/>
                  <a:gd name="connsiteX4" fmla="*/ 3374572 w 4735286"/>
                  <a:gd name="connsiteY4" fmla="*/ 927614 h 927617"/>
                  <a:gd name="connsiteX5" fmla="*/ 4136572 w 4735286"/>
                  <a:gd name="connsiteY5" fmla="*/ 34986 h 927617"/>
                  <a:gd name="connsiteX6" fmla="*/ 4735286 w 4735286"/>
                  <a:gd name="connsiteY6" fmla="*/ 437757 h 9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286" h="927617">
                    <a:moveTo>
                      <a:pt x="0" y="470414"/>
                    </a:moveTo>
                    <a:cubicBezTo>
                      <a:pt x="176893" y="203714"/>
                      <a:pt x="353786" y="-62986"/>
                      <a:pt x="642257" y="13214"/>
                    </a:cubicBezTo>
                    <a:cubicBezTo>
                      <a:pt x="930728" y="89414"/>
                      <a:pt x="1415143" y="925800"/>
                      <a:pt x="1730829" y="927614"/>
                    </a:cubicBezTo>
                    <a:cubicBezTo>
                      <a:pt x="2046515" y="929428"/>
                      <a:pt x="2262415" y="24100"/>
                      <a:pt x="2536372" y="24100"/>
                    </a:cubicBezTo>
                    <a:cubicBezTo>
                      <a:pt x="2810329" y="24100"/>
                      <a:pt x="3107872" y="925800"/>
                      <a:pt x="3374572" y="927614"/>
                    </a:cubicBezTo>
                    <a:cubicBezTo>
                      <a:pt x="3641272" y="929428"/>
                      <a:pt x="3909786" y="116629"/>
                      <a:pt x="4136572" y="34986"/>
                    </a:cubicBezTo>
                    <a:cubicBezTo>
                      <a:pt x="4363358" y="-46657"/>
                      <a:pt x="4549322" y="195550"/>
                      <a:pt x="4735286" y="437757"/>
                    </a:cubicBez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4F30750A-82D2-8CB7-5B80-2AD69694CAD6}"/>
                    </a:ext>
                  </a:extLst>
                </p:cNvPr>
                <p:cNvSpPr txBox="1"/>
                <p:nvPr/>
              </p:nvSpPr>
              <p:spPr>
                <a:xfrm>
                  <a:off x="4208843" y="2700963"/>
                  <a:ext cx="817900" cy="61555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4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oMath>
                    </m:oMathPara>
                  </a14:m>
                  <a:endParaRPr lang="de-DE" sz="4000" b="1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AF4C32CF-E126-B839-D840-989C6C0B48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8843" y="2700963"/>
                  <a:ext cx="817900" cy="61555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A2D99AE8-24C8-64FD-3F86-FB669FE9CD9E}"/>
              </a:ext>
            </a:extLst>
          </p:cNvPr>
          <p:cNvGrpSpPr/>
          <p:nvPr/>
        </p:nvGrpSpPr>
        <p:grpSpPr>
          <a:xfrm>
            <a:off x="6096000" y="3484993"/>
            <a:ext cx="1769660" cy="1847747"/>
            <a:chOff x="9346292" y="1958994"/>
            <a:chExt cx="1769660" cy="1847747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A7237C96-B8F9-DBAD-78BF-8FBEFED1EA21}"/>
                </a:ext>
              </a:extLst>
            </p:cNvPr>
            <p:cNvSpPr/>
            <p:nvPr/>
          </p:nvSpPr>
          <p:spPr>
            <a:xfrm>
              <a:off x="9346292" y="2037081"/>
              <a:ext cx="1769660" cy="1769660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9AE7D623-5F83-E6C3-814E-3ADC379B4B10}"/>
                </a:ext>
              </a:extLst>
            </p:cNvPr>
            <p:cNvSpPr txBox="1"/>
            <p:nvPr/>
          </p:nvSpPr>
          <p:spPr>
            <a:xfrm>
              <a:off x="9824722" y="1958994"/>
              <a:ext cx="812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600" dirty="0"/>
                <a:t>p</a:t>
              </a:r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120CA7F1-F2D9-D179-BA5F-683B287EFBEB}"/>
              </a:ext>
            </a:extLst>
          </p:cNvPr>
          <p:cNvGrpSpPr/>
          <p:nvPr/>
        </p:nvGrpSpPr>
        <p:grpSpPr>
          <a:xfrm>
            <a:off x="5025782" y="2810125"/>
            <a:ext cx="957215" cy="860826"/>
            <a:chOff x="-524340" y="2231064"/>
            <a:chExt cx="522515" cy="469899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9D879EC9-24CE-93B5-CD49-32599AF55FA5}"/>
                </a:ext>
              </a:extLst>
            </p:cNvPr>
            <p:cNvSpPr/>
            <p:nvPr/>
          </p:nvSpPr>
          <p:spPr>
            <a:xfrm>
              <a:off x="-522515" y="2231064"/>
              <a:ext cx="469899" cy="469899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feld 56">
                  <a:extLst>
                    <a:ext uri="{FF2B5EF4-FFF2-40B4-BE49-F238E27FC236}">
                      <a16:creationId xmlns:a16="http://schemas.microsoft.com/office/drawing/2014/main" id="{9FF5C182-5C13-4EFC-B0E1-B0723EED6188}"/>
                    </a:ext>
                  </a:extLst>
                </p:cNvPr>
                <p:cNvSpPr txBox="1"/>
                <p:nvPr/>
              </p:nvSpPr>
              <p:spPr>
                <a:xfrm>
                  <a:off x="-524340" y="2289607"/>
                  <a:ext cx="522515" cy="352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de-DE" sz="3600" dirty="0"/>
                </a:p>
              </p:txBody>
            </p:sp>
          </mc:Choice>
          <mc:Fallback xmlns="">
            <p:sp>
              <p:nvSpPr>
                <p:cNvPr id="57" name="Textfeld 56">
                  <a:extLst>
                    <a:ext uri="{FF2B5EF4-FFF2-40B4-BE49-F238E27FC236}">
                      <a16:creationId xmlns:a16="http://schemas.microsoft.com/office/drawing/2014/main" id="{9FF5C182-5C13-4EFC-B0E1-B0723EED61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24340" y="2289607"/>
                  <a:ext cx="522515" cy="35281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8" name="Textfeld 57">
            <a:extLst>
              <a:ext uri="{FF2B5EF4-FFF2-40B4-BE49-F238E27FC236}">
                <a16:creationId xmlns:a16="http://schemas.microsoft.com/office/drawing/2014/main" id="{B1A482C2-454C-6CCD-4418-092979D95D45}"/>
              </a:ext>
            </a:extLst>
          </p:cNvPr>
          <p:cNvSpPr txBox="1"/>
          <p:nvPr/>
        </p:nvSpPr>
        <p:spPr>
          <a:xfrm>
            <a:off x="3766320" y="1415968"/>
            <a:ext cx="81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dirty="0"/>
              <a:t>d</a:t>
            </a:r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1F7F3DA7-6D71-9188-0EB5-26C8AE2F56B4}"/>
              </a:ext>
            </a:extLst>
          </p:cNvPr>
          <p:cNvGrpSpPr/>
          <p:nvPr/>
        </p:nvGrpSpPr>
        <p:grpSpPr>
          <a:xfrm>
            <a:off x="5025783" y="3007845"/>
            <a:ext cx="957215" cy="860826"/>
            <a:chOff x="-524340" y="2231064"/>
            <a:chExt cx="522515" cy="469899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60A36542-E773-D016-9AC3-E0D91815F54B}"/>
                </a:ext>
              </a:extLst>
            </p:cNvPr>
            <p:cNvSpPr/>
            <p:nvPr/>
          </p:nvSpPr>
          <p:spPr>
            <a:xfrm>
              <a:off x="-522515" y="2231064"/>
              <a:ext cx="469899" cy="469899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feld 60">
                  <a:extLst>
                    <a:ext uri="{FF2B5EF4-FFF2-40B4-BE49-F238E27FC236}">
                      <a16:creationId xmlns:a16="http://schemas.microsoft.com/office/drawing/2014/main" id="{E9BBF138-4F78-36A3-635B-A8B761B0B4CB}"/>
                    </a:ext>
                  </a:extLst>
                </p:cNvPr>
                <p:cNvSpPr txBox="1"/>
                <p:nvPr/>
              </p:nvSpPr>
              <p:spPr>
                <a:xfrm>
                  <a:off x="-524340" y="2289607"/>
                  <a:ext cx="522515" cy="352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36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sz="3600" dirty="0"/>
                </a:p>
              </p:txBody>
            </p:sp>
          </mc:Choice>
          <mc:Fallback xmlns="">
            <p:sp>
              <p:nvSpPr>
                <p:cNvPr id="61" name="Textfeld 60">
                  <a:extLst>
                    <a:ext uri="{FF2B5EF4-FFF2-40B4-BE49-F238E27FC236}">
                      <a16:creationId xmlns:a16="http://schemas.microsoft.com/office/drawing/2014/main" id="{E9BBF138-4F78-36A3-635B-A8B761B0B4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24340" y="2289607"/>
                  <a:ext cx="522515" cy="35281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72F4F014-E6CA-7CB7-E2A4-B2B685FF263D}"/>
              </a:ext>
            </a:extLst>
          </p:cNvPr>
          <p:cNvGrpSpPr/>
          <p:nvPr/>
        </p:nvGrpSpPr>
        <p:grpSpPr>
          <a:xfrm>
            <a:off x="4579120" y="2325891"/>
            <a:ext cx="1769660" cy="1847747"/>
            <a:chOff x="4579120" y="2404700"/>
            <a:chExt cx="1769660" cy="1847747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3CA3E966-E978-025A-B66B-E8C1B60FBFE6}"/>
                </a:ext>
              </a:extLst>
            </p:cNvPr>
            <p:cNvSpPr/>
            <p:nvPr/>
          </p:nvSpPr>
          <p:spPr>
            <a:xfrm>
              <a:off x="4579120" y="2482787"/>
              <a:ext cx="1769660" cy="1769660"/>
            </a:xfrm>
            <a:prstGeom prst="ellipse">
              <a:avLst/>
            </a:prstGeom>
            <a:solidFill>
              <a:srgbClr val="ECECE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C72E7BBC-4B79-9996-FBC5-2770C4D4A62D}"/>
                </a:ext>
              </a:extLst>
            </p:cNvPr>
            <p:cNvSpPr txBox="1"/>
            <p:nvPr/>
          </p:nvSpPr>
          <p:spPr>
            <a:xfrm>
              <a:off x="5057550" y="2404700"/>
              <a:ext cx="812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600" dirty="0"/>
                <a:t>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710EC577-910E-220A-7832-C26D060E2179}"/>
                  </a:ext>
                </a:extLst>
              </p:cNvPr>
              <p:cNvSpPr txBox="1"/>
              <p:nvPr/>
            </p:nvSpPr>
            <p:spPr>
              <a:xfrm>
                <a:off x="4484108" y="5998917"/>
                <a:ext cx="960190" cy="646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710EC577-910E-220A-7832-C26D060E2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108" y="5998917"/>
                <a:ext cx="960190" cy="6466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AAA3C2A1-CA9D-2744-2EEC-D03F7D1949A6}"/>
                  </a:ext>
                </a:extLst>
              </p:cNvPr>
              <p:cNvSpPr txBox="1"/>
              <p:nvPr/>
            </p:nvSpPr>
            <p:spPr>
              <a:xfrm>
                <a:off x="2691830" y="5960402"/>
                <a:ext cx="1887290" cy="686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de-DE" sz="3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3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360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de-DE" sz="36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de-DE" sz="3600" b="0" i="0" smtClean="0">
                            <a:latin typeface="Cambria Math" panose="02040503050406030204" pitchFamily="18" charset="0"/>
                          </a:rPr>
                          <m:t>BG</m:t>
                        </m:r>
                      </m:sub>
                      <m:sup>
                        <m:r>
                          <a:rPr lang="de-DE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de-DE" sz="3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3600" dirty="0"/>
                  <a:t> </a:t>
                </a:r>
              </a:p>
            </p:txBody>
          </p:sp>
        </mc:Choice>
        <mc:Fallback xmlns="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AAA3C2A1-CA9D-2744-2EEC-D03F7D194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30" y="5960402"/>
                <a:ext cx="1887290" cy="6869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DA3C8E9-EDC6-7D02-F30D-1C836B42807D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4192312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389 L 0.52878 -0.01204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64076 -0.07755 L 0.6388 -0.07755 " pathEditMode="relative" rAng="0" ptsTypes="AAA">
                                      <p:cBhvr>
                                        <p:cTn id="37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1" y="-388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208 L 0.63555 0.06782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9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8" grpId="0"/>
      <p:bldP spid="62" grpId="0"/>
      <p:bldP spid="6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BD656-3383-9E2F-CD6C-2A12F9152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90BEA1E-0D55-C5F4-E6EC-EBAE1EFB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70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EB4B721-D304-D3FD-5613-9EBD9C7EAF6B}"/>
              </a:ext>
            </a:extLst>
          </p:cNvPr>
          <p:cNvSpPr txBox="1"/>
          <p:nvPr/>
        </p:nvSpPr>
        <p:spPr>
          <a:xfrm>
            <a:off x="490536" y="360755"/>
            <a:ext cx="8844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Systematic</a:t>
            </a:r>
            <a:r>
              <a:rPr lang="de-DE" sz="3200" b="1" dirty="0"/>
              <a:t> </a:t>
            </a:r>
            <a:r>
              <a:rPr lang="de-DE" sz="3200" b="1" dirty="0" err="1"/>
              <a:t>Uncertainty</a:t>
            </a:r>
            <a:r>
              <a:rPr lang="de-DE" sz="3200" b="1" dirty="0"/>
              <a:t>: BG off Neutron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049CE7F8-6784-4C0F-9085-26D24D7671F9}"/>
                  </a:ext>
                </a:extLst>
              </p:cNvPr>
              <p:cNvSpPr txBox="1"/>
              <p:nvPr/>
            </p:nvSpPr>
            <p:spPr>
              <a:xfrm>
                <a:off x="494229" y="984385"/>
                <a:ext cx="112072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Assume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that</a:t>
                </a:r>
                <a:r>
                  <a:rPr lang="de-DE" sz="2400" dirty="0"/>
                  <a:t> DCSs </a:t>
                </a:r>
                <a:r>
                  <a:rPr lang="de-DE" sz="2400" dirty="0" err="1"/>
                  <a:t>have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approximately</a:t>
                </a:r>
                <a:r>
                  <a:rPr lang="de-DE" sz="2400" dirty="0"/>
                  <a:t> same </a:t>
                </a:r>
                <a:r>
                  <a:rPr lang="de-DE" sz="2400" dirty="0" err="1"/>
                  <a:t>magnitudes</a:t>
                </a:r>
                <a:r>
                  <a:rPr lang="de-DE" sz="2400" dirty="0"/>
                  <a:t> and </a:t>
                </a:r>
                <a:r>
                  <a:rPr lang="de-DE" sz="2400" dirty="0" err="1"/>
                  <a:t>compare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de-DE" sz="2400" dirty="0"/>
                  <a:t> </a:t>
                </a: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049CE7F8-6784-4C0F-9085-26D24D767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29" y="984385"/>
                <a:ext cx="11207235" cy="461665"/>
              </a:xfrm>
              <a:prstGeom prst="rect">
                <a:avLst/>
              </a:prstGeom>
              <a:blipFill>
                <a:blip r:embed="rId2"/>
                <a:stretch>
                  <a:fillRect l="-707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2D34F9BD-18AB-A2B1-2AE0-84C5E54BCE6C}"/>
                  </a:ext>
                </a:extLst>
              </p:cNvPr>
              <p:cNvSpPr txBox="1"/>
              <p:nvPr/>
            </p:nvSpPr>
            <p:spPr>
              <a:xfrm>
                <a:off x="492382" y="6245176"/>
                <a:ext cx="112072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Everything </a:t>
                </a:r>
                <a:r>
                  <a:rPr lang="de-DE" sz="2400" dirty="0" err="1"/>
                  <a:t>combined</a:t>
                </a:r>
                <a:r>
                  <a:rPr lang="de-DE" sz="2400" dirty="0"/>
                  <a:t>: Upper </a:t>
                </a:r>
                <a:r>
                  <a:rPr lang="de-DE" sz="2400" dirty="0" err="1"/>
                  <a:t>limit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1.03%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2D34F9BD-18AB-A2B1-2AE0-84C5E54BC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82" y="6245176"/>
                <a:ext cx="11207235" cy="461665"/>
              </a:xfrm>
              <a:prstGeom prst="rect">
                <a:avLst/>
              </a:prstGeom>
              <a:blipFill>
                <a:blip r:embed="rId6"/>
                <a:stretch>
                  <a:fillRect l="-762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54D8614-1387-CBCA-01D1-A2EE2220CDC9}"/>
              </a:ext>
            </a:extLst>
          </p:cNvPr>
          <p:cNvGrpSpPr/>
          <p:nvPr/>
        </p:nvGrpSpPr>
        <p:grpSpPr>
          <a:xfrm>
            <a:off x="368464" y="1463004"/>
            <a:ext cx="11940936" cy="4870467"/>
            <a:chOff x="368464" y="1463004"/>
            <a:chExt cx="11940936" cy="48704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feld 2">
                  <a:extLst>
                    <a:ext uri="{FF2B5EF4-FFF2-40B4-BE49-F238E27FC236}">
                      <a16:creationId xmlns:a16="http://schemas.microsoft.com/office/drawing/2014/main" id="{BBFF00E1-A78D-E5F1-F862-42E7336375DF}"/>
                    </a:ext>
                  </a:extLst>
                </p:cNvPr>
                <p:cNvSpPr txBox="1"/>
                <p:nvPr/>
              </p:nvSpPr>
              <p:spPr>
                <a:xfrm>
                  <a:off x="368464" y="1926111"/>
                  <a:ext cx="2458321" cy="44073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21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sz="21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21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de-DE" sz="2100" b="0" i="1" smtClean="0">
                            <a:latin typeface="Cambria Math" panose="02040503050406030204" pitchFamily="18" charset="0"/>
                          </a:rPr>
                          <m:t>(1385)</m:t>
                        </m:r>
                      </m:oMath>
                    </m:oMathPara>
                  </a14:m>
                  <a:endParaRPr lang="de-DE" sz="21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de-DE" sz="2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1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de-DE" sz="21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  <m:sup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21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sz="21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21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de-DE" sz="21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de-DE" sz="2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1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de-DE" sz="21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  <m:sup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21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de-DE" sz="21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de-DE" sz="2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de-DE" sz="2100" b="0" i="0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de-DE" sz="21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  <m:sup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de-DE" sz="21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de-DE" sz="21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lang="de-DE" sz="21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de-DE" sz="2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1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de-DE" sz="21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  <m:sup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de-DE" sz="21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lang="de-DE" sz="21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de-DE" sz="21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de-DE" sz="2100" b="0" i="1" smtClean="0">
                            <a:latin typeface="Cambria Math" panose="02040503050406030204" pitchFamily="18" charset="0"/>
                          </a:rPr>
                          <m:t>(1405)</m:t>
                        </m:r>
                      </m:oMath>
                    </m:oMathPara>
                  </a14:m>
                  <a:endParaRPr lang="de-DE" sz="21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de-DE" sz="21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de-DE" sz="2100" b="0" i="1" smtClean="0">
                            <a:latin typeface="Cambria Math" panose="02040503050406030204" pitchFamily="18" charset="0"/>
                          </a:rPr>
                          <m:t>(1520)</m:t>
                        </m:r>
                      </m:oMath>
                    </m:oMathPara>
                  </a14:m>
                  <a:endParaRPr lang="de-DE" sz="21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980</m:t>
                            </m:r>
                          </m:e>
                        </m:d>
                        <m:r>
                          <a:rPr lang="de-DE" sz="21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de-DE" sz="21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21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de-DE" sz="21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de-DE" sz="21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1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de-DE" sz="21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de-DE" sz="2100" dirty="0"/>
                </a:p>
              </p:txBody>
            </p:sp>
          </mc:Choice>
          <mc:Fallback xmlns="">
            <p:sp>
              <p:nvSpPr>
                <p:cNvPr id="3" name="Textfeld 2">
                  <a:extLst>
                    <a:ext uri="{FF2B5EF4-FFF2-40B4-BE49-F238E27FC236}">
                      <a16:creationId xmlns:a16="http://schemas.microsoft.com/office/drawing/2014/main" id="{BBFF00E1-A78D-E5F1-F862-42E7336375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464" y="1926111"/>
                  <a:ext cx="2458321" cy="4407360"/>
                </a:xfrm>
                <a:prstGeom prst="rect">
                  <a:avLst/>
                </a:prstGeom>
                <a:blipFill>
                  <a:blip r:embed="rId7"/>
                  <a:stretch>
                    <a:fillRect b="-41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6AAA079D-8172-E6FB-8C7F-425B87393BD4}"/>
                </a:ext>
              </a:extLst>
            </p:cNvPr>
            <p:cNvGrpSpPr/>
            <p:nvPr/>
          </p:nvGrpSpPr>
          <p:grpSpPr>
            <a:xfrm>
              <a:off x="440223" y="1463004"/>
              <a:ext cx="11869177" cy="4787368"/>
              <a:chOff x="440223" y="1463004"/>
              <a:chExt cx="11869177" cy="4787368"/>
            </a:xfrm>
          </p:grpSpPr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6ACC18FE-CA9E-6F3F-8C91-40AFAD246F3C}"/>
                  </a:ext>
                </a:extLst>
              </p:cNvPr>
              <p:cNvSpPr txBox="1"/>
              <p:nvPr/>
            </p:nvSpPr>
            <p:spPr>
              <a:xfrm>
                <a:off x="3256802" y="1926111"/>
                <a:ext cx="2458321" cy="4293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100" dirty="0"/>
                  <a:t>1691</a:t>
                </a:r>
              </a:p>
              <a:p>
                <a:pPr algn="ctr"/>
                <a:r>
                  <a:rPr lang="de-DE" sz="2100" dirty="0"/>
                  <a:t>1881</a:t>
                </a:r>
              </a:p>
              <a:p>
                <a:pPr algn="ctr"/>
                <a:r>
                  <a:rPr lang="de-DE" sz="2100" dirty="0"/>
                  <a:t>2089</a:t>
                </a:r>
              </a:p>
              <a:p>
                <a:pPr algn="ctr"/>
                <a:r>
                  <a:rPr lang="de-DE" sz="2100" dirty="0"/>
                  <a:t>1690</a:t>
                </a:r>
              </a:p>
              <a:p>
                <a:pPr algn="ctr"/>
                <a:r>
                  <a:rPr lang="de-DE" sz="2100" dirty="0"/>
                  <a:t>1088</a:t>
                </a:r>
              </a:p>
              <a:p>
                <a:pPr algn="ctr"/>
                <a:r>
                  <a:rPr lang="de-DE" sz="2100" dirty="0"/>
                  <a:t>1881</a:t>
                </a:r>
              </a:p>
              <a:p>
                <a:pPr algn="ctr"/>
                <a:r>
                  <a:rPr lang="de-DE" sz="2100" dirty="0"/>
                  <a:t>1613</a:t>
                </a:r>
              </a:p>
              <a:p>
                <a:pPr algn="ctr"/>
                <a:r>
                  <a:rPr lang="de-DE" sz="2100" dirty="0"/>
                  <a:t>2011</a:t>
                </a:r>
              </a:p>
              <a:p>
                <a:pPr algn="ctr"/>
                <a:r>
                  <a:rPr lang="de-DE" sz="2100" dirty="0"/>
                  <a:t>1903</a:t>
                </a:r>
              </a:p>
              <a:p>
                <a:pPr algn="ctr"/>
                <a:r>
                  <a:rPr lang="de-DE" sz="2100" dirty="0"/>
                  <a:t>2017</a:t>
                </a:r>
              </a:p>
              <a:p>
                <a:pPr algn="ctr"/>
                <a:r>
                  <a:rPr lang="de-DE" sz="2100" dirty="0"/>
                  <a:t>1920</a:t>
                </a:r>
              </a:p>
              <a:p>
                <a:pPr algn="ctr"/>
                <a:r>
                  <a:rPr lang="de-DE" sz="2100" dirty="0"/>
                  <a:t>1927</a:t>
                </a:r>
              </a:p>
              <a:p>
                <a:pPr algn="ctr"/>
                <a:r>
                  <a:rPr lang="de-DE" sz="2100" dirty="0"/>
                  <a:t>1959</a:t>
                </a:r>
              </a:p>
            </p:txBody>
          </p:sp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997A4C2-F501-0690-C987-D8B84557CC1E}"/>
                  </a:ext>
                </a:extLst>
              </p:cNvPr>
              <p:cNvSpPr txBox="1"/>
              <p:nvPr/>
            </p:nvSpPr>
            <p:spPr>
              <a:xfrm>
                <a:off x="6364089" y="1926111"/>
                <a:ext cx="2458321" cy="4293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100" dirty="0"/>
                  <a:t>5.8011</a:t>
                </a:r>
              </a:p>
              <a:p>
                <a:pPr algn="ctr"/>
                <a:r>
                  <a:rPr lang="de-DE" sz="2100" dirty="0"/>
                  <a:t>0.0111</a:t>
                </a:r>
              </a:p>
              <a:p>
                <a:pPr algn="ctr"/>
                <a:r>
                  <a:rPr lang="de-DE" sz="2100" dirty="0"/>
                  <a:t>0.0000</a:t>
                </a:r>
              </a:p>
              <a:p>
                <a:pPr algn="ctr"/>
                <a:r>
                  <a:rPr lang="de-DE" sz="2100" dirty="0"/>
                  <a:t>0.0023</a:t>
                </a:r>
              </a:p>
              <a:p>
                <a:pPr algn="ctr"/>
                <a:r>
                  <a:rPr lang="de-DE" sz="2100" dirty="0"/>
                  <a:t>0.0000</a:t>
                </a:r>
              </a:p>
              <a:p>
                <a:pPr algn="ctr"/>
                <a:r>
                  <a:rPr lang="de-DE" sz="2100" dirty="0"/>
                  <a:t>0.0009</a:t>
                </a:r>
              </a:p>
              <a:p>
                <a:pPr algn="ctr"/>
                <a:r>
                  <a:rPr lang="de-DE" sz="2100" dirty="0"/>
                  <a:t>0.0126</a:t>
                </a:r>
              </a:p>
              <a:p>
                <a:pPr algn="ctr"/>
                <a:r>
                  <a:rPr lang="de-DE" sz="2100" dirty="0"/>
                  <a:t>0.0150</a:t>
                </a:r>
              </a:p>
              <a:p>
                <a:pPr algn="ctr"/>
                <a:r>
                  <a:rPr lang="de-DE" sz="2100" dirty="0"/>
                  <a:t>0.0000</a:t>
                </a:r>
              </a:p>
              <a:p>
                <a:pPr algn="ctr"/>
                <a:r>
                  <a:rPr lang="de-DE" sz="2100" dirty="0"/>
                  <a:t>0.0000</a:t>
                </a:r>
              </a:p>
              <a:p>
                <a:pPr algn="ctr"/>
                <a:r>
                  <a:rPr lang="de-DE" sz="2100" dirty="0"/>
                  <a:t>0.0000</a:t>
                </a:r>
              </a:p>
              <a:p>
                <a:pPr algn="ctr"/>
                <a:r>
                  <a:rPr lang="de-DE" sz="2100" dirty="0"/>
                  <a:t>0.0030</a:t>
                </a:r>
              </a:p>
              <a:p>
                <a:pPr algn="ctr"/>
                <a:r>
                  <a:rPr lang="de-DE" sz="2100" dirty="0"/>
                  <a:t>0.0149</a:t>
                </a: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34A7944E-9319-8A12-6716-12791E51995F}"/>
                  </a:ext>
                </a:extLst>
              </p:cNvPr>
              <p:cNvSpPr txBox="1"/>
              <p:nvPr/>
            </p:nvSpPr>
            <p:spPr>
              <a:xfrm>
                <a:off x="8899353" y="1926111"/>
                <a:ext cx="2458321" cy="4293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100" dirty="0"/>
                  <a:t>100.0000</a:t>
                </a:r>
              </a:p>
              <a:p>
                <a:pPr algn="ctr"/>
                <a:r>
                  <a:rPr lang="de-DE" sz="2100" dirty="0"/>
                  <a:t>0.1913</a:t>
                </a:r>
              </a:p>
              <a:p>
                <a:pPr algn="ctr"/>
                <a:r>
                  <a:rPr lang="de-DE" sz="2100" dirty="0"/>
                  <a:t>0.0000</a:t>
                </a:r>
              </a:p>
              <a:p>
                <a:pPr algn="ctr"/>
                <a:r>
                  <a:rPr lang="de-DE" sz="2100" dirty="0"/>
                  <a:t>0.0396</a:t>
                </a:r>
              </a:p>
              <a:p>
                <a:pPr algn="ctr"/>
                <a:r>
                  <a:rPr lang="de-DE" sz="2100" dirty="0"/>
                  <a:t>0.0000</a:t>
                </a:r>
              </a:p>
              <a:p>
                <a:pPr algn="ctr"/>
                <a:r>
                  <a:rPr lang="de-DE" sz="2100" dirty="0"/>
                  <a:t>0.0155</a:t>
                </a:r>
              </a:p>
              <a:p>
                <a:pPr algn="ctr"/>
                <a:r>
                  <a:rPr lang="de-DE" sz="2100" dirty="0"/>
                  <a:t>0.2172</a:t>
                </a:r>
              </a:p>
              <a:p>
                <a:pPr algn="ctr"/>
                <a:r>
                  <a:rPr lang="de-DE" sz="2100" dirty="0"/>
                  <a:t>0.2586</a:t>
                </a:r>
              </a:p>
              <a:p>
                <a:pPr algn="ctr"/>
                <a:r>
                  <a:rPr lang="de-DE" sz="2100" dirty="0"/>
                  <a:t>0.0000</a:t>
                </a:r>
              </a:p>
              <a:p>
                <a:pPr algn="ctr"/>
                <a:r>
                  <a:rPr lang="de-DE" sz="2100" dirty="0"/>
                  <a:t>0.0000</a:t>
                </a:r>
              </a:p>
              <a:p>
                <a:pPr algn="ctr"/>
                <a:r>
                  <a:rPr lang="de-DE" sz="2100" dirty="0"/>
                  <a:t>0.0000</a:t>
                </a:r>
              </a:p>
              <a:p>
                <a:pPr algn="ctr"/>
                <a:r>
                  <a:rPr lang="de-DE" sz="2100" dirty="0"/>
                  <a:t>0.0517</a:t>
                </a:r>
              </a:p>
              <a:p>
                <a:pPr algn="ctr"/>
                <a:r>
                  <a:rPr lang="de-DE" sz="2100" dirty="0"/>
                  <a:t>0.2568</a:t>
                </a: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23ECBF48-66C7-411B-72E3-395947B85C48}"/>
                  </a:ext>
                </a:extLst>
              </p:cNvPr>
              <p:cNvSpPr txBox="1"/>
              <p:nvPr/>
            </p:nvSpPr>
            <p:spPr>
              <a:xfrm>
                <a:off x="440223" y="1464446"/>
                <a:ext cx="231480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200" dirty="0" err="1"/>
                  <a:t>Reaction</a:t>
                </a:r>
                <a:r>
                  <a:rPr lang="de-DE" sz="2200" dirty="0"/>
                  <a:t> </a:t>
                </a:r>
                <a:r>
                  <a:rPr lang="de-DE" sz="2200" dirty="0" err="1"/>
                  <a:t>channel</a:t>
                </a:r>
                <a:endParaRPr lang="de-DE" sz="2200" dirty="0"/>
              </a:p>
            </p:txBody>
          </p:sp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873F34C1-3709-A50B-7850-4ADF4CF44D37}"/>
                  </a:ext>
                </a:extLst>
              </p:cNvPr>
              <p:cNvSpPr txBox="1"/>
              <p:nvPr/>
            </p:nvSpPr>
            <p:spPr>
              <a:xfrm>
                <a:off x="2934964" y="1464446"/>
                <a:ext cx="365214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200" dirty="0" err="1"/>
                  <a:t>Production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threshold</a:t>
                </a:r>
                <a:r>
                  <a:rPr lang="de-DE" sz="2200" dirty="0"/>
                  <a:t> / MeV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feld 11">
                    <a:extLst>
                      <a:ext uri="{FF2B5EF4-FFF2-40B4-BE49-F238E27FC236}">
                        <a16:creationId xmlns:a16="http://schemas.microsoft.com/office/drawing/2014/main" id="{E40325B1-2C09-1298-9680-1D40082D8263}"/>
                      </a:ext>
                    </a:extLst>
                  </p:cNvPr>
                  <p:cNvSpPr txBox="1"/>
                  <p:nvPr/>
                </p:nvSpPr>
                <p:spPr>
                  <a:xfrm>
                    <a:off x="6767043" y="1463004"/>
                    <a:ext cx="1652415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2200" dirty="0"/>
                      <a:t>Overall </a:t>
                    </a:r>
                    <a14:m>
                      <m:oMath xmlns:m="http://schemas.openxmlformats.org/officeDocument/2006/math"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oMath>
                    </a14:m>
                    <a:r>
                      <a:rPr lang="de-DE" sz="2200" dirty="0"/>
                      <a:t> / %</a:t>
                    </a:r>
                  </a:p>
                </p:txBody>
              </p:sp>
            </mc:Choice>
            <mc:Fallback xmlns="">
              <p:sp>
                <p:nvSpPr>
                  <p:cNvPr id="12" name="Textfeld 11">
                    <a:extLst>
                      <a:ext uri="{FF2B5EF4-FFF2-40B4-BE49-F238E27FC236}">
                        <a16:creationId xmlns:a16="http://schemas.microsoft.com/office/drawing/2014/main" id="{E40325B1-2C09-1298-9680-1D40082D82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67043" y="1463004"/>
                    <a:ext cx="1652415" cy="43088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4797" t="-9859" r="-2952" b="-26761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feld 13">
                    <a:extLst>
                      <a:ext uri="{FF2B5EF4-FFF2-40B4-BE49-F238E27FC236}">
                        <a16:creationId xmlns:a16="http://schemas.microsoft.com/office/drawing/2014/main" id="{11976F10-49D0-D401-E83D-E9A1B33FB299}"/>
                      </a:ext>
                    </a:extLst>
                  </p:cNvPr>
                  <p:cNvSpPr txBox="1"/>
                  <p:nvPr/>
                </p:nvSpPr>
                <p:spPr>
                  <a:xfrm>
                    <a:off x="8657257" y="1464446"/>
                    <a:ext cx="3652143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2200" dirty="0"/>
                      <a:t>Fraction </a:t>
                    </a:r>
                    <a:r>
                      <a:rPr lang="de-DE" sz="2200" dirty="0" err="1"/>
                      <a:t>of</a:t>
                    </a:r>
                    <a:r>
                      <a:rPr lang="de-DE" sz="2200" dirty="0"/>
                      <a:t> </a:t>
                    </a:r>
                    <a14:m>
                      <m:oMath xmlns:m="http://schemas.openxmlformats.org/officeDocument/2006/math"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oMath>
                    </a14:m>
                    <a:r>
                      <a:rPr lang="de-DE" sz="2200" dirty="0"/>
                      <a:t> of</a:t>
                    </a:r>
                    <a14:m>
                      <m:oMath xmlns:m="http://schemas.openxmlformats.org/officeDocument/2006/math">
                        <m:r>
                          <a:rPr lang="de-DE" sz="22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2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dirty="0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2200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de-DE" sz="2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2200" b="0" i="0" dirty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de-DE" sz="2200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lang="de-DE" sz="2200" dirty="0"/>
                      <a:t>/ %</a:t>
                    </a:r>
                  </a:p>
                </p:txBody>
              </p:sp>
            </mc:Choice>
            <mc:Fallback xmlns="">
              <p:sp>
                <p:nvSpPr>
                  <p:cNvPr id="14" name="Textfeld 13">
                    <a:extLst>
                      <a:ext uri="{FF2B5EF4-FFF2-40B4-BE49-F238E27FC236}">
                        <a16:creationId xmlns:a16="http://schemas.microsoft.com/office/drawing/2014/main" id="{11976F10-49D0-D401-E83D-E9A1B33FB29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57257" y="1464446"/>
                    <a:ext cx="3652143" cy="43088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170" t="-9859" b="-28169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9ABD8DE0-1CC9-B928-27C3-80ACB02D02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0536" y="1883027"/>
                <a:ext cx="11207235" cy="175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BEF52DCD-D1B3-5065-8FE6-BD32B7E8E6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5028" y="1565249"/>
                <a:ext cx="0" cy="46851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E402D65F-1711-BFFF-05BC-87F1450B25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0920" y="1565248"/>
                <a:ext cx="0" cy="46851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D14A6B20-4F2E-2E9C-F774-6A90235CEF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36705" y="1565248"/>
                <a:ext cx="0" cy="46851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AE8815F7-4262-3858-383D-CD10A56F3F21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28742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598C7-6777-6757-F405-EEFBE78EB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55779B0-E4F9-8454-8570-1BB18C15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71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7477AAD-69A1-BBF9-5DF0-0602A9F78476}"/>
              </a:ext>
            </a:extLst>
          </p:cNvPr>
          <p:cNvSpPr txBox="1"/>
          <p:nvPr/>
        </p:nvSpPr>
        <p:spPr>
          <a:xfrm>
            <a:off x="490536" y="360755"/>
            <a:ext cx="8844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Systematic</a:t>
            </a:r>
            <a:r>
              <a:rPr lang="de-DE" sz="3200" b="1" dirty="0"/>
              <a:t> </a:t>
            </a:r>
            <a:r>
              <a:rPr lang="de-DE" sz="3200" b="1" dirty="0" err="1"/>
              <a:t>Uncertainty</a:t>
            </a:r>
            <a:r>
              <a:rPr lang="de-DE" sz="3200" b="1" dirty="0"/>
              <a:t>: FSI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4E59EA8-D188-C5A0-7B0B-D54E2FE36232}"/>
              </a:ext>
            </a:extLst>
          </p:cNvPr>
          <p:cNvSpPr txBox="1"/>
          <p:nvPr/>
        </p:nvSpPr>
        <p:spPr>
          <a:xfrm>
            <a:off x="494229" y="984385"/>
            <a:ext cx="1120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Effect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FSI </a:t>
            </a:r>
            <a:r>
              <a:rPr lang="de-DE" sz="2400" dirty="0" err="1"/>
              <a:t>based</a:t>
            </a:r>
            <a:r>
              <a:rPr lang="de-DE" sz="2400" dirty="0"/>
              <a:t> on </a:t>
            </a:r>
            <a:r>
              <a:rPr lang="de-DE" sz="2400" dirty="0" err="1"/>
              <a:t>theoretical</a:t>
            </a:r>
            <a:r>
              <a:rPr lang="de-DE" sz="2400" dirty="0"/>
              <a:t> </a:t>
            </a:r>
            <a:r>
              <a:rPr lang="de-DE" sz="2400" dirty="0" err="1"/>
              <a:t>calculations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r>
              <a:rPr lang="de-DE" sz="2400" dirty="0"/>
              <a:t> Salam and </a:t>
            </a:r>
            <a:r>
              <a:rPr lang="de-DE" sz="2400" dirty="0" err="1"/>
              <a:t>Arenhövel</a:t>
            </a:r>
            <a:endParaRPr lang="de-DE" sz="24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C1C9521-847B-586E-7172-DCD8AE9E19A9}"/>
              </a:ext>
            </a:extLst>
          </p:cNvPr>
          <p:cNvSpPr txBox="1"/>
          <p:nvPr/>
        </p:nvSpPr>
        <p:spPr>
          <a:xfrm>
            <a:off x="494229" y="1494712"/>
            <a:ext cx="1120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Restricting</a:t>
            </a:r>
            <a:r>
              <a:rPr lang="de-DE" sz="2400" dirty="0"/>
              <a:t> </a:t>
            </a:r>
            <a:r>
              <a:rPr lang="de-DE" sz="2400" dirty="0" err="1"/>
              <a:t>analysis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rescattering</a:t>
            </a:r>
            <a:r>
              <a:rPr lang="de-DE" sz="2400" dirty="0"/>
              <a:t> in </a:t>
            </a:r>
            <a:r>
              <a:rPr lang="de-DE" sz="2400" dirty="0" err="1"/>
              <a:t>two</a:t>
            </a:r>
            <a:r>
              <a:rPr lang="de-DE" sz="2400" dirty="0"/>
              <a:t>-body </a:t>
            </a:r>
            <a:r>
              <a:rPr lang="de-DE" sz="2400" dirty="0" err="1"/>
              <a:t>subsystems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final </a:t>
            </a:r>
            <a:r>
              <a:rPr lang="de-DE" sz="2400" dirty="0" err="1"/>
              <a:t>state</a:t>
            </a:r>
            <a:endParaRPr lang="de-DE" sz="2400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A960993-0E3C-E9F4-6DE9-FE94CF57FC63}"/>
              </a:ext>
            </a:extLst>
          </p:cNvPr>
          <p:cNvGrpSpPr/>
          <p:nvPr/>
        </p:nvGrpSpPr>
        <p:grpSpPr>
          <a:xfrm>
            <a:off x="490536" y="2008192"/>
            <a:ext cx="11210928" cy="1177006"/>
            <a:chOff x="490536" y="2008192"/>
            <a:chExt cx="11210928" cy="11770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feld 5">
                  <a:extLst>
                    <a:ext uri="{FF2B5EF4-FFF2-40B4-BE49-F238E27FC236}">
                      <a16:creationId xmlns:a16="http://schemas.microsoft.com/office/drawing/2014/main" id="{A84559AE-18BF-A5B4-095F-66785591235F}"/>
                    </a:ext>
                  </a:extLst>
                </p:cNvPr>
                <p:cNvSpPr txBox="1"/>
                <p:nvPr/>
              </p:nvSpPr>
              <p:spPr>
                <a:xfrm>
                  <a:off x="494229" y="2008192"/>
                  <a:ext cx="11207235" cy="4715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de-DE" sz="2400" dirty="0"/>
                    <a:t>Approximating </a:t>
                  </a:r>
                  <a:r>
                    <a:rPr lang="de-DE" sz="2400" dirty="0" err="1"/>
                    <a:t>production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operator</a:t>
                  </a:r>
                  <a:r>
                    <a:rPr lang="de-DE" sz="2400" dirty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p>
                          <m:r>
                            <a:rPr lang="de-DE" sz="24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de-DE" sz="2400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24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a14:m>
                  <a:r>
                    <a:rPr lang="de-DE" sz="2400" dirty="0"/>
                    <a:t> </a:t>
                  </a:r>
                  <a:r>
                    <a:rPr lang="de-DE" sz="2400" dirty="0" err="1"/>
                    <a:t>as</a:t>
                  </a:r>
                  <a:r>
                    <a:rPr lang="de-DE" sz="2400" dirty="0"/>
                    <a:t> </a:t>
                  </a:r>
                  <a:r>
                    <a:rPr lang="de-DE" sz="2400" dirty="0" err="1"/>
                    <a:t>follows</a:t>
                  </a:r>
                  <a:r>
                    <a:rPr lang="de-DE" sz="2400" dirty="0"/>
                    <a:t>:</a:t>
                  </a:r>
                </a:p>
              </p:txBody>
            </p:sp>
          </mc:Choice>
          <mc:Fallback xmlns="">
            <p:sp>
              <p:nvSpPr>
                <p:cNvPr id="6" name="Textfeld 5">
                  <a:extLst>
                    <a:ext uri="{FF2B5EF4-FFF2-40B4-BE49-F238E27FC236}">
                      <a16:creationId xmlns:a16="http://schemas.microsoft.com/office/drawing/2014/main" id="{A84559AE-18BF-A5B4-095F-6678559123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229" y="2008192"/>
                  <a:ext cx="11207235" cy="471539"/>
                </a:xfrm>
                <a:prstGeom prst="rect">
                  <a:avLst/>
                </a:prstGeom>
                <a:blipFill>
                  <a:blip r:embed="rId2"/>
                  <a:stretch>
                    <a:fillRect l="-707" t="-7692" b="-2820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>
                  <a:extLst>
                    <a:ext uri="{FF2B5EF4-FFF2-40B4-BE49-F238E27FC236}">
                      <a16:creationId xmlns:a16="http://schemas.microsoft.com/office/drawing/2014/main" id="{10D4C2C5-9D60-D3DC-E1F9-6E8D5A6E1BFE}"/>
                    </a:ext>
                  </a:extLst>
                </p:cNvPr>
                <p:cNvSpPr txBox="1"/>
                <p:nvPr/>
              </p:nvSpPr>
              <p:spPr>
                <a:xfrm>
                  <a:off x="490536" y="2648128"/>
                  <a:ext cx="11207235" cy="5370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acc>
                          </m:e>
                          <m:sup>
                            <m: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acc>
                          </m:e>
                          <m:sub>
                            <m: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  <m:t>𝐼𝐴</m:t>
                            </m:r>
                          </m:sub>
                          <m:sup>
                            <m:r>
                              <a:rPr lang="de-DE" sz="2400" i="1" dirty="0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de-DE" sz="2400" i="1" dirty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de-DE" sz="2400" i="1" dirty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acc>
                          </m:e>
                          <m:sub>
                            <m: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  <m:t>𝑌𝑁</m:t>
                            </m:r>
                          </m:sub>
                          <m:sup>
                            <m:r>
                              <a:rPr lang="de-DE" sz="2400" i="1" dirty="0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de-DE" sz="2400" i="1" dirty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de-DE" sz="2400" i="1" dirty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acc>
                          </m:e>
                          <m:sub>
                            <m: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  <m:t>𝐾𝑁</m:t>
                            </m:r>
                          </m:sub>
                          <m:sup>
                            <m:r>
                              <a:rPr lang="de-DE" sz="2400" i="1" dirty="0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de-DE" sz="2400" i="1" dirty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de-DE" sz="2400" i="1" dirty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acc>
                          </m:e>
                          <m:sub>
                            <m: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de-DE" sz="2400" i="1" dirty="0"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de-DE" sz="2400" i="1" dirty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de-DE" sz="2400" i="1" dirty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7" name="Textfeld 6">
                  <a:extLst>
                    <a:ext uri="{FF2B5EF4-FFF2-40B4-BE49-F238E27FC236}">
                      <a16:creationId xmlns:a16="http://schemas.microsoft.com/office/drawing/2014/main" id="{10D4C2C5-9D60-D3DC-E1F9-6E8D5A6E1B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536" y="2648128"/>
                  <a:ext cx="11207235" cy="53707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414BC2DD-D3CE-FB58-2BCC-7973585ADC62}"/>
              </a:ext>
            </a:extLst>
          </p:cNvPr>
          <p:cNvSpPr txBox="1"/>
          <p:nvPr/>
        </p:nvSpPr>
        <p:spPr>
          <a:xfrm>
            <a:off x="751792" y="3092885"/>
            <a:ext cx="11207235" cy="471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with</a:t>
            </a:r>
            <a:endParaRPr lang="de-DE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21781E2B-9F37-FA23-FEF1-463B117FF7E8}"/>
                  </a:ext>
                </a:extLst>
              </p:cNvPr>
              <p:cNvSpPr txBox="1"/>
              <p:nvPr/>
            </p:nvSpPr>
            <p:spPr>
              <a:xfrm>
                <a:off x="522125" y="3543870"/>
                <a:ext cx="11207235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de-DE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</m:e>
                      <m:sub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𝐼𝐴</m:t>
                        </m:r>
                      </m:sub>
                      <m:sup>
                        <m:r>
                          <a:rPr lang="de-DE" sz="2400" i="1" dirty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sz="2400" i="1" dirty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de-DE" sz="2400" i="1" dirty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de-DE" sz="2400" dirty="0"/>
                  <a:t>   :   Impulse </a:t>
                </a:r>
                <a:r>
                  <a:rPr lang="de-DE" sz="2400" dirty="0" err="1"/>
                  <a:t>approximation</a:t>
                </a:r>
                <a:endParaRPr lang="de-DE" sz="2400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21781E2B-9F37-FA23-FEF1-463B117FF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25" y="3543870"/>
                <a:ext cx="11207235" cy="537070"/>
              </a:xfrm>
              <a:prstGeom prst="rect">
                <a:avLst/>
              </a:prstGeom>
              <a:blipFill>
                <a:blip r:embed="rId4"/>
                <a:stretch>
                  <a:fillRect b="-227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2A888887-C24E-ACF1-45D2-EE45D75EAAC0}"/>
                  </a:ext>
                </a:extLst>
              </p:cNvPr>
              <p:cNvSpPr txBox="1"/>
              <p:nvPr/>
            </p:nvSpPr>
            <p:spPr>
              <a:xfrm>
                <a:off x="715165" y="4614886"/>
                <a:ext cx="11207235" cy="552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de-DE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𝐾𝑁</m:t>
                        </m:r>
                      </m:sub>
                      <m:sup>
                        <m:r>
                          <a:rPr lang="de-DE" sz="2400" i="1" dirty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sz="2400" i="1" dirty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de-DE" sz="2400" i="1" dirty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de-DE" sz="2400" dirty="0"/>
                  <a:t>   :   </a:t>
                </a:r>
                <a:r>
                  <a:rPr lang="de-DE" sz="2400" dirty="0" err="1"/>
                  <a:t>Kaon-nucleon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rescattering</a:t>
                </a:r>
                <a:endParaRPr lang="de-DE" sz="240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2A888887-C24E-ACF1-45D2-EE45D75EA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65" y="4614886"/>
                <a:ext cx="11207235" cy="552395"/>
              </a:xfrm>
              <a:prstGeom prst="rect">
                <a:avLst/>
              </a:prstGeom>
              <a:blipFill>
                <a:blip r:embed="rId5"/>
                <a:stretch>
                  <a:fillRect b="-186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CBD09068-6D99-8850-A7A7-F05447FE3879}"/>
                  </a:ext>
                </a:extLst>
              </p:cNvPr>
              <p:cNvSpPr txBox="1"/>
              <p:nvPr/>
            </p:nvSpPr>
            <p:spPr>
              <a:xfrm>
                <a:off x="944125" y="4091566"/>
                <a:ext cx="11207235" cy="552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de-DE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𝑌𝑁</m:t>
                        </m:r>
                      </m:sub>
                      <m:sup>
                        <m:r>
                          <a:rPr lang="de-DE" sz="2400" i="1" dirty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sz="2400" i="1" dirty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de-DE" sz="2400" i="1" dirty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de-DE" sz="2400" dirty="0"/>
                  <a:t>   :   Hyperon-</a:t>
                </a:r>
                <a:r>
                  <a:rPr lang="de-DE" sz="2400" dirty="0" err="1"/>
                  <a:t>nucleon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rescattering</a:t>
                </a:r>
                <a:endParaRPr lang="de-DE" sz="2400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CBD09068-6D99-8850-A7A7-F05447FE3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125" y="4091566"/>
                <a:ext cx="11207235" cy="552395"/>
              </a:xfrm>
              <a:prstGeom prst="rect">
                <a:avLst/>
              </a:prstGeom>
              <a:blipFill>
                <a:blip r:embed="rId6"/>
                <a:stretch>
                  <a:fillRect b="-186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27A2502A-5B9A-9FE5-8AAD-82D1DA136ED6}"/>
                  </a:ext>
                </a:extLst>
              </p:cNvPr>
              <p:cNvSpPr txBox="1"/>
              <p:nvPr/>
            </p:nvSpPr>
            <p:spPr>
              <a:xfrm>
                <a:off x="644045" y="5140010"/>
                <a:ext cx="11207235" cy="552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de-DE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𝐾𝑁</m:t>
                        </m:r>
                      </m:sub>
                      <m:sup>
                        <m:r>
                          <a:rPr lang="de-DE" sz="2400" i="1" dirty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sz="2400" i="1" dirty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de-DE" sz="2400" i="1" dirty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de-DE" sz="2400" dirty="0"/>
                  <a:t>   :   Pion-</a:t>
                </a:r>
                <a:r>
                  <a:rPr lang="de-DE" sz="2400" dirty="0" err="1"/>
                  <a:t>mediated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processes</a:t>
                </a:r>
                <a:endParaRPr lang="de-DE" sz="2400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27A2502A-5B9A-9FE5-8AAD-82D1DA136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45" y="5140010"/>
                <a:ext cx="11207235" cy="552395"/>
              </a:xfrm>
              <a:prstGeom prst="rect">
                <a:avLst/>
              </a:prstGeom>
              <a:blipFill>
                <a:blip r:embed="rId7"/>
                <a:stretch>
                  <a:fillRect b="-186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A291210-431C-FAB2-FA93-044BF4D74B07}"/>
                  </a:ext>
                </a:extLst>
              </p:cNvPr>
              <p:cNvSpPr txBox="1"/>
              <p:nvPr/>
            </p:nvSpPr>
            <p:spPr>
              <a:xfrm>
                <a:off x="490535" y="5860802"/>
                <a:ext cx="11207235" cy="471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Difference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to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only</a:t>
                </a:r>
                <a:r>
                  <a:rPr lang="de-DE" sz="2400" dirty="0"/>
                  <a:t> </a:t>
                </a:r>
                <a:r>
                  <a:rPr lang="de-DE" sz="2400" dirty="0" err="1"/>
                  <a:t>impulse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approximation</a:t>
                </a:r>
                <a:r>
                  <a:rPr lang="de-DE" sz="2400" dirty="0"/>
                  <a:t>: </a:t>
                </a:r>
                <a:r>
                  <a:rPr lang="de-DE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~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7%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A291210-431C-FAB2-FA93-044BF4D74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5" y="5860802"/>
                <a:ext cx="11207235" cy="471539"/>
              </a:xfrm>
              <a:prstGeom prst="rect">
                <a:avLst/>
              </a:prstGeom>
              <a:blipFill>
                <a:blip r:embed="rId8"/>
                <a:stretch>
                  <a:fillRect l="-707" t="-12821" b="-256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Grafik 14">
            <a:extLst>
              <a:ext uri="{FF2B5EF4-FFF2-40B4-BE49-F238E27FC236}">
                <a16:creationId xmlns:a16="http://schemas.microsoft.com/office/drawing/2014/main" id="{F420B01A-E024-EFC5-A286-147DC8A989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71445">
            <a:off x="8273220" y="5406072"/>
            <a:ext cx="4457208" cy="5768151"/>
          </a:xfrm>
          <a:prstGeom prst="rect">
            <a:avLst/>
          </a:prstGeom>
          <a:effectLst>
            <a:outerShdw blurRad="1651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A03E1686-DF9A-9CE2-761F-52540AA90E64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99563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3E8E9-83B5-8082-CB48-99E1B430A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5AF4741A-EC24-5773-3D79-36B571014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26" y="573086"/>
            <a:ext cx="10423490" cy="628491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4B5E0D1-0DD1-8321-7A40-588119453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72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BD57582-02BB-3B1B-825F-227F1173F71A}"/>
              </a:ext>
            </a:extLst>
          </p:cNvPr>
          <p:cNvSpPr txBox="1"/>
          <p:nvPr/>
        </p:nvSpPr>
        <p:spPr>
          <a:xfrm>
            <a:off x="490536" y="360755"/>
            <a:ext cx="8844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Reconstruction Efficiency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FD9F8140-D141-F397-2F8C-267E00EBB34D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7150982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DC124-FE97-2621-5D17-7243BE5BB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72567C00-2314-7970-3380-FFE251DE320C}"/>
              </a:ext>
            </a:extLst>
          </p:cNvPr>
          <p:cNvSpPr/>
          <p:nvPr/>
        </p:nvSpPr>
        <p:spPr>
          <a:xfrm>
            <a:off x="6277736" y="1557344"/>
            <a:ext cx="5759849" cy="2920156"/>
          </a:xfrm>
          <a:prstGeom prst="roundRect">
            <a:avLst>
              <a:gd name="adj" fmla="val 6186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hteck: abgerundete Ecken 43">
            <a:extLst>
              <a:ext uri="{FF2B5EF4-FFF2-40B4-BE49-F238E27FC236}">
                <a16:creationId xmlns:a16="http://schemas.microsoft.com/office/drawing/2014/main" id="{60B812B6-8F8B-5E1F-7516-699E819BCB84}"/>
              </a:ext>
            </a:extLst>
          </p:cNvPr>
          <p:cNvSpPr/>
          <p:nvPr/>
        </p:nvSpPr>
        <p:spPr>
          <a:xfrm>
            <a:off x="6300900" y="2345853"/>
            <a:ext cx="5210378" cy="347927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0886A02-1314-391B-5F64-3E25B93C5523}"/>
              </a:ext>
            </a:extLst>
          </p:cNvPr>
          <p:cNvCxnSpPr>
            <a:cxnSpLocks/>
          </p:cNvCxnSpPr>
          <p:nvPr/>
        </p:nvCxnSpPr>
        <p:spPr>
          <a:xfrm>
            <a:off x="6393783" y="2004626"/>
            <a:ext cx="54883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A91D8597-9588-8483-5CFE-3E151CFEF227}"/>
              </a:ext>
            </a:extLst>
          </p:cNvPr>
          <p:cNvSpPr/>
          <p:nvPr/>
        </p:nvSpPr>
        <p:spPr>
          <a:xfrm>
            <a:off x="7484532" y="4017624"/>
            <a:ext cx="4026746" cy="347927"/>
          </a:xfrm>
          <a:prstGeom prst="roundRect">
            <a:avLst/>
          </a:prstGeom>
          <a:solidFill>
            <a:srgbClr val="FFFF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D9C909B9-DF0B-4E9C-59D5-0F720C9CCCCE}"/>
              </a:ext>
            </a:extLst>
          </p:cNvPr>
          <p:cNvCxnSpPr>
            <a:cxnSpLocks/>
          </p:cNvCxnSpPr>
          <p:nvPr/>
        </p:nvCxnSpPr>
        <p:spPr>
          <a:xfrm flipV="1">
            <a:off x="10721964" y="1611087"/>
            <a:ext cx="0" cy="28043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133293C5-2777-6E73-C5F3-E70C85B0D2F1}"/>
              </a:ext>
            </a:extLst>
          </p:cNvPr>
          <p:cNvSpPr txBox="1"/>
          <p:nvPr/>
        </p:nvSpPr>
        <p:spPr>
          <a:xfrm>
            <a:off x="9189120" y="1558350"/>
            <a:ext cx="434272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300" dirty="0"/>
              <a:t>Error / %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839D2DF-6E6A-C721-5488-2484074C1323}"/>
              </a:ext>
            </a:extLst>
          </p:cNvPr>
          <p:cNvSpPr txBox="1"/>
          <p:nvPr/>
        </p:nvSpPr>
        <p:spPr>
          <a:xfrm>
            <a:off x="6297467" y="1542961"/>
            <a:ext cx="434272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300" dirty="0"/>
              <a:t>Analysis-</a:t>
            </a:r>
            <a:r>
              <a:rPr lang="de-DE" sz="2300" dirty="0" err="1"/>
              <a:t>dependent</a:t>
            </a:r>
            <a:r>
              <a:rPr lang="de-DE" sz="2300" dirty="0"/>
              <a:t> source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8DC62A1-C877-5677-3C4A-A3A9C5ECD809}"/>
              </a:ext>
            </a:extLst>
          </p:cNvPr>
          <p:cNvSpPr txBox="1"/>
          <p:nvPr/>
        </p:nvSpPr>
        <p:spPr>
          <a:xfrm>
            <a:off x="9005517" y="1953214"/>
            <a:ext cx="434272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/>
              <a:t>1.00</a:t>
            </a:r>
          </a:p>
          <a:p>
            <a:pPr algn="ctr"/>
            <a:r>
              <a:rPr lang="de-DE" sz="2200" dirty="0"/>
              <a:t>12.27</a:t>
            </a:r>
          </a:p>
          <a:p>
            <a:pPr algn="ctr"/>
            <a:r>
              <a:rPr lang="de-DE" sz="2200" dirty="0"/>
              <a:t>1.74</a:t>
            </a:r>
          </a:p>
          <a:p>
            <a:pPr algn="ctr"/>
            <a:r>
              <a:rPr lang="de-DE" sz="2200" dirty="0"/>
              <a:t>4.62</a:t>
            </a:r>
          </a:p>
          <a:p>
            <a:pPr algn="ctr"/>
            <a:r>
              <a:rPr lang="de-DE" sz="2200" dirty="0"/>
              <a:t>2.07</a:t>
            </a:r>
          </a:p>
          <a:p>
            <a:pPr algn="ctr"/>
            <a:r>
              <a:rPr lang="de-DE" sz="2200" dirty="0"/>
              <a:t>1.52</a:t>
            </a:r>
          </a:p>
          <a:p>
            <a:pPr algn="ctr"/>
            <a:r>
              <a:rPr lang="de-DE" sz="2200" dirty="0"/>
              <a:t>1.03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A9E526C-5AF6-582E-A4A4-5C689F49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73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1EC05AD-C51C-63B9-5DE8-942864307949}"/>
              </a:ext>
            </a:extLst>
          </p:cNvPr>
          <p:cNvSpPr txBox="1"/>
          <p:nvPr/>
        </p:nvSpPr>
        <p:spPr>
          <a:xfrm>
            <a:off x="490536" y="360755"/>
            <a:ext cx="8844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Systematic</a:t>
            </a:r>
            <a:r>
              <a:rPr lang="de-DE" sz="3200" b="1" dirty="0"/>
              <a:t> </a:t>
            </a:r>
            <a:r>
              <a:rPr lang="de-DE" sz="3200" b="1" dirty="0" err="1"/>
              <a:t>Scaling</a:t>
            </a:r>
            <a:r>
              <a:rPr lang="de-DE" sz="3200" b="1" dirty="0"/>
              <a:t> </a:t>
            </a:r>
            <a:r>
              <a:rPr lang="de-DE" sz="3200" b="1" dirty="0" err="1"/>
              <a:t>Uncertainties</a:t>
            </a:r>
            <a:endParaRPr lang="de-DE" sz="3200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C7D6832-DD71-12AC-A3DD-FE01ABCFFDE4}"/>
              </a:ext>
            </a:extLst>
          </p:cNvPr>
          <p:cNvSpPr txBox="1"/>
          <p:nvPr/>
        </p:nvSpPr>
        <p:spPr>
          <a:xfrm>
            <a:off x="494229" y="984385"/>
            <a:ext cx="1120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Overview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uncertainties</a:t>
            </a:r>
            <a:r>
              <a:rPr lang="de-DE" sz="2400" dirty="0"/>
              <a:t> </a:t>
            </a:r>
            <a:r>
              <a:rPr lang="de-DE" sz="2400" dirty="0" err="1"/>
              <a:t>that</a:t>
            </a:r>
            <a:r>
              <a:rPr lang="de-DE" sz="2400" dirty="0"/>
              <a:t> </a:t>
            </a:r>
            <a:r>
              <a:rPr lang="de-DE" sz="2400" dirty="0" err="1"/>
              <a:t>scale</a:t>
            </a:r>
            <a:r>
              <a:rPr lang="de-DE" sz="2400" dirty="0"/>
              <a:t> all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points</a:t>
            </a:r>
            <a:r>
              <a:rPr lang="de-DE" sz="2400" dirty="0"/>
              <a:t> in </a:t>
            </a:r>
            <a:r>
              <a:rPr lang="de-DE" sz="2400" dirty="0" err="1"/>
              <a:t>the</a:t>
            </a:r>
            <a:r>
              <a:rPr lang="de-DE" sz="2400" dirty="0"/>
              <a:t> same </a:t>
            </a:r>
            <a:r>
              <a:rPr lang="de-DE" sz="2400" dirty="0" err="1"/>
              <a:t>way</a:t>
            </a:r>
            <a:r>
              <a:rPr lang="de-DE" sz="2400" dirty="0"/>
              <a:t>: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7CF52DB6-5B7E-CEF9-7284-A160550908CD}"/>
              </a:ext>
            </a:extLst>
          </p:cNvPr>
          <p:cNvSpPr/>
          <p:nvPr/>
        </p:nvSpPr>
        <p:spPr>
          <a:xfrm>
            <a:off x="6261867" y="4564934"/>
            <a:ext cx="5759849" cy="825354"/>
          </a:xfrm>
          <a:prstGeom prst="roundRect">
            <a:avLst>
              <a:gd name="adj" fmla="val 2126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: abgerundete Ecken 42">
            <a:extLst>
              <a:ext uri="{FF2B5EF4-FFF2-40B4-BE49-F238E27FC236}">
                <a16:creationId xmlns:a16="http://schemas.microsoft.com/office/drawing/2014/main" id="{5577B4C2-7A68-5415-EA90-E5AFFF895C90}"/>
              </a:ext>
            </a:extLst>
          </p:cNvPr>
          <p:cNvSpPr/>
          <p:nvPr/>
        </p:nvSpPr>
        <p:spPr>
          <a:xfrm>
            <a:off x="8284466" y="5000201"/>
            <a:ext cx="3226811" cy="358843"/>
          </a:xfrm>
          <a:prstGeom prst="roundRect">
            <a:avLst/>
          </a:prstGeom>
          <a:solidFill>
            <a:srgbClr val="F4BB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BA8A53DC-808A-5E22-AD4B-E6BB0FEA0B3F}"/>
              </a:ext>
            </a:extLst>
          </p:cNvPr>
          <p:cNvSpPr txBox="1"/>
          <p:nvPr/>
        </p:nvSpPr>
        <p:spPr>
          <a:xfrm>
            <a:off x="6374228" y="4515713"/>
            <a:ext cx="434272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300" dirty="0"/>
              <a:t>Experiment-independent source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0567D185-038C-BA59-071C-ABD97DD90237}"/>
              </a:ext>
            </a:extLst>
          </p:cNvPr>
          <p:cNvSpPr txBox="1"/>
          <p:nvPr/>
        </p:nvSpPr>
        <p:spPr>
          <a:xfrm>
            <a:off x="6213739" y="4961989"/>
            <a:ext cx="46475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/>
              <a:t>FSI</a:t>
            </a:r>
          </a:p>
        </p:txBody>
      </p: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0B74DF04-85CE-4F8A-72E0-E23B5FBF76C2}"/>
              </a:ext>
            </a:extLst>
          </p:cNvPr>
          <p:cNvCxnSpPr>
            <a:cxnSpLocks/>
          </p:cNvCxnSpPr>
          <p:nvPr/>
        </p:nvCxnSpPr>
        <p:spPr>
          <a:xfrm flipV="1">
            <a:off x="10705291" y="4596384"/>
            <a:ext cx="0" cy="7132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8BA53E95-3D7D-0F99-F78B-3A04EE6C89CC}"/>
              </a:ext>
            </a:extLst>
          </p:cNvPr>
          <p:cNvCxnSpPr>
            <a:cxnSpLocks/>
          </p:cNvCxnSpPr>
          <p:nvPr/>
        </p:nvCxnSpPr>
        <p:spPr>
          <a:xfrm>
            <a:off x="6377110" y="4953000"/>
            <a:ext cx="54883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029E9F1D-EDDB-4A77-A72A-B0D5B5440C9E}"/>
              </a:ext>
            </a:extLst>
          </p:cNvPr>
          <p:cNvSpPr txBox="1"/>
          <p:nvPr/>
        </p:nvSpPr>
        <p:spPr>
          <a:xfrm>
            <a:off x="9172446" y="4515713"/>
            <a:ext cx="434272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300" dirty="0"/>
              <a:t>Error / %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B31B5405-1B29-F742-ED1B-0DB3D76D87BC}"/>
              </a:ext>
            </a:extLst>
          </p:cNvPr>
          <p:cNvSpPr txBox="1"/>
          <p:nvPr/>
        </p:nvSpPr>
        <p:spPr>
          <a:xfrm>
            <a:off x="9033554" y="4961989"/>
            <a:ext cx="43427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/>
              <a:t>7.00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63AB8E07-8BBA-B7EC-2487-173C06665EF6}"/>
                  </a:ext>
                </a:extLst>
              </p:cNvPr>
              <p:cNvSpPr txBox="1"/>
              <p:nvPr/>
            </p:nvSpPr>
            <p:spPr>
              <a:xfrm>
                <a:off x="495155" y="5542383"/>
                <a:ext cx="6218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Summed in </a:t>
                </a:r>
                <a:r>
                  <a:rPr lang="de-DE" sz="2400" dirty="0" err="1"/>
                  <a:t>quadrature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excluding</a:t>
                </a:r>
                <a:r>
                  <a:rPr lang="de-DE" sz="2400" dirty="0"/>
                  <a:t> FSI: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15.42%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63AB8E07-8BBA-B7EC-2487-173C06665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55" y="5542383"/>
                <a:ext cx="6218066" cy="461665"/>
              </a:xfrm>
              <a:prstGeom prst="rect">
                <a:avLst/>
              </a:prstGeom>
              <a:blipFill>
                <a:blip r:embed="rId2"/>
                <a:stretch>
                  <a:fillRect l="-1275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06240C01-2969-0355-FA39-8B136CD653D0}"/>
                  </a:ext>
                </a:extLst>
              </p:cNvPr>
              <p:cNvSpPr txBox="1"/>
              <p:nvPr/>
            </p:nvSpPr>
            <p:spPr>
              <a:xfrm>
                <a:off x="489611" y="6004048"/>
                <a:ext cx="61550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Summed in </a:t>
                </a:r>
                <a:r>
                  <a:rPr lang="de-DE" sz="2400" dirty="0" err="1"/>
                  <a:t>quadrature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including</a:t>
                </a:r>
                <a:r>
                  <a:rPr lang="de-DE" sz="2400" dirty="0"/>
                  <a:t> FSI: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16.93%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06240C01-2969-0355-FA39-8B136CD65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11" y="6004048"/>
                <a:ext cx="6155029" cy="461665"/>
              </a:xfrm>
              <a:prstGeom prst="rect">
                <a:avLst/>
              </a:prstGeom>
              <a:blipFill>
                <a:blip r:embed="rId3"/>
                <a:stretch>
                  <a:fillRect l="-1287" t="-10526" b="-28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0B91A3B-1DEA-D35F-683C-2BBF2202F5DF}"/>
              </a:ext>
            </a:extLst>
          </p:cNvPr>
          <p:cNvGrpSpPr/>
          <p:nvPr/>
        </p:nvGrpSpPr>
        <p:grpSpPr>
          <a:xfrm>
            <a:off x="391630" y="1557344"/>
            <a:ext cx="7172328" cy="3873745"/>
            <a:chOff x="391630" y="1557344"/>
            <a:chExt cx="7172328" cy="3873745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7C366679-33C7-31AC-F12D-86DA4593FC72}"/>
                </a:ext>
              </a:extLst>
            </p:cNvPr>
            <p:cNvGrpSpPr/>
            <p:nvPr/>
          </p:nvGrpSpPr>
          <p:grpSpPr>
            <a:xfrm>
              <a:off x="391630" y="1557344"/>
              <a:ext cx="5685830" cy="3873745"/>
              <a:chOff x="391630" y="1557344"/>
              <a:chExt cx="5685830" cy="3873745"/>
            </a:xfrm>
          </p:grpSpPr>
          <p:sp>
            <p:nvSpPr>
              <p:cNvPr id="3" name="Rechteck: abgerundete Ecken 2">
                <a:extLst>
                  <a:ext uri="{FF2B5EF4-FFF2-40B4-BE49-F238E27FC236}">
                    <a16:creationId xmlns:a16="http://schemas.microsoft.com/office/drawing/2014/main" id="{3BB76E23-A4E1-21D1-95AD-42BC8714DFDF}"/>
                  </a:ext>
                </a:extLst>
              </p:cNvPr>
              <p:cNvSpPr/>
              <p:nvPr/>
            </p:nvSpPr>
            <p:spPr>
              <a:xfrm>
                <a:off x="471055" y="1557344"/>
                <a:ext cx="5606405" cy="3873745"/>
              </a:xfrm>
              <a:prstGeom prst="roundRect">
                <a:avLst>
                  <a:gd name="adj" fmla="val 6186"/>
                </a:avLst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FE5B382B-EAB7-E413-8133-9B2F8EF9F57D}"/>
                  </a:ext>
                </a:extLst>
              </p:cNvPr>
              <p:cNvSpPr txBox="1"/>
              <p:nvPr/>
            </p:nvSpPr>
            <p:spPr>
              <a:xfrm>
                <a:off x="391630" y="1953214"/>
                <a:ext cx="4342721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200" dirty="0"/>
                  <a:t>Beam </a:t>
                </a:r>
                <a:r>
                  <a:rPr lang="de-DE" sz="2200" dirty="0" err="1"/>
                  <a:t>spot</a:t>
                </a:r>
                <a:r>
                  <a:rPr lang="de-DE" sz="2200" dirty="0"/>
                  <a:t> </a:t>
                </a:r>
                <a:r>
                  <a:rPr lang="de-DE" sz="2200" dirty="0" err="1"/>
                  <a:t>alignment</a:t>
                </a:r>
                <a:endParaRPr lang="de-DE" sz="2200" dirty="0"/>
              </a:p>
              <a:p>
                <a:pPr algn="ctr"/>
                <a:r>
                  <a:rPr lang="de-DE" sz="2200" dirty="0"/>
                  <a:t>Photon </a:t>
                </a:r>
                <a:r>
                  <a:rPr lang="de-DE" sz="2200" dirty="0" err="1"/>
                  <a:t>flux</a:t>
                </a:r>
                <a:endParaRPr lang="de-DE" sz="2200" dirty="0"/>
              </a:p>
              <a:p>
                <a:pPr algn="ctr"/>
                <a:r>
                  <a:rPr lang="de-DE" sz="2200" dirty="0"/>
                  <a:t>Beam </a:t>
                </a:r>
                <a:r>
                  <a:rPr lang="de-DE" sz="2200" dirty="0" err="1"/>
                  <a:t>energy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calibration</a:t>
                </a:r>
                <a:endParaRPr lang="de-DE" sz="2200" dirty="0"/>
              </a:p>
              <a:p>
                <a:pPr algn="ctr"/>
                <a:r>
                  <a:rPr lang="de-DE" sz="2200" dirty="0"/>
                  <a:t>Target </a:t>
                </a:r>
                <a:r>
                  <a:rPr lang="de-DE" sz="2200" dirty="0" err="1"/>
                  <a:t>length</a:t>
                </a:r>
                <a:endParaRPr lang="de-DE" sz="2200" dirty="0"/>
              </a:p>
              <a:p>
                <a:pPr algn="ctr"/>
                <a:r>
                  <a:rPr lang="de-DE" sz="2200" dirty="0" err="1"/>
                  <a:t>SciFi</a:t>
                </a:r>
                <a:r>
                  <a:rPr lang="de-DE" sz="2200" dirty="0"/>
                  <a:t> </a:t>
                </a:r>
                <a:r>
                  <a:rPr lang="de-DE" sz="2200" dirty="0" err="1"/>
                  <a:t>efficiency</a:t>
                </a:r>
                <a:endParaRPr lang="de-DE" sz="2200" dirty="0"/>
              </a:p>
              <a:p>
                <a:pPr algn="ctr"/>
                <a:r>
                  <a:rPr lang="de-DE" sz="2200" dirty="0"/>
                  <a:t>DC </a:t>
                </a:r>
                <a:r>
                  <a:rPr lang="de-DE" sz="2200" dirty="0" err="1"/>
                  <a:t>efficiency</a:t>
                </a:r>
                <a:endParaRPr lang="de-DE" sz="2200" dirty="0"/>
              </a:p>
              <a:p>
                <a:pPr algn="ctr"/>
                <a:r>
                  <a:rPr lang="de-DE" sz="2200" dirty="0" err="1"/>
                  <a:t>ToF</a:t>
                </a:r>
                <a:r>
                  <a:rPr lang="de-DE" sz="2200" dirty="0"/>
                  <a:t> wall </a:t>
                </a:r>
                <a:r>
                  <a:rPr lang="de-DE" sz="2200" dirty="0" err="1"/>
                  <a:t>efficiency</a:t>
                </a:r>
                <a:endParaRPr lang="de-DE" sz="2200" dirty="0"/>
              </a:p>
              <a:p>
                <a:pPr algn="ctr"/>
                <a:r>
                  <a:rPr lang="de-DE" sz="2200" dirty="0"/>
                  <a:t>Track time </a:t>
                </a:r>
                <a:r>
                  <a:rPr lang="de-DE" sz="2200" dirty="0" err="1"/>
                  <a:t>selection</a:t>
                </a:r>
                <a:endParaRPr lang="de-DE" sz="2200" dirty="0"/>
              </a:p>
              <a:p>
                <a:pPr algn="ctr"/>
                <a:r>
                  <a:rPr lang="de-DE" sz="2200" dirty="0"/>
                  <a:t>Forward track </a:t>
                </a:r>
                <a:r>
                  <a:rPr lang="de-DE" sz="2200" dirty="0" err="1"/>
                  <a:t>geometric</a:t>
                </a:r>
                <a:r>
                  <a:rPr lang="de-DE" sz="2200" dirty="0"/>
                  <a:t> </a:t>
                </a:r>
                <a:r>
                  <a:rPr lang="de-DE" sz="2200" dirty="0" err="1"/>
                  <a:t>selection</a:t>
                </a:r>
                <a:endParaRPr lang="de-DE" sz="2200" dirty="0"/>
              </a:p>
              <a:p>
                <a:pPr algn="ctr"/>
                <a:r>
                  <a:rPr lang="de-DE" sz="2200" dirty="0"/>
                  <a:t>Modeling </a:t>
                </a:r>
                <a:r>
                  <a:rPr lang="de-DE" sz="2200" dirty="0" err="1"/>
                  <a:t>of</a:t>
                </a:r>
                <a:r>
                  <a:rPr lang="de-DE" sz="2200" dirty="0"/>
                  <a:t> </a:t>
                </a:r>
                <a:r>
                  <a:rPr lang="de-DE" sz="2200" dirty="0" err="1"/>
                  <a:t>hardware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triggers</a:t>
                </a:r>
                <a:endParaRPr lang="de-DE" sz="2200" dirty="0"/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F19CCBD7-BBD3-EF17-0807-13B389604193}"/>
                  </a:ext>
                </a:extLst>
              </p:cNvPr>
              <p:cNvSpPr txBox="1"/>
              <p:nvPr/>
            </p:nvSpPr>
            <p:spPr>
              <a:xfrm>
                <a:off x="471056" y="1558350"/>
                <a:ext cx="4342721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300" dirty="0"/>
                  <a:t>Analysis-independent source</a:t>
                </a:r>
              </a:p>
            </p:txBody>
          </p:sp>
          <p:cxnSp>
            <p:nvCxnSpPr>
              <p:cNvPr id="28" name="Gerader Verbinder 27">
                <a:extLst>
                  <a:ext uri="{FF2B5EF4-FFF2-40B4-BE49-F238E27FC236}">
                    <a16:creationId xmlns:a16="http://schemas.microsoft.com/office/drawing/2014/main" id="{35A77538-CAD8-C78C-A203-A89C3CA689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332" y="2004626"/>
                <a:ext cx="532435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>
                <a:extLst>
                  <a:ext uri="{FF2B5EF4-FFF2-40B4-BE49-F238E27FC236}">
                    <a16:creationId xmlns:a16="http://schemas.microsoft.com/office/drawing/2014/main" id="{4D06572A-9611-F51C-1B12-6B2C5C8F51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3414" y="1611087"/>
                <a:ext cx="0" cy="38200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5A456F20-8F95-0564-09F7-777C6B55A4EC}"/>
                </a:ext>
              </a:extLst>
            </p:cNvPr>
            <p:cNvSpPr txBox="1"/>
            <p:nvPr/>
          </p:nvSpPr>
          <p:spPr>
            <a:xfrm>
              <a:off x="3221237" y="1953214"/>
              <a:ext cx="4342721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dirty="0"/>
                <a:t>4.00</a:t>
              </a:r>
            </a:p>
            <a:p>
              <a:pPr algn="ctr"/>
              <a:r>
                <a:rPr lang="de-DE" sz="2200" dirty="0"/>
                <a:t>4.00</a:t>
              </a:r>
            </a:p>
            <a:p>
              <a:pPr algn="ctr"/>
              <a:r>
                <a:rPr lang="de-DE" sz="2200" dirty="0"/>
                <a:t>1.00</a:t>
              </a:r>
            </a:p>
            <a:p>
              <a:pPr algn="ctr"/>
              <a:r>
                <a:rPr lang="de-DE" sz="2200" dirty="0"/>
                <a:t>1.70</a:t>
              </a:r>
            </a:p>
            <a:p>
              <a:pPr algn="ctr"/>
              <a:r>
                <a:rPr lang="de-DE" sz="2200" dirty="0"/>
                <a:t>3.00</a:t>
              </a:r>
            </a:p>
            <a:p>
              <a:pPr algn="ctr"/>
              <a:r>
                <a:rPr lang="de-DE" sz="2200" dirty="0"/>
                <a:t>1.00</a:t>
              </a:r>
            </a:p>
            <a:p>
              <a:pPr algn="ctr"/>
              <a:r>
                <a:rPr lang="de-DE" sz="2200" dirty="0"/>
                <a:t>1.50</a:t>
              </a:r>
            </a:p>
            <a:p>
              <a:pPr algn="ctr"/>
              <a:r>
                <a:rPr lang="de-DE" sz="2200" dirty="0"/>
                <a:t>2.00</a:t>
              </a:r>
            </a:p>
            <a:p>
              <a:pPr algn="ctr"/>
              <a:r>
                <a:rPr lang="de-DE" sz="2200" dirty="0"/>
                <a:t>1.00</a:t>
              </a:r>
            </a:p>
            <a:p>
              <a:pPr algn="ctr"/>
              <a:r>
                <a:rPr lang="de-DE" sz="2200" dirty="0"/>
                <a:t>1.00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12BE2BB6-3145-AB7C-6519-DBA19E96D58D}"/>
                </a:ext>
              </a:extLst>
            </p:cNvPr>
            <p:cNvSpPr txBox="1"/>
            <p:nvPr/>
          </p:nvSpPr>
          <p:spPr>
            <a:xfrm>
              <a:off x="3209417" y="1558350"/>
              <a:ext cx="4342721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300" dirty="0"/>
                <a:t>Error / %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67B2ED7A-6C3D-0D45-55CF-01258F0001F3}"/>
                  </a:ext>
                </a:extLst>
              </p:cNvPr>
              <p:cNvSpPr txBox="1"/>
              <p:nvPr/>
            </p:nvSpPr>
            <p:spPr>
              <a:xfrm>
                <a:off x="6173879" y="1953214"/>
                <a:ext cx="4647521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de-DE" sz="2200" dirty="0"/>
                  <a:t> </a:t>
                </a:r>
                <a:r>
                  <a:rPr lang="de-DE" sz="2200" dirty="0" err="1"/>
                  <a:t>assignment</a:t>
                </a:r>
                <a:r>
                  <a:rPr lang="de-DE" sz="2200" dirty="0"/>
                  <a:t> </a:t>
                </a:r>
                <a:r>
                  <a:rPr lang="de-DE" sz="2200" dirty="0" err="1"/>
                  <a:t>of</a:t>
                </a:r>
                <a:r>
                  <a:rPr lang="de-DE" sz="2200" dirty="0"/>
                  <a:t> </a:t>
                </a:r>
                <a:r>
                  <a:rPr lang="de-DE" sz="2200" dirty="0" err="1"/>
                  <a:t>flux</a:t>
                </a:r>
                <a:endParaRPr lang="de-DE" sz="2200" dirty="0"/>
              </a:p>
              <a:p>
                <a:pPr algn="ctr"/>
                <a:r>
                  <a:rPr lang="de-DE" sz="2200" dirty="0"/>
                  <a:t>Charge </a:t>
                </a:r>
                <a:r>
                  <a:rPr lang="de-DE" sz="2200" dirty="0" err="1"/>
                  <a:t>signature</a:t>
                </a:r>
                <a:r>
                  <a:rPr lang="de-DE" sz="2200" dirty="0"/>
                  <a:t> </a:t>
                </a:r>
                <a:r>
                  <a:rPr lang="de-DE" sz="2200" dirty="0" err="1"/>
                  <a:t>selection</a:t>
                </a:r>
                <a:r>
                  <a:rPr lang="de-DE" sz="2200" dirty="0"/>
                  <a:t> </a:t>
                </a:r>
                <a:r>
                  <a:rPr lang="de-DE" sz="2200" dirty="0" err="1"/>
                  <a:t>of</a:t>
                </a:r>
                <a:r>
                  <a:rPr lang="de-DE" sz="2200" dirty="0"/>
                  <a:t> </a:t>
                </a:r>
                <a:r>
                  <a:rPr lang="de-DE" sz="2200" dirty="0" err="1"/>
                  <a:t>neutron</a:t>
                </a:r>
                <a:endParaRPr lang="de-DE" sz="2200" dirty="0"/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200" dirty="0"/>
                  <a:t> </a:t>
                </a:r>
                <a:r>
                  <a:rPr lang="de-DE" sz="2200" dirty="0" err="1"/>
                  <a:t>kinetic</a:t>
                </a:r>
                <a:r>
                  <a:rPr lang="de-DE" sz="2200" dirty="0"/>
                  <a:t> </a:t>
                </a:r>
                <a:r>
                  <a:rPr lang="de-DE" sz="2200" dirty="0" err="1"/>
                  <a:t>energy</a:t>
                </a:r>
                <a:r>
                  <a:rPr lang="de-DE" sz="2200" dirty="0"/>
                  <a:t> </a:t>
                </a:r>
                <a:r>
                  <a:rPr lang="de-DE" sz="2200" dirty="0" err="1"/>
                  <a:t>cut</a:t>
                </a:r>
                <a:endParaRPr lang="de-DE" sz="2200" dirty="0"/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200" dirty="0"/>
                  <a:t> </a:t>
                </a:r>
                <a:r>
                  <a:rPr lang="de-DE" sz="2200" dirty="0" err="1"/>
                  <a:t>momentum</a:t>
                </a:r>
                <a:r>
                  <a:rPr lang="de-DE" sz="2200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22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200" dirty="0"/>
                  <a:t> frame </a:t>
                </a:r>
                <a:r>
                  <a:rPr lang="de-DE" sz="2200" dirty="0" err="1"/>
                  <a:t>cut</a:t>
                </a:r>
                <a:endParaRPr lang="de-DE" sz="2200" dirty="0"/>
              </a:p>
              <a:p>
                <a:pPr algn="ctr"/>
                <a:r>
                  <a:rPr lang="de-DE" sz="2200" dirty="0"/>
                  <a:t>MM </a:t>
                </a:r>
                <a:r>
                  <a:rPr lang="de-DE" sz="2200" dirty="0" err="1"/>
                  <a:t>to</a:t>
                </a:r>
                <a:r>
                  <a:rPr lang="de-DE" sz="2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2200" dirty="0"/>
                  <a:t> cut</a:t>
                </a:r>
              </a:p>
              <a:p>
                <a:pPr algn="ctr"/>
                <a:r>
                  <a:rPr lang="de-DE" sz="2200" dirty="0"/>
                  <a:t>MM </a:t>
                </a:r>
                <a:r>
                  <a:rPr lang="de-DE" sz="2200" dirty="0" err="1"/>
                  <a:t>to</a:t>
                </a:r>
                <a:r>
                  <a:rPr lang="de-DE" sz="2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sz="2200" dirty="0"/>
                  <a:t> cut</a:t>
                </a:r>
              </a:p>
              <a:p>
                <a:pPr algn="ctr"/>
                <a:r>
                  <a:rPr lang="de-DE" sz="2200" dirty="0"/>
                  <a:t>BG off </a:t>
                </a:r>
                <a:r>
                  <a:rPr lang="de-DE" sz="2200" dirty="0" err="1"/>
                  <a:t>neutron</a:t>
                </a:r>
                <a:endParaRPr lang="de-DE" sz="2200" dirty="0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67B2ED7A-6C3D-0D45-55CF-01258F000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879" y="1953214"/>
                <a:ext cx="4647521" cy="2462213"/>
              </a:xfrm>
              <a:prstGeom prst="rect">
                <a:avLst/>
              </a:prstGeom>
              <a:blipFill>
                <a:blip r:embed="rId4"/>
                <a:stretch>
                  <a:fillRect t="-1485" b="-42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DADC0833-5D0A-19BE-F94D-6C0484BE6F4A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01509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4" grpId="0" animBg="1"/>
      <p:bldP spid="37" grpId="0" animBg="1"/>
      <p:bldP spid="26" grpId="0"/>
      <p:bldP spid="25" grpId="0"/>
      <p:bldP spid="20" grpId="0"/>
      <p:bldP spid="5" grpId="0"/>
      <p:bldP spid="8" grpId="0" animBg="1"/>
      <p:bldP spid="43" grpId="0" animBg="1"/>
      <p:bldP spid="38" grpId="0"/>
      <p:bldP spid="40" grpId="0"/>
      <p:bldP spid="39" grpId="0"/>
      <p:bldP spid="41" grpId="0"/>
      <p:bldP spid="53" grpId="0"/>
      <p:bldP spid="54" grpId="0"/>
      <p:bldP spid="1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62C84-2887-11E4-342A-F578AFFF4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8111980-2B2A-F307-D3AC-3316CB9E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74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E791ECC-A59F-FF30-86DB-92F2E4768F21}"/>
              </a:ext>
            </a:extLst>
          </p:cNvPr>
          <p:cNvSpPr txBox="1"/>
          <p:nvPr/>
        </p:nvSpPr>
        <p:spPr>
          <a:xfrm>
            <a:off x="490536" y="360755"/>
            <a:ext cx="8844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Systematic</a:t>
            </a:r>
            <a:r>
              <a:rPr lang="de-DE" sz="3200" b="1" dirty="0"/>
              <a:t> Fitting </a:t>
            </a:r>
            <a:r>
              <a:rPr lang="de-DE" sz="3200" b="1" dirty="0" err="1"/>
              <a:t>Uncertainty</a:t>
            </a:r>
            <a:endParaRPr lang="de-DE" sz="3200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7FC56A4-FA1A-D675-9BFB-E4D9EE6152D8}"/>
              </a:ext>
            </a:extLst>
          </p:cNvPr>
          <p:cNvSpPr txBox="1"/>
          <p:nvPr/>
        </p:nvSpPr>
        <p:spPr>
          <a:xfrm>
            <a:off x="494229" y="984385"/>
            <a:ext cx="1120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Affects</a:t>
            </a:r>
            <a:r>
              <a:rPr lang="de-DE" sz="2400" dirty="0"/>
              <a:t>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points</a:t>
            </a:r>
            <a:r>
              <a:rPr lang="de-DE" sz="2400" dirty="0"/>
              <a:t> </a:t>
            </a:r>
            <a:r>
              <a:rPr lang="de-DE" sz="2400" dirty="0" err="1"/>
              <a:t>individually</a:t>
            </a:r>
            <a:endParaRPr lang="de-DE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C7092EB-932C-9613-97C0-3403C2E0C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0086" y="1624092"/>
            <a:ext cx="8551828" cy="520148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BEC2FB3-A8BE-95E8-2AF9-DEA4311F398F}"/>
              </a:ext>
            </a:extLst>
          </p:cNvPr>
          <p:cNvSpPr txBox="1"/>
          <p:nvPr/>
        </p:nvSpPr>
        <p:spPr>
          <a:xfrm>
            <a:off x="490536" y="1393260"/>
            <a:ext cx="1120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Varied</a:t>
            </a:r>
            <a:r>
              <a:rPr lang="de-DE" sz="2400" dirty="0"/>
              <a:t> </a:t>
            </a:r>
            <a:r>
              <a:rPr lang="de-DE" sz="2400" dirty="0" err="1"/>
              <a:t>fitting</a:t>
            </a:r>
            <a:r>
              <a:rPr lang="de-DE" sz="2400" dirty="0"/>
              <a:t> </a:t>
            </a:r>
            <a:r>
              <a:rPr lang="de-DE" sz="2400" dirty="0" err="1"/>
              <a:t>parameters</a:t>
            </a:r>
            <a:r>
              <a:rPr lang="de-DE" sz="2400" dirty="0"/>
              <a:t>: Bin </a:t>
            </a:r>
            <a:r>
              <a:rPr lang="de-DE" sz="2400" dirty="0" err="1"/>
              <a:t>width</a:t>
            </a:r>
            <a:r>
              <a:rPr lang="de-DE" sz="2400" dirty="0"/>
              <a:t>, </a:t>
            </a:r>
            <a:r>
              <a:rPr lang="de-DE" sz="2400" dirty="0" err="1"/>
              <a:t>lower</a:t>
            </a:r>
            <a:r>
              <a:rPr lang="de-DE" sz="2400" dirty="0"/>
              <a:t> </a:t>
            </a:r>
            <a:r>
              <a:rPr lang="de-DE" sz="2400" dirty="0" err="1"/>
              <a:t>fitting</a:t>
            </a:r>
            <a:r>
              <a:rPr lang="de-DE" sz="2400" dirty="0"/>
              <a:t> </a:t>
            </a:r>
            <a:r>
              <a:rPr lang="de-DE" sz="2400" dirty="0" err="1"/>
              <a:t>boundary</a:t>
            </a:r>
            <a:r>
              <a:rPr lang="de-DE" sz="2400" dirty="0"/>
              <a:t>, x-shift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input</a:t>
            </a:r>
            <a:r>
              <a:rPr lang="de-DE" sz="2400" dirty="0"/>
              <a:t> </a:t>
            </a:r>
            <a:r>
              <a:rPr lang="de-DE" sz="2400" dirty="0" err="1"/>
              <a:t>spectra</a:t>
            </a:r>
            <a:endParaRPr lang="de-DE" sz="2400" dirty="0"/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3D50CA3E-4EF6-A958-AAD7-04E4960627D2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278767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689EF-5BD9-8DA2-1DE8-759218DE4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B68AEE8-1525-C8B1-FE12-BB123FD62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4511" y="605220"/>
            <a:ext cx="10140107" cy="611625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156A280-0AFD-7C1A-1AF0-EC516CBC84E6}"/>
              </a:ext>
            </a:extLst>
          </p:cNvPr>
          <p:cNvSpPr txBox="1">
            <a:spLocks/>
          </p:cNvSpPr>
          <p:nvPr/>
        </p:nvSpPr>
        <p:spPr>
          <a:xfrm>
            <a:off x="0" y="6519446"/>
            <a:ext cx="4678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909085"/>
                </a:solidFill>
              </a:rPr>
              <a:t>LEPS, https://doi.org/10.1103/PhysRevLett.97.082003		            			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8219912-7269-0C9E-9986-7F45450B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75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CD7B1FA0-AF85-03C5-9190-9EE19E120150}"/>
                  </a:ext>
                </a:extLst>
              </p:cNvPr>
              <p:cNvSpPr txBox="1"/>
              <p:nvPr/>
            </p:nvSpPr>
            <p:spPr>
              <a:xfrm>
                <a:off x="490536" y="360755"/>
                <a:ext cx="884429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DCS </a:t>
                </a:r>
                <a:r>
                  <a:rPr lang="de-DE" sz="3200" b="1" dirty="0" err="1"/>
                  <a:t>of</a:t>
                </a:r>
                <a:r>
                  <a:rPr lang="de-DE" sz="3200" b="1" dirty="0"/>
                  <a:t> </a:t>
                </a:r>
                <a14:m>
                  <m:oMath xmlns:m="http://schemas.openxmlformats.org/officeDocument/2006/math"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𝜸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0" smtClean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de-DE" sz="32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3200" b="1" dirty="0"/>
                  <a:t> at </a:t>
                </a:r>
                <a14:m>
                  <m:oMath xmlns:m="http://schemas.openxmlformats.org/officeDocument/2006/math">
                    <m:r>
                      <a:rPr lang="de-DE" sz="3200" b="1" i="0" smtClean="0">
                        <a:latin typeface="Cambria Math" panose="02040503050406030204" pitchFamily="18" charset="0"/>
                      </a:rPr>
                      <m:t>𝐜𝐨𝐬</m:t>
                    </m:r>
                    <m:d>
                      <m:d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3200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de-DE" sz="3200" b="1" i="0" smtClean="0">
                                <a:latin typeface="Cambria Math" panose="02040503050406030204" pitchFamily="18" charset="0"/>
                              </a:rPr>
                              <m:t>𝐂𝐌</m:t>
                            </m:r>
                          </m:sub>
                        </m:sSub>
                      </m:e>
                    </m:d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de-DE" sz="3200" b="1" dirty="0"/>
                  <a:t> 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67BE197-ED36-C722-F8BD-2485ED403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360755"/>
                <a:ext cx="8844294" cy="584775"/>
              </a:xfrm>
              <a:prstGeom prst="rect">
                <a:avLst/>
              </a:prstGeom>
              <a:blipFill>
                <a:blip r:embed="rId3"/>
                <a:stretch>
                  <a:fillRect l="-1723"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8497E64-ED4C-DA0E-03A6-7E3723735AFC}"/>
              </a:ext>
            </a:extLst>
          </p:cNvPr>
          <p:cNvGrpSpPr/>
          <p:nvPr/>
        </p:nvGrpSpPr>
        <p:grpSpPr>
          <a:xfrm>
            <a:off x="196622" y="2060852"/>
            <a:ext cx="1563488" cy="718848"/>
            <a:chOff x="590335" y="1201392"/>
            <a:chExt cx="1563488" cy="718848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6CE36EF1-896F-47DE-6B0B-E5213E944595}"/>
                </a:ext>
              </a:extLst>
            </p:cNvPr>
            <p:cNvSpPr/>
            <p:nvPr/>
          </p:nvSpPr>
          <p:spPr>
            <a:xfrm>
              <a:off x="590335" y="1201392"/>
              <a:ext cx="1563488" cy="71884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71E294BF-6778-0A6D-340A-0CC1AD9DBA9B}"/>
                    </a:ext>
                  </a:extLst>
                </p:cNvPr>
                <p:cNvSpPr txBox="1"/>
                <p:nvPr/>
              </p:nvSpPr>
              <p:spPr>
                <a:xfrm>
                  <a:off x="691838" y="1287680"/>
                  <a:ext cx="1461985" cy="5422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</m:oMath>
                  </a14:m>
                  <a:r>
                    <a:rPr lang="de-DE" sz="2000" dirty="0"/>
                    <a:t> in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μb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Ge</m:t>
                          </m:r>
                          <m:sSup>
                            <m:s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2000" b="0" i="0" smtClean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a14:m>
                  <a:endParaRPr lang="de-DE" sz="2000" dirty="0"/>
                </a:p>
              </p:txBody>
            </p:sp>
          </mc:Choice>
          <mc:Fallback xmlns="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F99B17E8-4DA3-5026-D6E0-D5B1F68679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838" y="1287680"/>
                  <a:ext cx="1461985" cy="542264"/>
                </a:xfrm>
                <a:prstGeom prst="rect">
                  <a:avLst/>
                </a:prstGeom>
                <a:blipFill>
                  <a:blip r:embed="rId5"/>
                  <a:stretch>
                    <a:fillRect b="-786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92DEC85F-AF63-C069-C37F-1C2518BB99CB}"/>
              </a:ext>
            </a:extLst>
          </p:cNvPr>
          <p:cNvCxnSpPr>
            <a:cxnSpLocks/>
          </p:cNvCxnSpPr>
          <p:nvPr/>
        </p:nvCxnSpPr>
        <p:spPr>
          <a:xfrm>
            <a:off x="7233920" y="1818547"/>
            <a:ext cx="0" cy="1757773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EF5B079-EF01-9026-E090-31C597DCB7F3}"/>
              </a:ext>
            </a:extLst>
          </p:cNvPr>
          <p:cNvGrpSpPr/>
          <p:nvPr/>
        </p:nvGrpSpPr>
        <p:grpSpPr>
          <a:xfrm>
            <a:off x="7233920" y="2309495"/>
            <a:ext cx="2982520" cy="775876"/>
            <a:chOff x="7233920" y="2309495"/>
            <a:chExt cx="2982520" cy="775876"/>
          </a:xfrm>
        </p:grpSpPr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F82E7593-5D13-1B2E-2172-365A3F938C49}"/>
                </a:ext>
              </a:extLst>
            </p:cNvPr>
            <p:cNvCxnSpPr/>
            <p:nvPr/>
          </p:nvCxnSpPr>
          <p:spPr>
            <a:xfrm>
              <a:off x="7233920" y="2697433"/>
              <a:ext cx="5384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1CC8E605-E4DB-B02A-F391-D656A9C57B90}"/>
                </a:ext>
              </a:extLst>
            </p:cNvPr>
            <p:cNvGrpSpPr/>
            <p:nvPr/>
          </p:nvGrpSpPr>
          <p:grpSpPr>
            <a:xfrm>
              <a:off x="7699827" y="2309495"/>
              <a:ext cx="2516613" cy="775876"/>
              <a:chOff x="8907020" y="4811486"/>
              <a:chExt cx="2229065" cy="1817391"/>
            </a:xfrm>
          </p:grpSpPr>
          <p:sp>
            <p:nvSpPr>
              <p:cNvPr id="17" name="Rechteck: abgerundete Ecken 16">
                <a:extLst>
                  <a:ext uri="{FF2B5EF4-FFF2-40B4-BE49-F238E27FC236}">
                    <a16:creationId xmlns:a16="http://schemas.microsoft.com/office/drawing/2014/main" id="{09AF5A3A-2518-E57D-1C6F-1746A61F704D}"/>
                  </a:ext>
                </a:extLst>
              </p:cNvPr>
              <p:cNvSpPr/>
              <p:nvPr/>
            </p:nvSpPr>
            <p:spPr>
              <a:xfrm>
                <a:off x="8961449" y="4811486"/>
                <a:ext cx="2120208" cy="181739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7C899922-DFFE-A841-8194-F4C973914AAD}"/>
                  </a:ext>
                </a:extLst>
              </p:cNvPr>
              <p:cNvSpPr txBox="1"/>
              <p:nvPr/>
            </p:nvSpPr>
            <p:spPr>
              <a:xfrm>
                <a:off x="8907020" y="4867820"/>
                <a:ext cx="2229065" cy="1356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err="1"/>
                  <a:t>Why</a:t>
                </a:r>
                <a:r>
                  <a:rPr lang="de-DE" sz="2000" dirty="0"/>
                  <a:t> </a:t>
                </a:r>
                <a:r>
                  <a:rPr lang="de-DE" sz="2000" dirty="0" err="1"/>
                  <a:t>peak</a:t>
                </a:r>
                <a:r>
                  <a:rPr lang="de-DE" sz="2000" dirty="0"/>
                  <a:t> not </a:t>
                </a:r>
                <a:r>
                  <a:rPr lang="de-DE" sz="2000" dirty="0" err="1"/>
                  <a:t>seen</a:t>
                </a:r>
                <a:r>
                  <a:rPr lang="de-DE" sz="2000" dirty="0"/>
                  <a:t> </a:t>
                </a:r>
              </a:p>
              <a:p>
                <a:pPr algn="ctr"/>
                <a:r>
                  <a:rPr lang="de-DE" sz="2000" dirty="0"/>
                  <a:t>in CLAS </a:t>
                </a:r>
                <a:r>
                  <a:rPr lang="de-DE" sz="2000" dirty="0" err="1"/>
                  <a:t>data</a:t>
                </a:r>
                <a:r>
                  <a:rPr lang="de-DE" sz="2000" dirty="0"/>
                  <a:t> </a:t>
                </a:r>
                <a:r>
                  <a:rPr lang="de-DE" sz="2000" dirty="0" err="1"/>
                  <a:t>set</a:t>
                </a:r>
                <a:r>
                  <a:rPr lang="de-DE" sz="2000" dirty="0"/>
                  <a:t>?</a:t>
                </a:r>
              </a:p>
            </p:txBody>
          </p:sp>
        </p:grp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21B84C07-83C4-F4E4-F8A5-EB51D0822040}"/>
              </a:ext>
            </a:extLst>
          </p:cNvPr>
          <p:cNvSpPr txBox="1">
            <a:spLocks/>
          </p:cNvSpPr>
          <p:nvPr/>
        </p:nvSpPr>
        <p:spPr>
          <a:xfrm>
            <a:off x="7233920" y="6519446"/>
            <a:ext cx="4617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909085"/>
                </a:solidFill>
              </a:rPr>
              <a:t>CLAS, https://doi.org/10.1016/j.physletb.2010.04.028		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BF45791-81B5-9B3C-8DAD-9461AC6A62FE}"/>
              </a:ext>
            </a:extLst>
          </p:cNvPr>
          <p:cNvGrpSpPr/>
          <p:nvPr/>
        </p:nvGrpSpPr>
        <p:grpSpPr>
          <a:xfrm>
            <a:off x="9758150" y="4095113"/>
            <a:ext cx="2229065" cy="1817391"/>
            <a:chOff x="8961449" y="4811486"/>
            <a:chExt cx="2229065" cy="1817391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8B319774-46AF-926B-5EDA-4807348F1206}"/>
                </a:ext>
              </a:extLst>
            </p:cNvPr>
            <p:cNvSpPr/>
            <p:nvPr/>
          </p:nvSpPr>
          <p:spPr>
            <a:xfrm>
              <a:off x="8961449" y="4811486"/>
              <a:ext cx="2120208" cy="181739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>
                  <a:extLst>
                    <a:ext uri="{FF2B5EF4-FFF2-40B4-BE49-F238E27FC236}">
                      <a16:creationId xmlns:a16="http://schemas.microsoft.com/office/drawing/2014/main" id="{AED01E44-57E1-D218-89FB-76A134709684}"/>
                    </a:ext>
                  </a:extLst>
                </p:cNvPr>
                <p:cNvSpPr txBox="1"/>
                <p:nvPr/>
              </p:nvSpPr>
              <p:spPr>
                <a:xfrm>
                  <a:off x="8961449" y="4843773"/>
                  <a:ext cx="2229065" cy="17851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000" dirty="0"/>
                    <a:t>Four-momentum</a:t>
                  </a:r>
                </a:p>
                <a:p>
                  <a:pPr algn="ctr"/>
                  <a:r>
                    <a:rPr lang="de-DE" sz="2000" dirty="0" err="1"/>
                    <a:t>conservation</a:t>
                  </a:r>
                  <a:r>
                    <a:rPr lang="de-DE" sz="2000" dirty="0"/>
                    <a:t>: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de-DE" sz="2000" dirty="0"/>
                </a:p>
                <a:p>
                  <a:pPr algn="ctr"/>
                  <a:endParaRPr lang="de-DE" sz="800" dirty="0"/>
                </a:p>
                <a:p>
                  <a:pPr algn="ctr"/>
                  <a:r>
                    <a:rPr lang="de-DE" sz="2000" dirty="0"/>
                    <a:t>Mandelstam </a:t>
                  </a:r>
                  <a14:m>
                    <m:oMath xmlns:m="http://schemas.openxmlformats.org/officeDocument/2006/math"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r>
                    <a:rPr lang="de-DE" sz="2000" dirty="0"/>
                    <a:t>: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de-DE" sz="20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de-DE" sz="2000" dirty="0"/>
                </a:p>
              </p:txBody>
            </p:sp>
          </mc:Choice>
          <mc:Fallback xmlns="">
            <p:sp>
              <p:nvSpPr>
                <p:cNvPr id="7" name="Textfeld 6">
                  <a:extLst>
                    <a:ext uri="{FF2B5EF4-FFF2-40B4-BE49-F238E27FC236}">
                      <a16:creationId xmlns:a16="http://schemas.microsoft.com/office/drawing/2014/main" id="{315C1BCF-E6F4-F94E-193E-10A8288D10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1449" y="4843773"/>
                  <a:ext cx="2229065" cy="1785104"/>
                </a:xfrm>
                <a:prstGeom prst="rect">
                  <a:avLst/>
                </a:prstGeom>
                <a:blipFill>
                  <a:blip r:embed="rId4"/>
                  <a:stretch>
                    <a:fillRect t="-170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0C84FE98-A9FB-0887-1741-F06B00AD7D06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3304739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B16F-54D8-C8B5-7D7B-C06DF0DD7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A9D5DACE-4048-A311-D169-75872B923B7C}"/>
              </a:ext>
            </a:extLst>
          </p:cNvPr>
          <p:cNvGrpSpPr/>
          <p:nvPr/>
        </p:nvGrpSpPr>
        <p:grpSpPr>
          <a:xfrm>
            <a:off x="1301819" y="839710"/>
            <a:ext cx="10018462" cy="5844103"/>
            <a:chOff x="1301819" y="653142"/>
            <a:chExt cx="10018462" cy="584410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8A09660-A571-11F0-E551-732FF9D1F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819" y="653142"/>
              <a:ext cx="10018462" cy="5844103"/>
            </a:xfrm>
            <a:prstGeom prst="rect">
              <a:avLst/>
            </a:prstGeom>
          </p:spPr>
        </p:pic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F7FF21DC-9C86-6117-E30B-879744E58478}"/>
                </a:ext>
              </a:extLst>
            </p:cNvPr>
            <p:cNvGrpSpPr/>
            <p:nvPr/>
          </p:nvGrpSpPr>
          <p:grpSpPr>
            <a:xfrm>
              <a:off x="5816599" y="1229360"/>
              <a:ext cx="4448629" cy="4689660"/>
              <a:chOff x="5816599" y="1229360"/>
              <a:chExt cx="4448629" cy="4689660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0F1076C8-3839-BC23-867E-CFFA2E2BFD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8142" y="1302512"/>
                <a:ext cx="3897086" cy="2659916"/>
              </a:xfrm>
              <a:prstGeom prst="rect">
                <a:avLst/>
              </a:prstGeom>
            </p:spPr>
          </p:pic>
          <p:cxnSp>
            <p:nvCxnSpPr>
              <p:cNvPr id="10" name="Gerader Verbinder 9">
                <a:extLst>
                  <a:ext uri="{FF2B5EF4-FFF2-40B4-BE49-F238E27FC236}">
                    <a16:creationId xmlns:a16="http://schemas.microsoft.com/office/drawing/2014/main" id="{B1C24957-08F0-F883-D6AC-3DDF205B19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6599" y="1229360"/>
                <a:ext cx="0" cy="468966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r Verbinder 11">
                <a:extLst>
                  <a:ext uri="{FF2B5EF4-FFF2-40B4-BE49-F238E27FC236}">
                    <a16:creationId xmlns:a16="http://schemas.microsoft.com/office/drawing/2014/main" id="{C2CC82C8-9998-A7AA-486F-0739247DF2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2519" y="1229360"/>
                <a:ext cx="0" cy="468966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mit Pfeil 13">
                <a:extLst>
                  <a:ext uri="{FF2B5EF4-FFF2-40B4-BE49-F238E27FC236}">
                    <a16:creationId xmlns:a16="http://schemas.microsoft.com/office/drawing/2014/main" id="{7B4AEF66-CFBE-A62E-320E-FC0ED8C318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13874" y="2704592"/>
                <a:ext cx="460078" cy="0"/>
              </a:xfrm>
              <a:prstGeom prst="straightConnector1">
                <a:avLst/>
              </a:prstGeom>
              <a:ln>
                <a:solidFill>
                  <a:srgbClr val="FF0101"/>
                </a:solidFill>
                <a:headEnd type="oval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feld 15">
                    <a:extLst>
                      <a:ext uri="{FF2B5EF4-FFF2-40B4-BE49-F238E27FC236}">
                        <a16:creationId xmlns:a16="http://schemas.microsoft.com/office/drawing/2014/main" id="{92A64D68-4977-7109-B7BD-968865E51D2B}"/>
                      </a:ext>
                    </a:extLst>
                  </p:cNvPr>
                  <p:cNvSpPr txBox="1"/>
                  <p:nvPr/>
                </p:nvSpPr>
                <p:spPr>
                  <a:xfrm>
                    <a:off x="7356578" y="3916574"/>
                    <a:ext cx="2047804" cy="31053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ad>
                            <m:radPr>
                              <m:degHide m:val="o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ra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Uniform</m:t>
                              </m:r>
                            </m:sup>
                          </m:sSubSup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6" name="Textfeld 15">
                    <a:extLst>
                      <a:ext uri="{FF2B5EF4-FFF2-40B4-BE49-F238E27FC236}">
                        <a16:creationId xmlns:a16="http://schemas.microsoft.com/office/drawing/2014/main" id="{92A64D68-4977-7109-B7BD-968865E51D2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56578" y="3916574"/>
                    <a:ext cx="2047804" cy="31053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381" r="-595" b="-1568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E12FC8D9-88AC-468A-741E-55DAA4981A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77479" y="1570750"/>
                <a:ext cx="0" cy="2123440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F8BC2E13-E1B3-80E8-F713-65155D5FF8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99549" y="1570750"/>
                <a:ext cx="0" cy="2123440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107CFF7-D072-78DE-D1C3-0DAEE568C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76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D63F916-87B7-96EB-AB65-560520AEE8A2}"/>
                  </a:ext>
                </a:extLst>
              </p:cNvPr>
              <p:cNvSpPr txBox="1"/>
              <p:nvPr/>
            </p:nvSpPr>
            <p:spPr>
              <a:xfrm>
                <a:off x="490536" y="360755"/>
                <a:ext cx="8844294" cy="832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 err="1"/>
                  <a:t>Conversion</a:t>
                </a:r>
                <a:r>
                  <a:rPr lang="de-DE" sz="3200" b="1" dirty="0"/>
                  <a:t> </a:t>
                </a:r>
                <a:r>
                  <a:rPr lang="de-DE" sz="3200" b="1" dirty="0" err="1"/>
                  <a:t>of</a:t>
                </a:r>
                <a:r>
                  <a:rPr lang="de-DE" sz="3200" b="1" dirty="0"/>
                  <a:t> DCS </a:t>
                </a:r>
                <a:r>
                  <a:rPr lang="de-DE" sz="3200" b="1" dirty="0" err="1"/>
                  <a:t>to</a:t>
                </a:r>
                <a:r>
                  <a:rPr lang="de-DE" sz="32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</m:num>
                      <m:den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𝒅𝒕</m:t>
                        </m:r>
                      </m:den>
                    </m:f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3200" b="1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D63F916-87B7-96EB-AB65-560520AEE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360755"/>
                <a:ext cx="8844294" cy="832344"/>
              </a:xfrm>
              <a:prstGeom prst="rect">
                <a:avLst/>
              </a:prstGeom>
              <a:blipFill>
                <a:blip r:embed="rId5"/>
                <a:stretch>
                  <a:fillRect l="-1723" b="-87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0EBF961B-28B6-74CD-E403-B1E2C64545D3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867576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15E5C-92BC-B386-0918-D5F26B701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9F9592A-0A58-999D-585C-2092E4069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5822" y="605220"/>
            <a:ext cx="9597485" cy="611625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C6BA8B9-FDB2-8119-35A6-01AFEE5E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77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DB2CCF6-2809-35A4-3E92-8091943CB58E}"/>
                  </a:ext>
                </a:extLst>
              </p:cNvPr>
              <p:cNvSpPr txBox="1"/>
              <p:nvPr/>
            </p:nvSpPr>
            <p:spPr>
              <a:xfrm>
                <a:off x="490536" y="360755"/>
                <a:ext cx="884429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DCS </a:t>
                </a:r>
                <a:r>
                  <a:rPr lang="de-DE" sz="3200" b="1" dirty="0" err="1"/>
                  <a:t>of</a:t>
                </a:r>
                <a:r>
                  <a:rPr lang="de-DE" sz="3200" b="1" dirty="0"/>
                  <a:t> </a:t>
                </a:r>
                <a14:m>
                  <m:oMath xmlns:m="http://schemas.openxmlformats.org/officeDocument/2006/math"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𝜸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0" smtClean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de-DE" sz="32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3200" b="1" dirty="0"/>
                  <a:t> at </a:t>
                </a:r>
                <a14:m>
                  <m:oMath xmlns:m="http://schemas.openxmlformats.org/officeDocument/2006/math">
                    <m:r>
                      <a:rPr lang="de-DE" sz="3200" b="1" i="0" smtClean="0">
                        <a:latin typeface="Cambria Math" panose="02040503050406030204" pitchFamily="18" charset="0"/>
                      </a:rPr>
                      <m:t>𝐜𝐨𝐬</m:t>
                    </m:r>
                    <m:d>
                      <m:d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3200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de-DE" sz="3200" b="1" i="0" smtClean="0">
                                <a:latin typeface="Cambria Math" panose="02040503050406030204" pitchFamily="18" charset="0"/>
                              </a:rPr>
                              <m:t>𝐂𝐌</m:t>
                            </m:r>
                          </m:sub>
                        </m:sSub>
                      </m:e>
                    </m:d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3200" b="1" i="1" smtClean="0"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de-DE" sz="3200" b="1" dirty="0"/>
                  <a:t> 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19A8034-523F-4D59-6E81-D53065D9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360755"/>
                <a:ext cx="8844294" cy="584775"/>
              </a:xfrm>
              <a:prstGeom prst="rect">
                <a:avLst/>
              </a:prstGeom>
              <a:blipFill>
                <a:blip r:embed="rId3"/>
                <a:stretch>
                  <a:fillRect l="-1723" t="-12500" b="-3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EFB8DA4F-C009-B073-5AD7-82CDBD8AAAE8}"/>
              </a:ext>
            </a:extLst>
          </p:cNvPr>
          <p:cNvSpPr txBox="1">
            <a:spLocks/>
          </p:cNvSpPr>
          <p:nvPr/>
        </p:nvSpPr>
        <p:spPr>
          <a:xfrm>
            <a:off x="0" y="6519446"/>
            <a:ext cx="4678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909085"/>
                </a:solidFill>
              </a:rPr>
              <a:t>LEPS, https://doi.org/10.1103/PhysRevLett.97.082003		            			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E54F5A4-F847-B784-984B-D8F2812AED6A}"/>
              </a:ext>
            </a:extLst>
          </p:cNvPr>
          <p:cNvSpPr txBox="1">
            <a:spLocks/>
          </p:cNvSpPr>
          <p:nvPr/>
        </p:nvSpPr>
        <p:spPr>
          <a:xfrm>
            <a:off x="7233920" y="6519446"/>
            <a:ext cx="4617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909085"/>
                </a:solidFill>
              </a:rPr>
              <a:t>CLAS, https://doi.org/10.1016/j.physletb.2010.04.028		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AED255E7-5046-D2A0-21C6-E1D90211420C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23557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0056B-0AF6-C921-FCD1-14D495448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F705C68-8304-0AD8-F316-987428FBD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520" y="653142"/>
            <a:ext cx="10651061" cy="584410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963BD9D-7603-0F94-0C88-C890551A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78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17AF3558-29F4-34B2-3C6F-EB88C77A1B5F}"/>
                  </a:ext>
                </a:extLst>
              </p:cNvPr>
              <p:cNvSpPr txBox="1"/>
              <p:nvPr/>
            </p:nvSpPr>
            <p:spPr>
              <a:xfrm>
                <a:off x="490536" y="360755"/>
                <a:ext cx="8844294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/>
                  <a:t>Prediction </a:t>
                </a:r>
                <a:r>
                  <a:rPr lang="de-DE" sz="3200" b="1" dirty="0" err="1"/>
                  <a:t>of</a:t>
                </a:r>
                <a:r>
                  <a:rPr lang="de-DE" sz="3200" b="1" dirty="0"/>
                  <a:t> Ramos &amp; </a:t>
                </a:r>
                <a:r>
                  <a:rPr lang="de-DE" sz="3200" b="1" dirty="0" err="1"/>
                  <a:t>Oset</a:t>
                </a:r>
                <a:r>
                  <a:rPr lang="de-DE" sz="3200" b="1" dirty="0"/>
                  <a:t> </a:t>
                </a:r>
                <a:r>
                  <a:rPr lang="de-DE" sz="3200" b="1" dirty="0" err="1"/>
                  <a:t>for</a:t>
                </a:r>
                <a:r>
                  <a:rPr lang="de-DE" sz="3200" b="1" dirty="0"/>
                  <a:t> total CS </a:t>
                </a:r>
                <a:r>
                  <a:rPr lang="de-DE" sz="3200" b="1" dirty="0" err="1"/>
                  <a:t>of</a:t>
                </a:r>
                <a:r>
                  <a:rPr lang="de-DE" sz="32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de-DE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1" i="0" smtClean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de-DE" sz="3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de-DE" sz="3200" b="1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17AF3558-29F4-34B2-3C6F-EB88C77A1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" y="360755"/>
                <a:ext cx="8844294" cy="595932"/>
              </a:xfrm>
              <a:prstGeom prst="rect">
                <a:avLst/>
              </a:prstGeom>
              <a:blipFill>
                <a:blip r:embed="rId3"/>
                <a:stretch>
                  <a:fillRect l="-1723" t="-10204" b="-336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F110F8E6-FAB7-2441-AF8F-0AD2F15F6F53}"/>
              </a:ext>
            </a:extLst>
          </p:cNvPr>
          <p:cNvSpPr txBox="1">
            <a:spLocks/>
          </p:cNvSpPr>
          <p:nvPr/>
        </p:nvSpPr>
        <p:spPr>
          <a:xfrm>
            <a:off x="154709" y="6352143"/>
            <a:ext cx="6269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909085"/>
                </a:solidFill>
              </a:rPr>
              <a:t>Ramos &amp; </a:t>
            </a:r>
            <a:r>
              <a:rPr lang="de-DE" sz="1600" dirty="0" err="1">
                <a:solidFill>
                  <a:srgbClr val="909085"/>
                </a:solidFill>
              </a:rPr>
              <a:t>Oset</a:t>
            </a:r>
            <a:r>
              <a:rPr lang="de-DE" sz="1600" dirty="0">
                <a:solidFill>
                  <a:srgbClr val="909085"/>
                </a:solidFill>
              </a:rPr>
              <a:t>: https://doi.org/10.1016/j.physletb.2013.10.012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1CE168E0-98D7-8262-4F1B-2224BC3EF3B5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9901136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117BA-29C5-EAB8-41AD-60CE50BD0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039E281-71C0-D2B4-707E-C40990236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680" y="656129"/>
            <a:ext cx="10627360" cy="5841116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2F36904-2B65-14C0-C90C-C0A083434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79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A972AF1-BD20-CB61-F28E-564B0DE527FD}"/>
              </a:ext>
            </a:extLst>
          </p:cNvPr>
          <p:cNvSpPr txBox="1"/>
          <p:nvPr/>
        </p:nvSpPr>
        <p:spPr>
          <a:xfrm>
            <a:off x="490536" y="360755"/>
            <a:ext cx="8844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Wei et al., </a:t>
            </a:r>
            <a:r>
              <a:rPr lang="de-DE" sz="3200" b="1" dirty="0" err="1"/>
              <a:t>Effective</a:t>
            </a:r>
            <a:r>
              <a:rPr lang="de-DE" sz="3200" b="1" dirty="0"/>
              <a:t> </a:t>
            </a:r>
            <a:r>
              <a:rPr lang="de-DE" sz="3200" b="1" dirty="0" err="1"/>
              <a:t>Lagrangian</a:t>
            </a:r>
            <a:r>
              <a:rPr lang="de-DE" sz="3200" b="1" dirty="0"/>
              <a:t> Approach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3582745-A8A7-D04F-FC19-87895F0AD934}"/>
              </a:ext>
            </a:extLst>
          </p:cNvPr>
          <p:cNvSpPr txBox="1">
            <a:spLocks/>
          </p:cNvSpPr>
          <p:nvPr/>
        </p:nvSpPr>
        <p:spPr>
          <a:xfrm>
            <a:off x="154709" y="6245301"/>
            <a:ext cx="10480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909085"/>
                </a:solidFill>
              </a:rPr>
              <a:t>Wei et al.: https://doi.org/10.1103/PhysRevD.107.114018 </a:t>
            </a:r>
          </a:p>
          <a:p>
            <a:r>
              <a:rPr lang="de-DE" sz="1600" dirty="0">
                <a:solidFill>
                  <a:srgbClr val="909085"/>
                </a:solidFill>
              </a:rPr>
              <a:t>Wei, private </a:t>
            </a:r>
            <a:r>
              <a:rPr lang="de-DE" sz="1600" dirty="0" err="1">
                <a:solidFill>
                  <a:srgbClr val="909085"/>
                </a:solidFill>
              </a:rPr>
              <a:t>communication</a:t>
            </a:r>
            <a:endParaRPr lang="de-DE" sz="1600" dirty="0">
              <a:solidFill>
                <a:srgbClr val="909085"/>
              </a:solidFill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BC5839B-5AC2-7BF1-590B-E1021C000539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29234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D647A-24F7-5674-C664-F9F35A48C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llipse 40">
            <a:extLst>
              <a:ext uri="{FF2B5EF4-FFF2-40B4-BE49-F238E27FC236}">
                <a16:creationId xmlns:a16="http://schemas.microsoft.com/office/drawing/2014/main" id="{64C3673A-B81D-C4D4-05D6-894FB5C0893C}"/>
              </a:ext>
            </a:extLst>
          </p:cNvPr>
          <p:cNvSpPr/>
          <p:nvPr/>
        </p:nvSpPr>
        <p:spPr>
          <a:xfrm>
            <a:off x="4289563" y="1877633"/>
            <a:ext cx="3918265" cy="3918265"/>
          </a:xfrm>
          <a:prstGeom prst="ellipse">
            <a:avLst/>
          </a:prstGeom>
          <a:solidFill>
            <a:srgbClr val="FFEBE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ysClr val="windowText" lastClr="000000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4415DE5-5132-03D4-967D-3033C0635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8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D64FA99-AAB5-3605-0167-95BC183694B4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Methodology</a:t>
            </a:r>
            <a:endParaRPr lang="de-DE" sz="3200" b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037DDB24-D1C0-7140-03CC-576452603105}"/>
              </a:ext>
            </a:extLst>
          </p:cNvPr>
          <p:cNvSpPr txBox="1"/>
          <p:nvPr/>
        </p:nvSpPr>
        <p:spPr>
          <a:xfrm>
            <a:off x="490536" y="1063595"/>
            <a:ext cx="919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Free </a:t>
            </a:r>
            <a:r>
              <a:rPr lang="de-DE" sz="2400" dirty="0" err="1"/>
              <a:t>neutron</a:t>
            </a:r>
            <a:r>
              <a:rPr lang="de-DE" sz="2400" dirty="0"/>
              <a:t> </a:t>
            </a:r>
            <a:r>
              <a:rPr lang="de-DE" sz="2400" dirty="0" err="1"/>
              <a:t>targets</a:t>
            </a:r>
            <a:r>
              <a:rPr lang="de-DE" sz="2400" dirty="0"/>
              <a:t> </a:t>
            </a:r>
            <a:r>
              <a:rPr lang="de-DE" sz="2400" dirty="0" err="1"/>
              <a:t>are</a:t>
            </a:r>
            <a:r>
              <a:rPr lang="de-DE" sz="2400" dirty="0"/>
              <a:t> </a:t>
            </a:r>
            <a:r>
              <a:rPr lang="de-DE" sz="2400" dirty="0" err="1"/>
              <a:t>nonexistent</a:t>
            </a:r>
            <a:r>
              <a:rPr lang="de-DE" sz="2400" dirty="0"/>
              <a:t>, </a:t>
            </a:r>
            <a:r>
              <a:rPr lang="de-DE" sz="2400" dirty="0" err="1"/>
              <a:t>deuteron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used</a:t>
            </a:r>
            <a:r>
              <a:rPr lang="de-DE" sz="2400" dirty="0"/>
              <a:t> </a:t>
            </a:r>
            <a:r>
              <a:rPr lang="de-DE" sz="2400" dirty="0" err="1"/>
              <a:t>instead</a:t>
            </a:r>
            <a:endParaRPr lang="de-DE" sz="2400" dirty="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160755FC-1612-4484-B8F9-536714184C6A}"/>
              </a:ext>
            </a:extLst>
          </p:cNvPr>
          <p:cNvGrpSpPr/>
          <p:nvPr/>
        </p:nvGrpSpPr>
        <p:grpSpPr>
          <a:xfrm>
            <a:off x="-1811792" y="3050314"/>
            <a:ext cx="1633917" cy="1135250"/>
            <a:chOff x="3688133" y="2181266"/>
            <a:chExt cx="1633917" cy="1135250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A00CB448-A501-26F7-F62A-1936F832278D}"/>
                </a:ext>
              </a:extLst>
            </p:cNvPr>
            <p:cNvGrpSpPr/>
            <p:nvPr/>
          </p:nvGrpSpPr>
          <p:grpSpPr>
            <a:xfrm>
              <a:off x="3688133" y="2181266"/>
              <a:ext cx="1633917" cy="569493"/>
              <a:chOff x="2069017" y="5527203"/>
              <a:chExt cx="2150558" cy="931487"/>
            </a:xfrm>
          </p:grpSpPr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E57BEB9B-FD52-8536-DC9A-2B711E011FA9}"/>
                  </a:ext>
                </a:extLst>
              </p:cNvPr>
              <p:cNvSpPr/>
              <p:nvPr/>
            </p:nvSpPr>
            <p:spPr>
              <a:xfrm flipH="1" flipV="1">
                <a:off x="2069017" y="5531073"/>
                <a:ext cx="1076518" cy="927617"/>
              </a:xfrm>
              <a:custGeom>
                <a:avLst/>
                <a:gdLst>
                  <a:gd name="connsiteX0" fmla="*/ 0 w 4735286"/>
                  <a:gd name="connsiteY0" fmla="*/ 470414 h 927617"/>
                  <a:gd name="connsiteX1" fmla="*/ 642257 w 4735286"/>
                  <a:gd name="connsiteY1" fmla="*/ 13214 h 927617"/>
                  <a:gd name="connsiteX2" fmla="*/ 1730829 w 4735286"/>
                  <a:gd name="connsiteY2" fmla="*/ 927614 h 927617"/>
                  <a:gd name="connsiteX3" fmla="*/ 2536372 w 4735286"/>
                  <a:gd name="connsiteY3" fmla="*/ 24100 h 927617"/>
                  <a:gd name="connsiteX4" fmla="*/ 3374572 w 4735286"/>
                  <a:gd name="connsiteY4" fmla="*/ 927614 h 927617"/>
                  <a:gd name="connsiteX5" fmla="*/ 4136572 w 4735286"/>
                  <a:gd name="connsiteY5" fmla="*/ 34986 h 927617"/>
                  <a:gd name="connsiteX6" fmla="*/ 4735286 w 4735286"/>
                  <a:gd name="connsiteY6" fmla="*/ 437757 h 9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286" h="927617">
                    <a:moveTo>
                      <a:pt x="0" y="470414"/>
                    </a:moveTo>
                    <a:cubicBezTo>
                      <a:pt x="176893" y="203714"/>
                      <a:pt x="353786" y="-62986"/>
                      <a:pt x="642257" y="13214"/>
                    </a:cubicBezTo>
                    <a:cubicBezTo>
                      <a:pt x="930728" y="89414"/>
                      <a:pt x="1415143" y="925800"/>
                      <a:pt x="1730829" y="927614"/>
                    </a:cubicBezTo>
                    <a:cubicBezTo>
                      <a:pt x="2046515" y="929428"/>
                      <a:pt x="2262415" y="24100"/>
                      <a:pt x="2536372" y="24100"/>
                    </a:cubicBezTo>
                    <a:cubicBezTo>
                      <a:pt x="2810329" y="24100"/>
                      <a:pt x="3107872" y="925800"/>
                      <a:pt x="3374572" y="927614"/>
                    </a:cubicBezTo>
                    <a:cubicBezTo>
                      <a:pt x="3641272" y="929428"/>
                      <a:pt x="3909786" y="116629"/>
                      <a:pt x="4136572" y="34986"/>
                    </a:cubicBezTo>
                    <a:cubicBezTo>
                      <a:pt x="4363358" y="-46657"/>
                      <a:pt x="4549322" y="195550"/>
                      <a:pt x="4735286" y="437757"/>
                    </a:cubicBez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E853FC2A-16C1-44CB-FF1D-8197E18BF15A}"/>
                  </a:ext>
                </a:extLst>
              </p:cNvPr>
              <p:cNvSpPr/>
              <p:nvPr/>
            </p:nvSpPr>
            <p:spPr>
              <a:xfrm>
                <a:off x="3143057" y="5527203"/>
                <a:ext cx="1076518" cy="927617"/>
              </a:xfrm>
              <a:custGeom>
                <a:avLst/>
                <a:gdLst>
                  <a:gd name="connsiteX0" fmla="*/ 0 w 4735286"/>
                  <a:gd name="connsiteY0" fmla="*/ 470414 h 927617"/>
                  <a:gd name="connsiteX1" fmla="*/ 642257 w 4735286"/>
                  <a:gd name="connsiteY1" fmla="*/ 13214 h 927617"/>
                  <a:gd name="connsiteX2" fmla="*/ 1730829 w 4735286"/>
                  <a:gd name="connsiteY2" fmla="*/ 927614 h 927617"/>
                  <a:gd name="connsiteX3" fmla="*/ 2536372 w 4735286"/>
                  <a:gd name="connsiteY3" fmla="*/ 24100 h 927617"/>
                  <a:gd name="connsiteX4" fmla="*/ 3374572 w 4735286"/>
                  <a:gd name="connsiteY4" fmla="*/ 927614 h 927617"/>
                  <a:gd name="connsiteX5" fmla="*/ 4136572 w 4735286"/>
                  <a:gd name="connsiteY5" fmla="*/ 34986 h 927617"/>
                  <a:gd name="connsiteX6" fmla="*/ 4735286 w 4735286"/>
                  <a:gd name="connsiteY6" fmla="*/ 437757 h 9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286" h="927617">
                    <a:moveTo>
                      <a:pt x="0" y="470414"/>
                    </a:moveTo>
                    <a:cubicBezTo>
                      <a:pt x="176893" y="203714"/>
                      <a:pt x="353786" y="-62986"/>
                      <a:pt x="642257" y="13214"/>
                    </a:cubicBezTo>
                    <a:cubicBezTo>
                      <a:pt x="930728" y="89414"/>
                      <a:pt x="1415143" y="925800"/>
                      <a:pt x="1730829" y="927614"/>
                    </a:cubicBezTo>
                    <a:cubicBezTo>
                      <a:pt x="2046515" y="929428"/>
                      <a:pt x="2262415" y="24100"/>
                      <a:pt x="2536372" y="24100"/>
                    </a:cubicBezTo>
                    <a:cubicBezTo>
                      <a:pt x="2810329" y="24100"/>
                      <a:pt x="3107872" y="925800"/>
                      <a:pt x="3374572" y="927614"/>
                    </a:cubicBezTo>
                    <a:cubicBezTo>
                      <a:pt x="3641272" y="929428"/>
                      <a:pt x="3909786" y="116629"/>
                      <a:pt x="4136572" y="34986"/>
                    </a:cubicBezTo>
                    <a:cubicBezTo>
                      <a:pt x="4363358" y="-46657"/>
                      <a:pt x="4549322" y="195550"/>
                      <a:pt x="4735286" y="437757"/>
                    </a:cubicBez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75C36784-5C8A-BB8D-01FE-C7F2D815EC08}"/>
                    </a:ext>
                  </a:extLst>
                </p:cNvPr>
                <p:cNvSpPr txBox="1"/>
                <p:nvPr/>
              </p:nvSpPr>
              <p:spPr>
                <a:xfrm>
                  <a:off x="4208843" y="2700963"/>
                  <a:ext cx="817900" cy="61555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4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oMath>
                    </m:oMathPara>
                  </a14:m>
                  <a:endParaRPr lang="de-DE" sz="4000" b="1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AF4C32CF-E126-B839-D840-989C6C0B48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8843" y="2700963"/>
                  <a:ext cx="817900" cy="61555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8A7A273-4AC5-401F-B008-21BC3198A004}"/>
              </a:ext>
            </a:extLst>
          </p:cNvPr>
          <p:cNvGrpSpPr/>
          <p:nvPr/>
        </p:nvGrpSpPr>
        <p:grpSpPr>
          <a:xfrm>
            <a:off x="6096000" y="3484993"/>
            <a:ext cx="1769660" cy="1847747"/>
            <a:chOff x="9346292" y="1958994"/>
            <a:chExt cx="1769660" cy="1847747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1AEB8538-6F76-F50E-C5B3-59F41F93205B}"/>
                </a:ext>
              </a:extLst>
            </p:cNvPr>
            <p:cNvSpPr/>
            <p:nvPr/>
          </p:nvSpPr>
          <p:spPr>
            <a:xfrm>
              <a:off x="9346292" y="2037081"/>
              <a:ext cx="1769660" cy="1769660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12605B8B-0203-3E32-E3E8-3866EE392F5F}"/>
                </a:ext>
              </a:extLst>
            </p:cNvPr>
            <p:cNvSpPr txBox="1"/>
            <p:nvPr/>
          </p:nvSpPr>
          <p:spPr>
            <a:xfrm>
              <a:off x="9824722" y="1958994"/>
              <a:ext cx="812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600" dirty="0"/>
                <a:t>p</a:t>
              </a:r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123FCEB4-4EC4-35BA-C77C-1E3BBE1D55C4}"/>
              </a:ext>
            </a:extLst>
          </p:cNvPr>
          <p:cNvGrpSpPr/>
          <p:nvPr/>
        </p:nvGrpSpPr>
        <p:grpSpPr>
          <a:xfrm>
            <a:off x="5025782" y="2810125"/>
            <a:ext cx="957215" cy="860826"/>
            <a:chOff x="-524340" y="2231064"/>
            <a:chExt cx="522515" cy="469899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9F939F2D-057E-F9D2-10B8-703C7317F591}"/>
                </a:ext>
              </a:extLst>
            </p:cNvPr>
            <p:cNvSpPr/>
            <p:nvPr/>
          </p:nvSpPr>
          <p:spPr>
            <a:xfrm>
              <a:off x="-522515" y="2231064"/>
              <a:ext cx="469899" cy="469899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feld 56">
                  <a:extLst>
                    <a:ext uri="{FF2B5EF4-FFF2-40B4-BE49-F238E27FC236}">
                      <a16:creationId xmlns:a16="http://schemas.microsoft.com/office/drawing/2014/main" id="{7FB17E32-5BBB-70F9-31D0-257938D5A257}"/>
                    </a:ext>
                  </a:extLst>
                </p:cNvPr>
                <p:cNvSpPr txBox="1"/>
                <p:nvPr/>
              </p:nvSpPr>
              <p:spPr>
                <a:xfrm>
                  <a:off x="-524340" y="2289607"/>
                  <a:ext cx="522515" cy="352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de-DE" sz="3600" dirty="0"/>
                </a:p>
              </p:txBody>
            </p:sp>
          </mc:Choice>
          <mc:Fallback xmlns="">
            <p:sp>
              <p:nvSpPr>
                <p:cNvPr id="57" name="Textfeld 56">
                  <a:extLst>
                    <a:ext uri="{FF2B5EF4-FFF2-40B4-BE49-F238E27FC236}">
                      <a16:creationId xmlns:a16="http://schemas.microsoft.com/office/drawing/2014/main" id="{7FB17E32-5BBB-70F9-31D0-257938D5A2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24340" y="2289607"/>
                  <a:ext cx="522515" cy="35281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8" name="Textfeld 57">
            <a:extLst>
              <a:ext uri="{FF2B5EF4-FFF2-40B4-BE49-F238E27FC236}">
                <a16:creationId xmlns:a16="http://schemas.microsoft.com/office/drawing/2014/main" id="{EA5ABE8F-5A93-2C59-0B0E-5D4EF00DB7A1}"/>
              </a:ext>
            </a:extLst>
          </p:cNvPr>
          <p:cNvSpPr txBox="1"/>
          <p:nvPr/>
        </p:nvSpPr>
        <p:spPr>
          <a:xfrm>
            <a:off x="3766320" y="1415968"/>
            <a:ext cx="81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dirty="0"/>
              <a:t>d</a:t>
            </a:r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694B76E2-D8E6-E817-3EA9-5EEBADF949CD}"/>
              </a:ext>
            </a:extLst>
          </p:cNvPr>
          <p:cNvGrpSpPr/>
          <p:nvPr/>
        </p:nvGrpSpPr>
        <p:grpSpPr>
          <a:xfrm>
            <a:off x="4980930" y="3007845"/>
            <a:ext cx="957215" cy="860826"/>
            <a:chOff x="-548824" y="2231064"/>
            <a:chExt cx="522515" cy="469899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C5DBBBD2-086F-B394-411D-CD99668C4CC2}"/>
                </a:ext>
              </a:extLst>
            </p:cNvPr>
            <p:cNvSpPr/>
            <p:nvPr/>
          </p:nvSpPr>
          <p:spPr>
            <a:xfrm>
              <a:off x="-522515" y="2231064"/>
              <a:ext cx="469899" cy="469899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feld 60">
                  <a:extLst>
                    <a:ext uri="{FF2B5EF4-FFF2-40B4-BE49-F238E27FC236}">
                      <a16:creationId xmlns:a16="http://schemas.microsoft.com/office/drawing/2014/main" id="{5CE87BA8-8866-3BF2-ED26-F64D456E9F2F}"/>
                    </a:ext>
                  </a:extLst>
                </p:cNvPr>
                <p:cNvSpPr txBox="1"/>
                <p:nvPr/>
              </p:nvSpPr>
              <p:spPr>
                <a:xfrm>
                  <a:off x="-548824" y="2289607"/>
                  <a:ext cx="522515" cy="352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36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lang="de-DE" sz="3600" dirty="0"/>
                </a:p>
              </p:txBody>
            </p:sp>
          </mc:Choice>
          <mc:Fallback xmlns="">
            <p:sp>
              <p:nvSpPr>
                <p:cNvPr id="61" name="Textfeld 60">
                  <a:extLst>
                    <a:ext uri="{FF2B5EF4-FFF2-40B4-BE49-F238E27FC236}">
                      <a16:creationId xmlns:a16="http://schemas.microsoft.com/office/drawing/2014/main" id="{5CE87BA8-8866-3BF2-ED26-F64D456E9F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48824" y="2289607"/>
                  <a:ext cx="522515" cy="35281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E30D494B-B187-44D3-B407-14A46B6D8099}"/>
              </a:ext>
            </a:extLst>
          </p:cNvPr>
          <p:cNvGrpSpPr/>
          <p:nvPr/>
        </p:nvGrpSpPr>
        <p:grpSpPr>
          <a:xfrm>
            <a:off x="4579120" y="2325891"/>
            <a:ext cx="1769660" cy="1847747"/>
            <a:chOff x="4579120" y="2404700"/>
            <a:chExt cx="1769660" cy="1847747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3E60F8E5-02E9-AA2A-1115-5C00CE64F879}"/>
                </a:ext>
              </a:extLst>
            </p:cNvPr>
            <p:cNvSpPr/>
            <p:nvPr/>
          </p:nvSpPr>
          <p:spPr>
            <a:xfrm>
              <a:off x="4579120" y="2482787"/>
              <a:ext cx="1769660" cy="1769660"/>
            </a:xfrm>
            <a:prstGeom prst="ellipse">
              <a:avLst/>
            </a:prstGeom>
            <a:solidFill>
              <a:srgbClr val="ECECE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C3725BD9-3B9E-5B9C-59F2-90D2E9882F77}"/>
                </a:ext>
              </a:extLst>
            </p:cNvPr>
            <p:cNvSpPr txBox="1"/>
            <p:nvPr/>
          </p:nvSpPr>
          <p:spPr>
            <a:xfrm>
              <a:off x="5057550" y="2404700"/>
              <a:ext cx="812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600" dirty="0"/>
                <a:t>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5ABEEB18-666D-1E5B-B53B-5B543968C1A1}"/>
                  </a:ext>
                </a:extLst>
              </p:cNvPr>
              <p:cNvSpPr txBox="1"/>
              <p:nvPr/>
            </p:nvSpPr>
            <p:spPr>
              <a:xfrm>
                <a:off x="4484108" y="5998917"/>
                <a:ext cx="960190" cy="646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5ABEEB18-666D-1E5B-B53B-5B543968C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108" y="5998917"/>
                <a:ext cx="960190" cy="6466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E842DE01-9E97-D840-4F68-43ED5AE0D377}"/>
                  </a:ext>
                </a:extLst>
              </p:cNvPr>
              <p:cNvSpPr txBox="1"/>
              <p:nvPr/>
            </p:nvSpPr>
            <p:spPr>
              <a:xfrm>
                <a:off x="2691830" y="5960402"/>
                <a:ext cx="1887290" cy="686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de-DE" sz="3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3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360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de-DE" sz="36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de-DE" sz="3600" b="0" i="0" smtClean="0">
                            <a:latin typeface="Cambria Math" panose="02040503050406030204" pitchFamily="18" charset="0"/>
                          </a:rPr>
                          <m:t>BG</m:t>
                        </m:r>
                      </m:sub>
                      <m:sup>
                        <m:r>
                          <a:rPr lang="de-DE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de-DE" sz="3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3600" dirty="0"/>
                  <a:t> </a:t>
                </a:r>
              </a:p>
            </p:txBody>
          </p:sp>
        </mc:Choice>
        <mc:Fallback xmlns="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E842DE01-9E97-D840-4F68-43ED5AE0D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30" y="5960402"/>
                <a:ext cx="1887290" cy="6869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612B4955-5404-56D9-B825-0D4EF092F94C}"/>
                  </a:ext>
                </a:extLst>
              </p:cNvPr>
              <p:cNvSpPr txBox="1"/>
              <p:nvPr/>
            </p:nvSpPr>
            <p:spPr>
              <a:xfrm>
                <a:off x="5288505" y="5998917"/>
                <a:ext cx="960190" cy="646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BG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612B4955-5404-56D9-B825-0D4EF092F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505" y="5998917"/>
                <a:ext cx="960190" cy="646652"/>
              </a:xfrm>
              <a:prstGeom prst="rect">
                <a:avLst/>
              </a:prstGeom>
              <a:blipFill>
                <a:blip r:embed="rId8"/>
                <a:stretch>
                  <a:fillRect r="-401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653E7607-807E-B728-14CD-CF73C06ADCF9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3543763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389 L 0.52878 -0.0120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0.64076 -0.07754 L 0.6388 -0.07754 " pathEditMode="relative" rAng="0" ptsTypes="AAA">
                                      <p:cBhvr>
                                        <p:cTn id="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1" y="-388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0.00208 L 0.63554 0.06782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9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1D5CA-5C21-6119-31A7-2EE3BF239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9F160A0-6AA3-F40C-F034-72AF5DB6D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840" y="675179"/>
            <a:ext cx="10617199" cy="582206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35D016-7DB5-60E5-F81D-2DD74293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80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13A7E6F-D727-E43F-897D-40C46264276A}"/>
              </a:ext>
            </a:extLst>
          </p:cNvPr>
          <p:cNvSpPr txBox="1"/>
          <p:nvPr/>
        </p:nvSpPr>
        <p:spPr>
          <a:xfrm>
            <a:off x="490536" y="360755"/>
            <a:ext cx="8844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Bydzovský</a:t>
            </a:r>
            <a:r>
              <a:rPr lang="de-DE" sz="3200" b="1" dirty="0"/>
              <a:t> et al., Isobar Model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06D0BE1-4803-7C60-2F55-6E65EDD0F77B}"/>
              </a:ext>
            </a:extLst>
          </p:cNvPr>
          <p:cNvSpPr txBox="1">
            <a:spLocks/>
          </p:cNvSpPr>
          <p:nvPr/>
        </p:nvSpPr>
        <p:spPr>
          <a:xfrm>
            <a:off x="154709" y="6245301"/>
            <a:ext cx="10480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909085"/>
                </a:solidFill>
              </a:rPr>
              <a:t>Bydzovský</a:t>
            </a:r>
            <a:r>
              <a:rPr lang="de-DE" sz="1600" dirty="0">
                <a:solidFill>
                  <a:srgbClr val="909085"/>
                </a:solidFill>
              </a:rPr>
              <a:t> et al.: https://doi.org/10.1103/PhysRevC.104.065202 </a:t>
            </a:r>
          </a:p>
          <a:p>
            <a:r>
              <a:rPr lang="de-DE" sz="1600" dirty="0" err="1">
                <a:solidFill>
                  <a:srgbClr val="909085"/>
                </a:solidFill>
              </a:rPr>
              <a:t>Skoupil</a:t>
            </a:r>
            <a:r>
              <a:rPr lang="de-DE" sz="1600" dirty="0">
                <a:solidFill>
                  <a:srgbClr val="909085"/>
                </a:solidFill>
              </a:rPr>
              <a:t>, private </a:t>
            </a:r>
            <a:r>
              <a:rPr lang="de-DE" sz="1600" dirty="0" err="1">
                <a:solidFill>
                  <a:srgbClr val="909085"/>
                </a:solidFill>
              </a:rPr>
              <a:t>communication</a:t>
            </a:r>
            <a:endParaRPr lang="de-DE" sz="1600" dirty="0">
              <a:solidFill>
                <a:srgbClr val="909085"/>
              </a:solidFill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00242F6F-3068-11F1-B9DB-6BA706609A1F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6862345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F8D8B-1CF9-0612-8B73-CBEEC9794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F1489C6-8F76-C602-34B2-197FA0641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81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74F5F6E-4A19-02E7-B7B1-90803018855F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The Nobel Prize in Physics in 1969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C53A390-E14B-B997-512D-3CE3B7B4EE81}"/>
              </a:ext>
            </a:extLst>
          </p:cNvPr>
          <p:cNvGrpSpPr/>
          <p:nvPr/>
        </p:nvGrpSpPr>
        <p:grpSpPr>
          <a:xfrm>
            <a:off x="490537" y="1226307"/>
            <a:ext cx="5431971" cy="1995690"/>
            <a:chOff x="490537" y="1226307"/>
            <a:chExt cx="5431971" cy="1995690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805C3C9-EF14-518E-D2B2-61693D2F6258}"/>
                </a:ext>
              </a:extLst>
            </p:cNvPr>
            <p:cNvSpPr txBox="1"/>
            <p:nvPr/>
          </p:nvSpPr>
          <p:spPr>
            <a:xfrm>
              <a:off x="490537" y="1226307"/>
              <a:ext cx="5431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2400" dirty="0" err="1"/>
                <a:t>Awarded</a:t>
              </a:r>
              <a:r>
                <a:rPr lang="de-DE" sz="2400" dirty="0"/>
                <a:t> </a:t>
              </a:r>
              <a:r>
                <a:rPr lang="de-DE" sz="2400" dirty="0" err="1"/>
                <a:t>to</a:t>
              </a:r>
              <a:r>
                <a:rPr lang="de-DE" sz="2400" dirty="0"/>
                <a:t> Murray Gell-Mann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FC626959-D8C0-0293-2831-C606A53807E0}"/>
                </a:ext>
              </a:extLst>
            </p:cNvPr>
            <p:cNvSpPr txBox="1"/>
            <p:nvPr/>
          </p:nvSpPr>
          <p:spPr>
            <a:xfrm>
              <a:off x="783771" y="1652337"/>
              <a:ext cx="50463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i="1" dirty="0"/>
                <a:t>‘</a:t>
              </a:r>
              <a:r>
                <a:rPr lang="de-DE" sz="2400" i="1" dirty="0" err="1"/>
                <a:t>for</a:t>
              </a:r>
              <a:r>
                <a:rPr lang="de-DE" sz="2400" i="1" dirty="0"/>
                <a:t> </a:t>
              </a:r>
              <a:r>
                <a:rPr lang="de-DE" sz="2400" i="1" dirty="0" err="1"/>
                <a:t>his</a:t>
              </a:r>
              <a:r>
                <a:rPr lang="de-DE" sz="2400" i="1" dirty="0"/>
                <a:t> </a:t>
              </a:r>
              <a:r>
                <a:rPr lang="de-DE" sz="2400" i="1" dirty="0" err="1"/>
                <a:t>contributions</a:t>
              </a:r>
              <a:r>
                <a:rPr lang="de-DE" sz="2400" i="1" dirty="0"/>
                <a:t> and </a:t>
              </a:r>
              <a:r>
                <a:rPr lang="de-DE" sz="2400" i="1" dirty="0" err="1"/>
                <a:t>discoveries</a:t>
              </a:r>
              <a:r>
                <a:rPr lang="de-DE" sz="2400" i="1" dirty="0"/>
                <a:t> </a:t>
              </a:r>
              <a:r>
                <a:rPr lang="de-DE" sz="2400" i="1" dirty="0" err="1"/>
                <a:t>concerning</a:t>
              </a:r>
              <a:r>
                <a:rPr lang="de-DE" sz="2400" i="1" dirty="0"/>
                <a:t> </a:t>
              </a:r>
              <a:r>
                <a:rPr lang="de-DE" sz="2400" i="1" dirty="0" err="1"/>
                <a:t>the</a:t>
              </a:r>
              <a:r>
                <a:rPr lang="de-DE" sz="2400" i="1" dirty="0"/>
                <a:t> </a:t>
              </a:r>
              <a:r>
                <a:rPr lang="de-DE" sz="2400" i="1" dirty="0" err="1"/>
                <a:t>classification</a:t>
              </a:r>
              <a:r>
                <a:rPr lang="de-DE" sz="2400" i="1" dirty="0"/>
                <a:t> </a:t>
              </a:r>
              <a:r>
                <a:rPr lang="de-DE" sz="2400" i="1" dirty="0" err="1"/>
                <a:t>of</a:t>
              </a:r>
              <a:r>
                <a:rPr lang="de-DE" sz="2400" i="1" dirty="0"/>
                <a:t> </a:t>
              </a:r>
              <a:r>
                <a:rPr lang="de-DE" sz="2400" i="1" dirty="0" err="1"/>
                <a:t>elementary</a:t>
              </a:r>
              <a:r>
                <a:rPr lang="de-DE" sz="2400" i="1" dirty="0"/>
                <a:t> </a:t>
              </a:r>
              <a:r>
                <a:rPr lang="de-DE" sz="2400" i="1" dirty="0" err="1"/>
                <a:t>particles</a:t>
              </a:r>
              <a:r>
                <a:rPr lang="de-DE" sz="2400" i="1" dirty="0"/>
                <a:t> and </a:t>
              </a:r>
              <a:r>
                <a:rPr lang="de-DE" sz="2400" i="1" dirty="0" err="1"/>
                <a:t>their</a:t>
              </a:r>
              <a:r>
                <a:rPr lang="de-DE" sz="2400" i="1" dirty="0"/>
                <a:t> </a:t>
              </a:r>
              <a:r>
                <a:rPr lang="de-DE" sz="2400" i="1" dirty="0" err="1"/>
                <a:t>interactions</a:t>
              </a:r>
              <a:r>
                <a:rPr lang="de-DE" sz="2400" i="1" dirty="0"/>
                <a:t>‘</a:t>
              </a:r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92A6A15A-0E26-FA9C-31B5-B1417B5EC754}"/>
              </a:ext>
            </a:extLst>
          </p:cNvPr>
          <p:cNvSpPr txBox="1"/>
          <p:nvPr/>
        </p:nvSpPr>
        <p:spPr>
          <a:xfrm>
            <a:off x="490537" y="3463585"/>
            <a:ext cx="5748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In 1961, he </a:t>
            </a:r>
            <a:r>
              <a:rPr lang="de-DE" sz="2400" dirty="0" err="1"/>
              <a:t>developed</a:t>
            </a:r>
            <a:r>
              <a:rPr lang="de-DE" sz="2400" dirty="0"/>
              <a:t> </a:t>
            </a:r>
            <a:r>
              <a:rPr lang="de-DE" sz="2400" dirty="0" err="1"/>
              <a:t>his</a:t>
            </a:r>
            <a:r>
              <a:rPr lang="de-DE" sz="2400" dirty="0"/>
              <a:t> so-</a:t>
            </a:r>
            <a:r>
              <a:rPr lang="de-DE" sz="2400" dirty="0" err="1"/>
              <a:t>called</a:t>
            </a:r>
            <a:r>
              <a:rPr lang="de-DE" sz="2400" dirty="0"/>
              <a:t> ‘</a:t>
            </a:r>
            <a:r>
              <a:rPr lang="de-DE" sz="2400" dirty="0" err="1"/>
              <a:t>eightfold</a:t>
            </a:r>
            <a:r>
              <a:rPr lang="de-DE" sz="2400" dirty="0"/>
              <a:t> </a:t>
            </a:r>
            <a:r>
              <a:rPr lang="de-DE" sz="2400" dirty="0" err="1"/>
              <a:t>way</a:t>
            </a:r>
            <a:r>
              <a:rPr lang="de-DE" sz="2400" dirty="0"/>
              <a:t>‘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5EEF062-FDF4-2AA9-800F-EE3B79DA13BA}"/>
              </a:ext>
            </a:extLst>
          </p:cNvPr>
          <p:cNvSpPr txBox="1"/>
          <p:nvPr/>
        </p:nvSpPr>
        <p:spPr>
          <a:xfrm>
            <a:off x="490537" y="4536171"/>
            <a:ext cx="4746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Combined</a:t>
            </a:r>
            <a:r>
              <a:rPr lang="de-DE" sz="2400" dirty="0"/>
              <a:t> SU(2) </a:t>
            </a:r>
            <a:r>
              <a:rPr lang="de-DE" sz="2400" dirty="0" err="1"/>
              <a:t>isospin</a:t>
            </a:r>
            <a:r>
              <a:rPr lang="de-DE" sz="2400" dirty="0"/>
              <a:t> </a:t>
            </a:r>
            <a:r>
              <a:rPr lang="de-DE" sz="2400" dirty="0" err="1"/>
              <a:t>symmetry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U(1) </a:t>
            </a:r>
            <a:r>
              <a:rPr lang="de-DE" sz="2400" dirty="0" err="1"/>
              <a:t>strangeness</a:t>
            </a:r>
            <a:r>
              <a:rPr lang="de-DE" sz="2400" dirty="0"/>
              <a:t> </a:t>
            </a:r>
            <a:r>
              <a:rPr lang="de-DE" sz="2400" dirty="0" err="1"/>
              <a:t>symmetry</a:t>
            </a:r>
            <a:r>
              <a:rPr lang="de-DE" sz="2400" dirty="0"/>
              <a:t> in </a:t>
            </a:r>
            <a:r>
              <a:rPr lang="de-DE" sz="2400" dirty="0" err="1"/>
              <a:t>order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form SU(3) </a:t>
            </a:r>
            <a:r>
              <a:rPr lang="de-DE" sz="2400" dirty="0" err="1"/>
              <a:t>symmetry</a:t>
            </a:r>
            <a:r>
              <a:rPr lang="de-DE" sz="2400" dirty="0"/>
              <a:t>, </a:t>
            </a:r>
            <a:r>
              <a:rPr lang="de-DE" sz="2400" dirty="0" err="1"/>
              <a:t>sorting</a:t>
            </a:r>
            <a:r>
              <a:rPr lang="de-DE" sz="2400" dirty="0"/>
              <a:t> </a:t>
            </a:r>
            <a:r>
              <a:rPr lang="de-DE" sz="2400" dirty="0" err="1"/>
              <a:t>particles</a:t>
            </a:r>
            <a:r>
              <a:rPr lang="de-DE" sz="2400" dirty="0"/>
              <a:t> </a:t>
            </a:r>
            <a:r>
              <a:rPr lang="de-DE" sz="2400" dirty="0" err="1"/>
              <a:t>into</a:t>
            </a:r>
            <a:r>
              <a:rPr lang="de-DE" sz="2400" dirty="0"/>
              <a:t> </a:t>
            </a:r>
            <a:r>
              <a:rPr lang="de-DE" sz="2400" b="1" dirty="0" err="1"/>
              <a:t>meson</a:t>
            </a:r>
            <a:r>
              <a:rPr lang="de-DE" sz="2400" dirty="0"/>
              <a:t> and </a:t>
            </a:r>
            <a:r>
              <a:rPr lang="de-DE" sz="2400" b="1" dirty="0" err="1"/>
              <a:t>baryon</a:t>
            </a:r>
            <a:r>
              <a:rPr lang="de-DE" sz="2400" dirty="0"/>
              <a:t> </a:t>
            </a:r>
            <a:r>
              <a:rPr lang="de-DE" sz="2400" b="1" dirty="0" err="1"/>
              <a:t>multiplets</a:t>
            </a:r>
            <a:endParaRPr lang="de-DE" sz="2400" b="1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7C8D8AC-3204-C9CB-DA6E-8FE9285D3ABB}"/>
              </a:ext>
            </a:extLst>
          </p:cNvPr>
          <p:cNvGrpSpPr/>
          <p:nvPr/>
        </p:nvGrpSpPr>
        <p:grpSpPr>
          <a:xfrm>
            <a:off x="6990947" y="1130382"/>
            <a:ext cx="5046344" cy="5280451"/>
            <a:chOff x="6990947" y="1130382"/>
            <a:chExt cx="5046344" cy="5280451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F8C50D75-004B-089F-7C3D-74FDFFF73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947" y="1130382"/>
              <a:ext cx="5046344" cy="4965602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F632190D-4D72-BA2B-6648-A84F816E51B9}"/>
                </a:ext>
              </a:extLst>
            </p:cNvPr>
            <p:cNvSpPr txBox="1"/>
            <p:nvPr/>
          </p:nvSpPr>
          <p:spPr>
            <a:xfrm>
              <a:off x="8186056" y="6041501"/>
              <a:ext cx="28085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rgbClr val="909085"/>
                  </a:solidFill>
                </a:rPr>
                <a:t>®© The Nobel </a:t>
              </a:r>
              <a:r>
                <a:rPr lang="de-DE" dirty="0" err="1">
                  <a:solidFill>
                    <a:srgbClr val="909085"/>
                  </a:solidFill>
                </a:rPr>
                <a:t>Foundation</a:t>
              </a:r>
              <a:endParaRPr lang="de-DE" dirty="0">
                <a:solidFill>
                  <a:srgbClr val="909085"/>
                </a:solidFill>
              </a:endParaRPr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ACC21FE2-19D0-2C82-72B6-66A62F16A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1445">
            <a:off x="7140014" y="4388068"/>
            <a:ext cx="4748211" cy="6180507"/>
          </a:xfrm>
          <a:prstGeom prst="rect">
            <a:avLst/>
          </a:prstGeom>
          <a:effectLst>
            <a:outerShdw blurRad="1651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B6E7988-8CDE-1146-95E7-77993F5DFAB2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787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9F917-4F94-F6C3-219D-651CDE143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076AB92-6D38-B6AE-5913-5E27012D9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8699D-CD0E-4C15-AF66-D884D7E6BFB1}" type="slidenum">
              <a:rPr lang="de-DE" smtClean="0"/>
              <a:t>82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906B782-70F6-08E4-45EC-0067CAC556DA}"/>
              </a:ext>
            </a:extLst>
          </p:cNvPr>
          <p:cNvSpPr txBox="1"/>
          <p:nvPr/>
        </p:nvSpPr>
        <p:spPr>
          <a:xfrm>
            <a:off x="490536" y="360755"/>
            <a:ext cx="6988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Five-Quark States in Early Quark Model</a:t>
            </a:r>
          </a:p>
        </p:txBody>
      </p:sp>
      <p:pic>
        <p:nvPicPr>
          <p:cNvPr id="253" name="Grafik 252">
            <a:extLst>
              <a:ext uri="{FF2B5EF4-FFF2-40B4-BE49-F238E27FC236}">
                <a16:creationId xmlns:a16="http://schemas.microsoft.com/office/drawing/2014/main" id="{5ECB6FD6-3187-685E-877B-E7368C644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9432" y="945530"/>
            <a:ext cx="4163526" cy="5464629"/>
          </a:xfrm>
          <a:prstGeom prst="rect">
            <a:avLst/>
          </a:prstGeom>
          <a:effectLst>
            <a:outerShdw blurRad="1651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6EAE477-34BF-9BAF-8A3A-138000FA62BF}"/>
              </a:ext>
            </a:extLst>
          </p:cNvPr>
          <p:cNvSpPr txBox="1"/>
          <p:nvPr/>
        </p:nvSpPr>
        <p:spPr>
          <a:xfrm>
            <a:off x="490537" y="1226307"/>
            <a:ext cx="5431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In </a:t>
            </a:r>
            <a:r>
              <a:rPr lang="de-DE" sz="2400" dirty="0" err="1"/>
              <a:t>his</a:t>
            </a:r>
            <a:r>
              <a:rPr lang="de-DE" sz="2400" dirty="0"/>
              <a:t> 1964 </a:t>
            </a:r>
            <a:r>
              <a:rPr lang="de-DE" sz="2400" dirty="0" err="1"/>
              <a:t>paper</a:t>
            </a:r>
            <a:r>
              <a:rPr lang="de-DE" sz="2400" dirty="0"/>
              <a:t>, Gell-Mann </a:t>
            </a:r>
            <a:r>
              <a:rPr lang="de-DE" sz="2400" dirty="0" err="1"/>
              <a:t>wrote</a:t>
            </a:r>
            <a:r>
              <a:rPr lang="de-DE" sz="2400" dirty="0"/>
              <a:t>: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E2383D1-E4EB-EEA5-C209-4464B1E82B7F}"/>
              </a:ext>
            </a:extLst>
          </p:cNvPr>
          <p:cNvSpPr txBox="1"/>
          <p:nvPr/>
        </p:nvSpPr>
        <p:spPr>
          <a:xfrm>
            <a:off x="490537" y="5105924"/>
            <a:ext cx="6237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/>
              <a:t>Differentiate</a:t>
            </a:r>
            <a:r>
              <a:rPr lang="de-DE" sz="2400" dirty="0"/>
              <a:t> </a:t>
            </a:r>
            <a:r>
              <a:rPr lang="de-DE" sz="2400" dirty="0" err="1"/>
              <a:t>between</a:t>
            </a:r>
            <a:r>
              <a:rPr lang="de-DE" sz="2400" dirty="0"/>
              <a:t> </a:t>
            </a:r>
          </a:p>
          <a:p>
            <a:r>
              <a:rPr lang="de-DE" sz="2400" dirty="0"/>
              <a:t>    ‘</a:t>
            </a:r>
            <a:r>
              <a:rPr lang="de-DE" sz="2400" dirty="0" err="1"/>
              <a:t>compactly</a:t>
            </a:r>
            <a:r>
              <a:rPr lang="de-DE" sz="2400" dirty="0"/>
              <a:t> </a:t>
            </a:r>
            <a:r>
              <a:rPr lang="de-DE" sz="2400" dirty="0" err="1"/>
              <a:t>bound</a:t>
            </a:r>
            <a:r>
              <a:rPr lang="de-DE" sz="2400" dirty="0"/>
              <a:t> </a:t>
            </a:r>
            <a:r>
              <a:rPr lang="de-DE" sz="2400" dirty="0" err="1"/>
              <a:t>pentaquarks</a:t>
            </a:r>
            <a:r>
              <a:rPr lang="de-DE" sz="2400" dirty="0"/>
              <a:t>‘ and </a:t>
            </a:r>
          </a:p>
          <a:p>
            <a:r>
              <a:rPr lang="de-DE" sz="2400" dirty="0"/>
              <a:t>    ‘</a:t>
            </a:r>
            <a:r>
              <a:rPr lang="de-DE" sz="2400" dirty="0" err="1"/>
              <a:t>hadronic</a:t>
            </a:r>
            <a:r>
              <a:rPr lang="de-DE" sz="2400" dirty="0"/>
              <a:t> </a:t>
            </a:r>
            <a:r>
              <a:rPr lang="de-DE" sz="2400" dirty="0" err="1"/>
              <a:t>molecules</a:t>
            </a:r>
            <a:r>
              <a:rPr lang="de-DE" sz="2400" dirty="0"/>
              <a:t>‘, </a:t>
            </a:r>
            <a:r>
              <a:rPr lang="de-DE" sz="2400" dirty="0" err="1"/>
              <a:t>discussion</a:t>
            </a:r>
            <a:r>
              <a:rPr lang="de-DE" sz="2400" dirty="0"/>
              <a:t> </a:t>
            </a:r>
            <a:r>
              <a:rPr lang="de-DE" sz="2400" dirty="0" err="1"/>
              <a:t>ongoing</a:t>
            </a:r>
            <a:endParaRPr lang="de-DE" sz="2400" dirty="0"/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09097873-F7F4-6703-40E7-549FFB77042C}"/>
              </a:ext>
            </a:extLst>
          </p:cNvPr>
          <p:cNvGrpSpPr/>
          <p:nvPr/>
        </p:nvGrpSpPr>
        <p:grpSpPr>
          <a:xfrm>
            <a:off x="783771" y="1687972"/>
            <a:ext cx="10533834" cy="1954388"/>
            <a:chOff x="783771" y="1687972"/>
            <a:chExt cx="10533834" cy="195438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CDB5D43F-9F58-668D-C611-733E90EEDDC5}"/>
                </a:ext>
              </a:extLst>
            </p:cNvPr>
            <p:cNvGrpSpPr/>
            <p:nvPr/>
          </p:nvGrpSpPr>
          <p:grpSpPr>
            <a:xfrm>
              <a:off x="9618638" y="3326130"/>
              <a:ext cx="1698967" cy="316230"/>
              <a:chOff x="9561195" y="3196590"/>
              <a:chExt cx="1565910" cy="291464"/>
            </a:xfrm>
          </p:grpSpPr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8EBB5931-E99A-A924-1B0A-BBD7C6754B49}"/>
                  </a:ext>
                </a:extLst>
              </p:cNvPr>
              <p:cNvSpPr/>
              <p:nvPr/>
            </p:nvSpPr>
            <p:spPr>
              <a:xfrm>
                <a:off x="10466070" y="3196590"/>
                <a:ext cx="661035" cy="68580"/>
              </a:xfrm>
              <a:prstGeom prst="rect">
                <a:avLst/>
              </a:prstGeom>
              <a:solidFill>
                <a:srgbClr val="FCBA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FD0ECEB0-861C-077D-8D4B-3D1A67701258}"/>
                  </a:ext>
                </a:extLst>
              </p:cNvPr>
              <p:cNvSpPr/>
              <p:nvPr/>
            </p:nvSpPr>
            <p:spPr>
              <a:xfrm>
                <a:off x="9561195" y="3265170"/>
                <a:ext cx="1565910" cy="68580"/>
              </a:xfrm>
              <a:prstGeom prst="rect">
                <a:avLst/>
              </a:prstGeom>
              <a:solidFill>
                <a:srgbClr val="FCBA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A3B8599A-3DB5-B2AF-8326-3DAA1832689B}"/>
                  </a:ext>
                </a:extLst>
              </p:cNvPr>
              <p:cNvSpPr/>
              <p:nvPr/>
            </p:nvSpPr>
            <p:spPr>
              <a:xfrm>
                <a:off x="9561195" y="3333750"/>
                <a:ext cx="1565910" cy="68580"/>
              </a:xfrm>
              <a:prstGeom prst="rect">
                <a:avLst/>
              </a:prstGeom>
              <a:solidFill>
                <a:srgbClr val="FCBA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B0C9F76E-EE35-841B-07DF-2A7F22BA4A38}"/>
                  </a:ext>
                </a:extLst>
              </p:cNvPr>
              <p:cNvSpPr/>
              <p:nvPr/>
            </p:nvSpPr>
            <p:spPr>
              <a:xfrm>
                <a:off x="9561195" y="3402329"/>
                <a:ext cx="674370" cy="85725"/>
              </a:xfrm>
              <a:prstGeom prst="rect">
                <a:avLst/>
              </a:prstGeom>
              <a:solidFill>
                <a:srgbClr val="FCBA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FC773DF8-ECEF-FE5D-7942-B50F7E7C49E0}"/>
                </a:ext>
              </a:extLst>
            </p:cNvPr>
            <p:cNvGrpSpPr/>
            <p:nvPr/>
          </p:nvGrpSpPr>
          <p:grpSpPr>
            <a:xfrm>
              <a:off x="783771" y="1687972"/>
              <a:ext cx="5944280" cy="1569660"/>
              <a:chOff x="783771" y="1687972"/>
              <a:chExt cx="5944280" cy="15696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feld 11">
                    <a:extLst>
                      <a:ext uri="{FF2B5EF4-FFF2-40B4-BE49-F238E27FC236}">
                        <a16:creationId xmlns:a16="http://schemas.microsoft.com/office/drawing/2014/main" id="{17F9B0E8-A2D2-7E34-D87D-78AE4B14D289}"/>
                      </a:ext>
                    </a:extLst>
                  </p:cNvPr>
                  <p:cNvSpPr txBox="1"/>
                  <p:nvPr/>
                </p:nvSpPr>
                <p:spPr>
                  <a:xfrm>
                    <a:off x="783771" y="1687972"/>
                    <a:ext cx="5944280" cy="15696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2400" i="1" dirty="0"/>
                      <a:t>‘Baryons </a:t>
                    </a:r>
                    <a:r>
                      <a:rPr lang="de-DE" sz="2400" i="1" dirty="0" err="1"/>
                      <a:t>can</a:t>
                    </a:r>
                    <a:r>
                      <a:rPr lang="de-DE" sz="2400" i="1" dirty="0"/>
                      <a:t> </a:t>
                    </a:r>
                    <a:r>
                      <a:rPr lang="de-DE" sz="2400" i="1" dirty="0" err="1"/>
                      <a:t>now</a:t>
                    </a:r>
                    <a:r>
                      <a:rPr lang="de-DE" sz="2400" i="1" dirty="0"/>
                      <a:t> </a:t>
                    </a:r>
                    <a:r>
                      <a:rPr lang="de-DE" sz="2400" i="1" dirty="0" err="1"/>
                      <a:t>be</a:t>
                    </a:r>
                    <a:r>
                      <a:rPr lang="de-DE" sz="2400" i="1" dirty="0"/>
                      <a:t> </a:t>
                    </a:r>
                    <a:r>
                      <a:rPr lang="de-DE" sz="2400" i="1" dirty="0" err="1"/>
                      <a:t>constructed</a:t>
                    </a:r>
                    <a:r>
                      <a:rPr lang="de-DE" sz="2400" i="1" dirty="0"/>
                      <a:t> </a:t>
                    </a:r>
                    <a:r>
                      <a:rPr lang="de-DE" sz="2400" i="1" dirty="0" err="1"/>
                      <a:t>from</a:t>
                    </a:r>
                    <a:r>
                      <a:rPr lang="de-DE" sz="2400" i="1" dirty="0"/>
                      <a:t> </a:t>
                    </a:r>
                    <a:r>
                      <a:rPr lang="de-DE" sz="2400" i="1" dirty="0" err="1"/>
                      <a:t>quarks</a:t>
                    </a:r>
                    <a:r>
                      <a:rPr lang="de-DE" sz="2400" i="1" dirty="0"/>
                      <a:t> </a:t>
                    </a:r>
                    <a:r>
                      <a:rPr lang="de-DE" sz="2400" i="1" dirty="0" err="1"/>
                      <a:t>by</a:t>
                    </a:r>
                    <a:r>
                      <a:rPr lang="de-DE" sz="2400" i="1" dirty="0"/>
                      <a:t> </a:t>
                    </a:r>
                    <a:r>
                      <a:rPr lang="de-DE" sz="2400" i="1" dirty="0" err="1"/>
                      <a:t>using</a:t>
                    </a:r>
                    <a:r>
                      <a:rPr lang="de-DE" sz="2400" i="1" dirty="0"/>
                      <a:t> </a:t>
                    </a:r>
                    <a:r>
                      <a:rPr lang="de-DE" sz="2400" i="1" dirty="0" err="1"/>
                      <a:t>the</a:t>
                    </a:r>
                    <a:r>
                      <a:rPr lang="de-DE" sz="2400" i="1" dirty="0"/>
                      <a:t> </a:t>
                    </a:r>
                    <a:r>
                      <a:rPr lang="de-DE" sz="2400" i="1" dirty="0" err="1"/>
                      <a:t>combinations</a:t>
                    </a:r>
                    <a:r>
                      <a:rPr lang="de-DE" sz="2400" i="1" dirty="0"/>
                      <a:t> (</a:t>
                    </a:r>
                    <a14:m>
                      <m:oMath xmlns:m="http://schemas.openxmlformats.org/officeDocument/2006/math"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𝑞𝑞</m:t>
                        </m:r>
                        <m:r>
                          <a:rPr lang="de-DE" sz="2400" i="1" dirty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a14:m>
                    <a:r>
                      <a:rPr lang="de-DE" sz="2400" i="1" dirty="0"/>
                      <a:t>), (</a:t>
                    </a:r>
                    <a14:m>
                      <m:oMath xmlns:m="http://schemas.openxmlformats.org/officeDocument/2006/math">
                        <m:r>
                          <a:rPr lang="de-DE" sz="2400" i="1" dirty="0">
                            <a:latin typeface="Cambria Math" panose="02040503050406030204" pitchFamily="18" charset="0"/>
                          </a:rPr>
                          <m:t>𝑞𝑞𝑞𝑞𝑞</m:t>
                        </m:r>
                      </m:oMath>
                    </a14:m>
                    <a:r>
                      <a:rPr lang="de-DE" sz="2400" i="1" dirty="0"/>
                      <a:t>), etc., </a:t>
                    </a:r>
                    <a:r>
                      <a:rPr lang="de-DE" sz="2400" i="1" dirty="0" err="1"/>
                      <a:t>while</a:t>
                    </a:r>
                    <a:r>
                      <a:rPr lang="de-DE" sz="2400" i="1" dirty="0"/>
                      <a:t> </a:t>
                    </a:r>
                    <a:r>
                      <a:rPr lang="de-DE" sz="2400" i="1" dirty="0" err="1"/>
                      <a:t>mesons</a:t>
                    </a:r>
                    <a:r>
                      <a:rPr lang="de-DE" sz="2400" i="1" dirty="0"/>
                      <a:t> </a:t>
                    </a:r>
                    <a:r>
                      <a:rPr lang="de-DE" sz="2400" i="1" dirty="0" err="1"/>
                      <a:t>are</a:t>
                    </a:r>
                    <a:r>
                      <a:rPr lang="de-DE" sz="2400" i="1" dirty="0"/>
                      <a:t> </a:t>
                    </a:r>
                    <a:r>
                      <a:rPr lang="de-DE" sz="2400" i="1" dirty="0" err="1"/>
                      <a:t>made</a:t>
                    </a:r>
                    <a:r>
                      <a:rPr lang="de-DE" sz="2400" i="1" dirty="0"/>
                      <a:t> out </a:t>
                    </a:r>
                    <a:r>
                      <a:rPr lang="de-DE" sz="2400" i="1" dirty="0" err="1"/>
                      <a:t>of</a:t>
                    </a:r>
                    <a:r>
                      <a:rPr lang="de-DE" sz="2400" i="1" dirty="0"/>
                      <a:t> (</a:t>
                    </a:r>
                    <a14:m>
                      <m:oMath xmlns:m="http://schemas.openxmlformats.org/officeDocument/2006/math">
                        <m:r>
                          <a:rPr lang="de-DE" sz="2400" i="1" dirty="0">
                            <a:latin typeface="Cambria Math" panose="02040503050406030204" pitchFamily="18" charset="0"/>
                          </a:rPr>
                          <m:t>𝑞𝑞</m:t>
                        </m:r>
                      </m:oMath>
                    </a14:m>
                    <a:r>
                      <a:rPr lang="de-DE" sz="2400" i="1" dirty="0"/>
                      <a:t>), (</a:t>
                    </a:r>
                    <a14:m>
                      <m:oMath xmlns:m="http://schemas.openxmlformats.org/officeDocument/2006/math">
                        <m:r>
                          <a:rPr lang="de-DE" sz="2400" i="1" dirty="0">
                            <a:latin typeface="Cambria Math" panose="02040503050406030204" pitchFamily="18" charset="0"/>
                          </a:rPr>
                          <m:t>𝑞𝑞𝑞𝑞</m:t>
                        </m:r>
                      </m:oMath>
                    </a14:m>
                    <a:r>
                      <a:rPr lang="de-DE" sz="2400" i="1" dirty="0"/>
                      <a:t>), etc.‘</a:t>
                    </a:r>
                  </a:p>
                </p:txBody>
              </p:sp>
            </mc:Choice>
            <mc:Fallback xmlns="">
              <p:sp>
                <p:nvSpPr>
                  <p:cNvPr id="12" name="Textfeld 11">
                    <a:extLst>
                      <a:ext uri="{FF2B5EF4-FFF2-40B4-BE49-F238E27FC236}">
                        <a16:creationId xmlns:a16="http://schemas.microsoft.com/office/drawing/2014/main" id="{17F9B0E8-A2D2-7E34-D87D-78AE4B14D2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3771" y="1687972"/>
                    <a:ext cx="5944280" cy="156966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641" t="-3113" b="-8171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Gerader Verbinder 29">
                <a:extLst>
                  <a:ext uri="{FF2B5EF4-FFF2-40B4-BE49-F238E27FC236}">
                    <a16:creationId xmlns:a16="http://schemas.microsoft.com/office/drawing/2014/main" id="{83C169C5-C59D-6F82-0CE7-99C562DB5260}"/>
                  </a:ext>
                </a:extLst>
              </p:cNvPr>
              <p:cNvCxnSpPr/>
              <p:nvPr/>
            </p:nvCxnSpPr>
            <p:spPr>
              <a:xfrm flipH="1">
                <a:off x="5768340" y="2204720"/>
                <a:ext cx="14224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r Verbinder 30">
                <a:extLst>
                  <a:ext uri="{FF2B5EF4-FFF2-40B4-BE49-F238E27FC236}">
                    <a16:creationId xmlns:a16="http://schemas.microsoft.com/office/drawing/2014/main" id="{F64DAA10-6CCC-CC74-1F31-511349659916}"/>
                  </a:ext>
                </a:extLst>
              </p:cNvPr>
              <p:cNvCxnSpPr/>
              <p:nvPr/>
            </p:nvCxnSpPr>
            <p:spPr>
              <a:xfrm flipH="1">
                <a:off x="5529580" y="2565400"/>
                <a:ext cx="14224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>
                <a:extLst>
                  <a:ext uri="{FF2B5EF4-FFF2-40B4-BE49-F238E27FC236}">
                    <a16:creationId xmlns:a16="http://schemas.microsoft.com/office/drawing/2014/main" id="{6A43A9C7-8838-E3A3-190D-DE4C82499F09}"/>
                  </a:ext>
                </a:extLst>
              </p:cNvPr>
              <p:cNvCxnSpPr/>
              <p:nvPr/>
            </p:nvCxnSpPr>
            <p:spPr>
              <a:xfrm flipH="1">
                <a:off x="1315720" y="2933700"/>
                <a:ext cx="14224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32">
                <a:extLst>
                  <a:ext uri="{FF2B5EF4-FFF2-40B4-BE49-F238E27FC236}">
                    <a16:creationId xmlns:a16="http://schemas.microsoft.com/office/drawing/2014/main" id="{3FFF6F9B-B4EC-84F0-EE32-4216F7BA04D4}"/>
                  </a:ext>
                </a:extLst>
              </p:cNvPr>
              <p:cNvCxnSpPr/>
              <p:nvPr/>
            </p:nvCxnSpPr>
            <p:spPr>
              <a:xfrm flipH="1">
                <a:off x="1478280" y="2933700"/>
                <a:ext cx="14224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3FFD9871-B6DF-CEAE-70A0-2A7479607A34}"/>
              </a:ext>
            </a:extLst>
          </p:cNvPr>
          <p:cNvGrpSpPr/>
          <p:nvPr/>
        </p:nvGrpSpPr>
        <p:grpSpPr>
          <a:xfrm>
            <a:off x="490537" y="3681549"/>
            <a:ext cx="6818807" cy="1138958"/>
            <a:chOff x="490537" y="3681549"/>
            <a:chExt cx="6818807" cy="1138958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FAE31080-B1E0-3FFE-BFDF-8C6583CAE2EF}"/>
                </a:ext>
              </a:extLst>
            </p:cNvPr>
            <p:cNvGrpSpPr/>
            <p:nvPr/>
          </p:nvGrpSpPr>
          <p:grpSpPr>
            <a:xfrm>
              <a:off x="490537" y="3681549"/>
              <a:ext cx="6237514" cy="830997"/>
              <a:chOff x="490537" y="3681549"/>
              <a:chExt cx="6237514" cy="83099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feld 23">
                    <a:extLst>
                      <a:ext uri="{FF2B5EF4-FFF2-40B4-BE49-F238E27FC236}">
                        <a16:creationId xmlns:a16="http://schemas.microsoft.com/office/drawing/2014/main" id="{9B7CA0C6-12A3-CC34-0765-9348C9D7B9A0}"/>
                      </a:ext>
                    </a:extLst>
                  </p:cNvPr>
                  <p:cNvSpPr txBox="1"/>
                  <p:nvPr/>
                </p:nvSpPr>
                <p:spPr>
                  <a:xfrm>
                    <a:off x="490537" y="3681549"/>
                    <a:ext cx="6237514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de-DE" sz="2400" dirty="0"/>
                      <a:t>The </a:t>
                    </a:r>
                    <a:r>
                      <a:rPr lang="de-DE" sz="2400" dirty="0" err="1"/>
                      <a:t>first</a:t>
                    </a:r>
                    <a:r>
                      <a:rPr lang="de-DE" sz="2400" dirty="0"/>
                      <a:t> </a:t>
                    </a:r>
                    <a:r>
                      <a:rPr lang="de-DE" sz="2400" dirty="0" err="1"/>
                      <a:t>pentaquark</a:t>
                    </a:r>
                    <a:r>
                      <a:rPr lang="de-DE" sz="2400" dirty="0"/>
                      <a:t> (</a:t>
                    </a:r>
                    <a:r>
                      <a:rPr lang="de-DE" sz="2400" i="1" dirty="0" err="1"/>
                      <a:t>uudcc</a:t>
                    </a:r>
                    <a:r>
                      <a:rPr lang="de-DE" sz="2400" dirty="0"/>
                      <a:t>) was </a:t>
                    </a:r>
                    <a:r>
                      <a:rPr lang="de-DE" sz="2400" dirty="0" err="1"/>
                      <a:t>discovered</a:t>
                    </a:r>
                    <a:endParaRPr lang="de-DE" sz="2400" dirty="0"/>
                  </a:p>
                  <a:p>
                    <a:r>
                      <a:rPr lang="de-DE" sz="2400" dirty="0"/>
                      <a:t>     in 2015 at </a:t>
                    </a:r>
                    <a:r>
                      <a:rPr lang="de-DE" sz="2400" dirty="0" err="1"/>
                      <a:t>LHCb</a:t>
                    </a:r>
                    <a:r>
                      <a:rPr lang="de-DE" sz="2400" dirty="0"/>
                      <a:t> in </a:t>
                    </a:r>
                    <a14:m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𝑝𝑝</m:t>
                        </m:r>
                      </m:oMath>
                    </a14:m>
                    <a:r>
                      <a:rPr lang="de-DE" sz="2400" dirty="0"/>
                      <a:t> collisions</a:t>
                    </a:r>
                  </a:p>
                </p:txBody>
              </p:sp>
            </mc:Choice>
            <mc:Fallback xmlns="">
              <p:sp>
                <p:nvSpPr>
                  <p:cNvPr id="24" name="Textfeld 23">
                    <a:extLst>
                      <a:ext uri="{FF2B5EF4-FFF2-40B4-BE49-F238E27FC236}">
                        <a16:creationId xmlns:a16="http://schemas.microsoft.com/office/drawing/2014/main" id="{9B7CA0C6-12A3-CC34-0765-9348C9D7B9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0537" y="3681549"/>
                    <a:ext cx="6237514" cy="83099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270" t="-5882" b="-1617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Gerader Verbinder 14">
                <a:extLst>
                  <a:ext uri="{FF2B5EF4-FFF2-40B4-BE49-F238E27FC236}">
                    <a16:creationId xmlns:a16="http://schemas.microsoft.com/office/drawing/2014/main" id="{4E433F6A-1F53-F622-ADD6-51485FE5735F}"/>
                  </a:ext>
                </a:extLst>
              </p:cNvPr>
              <p:cNvCxnSpPr/>
              <p:nvPr/>
            </p:nvCxnSpPr>
            <p:spPr>
              <a:xfrm>
                <a:off x="4164330" y="3829050"/>
                <a:ext cx="10287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AA39CA3B-574F-E5F1-2D99-134615CE0BD4}"/>
                </a:ext>
              </a:extLst>
            </p:cNvPr>
            <p:cNvSpPr txBox="1"/>
            <p:nvPr/>
          </p:nvSpPr>
          <p:spPr>
            <a:xfrm>
              <a:off x="805542" y="4451175"/>
              <a:ext cx="6503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909085"/>
                  </a:solidFill>
                </a:rPr>
                <a:t>R. </a:t>
              </a:r>
              <a:r>
                <a:rPr lang="de-DE" dirty="0" err="1">
                  <a:solidFill>
                    <a:srgbClr val="909085"/>
                  </a:solidFill>
                </a:rPr>
                <a:t>Aaij</a:t>
              </a:r>
              <a:r>
                <a:rPr lang="de-DE" dirty="0">
                  <a:solidFill>
                    <a:srgbClr val="909085"/>
                  </a:solidFill>
                </a:rPr>
                <a:t> et al., https://doi.org/10.1103/PhysRevLett.115.072001</a:t>
              </a:r>
            </a:p>
          </p:txBody>
        </p:sp>
      </p:grp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ACAF06C7-6594-12FA-ED31-10D5C784D7BC}"/>
              </a:ext>
            </a:extLst>
          </p:cNvPr>
          <p:cNvSpPr/>
          <p:nvPr/>
        </p:nvSpPr>
        <p:spPr>
          <a:xfrm>
            <a:off x="10265229" y="174187"/>
            <a:ext cx="1772062" cy="4789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54532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A9F27-0270-77BE-C69A-98D6F7107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llipse 40">
            <a:extLst>
              <a:ext uri="{FF2B5EF4-FFF2-40B4-BE49-F238E27FC236}">
                <a16:creationId xmlns:a16="http://schemas.microsoft.com/office/drawing/2014/main" id="{55D7854A-1637-DF60-CC62-3103CBAF2C83}"/>
              </a:ext>
            </a:extLst>
          </p:cNvPr>
          <p:cNvSpPr/>
          <p:nvPr/>
        </p:nvSpPr>
        <p:spPr>
          <a:xfrm>
            <a:off x="4289563" y="1877633"/>
            <a:ext cx="3918265" cy="3918265"/>
          </a:xfrm>
          <a:prstGeom prst="ellipse">
            <a:avLst/>
          </a:prstGeom>
          <a:solidFill>
            <a:srgbClr val="FFEBE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ysClr val="windowText" lastClr="000000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A15BCAF-7DAC-A662-5553-569E2427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618" y="6356350"/>
            <a:ext cx="602673" cy="365125"/>
          </a:xfrm>
        </p:spPr>
        <p:txBody>
          <a:bodyPr/>
          <a:lstStyle/>
          <a:p>
            <a:fld id="{C718699D-CD0E-4C15-AF66-D884D7E6BFB1}" type="slidenum">
              <a:rPr lang="de-DE" smtClean="0"/>
              <a:t>9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F480E1C-8281-5678-CE3E-580721F68B3E}"/>
              </a:ext>
            </a:extLst>
          </p:cNvPr>
          <p:cNvSpPr txBox="1"/>
          <p:nvPr/>
        </p:nvSpPr>
        <p:spPr>
          <a:xfrm>
            <a:off x="490537" y="360755"/>
            <a:ext cx="623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/>
              <a:t>Methodology</a:t>
            </a:r>
            <a:endParaRPr lang="de-DE" sz="3200" b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1C0DFCA7-199C-B3C6-69B4-AC2F8ACDC4CB}"/>
              </a:ext>
            </a:extLst>
          </p:cNvPr>
          <p:cNvSpPr txBox="1"/>
          <p:nvPr/>
        </p:nvSpPr>
        <p:spPr>
          <a:xfrm>
            <a:off x="490536" y="1063595"/>
            <a:ext cx="919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Free </a:t>
            </a:r>
            <a:r>
              <a:rPr lang="de-DE" sz="2400" dirty="0" err="1"/>
              <a:t>neutron</a:t>
            </a:r>
            <a:r>
              <a:rPr lang="de-DE" sz="2400" dirty="0"/>
              <a:t> </a:t>
            </a:r>
            <a:r>
              <a:rPr lang="de-DE" sz="2400" dirty="0" err="1"/>
              <a:t>targets</a:t>
            </a:r>
            <a:r>
              <a:rPr lang="de-DE" sz="2400" dirty="0"/>
              <a:t> </a:t>
            </a:r>
            <a:r>
              <a:rPr lang="de-DE" sz="2400" dirty="0" err="1"/>
              <a:t>are</a:t>
            </a:r>
            <a:r>
              <a:rPr lang="de-DE" sz="2400" dirty="0"/>
              <a:t> </a:t>
            </a:r>
            <a:r>
              <a:rPr lang="de-DE" sz="2400" dirty="0" err="1"/>
              <a:t>nonexistent</a:t>
            </a:r>
            <a:r>
              <a:rPr lang="de-DE" sz="2400" dirty="0"/>
              <a:t>, </a:t>
            </a:r>
            <a:r>
              <a:rPr lang="de-DE" sz="2400" dirty="0" err="1"/>
              <a:t>deuteron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used</a:t>
            </a:r>
            <a:r>
              <a:rPr lang="de-DE" sz="2400" dirty="0"/>
              <a:t> </a:t>
            </a:r>
            <a:r>
              <a:rPr lang="de-DE" sz="2400" dirty="0" err="1"/>
              <a:t>instead</a:t>
            </a:r>
            <a:endParaRPr lang="de-DE" sz="2400" dirty="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30F4FDB8-0FC8-5B87-63FE-8B9AF272163C}"/>
              </a:ext>
            </a:extLst>
          </p:cNvPr>
          <p:cNvGrpSpPr/>
          <p:nvPr/>
        </p:nvGrpSpPr>
        <p:grpSpPr>
          <a:xfrm>
            <a:off x="-1811792" y="4197490"/>
            <a:ext cx="1633917" cy="1135250"/>
            <a:chOff x="3688133" y="2181266"/>
            <a:chExt cx="1633917" cy="1135250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677E66C1-5EA1-A55B-881B-5B87306F9C3E}"/>
                </a:ext>
              </a:extLst>
            </p:cNvPr>
            <p:cNvGrpSpPr/>
            <p:nvPr/>
          </p:nvGrpSpPr>
          <p:grpSpPr>
            <a:xfrm>
              <a:off x="3688133" y="2181266"/>
              <a:ext cx="1633917" cy="569493"/>
              <a:chOff x="2069017" y="5527203"/>
              <a:chExt cx="2150558" cy="931487"/>
            </a:xfrm>
          </p:grpSpPr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FB79EBDA-F69A-0546-7746-B44BD985E4FF}"/>
                  </a:ext>
                </a:extLst>
              </p:cNvPr>
              <p:cNvSpPr/>
              <p:nvPr/>
            </p:nvSpPr>
            <p:spPr>
              <a:xfrm flipH="1" flipV="1">
                <a:off x="2069017" y="5531073"/>
                <a:ext cx="1076518" cy="927617"/>
              </a:xfrm>
              <a:custGeom>
                <a:avLst/>
                <a:gdLst>
                  <a:gd name="connsiteX0" fmla="*/ 0 w 4735286"/>
                  <a:gd name="connsiteY0" fmla="*/ 470414 h 927617"/>
                  <a:gd name="connsiteX1" fmla="*/ 642257 w 4735286"/>
                  <a:gd name="connsiteY1" fmla="*/ 13214 h 927617"/>
                  <a:gd name="connsiteX2" fmla="*/ 1730829 w 4735286"/>
                  <a:gd name="connsiteY2" fmla="*/ 927614 h 927617"/>
                  <a:gd name="connsiteX3" fmla="*/ 2536372 w 4735286"/>
                  <a:gd name="connsiteY3" fmla="*/ 24100 h 927617"/>
                  <a:gd name="connsiteX4" fmla="*/ 3374572 w 4735286"/>
                  <a:gd name="connsiteY4" fmla="*/ 927614 h 927617"/>
                  <a:gd name="connsiteX5" fmla="*/ 4136572 w 4735286"/>
                  <a:gd name="connsiteY5" fmla="*/ 34986 h 927617"/>
                  <a:gd name="connsiteX6" fmla="*/ 4735286 w 4735286"/>
                  <a:gd name="connsiteY6" fmla="*/ 437757 h 9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286" h="927617">
                    <a:moveTo>
                      <a:pt x="0" y="470414"/>
                    </a:moveTo>
                    <a:cubicBezTo>
                      <a:pt x="176893" y="203714"/>
                      <a:pt x="353786" y="-62986"/>
                      <a:pt x="642257" y="13214"/>
                    </a:cubicBezTo>
                    <a:cubicBezTo>
                      <a:pt x="930728" y="89414"/>
                      <a:pt x="1415143" y="925800"/>
                      <a:pt x="1730829" y="927614"/>
                    </a:cubicBezTo>
                    <a:cubicBezTo>
                      <a:pt x="2046515" y="929428"/>
                      <a:pt x="2262415" y="24100"/>
                      <a:pt x="2536372" y="24100"/>
                    </a:cubicBezTo>
                    <a:cubicBezTo>
                      <a:pt x="2810329" y="24100"/>
                      <a:pt x="3107872" y="925800"/>
                      <a:pt x="3374572" y="927614"/>
                    </a:cubicBezTo>
                    <a:cubicBezTo>
                      <a:pt x="3641272" y="929428"/>
                      <a:pt x="3909786" y="116629"/>
                      <a:pt x="4136572" y="34986"/>
                    </a:cubicBezTo>
                    <a:cubicBezTo>
                      <a:pt x="4363358" y="-46657"/>
                      <a:pt x="4549322" y="195550"/>
                      <a:pt x="4735286" y="437757"/>
                    </a:cubicBez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D30B2F1F-0713-95D1-D13D-3954E8A1660D}"/>
                  </a:ext>
                </a:extLst>
              </p:cNvPr>
              <p:cNvSpPr/>
              <p:nvPr/>
            </p:nvSpPr>
            <p:spPr>
              <a:xfrm>
                <a:off x="3143057" y="5527203"/>
                <a:ext cx="1076518" cy="927617"/>
              </a:xfrm>
              <a:custGeom>
                <a:avLst/>
                <a:gdLst>
                  <a:gd name="connsiteX0" fmla="*/ 0 w 4735286"/>
                  <a:gd name="connsiteY0" fmla="*/ 470414 h 927617"/>
                  <a:gd name="connsiteX1" fmla="*/ 642257 w 4735286"/>
                  <a:gd name="connsiteY1" fmla="*/ 13214 h 927617"/>
                  <a:gd name="connsiteX2" fmla="*/ 1730829 w 4735286"/>
                  <a:gd name="connsiteY2" fmla="*/ 927614 h 927617"/>
                  <a:gd name="connsiteX3" fmla="*/ 2536372 w 4735286"/>
                  <a:gd name="connsiteY3" fmla="*/ 24100 h 927617"/>
                  <a:gd name="connsiteX4" fmla="*/ 3374572 w 4735286"/>
                  <a:gd name="connsiteY4" fmla="*/ 927614 h 927617"/>
                  <a:gd name="connsiteX5" fmla="*/ 4136572 w 4735286"/>
                  <a:gd name="connsiteY5" fmla="*/ 34986 h 927617"/>
                  <a:gd name="connsiteX6" fmla="*/ 4735286 w 4735286"/>
                  <a:gd name="connsiteY6" fmla="*/ 437757 h 9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286" h="927617">
                    <a:moveTo>
                      <a:pt x="0" y="470414"/>
                    </a:moveTo>
                    <a:cubicBezTo>
                      <a:pt x="176893" y="203714"/>
                      <a:pt x="353786" y="-62986"/>
                      <a:pt x="642257" y="13214"/>
                    </a:cubicBezTo>
                    <a:cubicBezTo>
                      <a:pt x="930728" y="89414"/>
                      <a:pt x="1415143" y="925800"/>
                      <a:pt x="1730829" y="927614"/>
                    </a:cubicBezTo>
                    <a:cubicBezTo>
                      <a:pt x="2046515" y="929428"/>
                      <a:pt x="2262415" y="24100"/>
                      <a:pt x="2536372" y="24100"/>
                    </a:cubicBezTo>
                    <a:cubicBezTo>
                      <a:pt x="2810329" y="24100"/>
                      <a:pt x="3107872" y="925800"/>
                      <a:pt x="3374572" y="927614"/>
                    </a:cubicBezTo>
                    <a:cubicBezTo>
                      <a:pt x="3641272" y="929428"/>
                      <a:pt x="3909786" y="116629"/>
                      <a:pt x="4136572" y="34986"/>
                    </a:cubicBezTo>
                    <a:cubicBezTo>
                      <a:pt x="4363358" y="-46657"/>
                      <a:pt x="4549322" y="195550"/>
                      <a:pt x="4735286" y="437757"/>
                    </a:cubicBez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1522BC1A-FA95-D934-7BC6-41E048E96D2B}"/>
                    </a:ext>
                  </a:extLst>
                </p:cNvPr>
                <p:cNvSpPr txBox="1"/>
                <p:nvPr/>
              </p:nvSpPr>
              <p:spPr>
                <a:xfrm>
                  <a:off x="4208843" y="2700963"/>
                  <a:ext cx="817900" cy="61555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4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oMath>
                    </m:oMathPara>
                  </a14:m>
                  <a:endParaRPr lang="de-DE" sz="4000" b="1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AF4C32CF-E126-B839-D840-989C6C0B48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8843" y="2700963"/>
                  <a:ext cx="817900" cy="61555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7F069FD8-6D56-1ECC-1698-4223E9C6CA7D}"/>
              </a:ext>
            </a:extLst>
          </p:cNvPr>
          <p:cNvGrpSpPr/>
          <p:nvPr/>
        </p:nvGrpSpPr>
        <p:grpSpPr>
          <a:xfrm>
            <a:off x="4579120" y="2325891"/>
            <a:ext cx="1769660" cy="1847747"/>
            <a:chOff x="4579120" y="2404700"/>
            <a:chExt cx="1769660" cy="1847747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2F08AE3C-3B2D-600C-8BF2-D33F9A58FA83}"/>
                </a:ext>
              </a:extLst>
            </p:cNvPr>
            <p:cNvSpPr/>
            <p:nvPr/>
          </p:nvSpPr>
          <p:spPr>
            <a:xfrm>
              <a:off x="4579120" y="2482787"/>
              <a:ext cx="1769660" cy="1769660"/>
            </a:xfrm>
            <a:prstGeom prst="ellipse">
              <a:avLst/>
            </a:prstGeom>
            <a:solidFill>
              <a:srgbClr val="ECECEC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47A0E396-6719-241E-DB7A-31893DCFC6BC}"/>
                </a:ext>
              </a:extLst>
            </p:cNvPr>
            <p:cNvSpPr txBox="1"/>
            <p:nvPr/>
          </p:nvSpPr>
          <p:spPr>
            <a:xfrm>
              <a:off x="5057550" y="2404700"/>
              <a:ext cx="812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600" dirty="0"/>
                <a:t>n</a:t>
              </a:r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097AB06D-996E-E7D1-E4D6-C18747E7E3DC}"/>
              </a:ext>
            </a:extLst>
          </p:cNvPr>
          <p:cNvGrpSpPr/>
          <p:nvPr/>
        </p:nvGrpSpPr>
        <p:grpSpPr>
          <a:xfrm>
            <a:off x="6574430" y="3948497"/>
            <a:ext cx="957215" cy="860826"/>
            <a:chOff x="-524340" y="2231064"/>
            <a:chExt cx="522515" cy="469899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F3F7BF4D-E09D-D4B9-DEAB-2F60E6825EEF}"/>
                </a:ext>
              </a:extLst>
            </p:cNvPr>
            <p:cNvSpPr/>
            <p:nvPr/>
          </p:nvSpPr>
          <p:spPr>
            <a:xfrm>
              <a:off x="-522515" y="2231064"/>
              <a:ext cx="469899" cy="469899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feld 56">
                  <a:extLst>
                    <a:ext uri="{FF2B5EF4-FFF2-40B4-BE49-F238E27FC236}">
                      <a16:creationId xmlns:a16="http://schemas.microsoft.com/office/drawing/2014/main" id="{40551884-0C23-4898-0D3C-F071E46DEF94}"/>
                    </a:ext>
                  </a:extLst>
                </p:cNvPr>
                <p:cNvSpPr txBox="1"/>
                <p:nvPr/>
              </p:nvSpPr>
              <p:spPr>
                <a:xfrm>
                  <a:off x="-524340" y="2289607"/>
                  <a:ext cx="522515" cy="352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de-DE" sz="3600" dirty="0"/>
                </a:p>
              </p:txBody>
            </p:sp>
          </mc:Choice>
          <mc:Fallback xmlns="">
            <p:sp>
              <p:nvSpPr>
                <p:cNvPr id="57" name="Textfeld 56">
                  <a:extLst>
                    <a:ext uri="{FF2B5EF4-FFF2-40B4-BE49-F238E27FC236}">
                      <a16:creationId xmlns:a16="http://schemas.microsoft.com/office/drawing/2014/main" id="{40551884-0C23-4898-0D3C-F071E46DEF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24340" y="2289607"/>
                  <a:ext cx="522515" cy="35281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DC52DB06-C33C-7B52-4E13-551A0DB59738}"/>
              </a:ext>
            </a:extLst>
          </p:cNvPr>
          <p:cNvGrpSpPr/>
          <p:nvPr/>
        </p:nvGrpSpPr>
        <p:grpSpPr>
          <a:xfrm>
            <a:off x="6574431" y="4146217"/>
            <a:ext cx="957215" cy="860826"/>
            <a:chOff x="-524340" y="2231064"/>
            <a:chExt cx="522515" cy="469899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C1A004DA-9E28-5475-9F7C-0BE553B32398}"/>
                </a:ext>
              </a:extLst>
            </p:cNvPr>
            <p:cNvSpPr/>
            <p:nvPr/>
          </p:nvSpPr>
          <p:spPr>
            <a:xfrm>
              <a:off x="-522515" y="2231064"/>
              <a:ext cx="469899" cy="469899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feld 60">
                  <a:extLst>
                    <a:ext uri="{FF2B5EF4-FFF2-40B4-BE49-F238E27FC236}">
                      <a16:creationId xmlns:a16="http://schemas.microsoft.com/office/drawing/2014/main" id="{92B73201-0B66-4356-20F0-EAB50EA37180}"/>
                    </a:ext>
                  </a:extLst>
                </p:cNvPr>
                <p:cNvSpPr txBox="1"/>
                <p:nvPr/>
              </p:nvSpPr>
              <p:spPr>
                <a:xfrm>
                  <a:off x="-524340" y="2289607"/>
                  <a:ext cx="522515" cy="352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36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de-DE" sz="3600" dirty="0"/>
                </a:p>
              </p:txBody>
            </p:sp>
          </mc:Choice>
          <mc:Fallback xmlns="">
            <p:sp>
              <p:nvSpPr>
                <p:cNvPr id="61" name="Textfeld 60">
                  <a:extLst>
                    <a:ext uri="{FF2B5EF4-FFF2-40B4-BE49-F238E27FC236}">
                      <a16:creationId xmlns:a16="http://schemas.microsoft.com/office/drawing/2014/main" id="{92B73201-0B66-4356-20F0-EAB50EA371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24340" y="2289607"/>
                  <a:ext cx="522515" cy="35281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397FC71-E1A3-5E33-C81C-17CCF1CC4157}"/>
              </a:ext>
            </a:extLst>
          </p:cNvPr>
          <p:cNvGrpSpPr/>
          <p:nvPr/>
        </p:nvGrpSpPr>
        <p:grpSpPr>
          <a:xfrm>
            <a:off x="6096000" y="3484993"/>
            <a:ext cx="1769660" cy="1847747"/>
            <a:chOff x="9346292" y="1958994"/>
            <a:chExt cx="1769660" cy="1847747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5430EB4-3838-3CDA-A949-B61B5B1B0BD2}"/>
                </a:ext>
              </a:extLst>
            </p:cNvPr>
            <p:cNvSpPr/>
            <p:nvPr/>
          </p:nvSpPr>
          <p:spPr>
            <a:xfrm>
              <a:off x="9346292" y="2037081"/>
              <a:ext cx="1769660" cy="1769660"/>
            </a:xfrm>
            <a:prstGeom prst="ellipse">
              <a:avLst/>
            </a:prstGeom>
            <a:solidFill>
              <a:srgbClr val="FF00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494C394A-1A6D-872B-A24F-8FD674B379C2}"/>
                </a:ext>
              </a:extLst>
            </p:cNvPr>
            <p:cNvSpPr txBox="1"/>
            <p:nvPr/>
          </p:nvSpPr>
          <p:spPr>
            <a:xfrm>
              <a:off x="9824722" y="1958994"/>
              <a:ext cx="812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600" dirty="0"/>
                <a:t>p</a:t>
              </a:r>
            </a:p>
          </p:txBody>
        </p:sp>
      </p:grpSp>
      <p:sp>
        <p:nvSpPr>
          <p:cNvPr id="58" name="Textfeld 57">
            <a:extLst>
              <a:ext uri="{FF2B5EF4-FFF2-40B4-BE49-F238E27FC236}">
                <a16:creationId xmlns:a16="http://schemas.microsoft.com/office/drawing/2014/main" id="{D91CF844-AEF3-2E14-1034-FBEEE1ACB16E}"/>
              </a:ext>
            </a:extLst>
          </p:cNvPr>
          <p:cNvSpPr txBox="1"/>
          <p:nvPr/>
        </p:nvSpPr>
        <p:spPr>
          <a:xfrm>
            <a:off x="3766320" y="1415968"/>
            <a:ext cx="81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dirty="0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E5701D8E-C2BD-F7F0-207B-FB8AF962B3FF}"/>
                  </a:ext>
                </a:extLst>
              </p:cNvPr>
              <p:cNvSpPr txBox="1"/>
              <p:nvPr/>
            </p:nvSpPr>
            <p:spPr>
              <a:xfrm>
                <a:off x="4484108" y="5998917"/>
                <a:ext cx="960190" cy="646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E5701D8E-C2BD-F7F0-207B-FB8AF962B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108" y="5998917"/>
                <a:ext cx="960190" cy="6466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AF572C3C-E25F-2A11-BC55-BB0BA1A2468A}"/>
                  </a:ext>
                </a:extLst>
              </p:cNvPr>
              <p:cNvSpPr txBox="1"/>
              <p:nvPr/>
            </p:nvSpPr>
            <p:spPr>
              <a:xfrm>
                <a:off x="2691830" y="5960402"/>
                <a:ext cx="1887290" cy="686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de-DE" sz="3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3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360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de-DE" sz="36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de-DE" sz="3600" b="0" i="0" smtClean="0">
                            <a:latin typeface="Cambria Math" panose="02040503050406030204" pitchFamily="18" charset="0"/>
                          </a:rPr>
                          <m:t>BG</m:t>
                        </m:r>
                      </m:sub>
                      <m:sup>
                        <m:r>
                          <a:rPr lang="de-DE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de-DE" sz="3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3600" dirty="0"/>
                  <a:t> </a:t>
                </a:r>
              </a:p>
            </p:txBody>
          </p:sp>
        </mc:Choice>
        <mc:Fallback xmlns="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AF572C3C-E25F-2A11-BC55-BB0BA1A24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30" y="5960402"/>
                <a:ext cx="1887290" cy="6869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8F3CF12-4CDE-A733-E32B-B06EDE249AE9}"/>
                  </a:ext>
                </a:extLst>
              </p:cNvPr>
              <p:cNvSpPr txBox="1"/>
              <p:nvPr/>
            </p:nvSpPr>
            <p:spPr>
              <a:xfrm>
                <a:off x="5288505" y="5998917"/>
                <a:ext cx="960190" cy="646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BG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8F3CF12-4CDE-A733-E32B-B06EDE249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505" y="5998917"/>
                <a:ext cx="960190" cy="646652"/>
              </a:xfrm>
              <a:prstGeom prst="rect">
                <a:avLst/>
              </a:prstGeom>
              <a:blipFill>
                <a:blip r:embed="rId8"/>
                <a:stretch>
                  <a:fillRect r="-401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D67DA14-B617-A8BD-2663-67FF27C12FCF}"/>
                  </a:ext>
                </a:extLst>
              </p:cNvPr>
              <p:cNvSpPr txBox="1"/>
              <p:nvPr/>
            </p:nvSpPr>
            <p:spPr>
              <a:xfrm>
                <a:off x="6682468" y="5960402"/>
                <a:ext cx="960190" cy="721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3600" b="0" i="0" smtClean="0">
                              <a:latin typeface="Cambria Math" panose="02040503050406030204" pitchFamily="18" charset="0"/>
                            </a:rPr>
                            <m:t>BG</m:t>
                          </m:r>
                        </m:sub>
                        <m:sup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D67DA14-B617-A8BD-2663-67FF27C12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468" y="5960402"/>
                <a:ext cx="960190" cy="721480"/>
              </a:xfrm>
              <a:prstGeom prst="rect">
                <a:avLst/>
              </a:prstGeom>
              <a:blipFill>
                <a:blip r:embed="rId9"/>
                <a:stretch>
                  <a:fillRect r="-398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0C018552-C392-8C63-E1FF-5922670E0F69}"/>
              </a:ext>
            </a:extLst>
          </p:cNvPr>
          <p:cNvSpPr/>
          <p:nvPr/>
        </p:nvSpPr>
        <p:spPr>
          <a:xfrm>
            <a:off x="9719310" y="177687"/>
            <a:ext cx="2317980" cy="478956"/>
          </a:xfrm>
          <a:prstGeom prst="roundRect">
            <a:avLst>
              <a:gd name="adj" fmla="val 50000"/>
            </a:avLst>
          </a:prstGeom>
          <a:solidFill>
            <a:srgbClr val="004E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Analysis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DCS</a:t>
            </a:r>
          </a:p>
        </p:txBody>
      </p:sp>
    </p:spTree>
    <p:extLst>
      <p:ext uri="{BB962C8B-B14F-4D97-AF65-F5344CB8AC3E}">
        <p14:creationId xmlns:p14="http://schemas.microsoft.com/office/powerpoint/2010/main" val="2854893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389 L 0.65286 -0.0115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64075 -0.07755 L 0.6388 -0.07755 " pathEditMode="relative" rAng="0" ptsTypes="AAA">
                                      <p:cBhvr>
                                        <p:cTn id="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1" y="-388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0.00208 L 0.63554 0.06783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9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3456</Words>
  <Application>Microsoft Office PowerPoint</Application>
  <PresentationFormat>Breitbild</PresentationFormat>
  <Paragraphs>895</Paragraphs>
  <Slides>82</Slides>
  <Notes>24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82</vt:i4>
      </vt:variant>
    </vt:vector>
  </HeadingPairs>
  <TitlesOfParts>
    <vt:vector size="89" baseType="lpstr">
      <vt:lpstr>Aptos</vt:lpstr>
      <vt:lpstr>Aptos Display</vt:lpstr>
      <vt:lpstr>Arial</vt:lpstr>
      <vt:lpstr>Calibri</vt:lpstr>
      <vt:lpstr>Cambria Math</vt:lpstr>
      <vt:lpstr>Office</vt:lpstr>
      <vt:lpstr>Benutzerdefiniertes Design</vt:lpstr>
      <vt:lpstr>K^+ Σ^-Photoproduction  at Forward Angles  at the BGOOD Experiment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Johannes Groß</dc:creator>
  <cp:lastModifiedBy>Johannes Groß</cp:lastModifiedBy>
  <cp:revision>516</cp:revision>
  <dcterms:created xsi:type="dcterms:W3CDTF">2025-03-10T20:07:59Z</dcterms:created>
  <dcterms:modified xsi:type="dcterms:W3CDTF">2026-06-15T11:21:23Z</dcterms:modified>
</cp:coreProperties>
</file>