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9" r:id="rId2"/>
    <p:sldId id="287" r:id="rId3"/>
    <p:sldId id="1727" r:id="rId4"/>
    <p:sldId id="1728" r:id="rId5"/>
    <p:sldId id="1743" r:id="rId6"/>
    <p:sldId id="1729" r:id="rId7"/>
    <p:sldId id="1730" r:id="rId8"/>
    <p:sldId id="1736" r:id="rId9"/>
    <p:sldId id="1749" r:id="rId10"/>
    <p:sldId id="1754" r:id="rId11"/>
    <p:sldId id="1762" r:id="rId12"/>
    <p:sldId id="1764" r:id="rId13"/>
    <p:sldId id="1737" r:id="rId14"/>
    <p:sldId id="1766" r:id="rId15"/>
    <p:sldId id="1768" r:id="rId16"/>
    <p:sldId id="1802" r:id="rId17"/>
    <p:sldId id="1787" r:id="rId18"/>
    <p:sldId id="1784" r:id="rId19"/>
    <p:sldId id="1795" r:id="rId20"/>
    <p:sldId id="1790" r:id="rId21"/>
    <p:sldId id="1796" r:id="rId22"/>
    <p:sldId id="458" r:id="rId23"/>
    <p:sldId id="1810" r:id="rId24"/>
    <p:sldId id="1811" r:id="rId25"/>
    <p:sldId id="1812" r:id="rId26"/>
    <p:sldId id="1813" r:id="rId27"/>
    <p:sldId id="1805" r:id="rId28"/>
    <p:sldId id="1713" r:id="rId29"/>
    <p:sldId id="1717" r:id="rId30"/>
    <p:sldId id="1776" r:id="rId31"/>
    <p:sldId id="1779" r:id="rId32"/>
    <p:sldId id="460" r:id="rId33"/>
    <p:sldId id="324" r:id="rId34"/>
    <p:sldId id="331" r:id="rId35"/>
    <p:sldId id="332" r:id="rId36"/>
    <p:sldId id="28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Godinho" initials="AG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F2F2F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27"/>
    <p:restoredTop sz="94686"/>
  </p:normalViewPr>
  <p:slideViewPr>
    <p:cSldViewPr snapToObjects="1">
      <p:cViewPr varScale="1">
        <p:scale>
          <a:sx n="79" d="100"/>
          <a:sy n="79" d="100"/>
        </p:scale>
        <p:origin x="224" y="12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145" d="100"/>
          <a:sy n="145" d="100"/>
        </p:scale>
        <p:origin x="387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r>
              <a:rPr lang="en-US" sz="1400" b="1">
                <a:solidFill>
                  <a:srgbClr val="0033A0"/>
                </a:solidFill>
              </a:rPr>
              <a:t>User de/installations per run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North Area</c:v>
                </c:pt>
              </c:strCache>
            </c:strRef>
          </c:tx>
          <c:spPr>
            <a:solidFill>
              <a:srgbClr val="0033A0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141</c:v>
                </c:pt>
                <c:pt idx="1">
                  <c:v>124</c:v>
                </c:pt>
                <c:pt idx="2">
                  <c:v>115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71C0-9D42-BDE3-7C58F654A6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East Area</c:v>
                </c:pt>
              </c:strCache>
            </c:strRef>
          </c:tx>
          <c:spPr>
            <a:solidFill>
              <a:srgbClr val="7FA7E0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54</c:v>
                </c:pt>
                <c:pt idx="1">
                  <c:v>46</c:v>
                </c:pt>
                <c:pt idx="2">
                  <c:v>53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71C0-9D42-BDE3-7C58F654A6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A6A6A6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00296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DA0-F34A-9558-5A6C94C2B856}"/>
              </c:ext>
            </c:extLst>
          </c:dPt>
          <c:dLbls>
            <c:numFmt formatCode="0.0&quot; × 10⁸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1F1F1F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3"/>
              <c:pt idx="0">
                <c:v>June 2026 optics (RP assessed)</c:v>
              </c:pt>
              <c:pt idx="1">
                <c:v>Optimised optics, Sept 2025</c:v>
              </c:pt>
              <c:pt idx="2">
                <c:v>Before optimisation</c:v>
              </c:pt>
            </c:strLit>
          </c:cat>
          <c:val>
            <c:numLit>
              <c:formatCode>General</c:formatCode>
              <c:ptCount val="3"/>
              <c:pt idx="0">
                <c:v>3.7</c:v>
              </c:pt>
              <c:pt idx="1">
                <c:v>3.3</c:v>
              </c:pt>
              <c:pt idx="2">
                <c:v>2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8DA0-F34A-9558-5A6C94C2B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C7C7C7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F1F1F"/>
                </a:solidFill>
                <a:latin typeface="Arial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5"/>
          <c:min val="0"/>
        </c:scaling>
        <c:delete val="1"/>
        <c:axPos val="b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CB0CAB-A528-CD45-8F12-922B94DEC1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7AD8C8-453F-104C-B81F-526301CF40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72EAA-2733-D14F-950A-8F424038586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BBD38-63DF-604F-9396-6BB8561251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D48731-E0D0-B242-9967-4E9E135D8D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9750F-00B8-E148-9878-D197EE9CB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00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D062E-52F7-A14D-A443-1F3854784447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0EE9E-52B8-AA4F-8DD5-ED0FB4E5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94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002BA-CB03-6DB3-5FFE-7A7DE485D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C9C720-7D0F-52F0-02B6-1BEE29EF7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FD979-883F-6FFA-BE5A-1CF3F5F2E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22408-AFDE-C1B1-B6FE-4A8812D846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EB15E-065A-467B-A4CE-4E194C6D9F0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6130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EB15E-065A-467B-A4CE-4E194C6D9F0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553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outline.eps">
            <a:extLst>
              <a:ext uri="{FF2B5EF4-FFF2-40B4-BE49-F238E27FC236}">
                <a16:creationId xmlns:a16="http://schemas.microsoft.com/office/drawing/2014/main" id="{ED75A508-7D60-F841-B3C4-7CB2A400A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6403" y="2169047"/>
            <a:ext cx="2520000" cy="24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05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61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B3E2A-0B0F-434E-B8B5-23D05F72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CECA80-B569-3D47-B163-138B2BA8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D8CA65-7C13-A442-AF74-D3BBDBCB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25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outline.eps">
            <a:extLst>
              <a:ext uri="{FF2B5EF4-FFF2-40B4-BE49-F238E27FC236}">
                <a16:creationId xmlns:a16="http://schemas.microsoft.com/office/drawing/2014/main" id="{ED75A508-7D60-F841-B3C4-7CB2A400A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6130" y="710117"/>
            <a:ext cx="1990424" cy="19704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6F8ADC9-30DB-1243-8F69-09A7AAEA84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987" y="3429000"/>
            <a:ext cx="11376025" cy="2153265"/>
          </a:xfrm>
        </p:spPr>
        <p:txBody>
          <a:bodyPr anchor="t" anchorCtr="0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6D6D28-7860-E045-9091-E722B9476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5700252"/>
            <a:ext cx="11376026" cy="803787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894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1800">
                <a:solidFill>
                  <a:schemeClr val="tx2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6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628650" indent="-261938"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2pPr>
            <a:lvl3pPr marL="889000" indent="-26035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209675" indent="-269875">
              <a:buSzPct val="100000"/>
              <a:buFont typeface="Arial" panose="020B0604020202020204" pitchFamily="34" charset="0"/>
              <a:buChar char="•"/>
              <a:tabLst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0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1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BAAC3B-64E8-6A4D-B184-3057E6D0D0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1439863"/>
            <a:ext cx="11376025" cy="4760912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91332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colour or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0B6E0-915E-6A4B-BE3D-83464DDC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F185B5-CF74-D44D-A9E3-83166F096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60124-268E-2640-B552-632FCB92FC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D4B92-ED84-1D4C-81AB-7D7F79EF892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D. Banerjee BDX Workshop 2025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E223B3-FDCC-6949-9C0B-F052B97037C1}"/>
              </a:ext>
            </a:extLst>
          </p:cNvPr>
          <p:cNvCxnSpPr/>
          <p:nvPr userDrawn="1"/>
        </p:nvCxnSpPr>
        <p:spPr>
          <a:xfrm>
            <a:off x="407987" y="6266608"/>
            <a:ext cx="1137602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5082788-0C78-F842-A18F-84667EAC7E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7988" y="6364800"/>
            <a:ext cx="4953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355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1A8103C-80BA-7941-AEF5-FB81302B57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29980"/>
            <a:ext cx="12192000" cy="623075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2" y="-48846"/>
            <a:ext cx="4116387" cy="6249621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>
              <a:defRPr sz="2800">
                <a:solidFill>
                  <a:schemeClr val="bg1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2100">
                <a:solidFill>
                  <a:schemeClr val="bg1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bg1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0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2264"/>
            <a:ext cx="5616575" cy="46085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592264"/>
            <a:ext cx="5611813" cy="46085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3A8A69A-7619-C44B-A930-6AC38A3F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55D6E3-4871-704B-B795-99BD30EAB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E4B464-E744-A34F-B223-6B554979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22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987" y="2427287"/>
            <a:ext cx="5616575" cy="3773488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27287"/>
            <a:ext cx="5611813" cy="3773488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B511762-E0C9-6C4A-9015-D9D3D4FF9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689900-D127-9840-8E06-B694B9FE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B398DFD-572D-D549-8BBF-A86A1DFF0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86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 userDrawn="1">
          <p15:clr>
            <a:srgbClr val="FBAE40"/>
          </p15:clr>
        </p15:guide>
        <p15:guide id="2" orient="horz" pos="152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5616574" cy="106574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2117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588863-2E7B-784C-BD2D-8C3D0E7E1D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0"/>
            <a:ext cx="6024562" cy="6207170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1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ictur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47B07ADD-2F17-5640-985B-72FA646913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159226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41C95B-0CD0-B44F-9130-66CCD53B86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67438" y="396970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036724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3708401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20000"/>
              </a:lnSpc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255B7D9F-7313-2F46-8079-FEA6DAA0CF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75613" y="1592263"/>
            <a:ext cx="3708400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ECDCA30-A5C6-3549-9DAD-01819664F15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681" y="396970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0332EED6-F049-354D-90C1-2CDBDFEB153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59263" y="159226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A46E76A3-B525-534D-9396-8E4D08F06F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59263" y="3978015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407050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s and 2 Pictu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2420938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B0609-1753-094D-A27B-B1604B6E44F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80C24-4584-494A-B2E2-7C02911E02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9BEDBAA-E014-4E48-AA09-5D0DC18C0C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C9037A8-3728-274F-ADAC-4D3957FCBA4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72200" y="2420938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845831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3708401" cy="668337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75612" y="1604966"/>
            <a:ext cx="3713187" cy="655634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9" y="2420938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C779F7E-9707-2542-A19F-DD09A53038A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75613" y="2416175"/>
            <a:ext cx="3713187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/>
            </a:lvl1pPr>
          </a:lstStyle>
          <a:p>
            <a:r>
              <a:rPr lang="en-US"/>
              <a:t>Drag and Drop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53846" y="1601227"/>
            <a:ext cx="3708401" cy="668337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53848" y="2429902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35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ictures with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116386" y="1601376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16386" y="2732442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0E95B09-A858-4A4A-B159-8C5B917D41E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275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2FF76D54-8841-EA4B-B514-DFCE90D05C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050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ED6363A-4107-5A4F-9E1E-0E88F802ABE9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8232388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91039F33-9CD5-004A-9F94-52D16B2EB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232388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550207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2776" y="1592263"/>
            <a:ext cx="11376024" cy="2563906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5685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592263"/>
            <a:ext cx="12192000" cy="2945870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83906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7" y="1709738"/>
            <a:ext cx="11376025" cy="285273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4589463"/>
            <a:ext cx="113760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FEBF6-CE90-CC4E-8695-4D9E4AF1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6BCDCA-F2B2-9249-AB85-06169E64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B4A1B0-EF49-4F43-ACA9-49641973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233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F8F7083-D188-D543-8008-F25F138E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980EB7-C2CB-9D4D-8C5E-3EB093178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74050C-1801-2345-9DC3-F06B163A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708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63763-5414-8544-AF6D-F8D5C9B1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8A5D0-906E-0046-B0F3-96283308C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B140E-F283-BD43-9D8C-905BDA42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3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059AC4-96B9-704B-82C7-32D5BEFF3254}"/>
              </a:ext>
            </a:extLst>
          </p:cNvPr>
          <p:cNvSpPr txBox="1"/>
          <p:nvPr userDrawn="1"/>
        </p:nvSpPr>
        <p:spPr>
          <a:xfrm>
            <a:off x="407988" y="6196406"/>
            <a:ext cx="11376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fr-CH" dirty="0" err="1"/>
              <a:t>home.cern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5196E8-CA32-8449-8B2F-F83D475BC1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1904" y="2244864"/>
            <a:ext cx="1728192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736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05.09.2025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D. Banerjee BDX Workshop 2025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037AA-D9F1-418C-8E0B-6DB1F621E83A}" type="slidenum">
              <a:rPr lang="el-GR" smtClean="0"/>
              <a:t>‹#›</a:t>
            </a:fld>
            <a:endParaRPr lang="el-GR"/>
          </a:p>
        </p:txBody>
      </p:sp>
      <p:pic>
        <p:nvPicPr>
          <p:cNvPr id="8" name="Picture 9" descr="2015-01-13_CERN_ENdept 36% h32mm 300dp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6356350"/>
            <a:ext cx="1123950" cy="4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6121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x-none" dirty="0"/>
              <a:t>Slide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652216" y="6356351"/>
            <a:ext cx="4414905" cy="365125"/>
          </a:xfrm>
        </p:spPr>
        <p:txBody>
          <a:bodyPr/>
          <a:lstStyle/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BDX Workshop 2025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1" y="1260000"/>
            <a:ext cx="10968567" cy="5016068"/>
          </a:xfrm>
        </p:spPr>
        <p:txBody>
          <a:bodyPr/>
          <a:lstStyle>
            <a:lvl2pPr>
              <a:defRPr baseline="0"/>
            </a:lvl2pPr>
          </a:lstStyle>
          <a:p>
            <a:pPr lvl="0"/>
            <a:r>
              <a:rPr lang="x-none" dirty="0"/>
              <a:t>Slide text first level</a:t>
            </a:r>
          </a:p>
          <a:p>
            <a:pPr lvl="1"/>
            <a:r>
              <a:rPr lang="x-none" dirty="0"/>
              <a:t>Slide text second level</a:t>
            </a:r>
          </a:p>
          <a:p>
            <a:pPr lvl="2"/>
            <a:r>
              <a:rPr lang="x-none" dirty="0"/>
              <a:t>Slide text third level</a:t>
            </a:r>
          </a:p>
          <a:p>
            <a:pPr lvl="3"/>
            <a:r>
              <a:rPr lang="x-none" dirty="0"/>
              <a:t>Slide text fourth level</a:t>
            </a:r>
          </a:p>
          <a:p>
            <a:pPr lvl="4"/>
            <a:r>
              <a:rPr lang="x-none" dirty="0"/>
              <a:t>Slide text fifth level</a:t>
            </a:r>
            <a:endParaRPr lang="en-US" dirty="0"/>
          </a:p>
        </p:txBody>
      </p:sp>
      <p:pic>
        <p:nvPicPr>
          <p:cNvPr id="8" name="Picture 7" descr="Home">
            <a:extLst>
              <a:ext uri="{FF2B5EF4-FFF2-40B4-BE49-F238E27FC236}">
                <a16:creationId xmlns:a16="http://schemas.microsoft.com/office/drawing/2014/main" id="{7BEAE4DB-07BC-F145-B7B4-A91F0C0DB4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3912" y="6357091"/>
            <a:ext cx="384561" cy="28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606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6071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9" y="1592263"/>
            <a:ext cx="11376024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85228" y="6378349"/>
            <a:ext cx="63116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05.09.2025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07546" y="6383848"/>
            <a:ext cx="68125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AB22024-69B4-1F4F-8860-CB954517F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59262" y="6383848"/>
            <a:ext cx="657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D. Banerjee BDX Workshop 2025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9C6532-AEDE-354E-83AD-7F67D706DF38}"/>
              </a:ext>
            </a:extLst>
          </p:cNvPr>
          <p:cNvCxnSpPr/>
          <p:nvPr userDrawn="1"/>
        </p:nvCxnSpPr>
        <p:spPr>
          <a:xfrm>
            <a:off x="407987" y="6266608"/>
            <a:ext cx="11376025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426E9AC2-DB3F-3043-BAF1-FDB172EA2CD8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407988" y="6364599"/>
            <a:ext cx="495300" cy="39370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35542C2E-5CF2-9940-9E7E-F32B115A6081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582583" y="6349605"/>
            <a:ext cx="408961" cy="411582"/>
          </a:xfrm>
          <a:prstGeom prst="rect">
            <a:avLst/>
          </a:prstGeom>
        </p:spPr>
      </p:pic>
      <p:pic>
        <p:nvPicPr>
          <p:cNvPr id="10" name="Picture 9" descr="A picture containing venn diagram&#10;&#10;Description automatically generated">
            <a:extLst>
              <a:ext uri="{FF2B5EF4-FFF2-40B4-BE49-F238E27FC236}">
                <a16:creationId xmlns:a16="http://schemas.microsoft.com/office/drawing/2014/main" id="{FD768DA8-63B7-C244-84A7-19F38A1CE0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152" y="6364598"/>
            <a:ext cx="408961" cy="3936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EFA109-6237-3642-9928-AE3FEB24BF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230"/>
          <a:stretch/>
        </p:blipFill>
        <p:spPr>
          <a:xfrm>
            <a:off x="1424236" y="6364598"/>
            <a:ext cx="63252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6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62" r:id="rId3"/>
    <p:sldLayoutId id="2147483650" r:id="rId4"/>
    <p:sldLayoutId id="2147483665" r:id="rId5"/>
    <p:sldLayoutId id="2147483668" r:id="rId6"/>
    <p:sldLayoutId id="2147483677" r:id="rId7"/>
    <p:sldLayoutId id="2147483674" r:id="rId8"/>
    <p:sldLayoutId id="2147483652" r:id="rId9"/>
    <p:sldLayoutId id="2147483653" r:id="rId10"/>
    <p:sldLayoutId id="2147483661" r:id="rId11"/>
    <p:sldLayoutId id="2147483666" r:id="rId12"/>
    <p:sldLayoutId id="2147483667" r:id="rId13"/>
    <p:sldLayoutId id="2147483658" r:id="rId14"/>
    <p:sldLayoutId id="2147483659" r:id="rId15"/>
    <p:sldLayoutId id="2147483673" r:id="rId16"/>
    <p:sldLayoutId id="2147483660" r:id="rId17"/>
    <p:sldLayoutId id="2147483671" r:id="rId18"/>
    <p:sldLayoutId id="2147483651" r:id="rId19"/>
    <p:sldLayoutId id="2147483654" r:id="rId20"/>
    <p:sldLayoutId id="2147483669" r:id="rId21"/>
    <p:sldLayoutId id="2147483655" r:id="rId22"/>
    <p:sldLayoutId id="2147483681" r:id="rId23"/>
    <p:sldLayoutId id="2147483679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800"/>
        </a:spcBef>
        <a:spcAft>
          <a:spcPts val="400"/>
        </a:spcAft>
        <a:buFont typeface="Arial"/>
        <a:buNone/>
        <a:tabLst/>
        <a:defRPr sz="2100" b="1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32385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charset="0"/>
        <a:buChar char="•"/>
        <a:tabLst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648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972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23" userDrawn="1">
          <p15:clr>
            <a:srgbClr val="F26B43"/>
          </p15:clr>
        </p15:guide>
        <p15:guide id="4" pos="257" userDrawn="1">
          <p15:clr>
            <a:srgbClr val="F26B43"/>
          </p15:clr>
        </p15:guide>
        <p15:guide id="6" pos="3795" userDrawn="1">
          <p15:clr>
            <a:srgbClr val="F26B43"/>
          </p15:clr>
        </p15:guide>
        <p15:guide id="7" pos="3885" userDrawn="1">
          <p15:clr>
            <a:srgbClr val="F26B43"/>
          </p15:clr>
        </p15:guide>
        <p15:guide id="8" pos="5087" userDrawn="1">
          <p15:clr>
            <a:srgbClr val="F26B43"/>
          </p15:clr>
        </p15:guide>
        <p15:guide id="9" pos="4997" userDrawn="1">
          <p15:clr>
            <a:srgbClr val="F26B43"/>
          </p15:clr>
        </p15:guide>
        <p15:guide id="10" pos="2683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orient="horz" pos="3906" userDrawn="1">
          <p15:clr>
            <a:srgbClr val="F26B43"/>
          </p15:clr>
        </p15:guide>
        <p15:guide id="13" orient="horz" pos="2409" userDrawn="1">
          <p15:clr>
            <a:srgbClr val="F26B43"/>
          </p15:clr>
        </p15:guide>
        <p15:guide id="14" orient="horz" pos="913" userDrawn="1">
          <p15:clr>
            <a:srgbClr val="F26B43"/>
          </p15:clr>
        </p15:guide>
        <p15:guide id="15" orient="horz" pos="1003" userDrawn="1">
          <p15:clr>
            <a:srgbClr val="F26B43"/>
          </p15:clr>
        </p15:guide>
        <p15:guide id="16" orient="horz" pos="2500" userDrawn="1">
          <p15:clr>
            <a:srgbClr val="F26B43"/>
          </p15:clr>
        </p15:guide>
        <p15:guide id="17" pos="6312" userDrawn="1">
          <p15:clr>
            <a:srgbClr val="F26B43"/>
          </p15:clr>
        </p15:guide>
        <p15:guide id="18" pos="62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erncourier.com/a/science-diversity-at-the-intensity-and-precision-frontiers/" TargetMode="Externa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hyperlink" Target="https://na60plus.ca.infn.it/" TargetMode="External"/><Relationship Id="rId2" Type="http://schemas.openxmlformats.org/officeDocument/2006/relationships/hyperlink" Target="https://na64.web.cern.ch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hine.web.cern.ch/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a64.web.cern.ch/" TargetMode="External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2.xml"/><Relationship Id="rId5" Type="http://schemas.openxmlformats.org/officeDocument/2006/relationships/hyperlink" Target="https://amber.web.cern.ch/" TargetMode="External"/><Relationship Id="rId4" Type="http://schemas.openxmlformats.org/officeDocument/2006/relationships/hyperlink" Target="https://web.infn.it/MUonE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mailto:https://indico.cern.ch/event/1454873/contributions/6216821/" TargetMode="Externa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co.cern.ch/event/1687237/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49.png"/><Relationship Id="rId4" Type="http://schemas.openxmlformats.org/officeDocument/2006/relationships/image" Target="../media/image5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51C5-3272-6249-822A-715EFFE0D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336" y="3140968"/>
            <a:ext cx="11881320" cy="2153265"/>
          </a:xfrm>
        </p:spPr>
        <p:txBody>
          <a:bodyPr/>
          <a:lstStyle/>
          <a:p>
            <a:r>
              <a:rPr lang="en-US" sz="2800" dirty="0"/>
              <a:t>Beams for Fixed Target experiments at CERN's North and East Areas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999459-0238-C64F-8F4D-7EA3594535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344" y="3717032"/>
            <a:ext cx="11376026" cy="1346847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/>
              <a:t>D. Banerjee (CERN, BE-EA)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/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/>
              <a:t>Accelerating the Search for Disappearing Light Dark Matter – Community Workshop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/>
              <a:t>Bethe Center for Theoretical Physics, Bonn, 30.09.2026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3CE9F5CF-5826-8C4B-8929-A56666838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5949280"/>
            <a:ext cx="720080" cy="724696"/>
          </a:xfrm>
          <a:prstGeom prst="rect">
            <a:avLst/>
          </a:prstGeom>
        </p:spPr>
      </p:pic>
      <p:pic>
        <p:nvPicPr>
          <p:cNvPr id="9" name="Picture 8" descr="A picture containing venn diagram&#10;&#10;Description automatically generated">
            <a:extLst>
              <a:ext uri="{FF2B5EF4-FFF2-40B4-BE49-F238E27FC236}">
                <a16:creationId xmlns:a16="http://schemas.microsoft.com/office/drawing/2014/main" id="{4D46677F-B214-C942-9849-FEF42DEB0D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76" y="5949280"/>
            <a:ext cx="752793" cy="72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43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E02C03EC-579B-7238-A739-EF1F32E6D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398" y="601342"/>
            <a:ext cx="6912768" cy="56282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52" y="247399"/>
            <a:ext cx="10515600" cy="770965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CERN Accelerator Complex </a:t>
            </a:r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037AA-D9F1-418C-8E0B-6DB1F621E83A}" type="slidenum">
              <a:rPr lang="el-GR" smtClean="0"/>
              <a:t>2</a:t>
            </a:fld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839416" y="2916097"/>
            <a:ext cx="4292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SPS : protons/ions @ 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400 GeV/c/Z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PS: protons /ions @ 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GeV/c/Z </a:t>
            </a:r>
            <a:endParaRPr lang="el-GR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F8BB51-12B2-D171-32B9-1520BB883304}"/>
              </a:ext>
            </a:extLst>
          </p:cNvPr>
          <p:cNvSpPr/>
          <p:nvPr/>
        </p:nvSpPr>
        <p:spPr>
          <a:xfrm>
            <a:off x="7801710" y="1661827"/>
            <a:ext cx="1296144" cy="61080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F70740-34DD-8054-2560-10C427F23908}"/>
              </a:ext>
            </a:extLst>
          </p:cNvPr>
          <p:cNvSpPr/>
          <p:nvPr/>
        </p:nvSpPr>
        <p:spPr>
          <a:xfrm>
            <a:off x="10512069" y="3472826"/>
            <a:ext cx="936104" cy="61080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60A841-6214-969A-6C85-7E6F43748317}"/>
              </a:ext>
            </a:extLst>
          </p:cNvPr>
          <p:cNvSpPr/>
          <p:nvPr/>
        </p:nvSpPr>
        <p:spPr>
          <a:xfrm>
            <a:off x="2135560" y="6378349"/>
            <a:ext cx="648072" cy="479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0098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52" y="247399"/>
            <a:ext cx="10515600" cy="770965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Secondary Beams Generation</a:t>
            </a:r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037AA-D9F1-418C-8E0B-6DB1F621E83A}" type="slidenum">
              <a:rPr lang="el-GR" smtClean="0"/>
              <a:t>3</a:t>
            </a:fld>
            <a:endParaRPr lang="el-G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D7A9AD-37EB-9DC2-5FD8-48A9F88CBCE2}"/>
              </a:ext>
            </a:extLst>
          </p:cNvPr>
          <p:cNvSpPr txBox="1"/>
          <p:nvPr/>
        </p:nvSpPr>
        <p:spPr>
          <a:xfrm>
            <a:off x="182009" y="985370"/>
            <a:ext cx="11962663" cy="15799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spcBef>
                <a:spcPts val="200"/>
              </a:spcBef>
              <a:buClr>
                <a:srgbClr val="0033A0"/>
              </a:buClr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Initial geometric acceptance defined by the </a:t>
            </a:r>
            <a:r>
              <a:rPr lang="en-GB" sz="1600" b="1" dirty="0">
                <a:solidFill>
                  <a:srgbClr val="0033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XTAX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blocks of iron or copper (water cooled).</a:t>
            </a:r>
          </a:p>
          <a:p>
            <a:pPr marL="285750" indent="-285750" algn="l">
              <a:spcBef>
                <a:spcPts val="200"/>
              </a:spcBef>
              <a:buClr>
                <a:srgbClr val="0033A0"/>
              </a:buClr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Further selection done with </a:t>
            </a:r>
            <a:r>
              <a:rPr lang="en-GB" sz="1600" b="1" dirty="0">
                <a:solidFill>
                  <a:srgbClr val="0033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collimators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adjustable jaws with blocks of iron.</a:t>
            </a:r>
          </a:p>
          <a:p>
            <a:pPr marL="285750" indent="-285750" algn="l">
              <a:spcBef>
                <a:spcPts val="200"/>
              </a:spcBef>
              <a:buClr>
                <a:srgbClr val="0033A0"/>
              </a:buClr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Selected particles transported via </a:t>
            </a:r>
            <a:r>
              <a:rPr lang="en-GB" sz="1600" b="1" dirty="0">
                <a:solidFill>
                  <a:srgbClr val="0033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dipoles and quadrupoles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the experimental halls on surface.</a:t>
            </a:r>
          </a:p>
          <a:p>
            <a:pPr marL="285750" indent="-285750" algn="l">
              <a:spcBef>
                <a:spcPts val="200"/>
              </a:spcBef>
              <a:buClr>
                <a:srgbClr val="0033A0"/>
              </a:buClr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Selection of </a:t>
            </a:r>
            <a:r>
              <a:rPr lang="en-GB" sz="1600" b="1" dirty="0">
                <a:solidFill>
                  <a:srgbClr val="0033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momentum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 particles.</a:t>
            </a:r>
          </a:p>
          <a:p>
            <a:pPr marL="285750" indent="-285750" algn="l">
              <a:spcBef>
                <a:spcPts val="200"/>
              </a:spcBef>
              <a:buClr>
                <a:srgbClr val="0033A0"/>
              </a:buClr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Possibility of changing the beam composition exploiting different </a:t>
            </a:r>
            <a:r>
              <a:rPr lang="en-GB" sz="1600" b="1" dirty="0">
                <a:solidFill>
                  <a:srgbClr val="0033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absorbers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along the beam line as well as </a:t>
            </a:r>
            <a:r>
              <a:rPr lang="en-GB" sz="1600" b="1" dirty="0">
                <a:solidFill>
                  <a:srgbClr val="0033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synchrotron radiation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pure electron beams. 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9E633A5-6AEA-58B8-AED6-27329D549C4E}"/>
              </a:ext>
            </a:extLst>
          </p:cNvPr>
          <p:cNvSpPr/>
          <p:nvPr/>
        </p:nvSpPr>
        <p:spPr>
          <a:xfrm>
            <a:off x="2135560" y="6378349"/>
            <a:ext cx="648072" cy="479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0" name="Fig label"/>
          <p:cNvSpPr txBox="1"/>
          <p:nvPr/>
        </p:nvSpPr>
        <p:spPr>
          <a:xfrm>
            <a:off x="381000" y="2628900"/>
            <a:ext cx="38100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0033A0"/>
                </a:solidFill>
                <a:latin typeface="Calibri"/>
                <a:cs typeface="Calibri"/>
              </a:rPr>
              <a:t>Top view</a:t>
            </a:r>
            <a:r>
              <a:rPr lang="en-GB" sz="1200" dirty="0">
                <a:solidFill>
                  <a:srgbClr val="6B7280"/>
                </a:solidFill>
                <a:latin typeface="Calibri"/>
                <a:cs typeface="Calibri"/>
              </a:rPr>
              <a:t>  selection along the beamline</a:t>
            </a:r>
          </a:p>
        </p:txBody>
      </p:sp>
      <p:sp>
        <p:nvSpPr>
          <p:cNvPr id="201" name="Step 4"/>
          <p:cNvSpPr/>
          <p:nvPr/>
        </p:nvSpPr>
        <p:spPr>
          <a:xfrm>
            <a:off x="4521200" y="2692400"/>
            <a:ext cx="203200" cy="203200"/>
          </a:xfrm>
          <a:prstGeom prst="ellipse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2" name="Fig label"/>
          <p:cNvSpPr txBox="1"/>
          <p:nvPr/>
        </p:nvSpPr>
        <p:spPr>
          <a:xfrm>
            <a:off x="4800600" y="2679700"/>
            <a:ext cx="4318000" cy="228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One momentum passes the collimator, with every particle type at that momentum</a:t>
            </a:r>
          </a:p>
        </p:txBody>
      </p:sp>
      <p:sp>
        <p:nvSpPr>
          <p:cNvPr id="203" name="Absorber"/>
          <p:cNvSpPr/>
          <p:nvPr/>
        </p:nvSpPr>
        <p:spPr>
          <a:xfrm>
            <a:off x="9194800" y="3060700"/>
            <a:ext cx="177800" cy="406400"/>
          </a:xfrm>
          <a:prstGeom prst="rect">
            <a:avLst/>
          </a:prstGeom>
          <a:solidFill>
            <a:srgbClr val="DDE2EA"/>
          </a:solidFill>
          <a:ln w="12700">
            <a:solidFill>
              <a:srgbClr val="5B6778"/>
            </a:solidFill>
            <a:prstDash val="dash"/>
          </a:ln>
        </p:spPr>
        <p:txBody>
          <a:bodyPr/>
          <a:lstStyle/>
          <a:p>
            <a:endParaRPr lang="en-GB" dirty="0"/>
          </a:p>
        </p:txBody>
      </p:sp>
      <p:cxnSp>
        <p:nvCxnSpPr>
          <p:cNvPr id="204" name="Fig line"/>
          <p:cNvCxnSpPr/>
          <p:nvPr/>
        </p:nvCxnSpPr>
        <p:spPr>
          <a:xfrm>
            <a:off x="508000" y="3695700"/>
            <a:ext cx="965200" cy="0"/>
          </a:xfrm>
          <a:prstGeom prst="line">
            <a:avLst/>
          </a:prstGeom>
          <a:ln w="31750" cap="rnd">
            <a:solidFill>
              <a:srgbClr val="1F2937"/>
            </a:solidFill>
            <a:tailEnd type="triangle" w="med" len="med"/>
          </a:ln>
        </p:spPr>
      </p:cxnSp>
      <p:sp>
        <p:nvSpPr>
          <p:cNvPr id="205" name="Fig label"/>
          <p:cNvSpPr txBox="1"/>
          <p:nvPr/>
        </p:nvSpPr>
        <p:spPr>
          <a:xfrm>
            <a:off x="330200" y="3390900"/>
            <a:ext cx="11430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Primary protons</a:t>
            </a:r>
          </a:p>
        </p:txBody>
      </p:sp>
      <p:cxnSp>
        <p:nvCxnSpPr>
          <p:cNvPr id="206" name="Fig line"/>
          <p:cNvCxnSpPr/>
          <p:nvPr/>
        </p:nvCxnSpPr>
        <p:spPr>
          <a:xfrm flipV="1">
            <a:off x="1625600" y="3314700"/>
            <a:ext cx="660400" cy="381000"/>
          </a:xfrm>
          <a:prstGeom prst="line">
            <a:avLst/>
          </a:prstGeom>
          <a:ln w="12700" cap="rnd">
            <a:solidFill>
              <a:srgbClr val="C3CAD5"/>
            </a:solidFill>
          </a:ln>
        </p:spPr>
      </p:cxnSp>
      <p:cxnSp>
        <p:nvCxnSpPr>
          <p:cNvPr id="207" name="Fig line"/>
          <p:cNvCxnSpPr/>
          <p:nvPr/>
        </p:nvCxnSpPr>
        <p:spPr>
          <a:xfrm flipV="1">
            <a:off x="1625600" y="3467100"/>
            <a:ext cx="660400" cy="228600"/>
          </a:xfrm>
          <a:prstGeom prst="line">
            <a:avLst/>
          </a:prstGeom>
          <a:ln w="12700" cap="rnd">
            <a:solidFill>
              <a:srgbClr val="C3CAD5"/>
            </a:solidFill>
          </a:ln>
        </p:spPr>
      </p:cxnSp>
      <p:cxnSp>
        <p:nvCxnSpPr>
          <p:cNvPr id="208" name="Fig line"/>
          <p:cNvCxnSpPr/>
          <p:nvPr/>
        </p:nvCxnSpPr>
        <p:spPr>
          <a:xfrm>
            <a:off x="1625600" y="3695700"/>
            <a:ext cx="660400" cy="228600"/>
          </a:xfrm>
          <a:prstGeom prst="line">
            <a:avLst/>
          </a:prstGeom>
          <a:ln w="12700" cap="rnd">
            <a:solidFill>
              <a:srgbClr val="C3CAD5"/>
            </a:solidFill>
          </a:ln>
        </p:spPr>
      </p:cxnSp>
      <p:cxnSp>
        <p:nvCxnSpPr>
          <p:cNvPr id="209" name="Fig line"/>
          <p:cNvCxnSpPr/>
          <p:nvPr/>
        </p:nvCxnSpPr>
        <p:spPr>
          <a:xfrm>
            <a:off x="1625600" y="3695700"/>
            <a:ext cx="660400" cy="381000"/>
          </a:xfrm>
          <a:prstGeom prst="line">
            <a:avLst/>
          </a:prstGeom>
          <a:ln w="12700" cap="rnd">
            <a:solidFill>
              <a:srgbClr val="C3CAD5"/>
            </a:solidFill>
          </a:ln>
        </p:spPr>
      </p:cxnSp>
      <p:cxnSp>
        <p:nvCxnSpPr>
          <p:cNvPr id="210" name="Fig line"/>
          <p:cNvCxnSpPr/>
          <p:nvPr/>
        </p:nvCxnSpPr>
        <p:spPr>
          <a:xfrm flipV="1">
            <a:off x="1625600" y="3644900"/>
            <a:ext cx="2184400" cy="50800"/>
          </a:xfrm>
          <a:prstGeom prst="line">
            <a:avLst/>
          </a:prstGeom>
          <a:ln w="15875" cap="rnd">
            <a:solidFill>
              <a:srgbClr val="7A93C7"/>
            </a:solidFill>
          </a:ln>
        </p:spPr>
      </p:cxnSp>
      <p:cxnSp>
        <p:nvCxnSpPr>
          <p:cNvPr id="211" name="Fig line"/>
          <p:cNvCxnSpPr/>
          <p:nvPr/>
        </p:nvCxnSpPr>
        <p:spPr>
          <a:xfrm>
            <a:off x="1625600" y="3695700"/>
            <a:ext cx="2184400" cy="0"/>
          </a:xfrm>
          <a:prstGeom prst="line">
            <a:avLst/>
          </a:prstGeom>
          <a:ln w="15875" cap="rnd">
            <a:solidFill>
              <a:srgbClr val="7A93C7"/>
            </a:solidFill>
          </a:ln>
        </p:spPr>
      </p:cxnSp>
      <p:cxnSp>
        <p:nvCxnSpPr>
          <p:cNvPr id="212" name="Fig line"/>
          <p:cNvCxnSpPr/>
          <p:nvPr/>
        </p:nvCxnSpPr>
        <p:spPr>
          <a:xfrm>
            <a:off x="1625600" y="3695700"/>
            <a:ext cx="2184400" cy="50800"/>
          </a:xfrm>
          <a:prstGeom prst="line">
            <a:avLst/>
          </a:prstGeom>
          <a:ln w="15875" cap="rnd">
            <a:solidFill>
              <a:srgbClr val="7A93C7"/>
            </a:solidFill>
          </a:ln>
        </p:spPr>
      </p:cxnSp>
      <p:cxnSp>
        <p:nvCxnSpPr>
          <p:cNvPr id="213" name="Fig line"/>
          <p:cNvCxnSpPr/>
          <p:nvPr/>
        </p:nvCxnSpPr>
        <p:spPr>
          <a:xfrm>
            <a:off x="4445000" y="3695700"/>
            <a:ext cx="1397000" cy="50800"/>
          </a:xfrm>
          <a:prstGeom prst="line">
            <a:avLst/>
          </a:prstGeom>
          <a:ln w="15875" cap="rnd">
            <a:solidFill>
              <a:srgbClr val="C3CAD5"/>
            </a:solidFill>
          </a:ln>
        </p:spPr>
      </p:cxnSp>
      <p:cxnSp>
        <p:nvCxnSpPr>
          <p:cNvPr id="214" name="Fig line"/>
          <p:cNvCxnSpPr/>
          <p:nvPr/>
        </p:nvCxnSpPr>
        <p:spPr>
          <a:xfrm flipV="1">
            <a:off x="4445000" y="3619500"/>
            <a:ext cx="1397000" cy="76200"/>
          </a:xfrm>
          <a:prstGeom prst="line">
            <a:avLst/>
          </a:prstGeom>
          <a:ln w="15875" cap="rnd">
            <a:solidFill>
              <a:srgbClr val="C3CAD5"/>
            </a:solidFill>
          </a:ln>
        </p:spPr>
      </p:cxnSp>
      <p:cxnSp>
        <p:nvCxnSpPr>
          <p:cNvPr id="215" name="Fig line"/>
          <p:cNvCxnSpPr/>
          <p:nvPr/>
        </p:nvCxnSpPr>
        <p:spPr>
          <a:xfrm flipV="1">
            <a:off x="4445000" y="3213100"/>
            <a:ext cx="1397000" cy="482600"/>
          </a:xfrm>
          <a:prstGeom prst="line">
            <a:avLst/>
          </a:prstGeom>
          <a:ln w="15875" cap="rnd">
            <a:solidFill>
              <a:srgbClr val="C3CAD5"/>
            </a:solidFill>
          </a:ln>
        </p:spPr>
      </p:cxnSp>
      <p:cxnSp>
        <p:nvCxnSpPr>
          <p:cNvPr id="216" name="Fig line"/>
          <p:cNvCxnSpPr/>
          <p:nvPr/>
        </p:nvCxnSpPr>
        <p:spPr>
          <a:xfrm flipV="1">
            <a:off x="4445000" y="3257550"/>
            <a:ext cx="2413000" cy="438150"/>
          </a:xfrm>
          <a:prstGeom prst="line">
            <a:avLst/>
          </a:prstGeom>
          <a:ln w="31750" cap="rnd">
            <a:solidFill>
              <a:srgbClr val="E0662B"/>
            </a:solidFill>
          </a:ln>
        </p:spPr>
      </p:cxnSp>
      <p:cxnSp>
        <p:nvCxnSpPr>
          <p:cNvPr id="217" name="Fig line"/>
          <p:cNvCxnSpPr/>
          <p:nvPr/>
        </p:nvCxnSpPr>
        <p:spPr>
          <a:xfrm>
            <a:off x="7366000" y="3263900"/>
            <a:ext cx="4254500" cy="0"/>
          </a:xfrm>
          <a:prstGeom prst="line">
            <a:avLst/>
          </a:prstGeom>
          <a:ln w="31750" cap="rnd">
            <a:solidFill>
              <a:srgbClr val="E0662B"/>
            </a:solidFill>
            <a:tailEnd type="triangle" w="med" len="med"/>
          </a:ln>
        </p:spPr>
      </p:cxnSp>
      <p:sp>
        <p:nvSpPr>
          <p:cNvPr id="218" name="Target"/>
          <p:cNvSpPr/>
          <p:nvPr/>
        </p:nvSpPr>
        <p:spPr>
          <a:xfrm>
            <a:off x="1473200" y="3543300"/>
            <a:ext cx="152400" cy="30480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19" name="XTAX upper"/>
          <p:cNvSpPr/>
          <p:nvPr/>
        </p:nvSpPr>
        <p:spPr>
          <a:xfrm>
            <a:off x="2286000" y="3263900"/>
            <a:ext cx="762000" cy="355600"/>
          </a:xfrm>
          <a:prstGeom prst="rect">
            <a:avLst/>
          </a:prstGeom>
          <a:solidFill>
            <a:srgbClr val="5B6778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20" name="XTAX lower"/>
          <p:cNvSpPr/>
          <p:nvPr/>
        </p:nvSpPr>
        <p:spPr>
          <a:xfrm>
            <a:off x="2286000" y="3771900"/>
            <a:ext cx="762000" cy="292100"/>
          </a:xfrm>
          <a:prstGeom prst="rect">
            <a:avLst/>
          </a:prstGeom>
          <a:solidFill>
            <a:srgbClr val="5B6778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21" name="Fig label"/>
          <p:cNvSpPr txBox="1"/>
          <p:nvPr/>
        </p:nvSpPr>
        <p:spPr>
          <a:xfrm>
            <a:off x="2286000" y="3263900"/>
            <a:ext cx="762000" cy="355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>
                <a:solidFill>
                  <a:srgbClr val="FFFFFF"/>
                </a:solidFill>
                <a:latin typeface="Calibri"/>
                <a:cs typeface="Calibri"/>
              </a:rPr>
              <a:t>XTAX</a:t>
            </a:r>
          </a:p>
        </p:txBody>
      </p:sp>
      <p:sp>
        <p:nvSpPr>
          <p:cNvPr id="222" name="Dipole 1"/>
          <p:cNvSpPr/>
          <p:nvPr/>
        </p:nvSpPr>
        <p:spPr>
          <a:xfrm>
            <a:off x="3810000" y="3467100"/>
            <a:ext cx="635000" cy="45720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23" name="Collimator upper"/>
          <p:cNvSpPr/>
          <p:nvPr/>
        </p:nvSpPr>
        <p:spPr>
          <a:xfrm>
            <a:off x="5842000" y="2933700"/>
            <a:ext cx="152400" cy="431800"/>
          </a:xfrm>
          <a:prstGeom prst="rect">
            <a:avLst/>
          </a:prstGeom>
          <a:solidFill>
            <a:srgbClr val="5B6778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24" name="Collimator lower"/>
          <p:cNvSpPr/>
          <p:nvPr/>
        </p:nvSpPr>
        <p:spPr>
          <a:xfrm>
            <a:off x="5842000" y="3517900"/>
            <a:ext cx="152400" cy="482600"/>
          </a:xfrm>
          <a:prstGeom prst="rect">
            <a:avLst/>
          </a:prstGeom>
          <a:solidFill>
            <a:srgbClr val="5B6778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25" name="Dipole 2"/>
          <p:cNvSpPr/>
          <p:nvPr/>
        </p:nvSpPr>
        <p:spPr>
          <a:xfrm>
            <a:off x="6858000" y="3035300"/>
            <a:ext cx="508000" cy="45720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26" name="Quadrupole"/>
          <p:cNvSpPr/>
          <p:nvPr/>
        </p:nvSpPr>
        <p:spPr>
          <a:xfrm>
            <a:off x="8001000" y="2984500"/>
            <a:ext cx="254000" cy="558800"/>
          </a:xfrm>
          <a:prstGeom prst="ellipse">
            <a:avLst/>
          </a:prstGeom>
          <a:solidFill>
            <a:srgbClr val="0033A0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27" name="Cleaning coll upper"/>
          <p:cNvSpPr/>
          <p:nvPr/>
        </p:nvSpPr>
        <p:spPr>
          <a:xfrm>
            <a:off x="10337800" y="2933700"/>
            <a:ext cx="152400" cy="254000"/>
          </a:xfrm>
          <a:prstGeom prst="rect">
            <a:avLst/>
          </a:prstGeom>
          <a:solidFill>
            <a:srgbClr val="5B6778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28" name="Cleaning coll lower"/>
          <p:cNvSpPr/>
          <p:nvPr/>
        </p:nvSpPr>
        <p:spPr>
          <a:xfrm>
            <a:off x="10337800" y="3340100"/>
            <a:ext cx="152400" cy="342900"/>
          </a:xfrm>
          <a:prstGeom prst="rect">
            <a:avLst/>
          </a:prstGeom>
          <a:solidFill>
            <a:srgbClr val="5B6778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29" name="Fig label"/>
          <p:cNvSpPr txBox="1"/>
          <p:nvPr/>
        </p:nvSpPr>
        <p:spPr>
          <a:xfrm>
            <a:off x="10744200" y="2959100"/>
            <a:ext cx="10668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r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To experiment</a:t>
            </a:r>
          </a:p>
        </p:txBody>
      </p:sp>
      <p:sp>
        <p:nvSpPr>
          <p:cNvPr id="230" name="Fig label"/>
          <p:cNvSpPr txBox="1"/>
          <p:nvPr/>
        </p:nvSpPr>
        <p:spPr>
          <a:xfrm>
            <a:off x="1316990" y="4114800"/>
            <a:ext cx="515620" cy="228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Target</a:t>
            </a:r>
          </a:p>
        </p:txBody>
      </p:sp>
      <p:sp>
        <p:nvSpPr>
          <p:cNvPr id="231" name="Step 1"/>
          <p:cNvSpPr/>
          <p:nvPr/>
        </p:nvSpPr>
        <p:spPr>
          <a:xfrm>
            <a:off x="2385060" y="4127500"/>
            <a:ext cx="203200" cy="203200"/>
          </a:xfrm>
          <a:prstGeom prst="ellipse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32" name="Fig label"/>
          <p:cNvSpPr txBox="1"/>
          <p:nvPr/>
        </p:nvSpPr>
        <p:spPr>
          <a:xfrm>
            <a:off x="2626360" y="4114800"/>
            <a:ext cx="360680" cy="228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XTAX</a:t>
            </a:r>
          </a:p>
        </p:txBody>
      </p:sp>
      <p:sp>
        <p:nvSpPr>
          <p:cNvPr id="233" name="Step 3"/>
          <p:cNvSpPr/>
          <p:nvPr/>
        </p:nvSpPr>
        <p:spPr>
          <a:xfrm>
            <a:off x="3768090" y="4127500"/>
            <a:ext cx="203200" cy="203200"/>
          </a:xfrm>
          <a:prstGeom prst="ellipse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34" name="Fig label"/>
          <p:cNvSpPr txBox="1"/>
          <p:nvPr/>
        </p:nvSpPr>
        <p:spPr>
          <a:xfrm>
            <a:off x="4009390" y="4114800"/>
            <a:ext cx="515620" cy="228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Dipole</a:t>
            </a:r>
          </a:p>
        </p:txBody>
      </p:sp>
      <p:sp>
        <p:nvSpPr>
          <p:cNvPr id="235" name="Step 2"/>
          <p:cNvSpPr/>
          <p:nvPr/>
        </p:nvSpPr>
        <p:spPr>
          <a:xfrm>
            <a:off x="5403850" y="4127500"/>
            <a:ext cx="203200" cy="203200"/>
          </a:xfrm>
          <a:prstGeom prst="ellipse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36" name="Fig label"/>
          <p:cNvSpPr txBox="1"/>
          <p:nvPr/>
        </p:nvSpPr>
        <p:spPr>
          <a:xfrm>
            <a:off x="5645150" y="4114800"/>
            <a:ext cx="825500" cy="228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Collimator</a:t>
            </a:r>
          </a:p>
        </p:txBody>
      </p:sp>
      <p:sp>
        <p:nvSpPr>
          <p:cNvPr id="237" name="Step 3"/>
          <p:cNvSpPr/>
          <p:nvPr/>
        </p:nvSpPr>
        <p:spPr>
          <a:xfrm>
            <a:off x="6752590" y="4127500"/>
            <a:ext cx="203200" cy="203200"/>
          </a:xfrm>
          <a:prstGeom prst="ellipse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38" name="Fig label"/>
          <p:cNvSpPr txBox="1"/>
          <p:nvPr/>
        </p:nvSpPr>
        <p:spPr>
          <a:xfrm>
            <a:off x="6993890" y="4114800"/>
            <a:ext cx="515620" cy="228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Dipole</a:t>
            </a:r>
          </a:p>
        </p:txBody>
      </p:sp>
      <p:sp>
        <p:nvSpPr>
          <p:cNvPr id="239" name="Step 3"/>
          <p:cNvSpPr/>
          <p:nvPr/>
        </p:nvSpPr>
        <p:spPr>
          <a:xfrm>
            <a:off x="7613650" y="4127500"/>
            <a:ext cx="203200" cy="203200"/>
          </a:xfrm>
          <a:prstGeom prst="ellipse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40" name="Fig label"/>
          <p:cNvSpPr txBox="1"/>
          <p:nvPr/>
        </p:nvSpPr>
        <p:spPr>
          <a:xfrm>
            <a:off x="7854950" y="4114800"/>
            <a:ext cx="825500" cy="228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Quadrupole</a:t>
            </a:r>
          </a:p>
        </p:txBody>
      </p:sp>
      <p:sp>
        <p:nvSpPr>
          <p:cNvPr id="241" name="Step 5"/>
          <p:cNvSpPr/>
          <p:nvPr/>
        </p:nvSpPr>
        <p:spPr>
          <a:xfrm>
            <a:off x="8846820" y="4127500"/>
            <a:ext cx="203200" cy="203200"/>
          </a:xfrm>
          <a:prstGeom prst="ellipse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42" name="Fig label"/>
          <p:cNvSpPr txBox="1"/>
          <p:nvPr/>
        </p:nvSpPr>
        <p:spPr>
          <a:xfrm>
            <a:off x="9088120" y="4114800"/>
            <a:ext cx="670560" cy="228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Absorber</a:t>
            </a:r>
          </a:p>
        </p:txBody>
      </p:sp>
      <p:sp>
        <p:nvSpPr>
          <p:cNvPr id="243" name="Step 2"/>
          <p:cNvSpPr/>
          <p:nvPr/>
        </p:nvSpPr>
        <p:spPr>
          <a:xfrm>
            <a:off x="9899650" y="4127500"/>
            <a:ext cx="203200" cy="203200"/>
          </a:xfrm>
          <a:prstGeom prst="ellipse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44" name="Fig label"/>
          <p:cNvSpPr txBox="1"/>
          <p:nvPr/>
        </p:nvSpPr>
        <p:spPr>
          <a:xfrm>
            <a:off x="10140950" y="4114800"/>
            <a:ext cx="825500" cy="228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Collimator</a:t>
            </a:r>
          </a:p>
        </p:txBody>
      </p:sp>
      <p:sp>
        <p:nvSpPr>
          <p:cNvPr id="245" name="Fig label"/>
          <p:cNvSpPr txBox="1"/>
          <p:nvPr/>
        </p:nvSpPr>
        <p:spPr>
          <a:xfrm>
            <a:off x="381000" y="4457700"/>
            <a:ext cx="53340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0033A0"/>
                </a:solidFill>
                <a:latin typeface="Calibri"/>
                <a:cs typeface="Calibri"/>
              </a:rPr>
              <a:t>Side view</a:t>
            </a:r>
            <a:r>
              <a:rPr lang="en-GB" sz="1200" dirty="0">
                <a:solidFill>
                  <a:srgbClr val="6B7280"/>
                </a:solidFill>
                <a:latin typeface="Calibri"/>
                <a:cs typeface="Calibri"/>
              </a:rPr>
              <a:t>  from the underground target to the surface hall</a:t>
            </a:r>
          </a:p>
        </p:txBody>
      </p:sp>
      <p:sp>
        <p:nvSpPr>
          <p:cNvPr id="246" name="Earth"/>
          <p:cNvSpPr/>
          <p:nvPr/>
        </p:nvSpPr>
        <p:spPr>
          <a:xfrm>
            <a:off x="381000" y="5029200"/>
            <a:ext cx="11430000" cy="1092200"/>
          </a:xfrm>
          <a:prstGeom prst="rect">
            <a:avLst/>
          </a:prstGeom>
          <a:solidFill>
            <a:srgbClr val="F1ECE4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cxnSp>
        <p:nvCxnSpPr>
          <p:cNvPr id="247" name="Fig line"/>
          <p:cNvCxnSpPr/>
          <p:nvPr/>
        </p:nvCxnSpPr>
        <p:spPr>
          <a:xfrm>
            <a:off x="381000" y="5029200"/>
            <a:ext cx="11430000" cy="0"/>
          </a:xfrm>
          <a:prstGeom prst="line">
            <a:avLst/>
          </a:prstGeom>
          <a:ln w="19050" cap="rnd">
            <a:solidFill>
              <a:srgbClr val="8C7B64"/>
            </a:solidFill>
          </a:ln>
        </p:spPr>
      </p:cxnSp>
      <p:sp>
        <p:nvSpPr>
          <p:cNvPr id="248" name="Target cavern"/>
          <p:cNvSpPr/>
          <p:nvPr/>
        </p:nvSpPr>
        <p:spPr>
          <a:xfrm>
            <a:off x="2133600" y="5613400"/>
            <a:ext cx="1676400" cy="533400"/>
          </a:xfrm>
          <a:prstGeom prst="rect">
            <a:avLst/>
          </a:prstGeom>
          <a:solidFill>
            <a:srgbClr val="FFFFFF"/>
          </a:solidFill>
          <a:ln w="12700">
            <a:solidFill>
              <a:srgbClr val="5B6778"/>
            </a:solidFill>
          </a:ln>
        </p:spPr>
        <p:txBody>
          <a:bodyPr/>
          <a:lstStyle/>
          <a:p>
            <a:endParaRPr lang="en-GB" dirty="0"/>
          </a:p>
        </p:txBody>
      </p:sp>
      <p:cxnSp>
        <p:nvCxnSpPr>
          <p:cNvPr id="249" name="Fig line"/>
          <p:cNvCxnSpPr/>
          <p:nvPr/>
        </p:nvCxnSpPr>
        <p:spPr>
          <a:xfrm flipV="1">
            <a:off x="3022600" y="4927600"/>
            <a:ext cx="4724400" cy="990600"/>
          </a:xfrm>
          <a:prstGeom prst="line">
            <a:avLst/>
          </a:prstGeom>
          <a:ln w="177800" cap="rnd">
            <a:solidFill>
              <a:srgbClr val="FFFFFF"/>
            </a:solidFill>
          </a:ln>
        </p:spPr>
      </p:cxnSp>
      <p:cxnSp>
        <p:nvCxnSpPr>
          <p:cNvPr id="250" name="Fig line"/>
          <p:cNvCxnSpPr/>
          <p:nvPr/>
        </p:nvCxnSpPr>
        <p:spPr>
          <a:xfrm>
            <a:off x="3810000" y="5918200"/>
            <a:ext cx="3302000" cy="0"/>
          </a:xfrm>
          <a:prstGeom prst="line">
            <a:avLst/>
          </a:prstGeom>
          <a:ln w="19050" cap="rnd">
            <a:solidFill>
              <a:srgbClr val="9AA3AF"/>
            </a:solidFill>
            <a:prstDash val="dash"/>
            <a:tailEnd type="triangle" w="med" len="med"/>
          </a:ln>
        </p:spPr>
      </p:cxnSp>
      <p:cxnSp>
        <p:nvCxnSpPr>
          <p:cNvPr id="251" name="Fig line"/>
          <p:cNvCxnSpPr/>
          <p:nvPr/>
        </p:nvCxnSpPr>
        <p:spPr>
          <a:xfrm>
            <a:off x="7112000" y="5918200"/>
            <a:ext cx="3708400" cy="0"/>
          </a:xfrm>
          <a:prstGeom prst="line">
            <a:avLst/>
          </a:prstGeom>
          <a:ln w="9525" cap="rnd">
            <a:solidFill>
              <a:srgbClr val="9AA3AF"/>
            </a:solidFill>
            <a:prstDash val="sysDot"/>
          </a:ln>
        </p:spPr>
      </p:cxnSp>
      <p:cxnSp>
        <p:nvCxnSpPr>
          <p:cNvPr id="252" name="Fig line"/>
          <p:cNvCxnSpPr/>
          <p:nvPr/>
        </p:nvCxnSpPr>
        <p:spPr>
          <a:xfrm>
            <a:off x="10312400" y="4927600"/>
            <a:ext cx="508000" cy="0"/>
          </a:xfrm>
          <a:prstGeom prst="line">
            <a:avLst/>
          </a:prstGeom>
          <a:ln w="9525" cap="rnd">
            <a:solidFill>
              <a:srgbClr val="9AA3AF"/>
            </a:solidFill>
            <a:prstDash val="sysDot"/>
          </a:ln>
        </p:spPr>
      </p:cxnSp>
      <p:cxnSp>
        <p:nvCxnSpPr>
          <p:cNvPr id="253" name="Fig line"/>
          <p:cNvCxnSpPr/>
          <p:nvPr/>
        </p:nvCxnSpPr>
        <p:spPr>
          <a:xfrm>
            <a:off x="508000" y="5918200"/>
            <a:ext cx="2336800" cy="0"/>
          </a:xfrm>
          <a:prstGeom prst="line">
            <a:avLst/>
          </a:prstGeom>
          <a:ln w="31750" cap="rnd">
            <a:solidFill>
              <a:srgbClr val="1F2937"/>
            </a:solidFill>
            <a:tailEnd type="triangle" w="med" len="med"/>
          </a:ln>
        </p:spPr>
      </p:cxnSp>
      <p:cxnSp>
        <p:nvCxnSpPr>
          <p:cNvPr id="254" name="Fig line"/>
          <p:cNvCxnSpPr/>
          <p:nvPr/>
        </p:nvCxnSpPr>
        <p:spPr>
          <a:xfrm flipV="1">
            <a:off x="3022600" y="4927600"/>
            <a:ext cx="4724400" cy="990600"/>
          </a:xfrm>
          <a:prstGeom prst="line">
            <a:avLst/>
          </a:prstGeom>
          <a:ln w="31750" cap="rnd">
            <a:solidFill>
              <a:srgbClr val="E0662B"/>
            </a:solidFill>
            <a:tailEnd type="triangle" w="med" len="med"/>
          </a:ln>
        </p:spPr>
      </p:cxnSp>
      <p:sp>
        <p:nvSpPr>
          <p:cNvPr id="255" name="Target T2/T4"/>
          <p:cNvSpPr/>
          <p:nvPr/>
        </p:nvSpPr>
        <p:spPr>
          <a:xfrm>
            <a:off x="2870200" y="5816600"/>
            <a:ext cx="152400" cy="203200"/>
          </a:xfrm>
          <a:prstGeom prst="rect">
            <a:avLst/>
          </a:prstGeom>
          <a:solidFill>
            <a:srgbClr val="6B7280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56" name="EHN1 hall"/>
          <p:cNvSpPr/>
          <p:nvPr/>
        </p:nvSpPr>
        <p:spPr>
          <a:xfrm>
            <a:off x="7747000" y="4724400"/>
            <a:ext cx="2540000" cy="3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5B6778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257" name="Fig label"/>
          <p:cNvSpPr txBox="1"/>
          <p:nvPr/>
        </p:nvSpPr>
        <p:spPr>
          <a:xfrm>
            <a:off x="8255000" y="4724400"/>
            <a:ext cx="1981200" cy="304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1F2937"/>
                </a:solidFill>
                <a:latin typeface="Calibri"/>
                <a:cs typeface="Calibri"/>
              </a:rPr>
              <a:t>Experimental hall</a:t>
            </a:r>
          </a:p>
        </p:txBody>
      </p:sp>
      <p:sp>
        <p:nvSpPr>
          <p:cNvPr id="258" name="Fig label"/>
          <p:cNvSpPr txBox="1"/>
          <p:nvPr/>
        </p:nvSpPr>
        <p:spPr>
          <a:xfrm>
            <a:off x="508000" y="5664200"/>
            <a:ext cx="20320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Primary protons from SPS</a:t>
            </a:r>
          </a:p>
        </p:txBody>
      </p:sp>
      <p:sp>
        <p:nvSpPr>
          <p:cNvPr id="259" name="Fig label"/>
          <p:cNvSpPr txBox="1"/>
          <p:nvPr/>
        </p:nvSpPr>
        <p:spPr>
          <a:xfrm>
            <a:off x="2133600" y="5410200"/>
            <a:ext cx="16764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dirty="0">
                <a:solidFill>
                  <a:srgbClr val="4B5563"/>
                </a:solidFill>
                <a:latin typeface="Calibri"/>
                <a:cs typeface="Calibri"/>
              </a:rPr>
              <a:t>TCC2 target cavern</a:t>
            </a:r>
          </a:p>
        </p:txBody>
      </p:sp>
      <p:sp>
        <p:nvSpPr>
          <p:cNvPr id="260" name="Fig label"/>
          <p:cNvSpPr txBox="1"/>
          <p:nvPr/>
        </p:nvSpPr>
        <p:spPr>
          <a:xfrm>
            <a:off x="2184400" y="5156200"/>
            <a:ext cx="20320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  <a:cs typeface="Calibri"/>
              </a:rPr>
              <a:t>≈ 8 m earth shielding</a:t>
            </a:r>
          </a:p>
        </p:txBody>
      </p:sp>
      <p:sp>
        <p:nvSpPr>
          <p:cNvPr id="261" name="Fig label"/>
          <p:cNvSpPr txBox="1"/>
          <p:nvPr/>
        </p:nvSpPr>
        <p:spPr>
          <a:xfrm>
            <a:off x="3937000" y="5943600"/>
            <a:ext cx="31750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  <a:cs typeface="Calibri"/>
              </a:rPr>
              <a:t>Muons continue forward into the earth</a:t>
            </a:r>
          </a:p>
        </p:txBody>
      </p:sp>
      <p:sp>
        <p:nvSpPr>
          <p:cNvPr id="262" name="Step 3"/>
          <p:cNvSpPr/>
          <p:nvPr/>
        </p:nvSpPr>
        <p:spPr>
          <a:xfrm>
            <a:off x="5461000" y="5549900"/>
            <a:ext cx="203200" cy="203200"/>
          </a:xfrm>
          <a:prstGeom prst="ellipse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3" name="Fig label"/>
          <p:cNvSpPr txBox="1"/>
          <p:nvPr/>
        </p:nvSpPr>
        <p:spPr>
          <a:xfrm>
            <a:off x="5727700" y="5537200"/>
            <a:ext cx="2540000" cy="2286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Beam tunnel up to the surface</a:t>
            </a:r>
          </a:p>
        </p:txBody>
      </p:sp>
      <p:cxnSp>
        <p:nvCxnSpPr>
          <p:cNvPr id="264" name="Fig line"/>
          <p:cNvCxnSpPr/>
          <p:nvPr/>
        </p:nvCxnSpPr>
        <p:spPr>
          <a:xfrm>
            <a:off x="10718800" y="4940300"/>
            <a:ext cx="0" cy="965200"/>
          </a:xfrm>
          <a:prstGeom prst="line">
            <a:avLst/>
          </a:prstGeom>
          <a:ln w="12700" cap="rnd">
            <a:solidFill>
              <a:srgbClr val="1F2937"/>
            </a:solidFill>
            <a:headEnd type="triangle" w="med" len="med"/>
            <a:tailEnd type="triangle" w="med" len="med"/>
          </a:ln>
        </p:spPr>
      </p:cxnSp>
      <p:sp>
        <p:nvSpPr>
          <p:cNvPr id="265" name="Fig label"/>
          <p:cNvSpPr txBox="1"/>
          <p:nvPr/>
        </p:nvSpPr>
        <p:spPr>
          <a:xfrm>
            <a:off x="10820400" y="5308600"/>
            <a:ext cx="8890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1F2937"/>
                </a:solidFill>
                <a:latin typeface="Calibri"/>
                <a:cs typeface="Calibri"/>
              </a:rPr>
              <a:t>≈ 10 m</a:t>
            </a:r>
          </a:p>
        </p:txBody>
      </p:sp>
      <p:sp>
        <p:nvSpPr>
          <p:cNvPr id="266" name="Fig label"/>
          <p:cNvSpPr txBox="1"/>
          <p:nvPr/>
        </p:nvSpPr>
        <p:spPr>
          <a:xfrm>
            <a:off x="10820400" y="5943600"/>
            <a:ext cx="9652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000" dirty="0">
                <a:solidFill>
                  <a:srgbClr val="4B5563"/>
                </a:solidFill>
                <a:latin typeface="Calibri"/>
                <a:cs typeface="Calibri"/>
              </a:rPr>
              <a:t>Not to scale</a:t>
            </a:r>
          </a:p>
        </p:txBody>
      </p:sp>
    </p:spTree>
    <p:extLst>
      <p:ext uri="{BB962C8B-B14F-4D97-AF65-F5344CB8AC3E}">
        <p14:creationId xmlns:p14="http://schemas.microsoft.com/office/powerpoint/2010/main" val="4063851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C87C0A-C6ED-024F-18D3-6DB3741B3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East Area Secondary Beamlines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E0F44-77FD-D3F7-67D5-09EE1E8580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41FF9-C462-76F6-406E-B1E843DA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05CF2-8373-051E-AD26-611E3E2B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9F83E68D-DD31-DCA0-7F73-803C09E1BC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75" t="12201" r="21125" b="37400"/>
          <a:stretch/>
        </p:blipFill>
        <p:spPr>
          <a:xfrm>
            <a:off x="119336" y="2924944"/>
            <a:ext cx="4320480" cy="324036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BE4F169-4780-C8BF-92E2-770FFC2517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723013"/>
              </p:ext>
            </p:extLst>
          </p:nvPr>
        </p:nvGraphicFramePr>
        <p:xfrm>
          <a:off x="4511824" y="3247614"/>
          <a:ext cx="7560840" cy="2724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3686">
                  <a:extLst>
                    <a:ext uri="{9D8B030D-6E8A-4147-A177-3AD203B41FA5}">
                      <a16:colId xmlns:a16="http://schemas.microsoft.com/office/drawing/2014/main" val="1225492313"/>
                    </a:ext>
                  </a:extLst>
                </a:gridCol>
                <a:gridCol w="4617154">
                  <a:extLst>
                    <a:ext uri="{9D8B030D-6E8A-4147-A177-3AD203B41FA5}">
                      <a16:colId xmlns:a16="http://schemas.microsoft.com/office/drawing/2014/main" val="2925728299"/>
                    </a:ext>
                  </a:extLst>
                </a:gridCol>
              </a:tblGrid>
              <a:tr h="349527">
                <a:tc>
                  <a:txBody>
                    <a:bodyPr/>
                    <a:lstStyle/>
                    <a:p>
                      <a:r>
                        <a:rPr lang="en-GB" sz="1400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26462"/>
                  </a:ext>
                </a:extLst>
              </a:tr>
              <a:tr h="415280">
                <a:tc>
                  <a:txBody>
                    <a:bodyPr/>
                    <a:lstStyle/>
                    <a:p>
                      <a:r>
                        <a:rPr lang="en-GB" sz="1400" dirty="0"/>
                        <a:t>Spill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2.4 s with 0.4 – 0.5 s flat-top (beam extraction)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239182"/>
                  </a:ext>
                </a:extLst>
              </a:tr>
              <a:tr h="518747">
                <a:tc>
                  <a:txBody>
                    <a:bodyPr/>
                    <a:lstStyle/>
                    <a:p>
                      <a:r>
                        <a:rPr lang="en-GB" sz="1400" dirty="0"/>
                        <a:t>Proton beam momentum [GeV/c]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24 (requests to go lower for longer spills </a:t>
                      </a:r>
                      <a:r>
                        <a:rPr lang="en-GB" sz="1400" dirty="0">
                          <a:sym typeface="Wingdings" pitchFamily="2" charset="2"/>
                        </a:rPr>
                        <a:t> 15 GeV/c tested at 0.8 s flat top</a:t>
                      </a:r>
                      <a:r>
                        <a:rPr lang="en-GB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19906"/>
                  </a:ext>
                </a:extLst>
              </a:tr>
              <a:tr h="709056">
                <a:tc>
                  <a:txBody>
                    <a:bodyPr/>
                    <a:lstStyle/>
                    <a:p>
                      <a:r>
                        <a:rPr lang="en-GB" sz="1400" dirty="0"/>
                        <a:t>Maximum flux per PS spill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3E11 for T09-T11</a:t>
                      </a:r>
                    </a:p>
                    <a:p>
                      <a:r>
                        <a:rPr lang="en-GB" sz="1400" dirty="0"/>
                        <a:t>8E11 for T08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757678"/>
                  </a:ext>
                </a:extLst>
              </a:tr>
              <a:tr h="709056">
                <a:tc>
                  <a:txBody>
                    <a:bodyPr/>
                    <a:lstStyle/>
                    <a:p>
                      <a:r>
                        <a:rPr lang="en-GB" sz="1400" dirty="0"/>
                        <a:t>Maximum # protons per second (individual limits for Radiation Protection)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aseline="0" dirty="0"/>
                        <a:t>3.3E10 for T09-T11, 6.6E10 for T08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213504"/>
                  </a:ext>
                </a:extLst>
              </a:tr>
            </a:tbl>
          </a:graphicData>
        </a:graphic>
      </p:graphicFrame>
      <p:sp>
        <p:nvSpPr>
          <p:cNvPr id="300" name="PS ring"/>
          <p:cNvSpPr/>
          <p:nvPr/>
        </p:nvSpPr>
        <p:spPr>
          <a:xfrm>
            <a:off x="508000" y="1524000"/>
            <a:ext cx="1066800" cy="1066800"/>
          </a:xfrm>
          <a:prstGeom prst="ellipse">
            <a:avLst/>
          </a:prstGeom>
          <a:noFill/>
          <a:ln w="50800">
            <a:solidFill>
              <a:srgbClr val="C3CAD5"/>
            </a:solidFill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600" b="1" dirty="0">
                <a:solidFill>
                  <a:srgbClr val="6B7280"/>
                </a:solidFill>
                <a:latin typeface="Calibri"/>
              </a:rPr>
              <a:t>PS</a:t>
            </a:r>
            <a:endParaRPr lang="en-GB" sz="1100" dirty="0"/>
          </a:p>
        </p:txBody>
      </p:sp>
      <p:cxnSp>
        <p:nvCxnSpPr>
          <p:cNvPr id="301" name="Fig line"/>
          <p:cNvCxnSpPr/>
          <p:nvPr/>
        </p:nvCxnSpPr>
        <p:spPr>
          <a:xfrm>
            <a:off x="1041400" y="2590800"/>
            <a:ext cx="37846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2" name="Fig line"/>
          <p:cNvCxnSpPr/>
          <p:nvPr/>
        </p:nvCxnSpPr>
        <p:spPr>
          <a:xfrm>
            <a:off x="5334000" y="2590800"/>
            <a:ext cx="6032500" cy="0"/>
          </a:xfrm>
          <a:prstGeom prst="line">
            <a:avLst/>
          </a:prstGeom>
          <a:ln w="31750" cap="rnd">
            <a:solidFill>
              <a:srgbClr val="1F2937"/>
            </a:solidFill>
            <a:round/>
            <a:tailEnd type="triangle" w="med" len="med"/>
          </a:ln>
        </p:spPr>
      </p:cxnSp>
      <p:cxnSp>
        <p:nvCxnSpPr>
          <p:cNvPr id="303" name="Fig line"/>
          <p:cNvCxnSpPr/>
          <p:nvPr/>
        </p:nvCxnSpPr>
        <p:spPr>
          <a:xfrm flipV="1">
            <a:off x="5334000" y="1981200"/>
            <a:ext cx="635000" cy="60960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4" name="Fig line"/>
          <p:cNvCxnSpPr/>
          <p:nvPr/>
        </p:nvCxnSpPr>
        <p:spPr>
          <a:xfrm>
            <a:off x="6477000" y="1981200"/>
            <a:ext cx="10160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5" name="Fig line"/>
          <p:cNvCxnSpPr/>
          <p:nvPr/>
        </p:nvCxnSpPr>
        <p:spPr>
          <a:xfrm flipV="1">
            <a:off x="6477000" y="1473200"/>
            <a:ext cx="508000" cy="50800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6" name="Fig line"/>
          <p:cNvCxnSpPr/>
          <p:nvPr/>
        </p:nvCxnSpPr>
        <p:spPr>
          <a:xfrm>
            <a:off x="6985000" y="1473200"/>
            <a:ext cx="5080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7" name="Fig line"/>
          <p:cNvCxnSpPr/>
          <p:nvPr/>
        </p:nvCxnSpPr>
        <p:spPr>
          <a:xfrm flipV="1">
            <a:off x="7620000" y="1270000"/>
            <a:ext cx="381000" cy="203200"/>
          </a:xfrm>
          <a:prstGeom prst="line">
            <a:avLst/>
          </a:prstGeom>
          <a:ln w="31750" cap="rnd">
            <a:solidFill>
              <a:srgbClr val="E0662B"/>
            </a:solidFill>
            <a:round/>
          </a:ln>
        </p:spPr>
      </p:cxnSp>
      <p:cxnSp>
        <p:nvCxnSpPr>
          <p:cNvPr id="308" name="Fig line"/>
          <p:cNvCxnSpPr/>
          <p:nvPr/>
        </p:nvCxnSpPr>
        <p:spPr>
          <a:xfrm>
            <a:off x="8001000" y="1270000"/>
            <a:ext cx="33655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309" name="Fig line"/>
          <p:cNvCxnSpPr/>
          <p:nvPr/>
        </p:nvCxnSpPr>
        <p:spPr>
          <a:xfrm>
            <a:off x="7620000" y="1473200"/>
            <a:ext cx="381000" cy="101600"/>
          </a:xfrm>
          <a:prstGeom prst="line">
            <a:avLst/>
          </a:prstGeom>
          <a:ln w="31750" cap="rnd">
            <a:solidFill>
              <a:srgbClr val="E0662B"/>
            </a:solidFill>
            <a:round/>
          </a:ln>
        </p:spPr>
      </p:cxnSp>
      <p:cxnSp>
        <p:nvCxnSpPr>
          <p:cNvPr id="310" name="Fig line"/>
          <p:cNvCxnSpPr/>
          <p:nvPr/>
        </p:nvCxnSpPr>
        <p:spPr>
          <a:xfrm>
            <a:off x="8001000" y="1574800"/>
            <a:ext cx="33655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311" name="Fig line"/>
          <p:cNvCxnSpPr/>
          <p:nvPr/>
        </p:nvCxnSpPr>
        <p:spPr>
          <a:xfrm>
            <a:off x="7620000" y="1981200"/>
            <a:ext cx="37465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sp>
        <p:nvSpPr>
          <p:cNvPr id="312" name="F61"/>
          <p:cNvSpPr/>
          <p:nvPr/>
        </p:nvSpPr>
        <p:spPr>
          <a:xfrm>
            <a:off x="1168400" y="2489200"/>
            <a:ext cx="457200" cy="20320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>
                <a:solidFill>
                  <a:srgbClr val="FFFFFF"/>
                </a:solidFill>
                <a:latin typeface="Calibri"/>
              </a:rPr>
              <a:t>F61</a:t>
            </a:r>
            <a:endParaRPr lang="en-GB" sz="1100" dirty="0"/>
          </a:p>
        </p:txBody>
      </p:sp>
      <p:sp>
        <p:nvSpPr>
          <p:cNvPr id="313" name="F62"/>
          <p:cNvSpPr/>
          <p:nvPr/>
        </p:nvSpPr>
        <p:spPr>
          <a:xfrm>
            <a:off x="4826000" y="2489200"/>
            <a:ext cx="508000" cy="20320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>
                <a:solidFill>
                  <a:srgbClr val="FFFFFF"/>
                </a:solidFill>
                <a:latin typeface="Calibri"/>
              </a:rPr>
              <a:t>F62</a:t>
            </a:r>
            <a:endParaRPr lang="en-GB" sz="1100" dirty="0"/>
          </a:p>
        </p:txBody>
      </p:sp>
      <p:sp>
        <p:nvSpPr>
          <p:cNvPr id="314" name="F63"/>
          <p:cNvSpPr/>
          <p:nvPr/>
        </p:nvSpPr>
        <p:spPr>
          <a:xfrm>
            <a:off x="5969000" y="1879600"/>
            <a:ext cx="508000" cy="20320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>
                <a:solidFill>
                  <a:srgbClr val="FFFFFF"/>
                </a:solidFill>
                <a:latin typeface="Calibri"/>
              </a:rPr>
              <a:t>F63</a:t>
            </a:r>
            <a:endParaRPr lang="en-GB" sz="1100" dirty="0"/>
          </a:p>
        </p:txBody>
      </p:sp>
      <p:sp>
        <p:nvSpPr>
          <p:cNvPr id="315" name="Target T10/T11"/>
          <p:cNvSpPr/>
          <p:nvPr/>
        </p:nvSpPr>
        <p:spPr>
          <a:xfrm>
            <a:off x="7493000" y="1371600"/>
            <a:ext cx="127000" cy="203200"/>
          </a:xfrm>
          <a:prstGeom prst="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100" dirty="0"/>
          </a:p>
        </p:txBody>
      </p:sp>
      <p:sp>
        <p:nvSpPr>
          <p:cNvPr id="316" name="Target T09"/>
          <p:cNvSpPr/>
          <p:nvPr/>
        </p:nvSpPr>
        <p:spPr>
          <a:xfrm>
            <a:off x="7493000" y="1879600"/>
            <a:ext cx="127000" cy="203200"/>
          </a:xfrm>
          <a:prstGeom prst="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100" dirty="0"/>
          </a:p>
        </p:txBody>
      </p:sp>
      <p:sp>
        <p:nvSpPr>
          <p:cNvPr id="317" name="Fig label"/>
          <p:cNvSpPr txBox="1"/>
          <p:nvPr/>
        </p:nvSpPr>
        <p:spPr>
          <a:xfrm>
            <a:off x="1778000" y="2692400"/>
            <a:ext cx="2032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Main bending in PS</a:t>
            </a:r>
          </a:p>
        </p:txBody>
      </p:sp>
      <p:sp>
        <p:nvSpPr>
          <p:cNvPr id="318" name="Fig label"/>
          <p:cNvSpPr txBox="1"/>
          <p:nvPr/>
        </p:nvSpPr>
        <p:spPr>
          <a:xfrm>
            <a:off x="2159000" y="2362200"/>
            <a:ext cx="2540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Primary protons, 24 GeV/c</a:t>
            </a:r>
          </a:p>
        </p:txBody>
      </p:sp>
      <p:sp>
        <p:nvSpPr>
          <p:cNvPr id="319" name="Fig label"/>
          <p:cNvSpPr txBox="1"/>
          <p:nvPr/>
        </p:nvSpPr>
        <p:spPr>
          <a:xfrm>
            <a:off x="4419600" y="2692400"/>
            <a:ext cx="1397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First bending</a:t>
            </a:r>
          </a:p>
        </p:txBody>
      </p:sp>
      <p:sp>
        <p:nvSpPr>
          <p:cNvPr id="320" name="Fig label"/>
          <p:cNvSpPr txBox="1"/>
          <p:nvPr/>
        </p:nvSpPr>
        <p:spPr>
          <a:xfrm>
            <a:off x="4470400" y="1790700"/>
            <a:ext cx="1397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r"/>
            <a:r>
              <a:rPr lang="en-GB" sz="1200" dirty="0">
                <a:solidFill>
                  <a:srgbClr val="4B5563"/>
                </a:solidFill>
                <a:latin typeface="Calibri"/>
              </a:rPr>
              <a:t>Second bending</a:t>
            </a:r>
          </a:p>
        </p:txBody>
      </p:sp>
      <p:sp>
        <p:nvSpPr>
          <p:cNvPr id="321" name="Fig label"/>
          <p:cNvSpPr txBox="1"/>
          <p:nvPr/>
        </p:nvSpPr>
        <p:spPr>
          <a:xfrm>
            <a:off x="6934200" y="1168400"/>
            <a:ext cx="5588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r"/>
            <a:r>
              <a:rPr lang="en-GB" sz="1200" dirty="0" err="1">
                <a:solidFill>
                  <a:srgbClr val="4B5563"/>
                </a:solidFill>
                <a:latin typeface="Calibri"/>
              </a:rPr>
              <a:t>Target_N</a:t>
            </a:r>
            <a:endParaRPr lang="en-GB" sz="1200" dirty="0">
              <a:solidFill>
                <a:srgbClr val="4B5563"/>
              </a:solidFill>
              <a:latin typeface="Calibri"/>
            </a:endParaRPr>
          </a:p>
        </p:txBody>
      </p:sp>
      <p:sp>
        <p:nvSpPr>
          <p:cNvPr id="322" name="Fig label"/>
          <p:cNvSpPr txBox="1"/>
          <p:nvPr/>
        </p:nvSpPr>
        <p:spPr>
          <a:xfrm>
            <a:off x="7302500" y="2133600"/>
            <a:ext cx="5588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Target_T9</a:t>
            </a:r>
          </a:p>
        </p:txBody>
      </p:sp>
      <p:sp>
        <p:nvSpPr>
          <p:cNvPr id="323" name="Fig label"/>
          <p:cNvSpPr txBox="1"/>
          <p:nvPr/>
        </p:nvSpPr>
        <p:spPr>
          <a:xfrm>
            <a:off x="11455400" y="1181100"/>
            <a:ext cx="381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T11</a:t>
            </a:r>
          </a:p>
        </p:txBody>
      </p:sp>
      <p:sp>
        <p:nvSpPr>
          <p:cNvPr id="324" name="Fig label"/>
          <p:cNvSpPr txBox="1"/>
          <p:nvPr/>
        </p:nvSpPr>
        <p:spPr>
          <a:xfrm>
            <a:off x="11455400" y="1485900"/>
            <a:ext cx="381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T10</a:t>
            </a:r>
          </a:p>
        </p:txBody>
      </p:sp>
      <p:sp>
        <p:nvSpPr>
          <p:cNvPr id="325" name="Fig label"/>
          <p:cNvSpPr txBox="1"/>
          <p:nvPr/>
        </p:nvSpPr>
        <p:spPr>
          <a:xfrm>
            <a:off x="11455400" y="1892300"/>
            <a:ext cx="381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T09</a:t>
            </a:r>
          </a:p>
        </p:txBody>
      </p:sp>
      <p:sp>
        <p:nvSpPr>
          <p:cNvPr id="326" name="Fig label"/>
          <p:cNvSpPr txBox="1"/>
          <p:nvPr/>
        </p:nvSpPr>
        <p:spPr>
          <a:xfrm>
            <a:off x="11455400" y="2501900"/>
            <a:ext cx="381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T08</a:t>
            </a:r>
          </a:p>
        </p:txBody>
      </p:sp>
      <p:cxnSp>
        <p:nvCxnSpPr>
          <p:cNvPr id="327" name="Fig line"/>
          <p:cNvCxnSpPr/>
          <p:nvPr/>
        </p:nvCxnSpPr>
        <p:spPr>
          <a:xfrm>
            <a:off x="8255000" y="2286000"/>
            <a:ext cx="2794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sp>
        <p:nvSpPr>
          <p:cNvPr id="328" name="Fig label"/>
          <p:cNvSpPr txBox="1"/>
          <p:nvPr/>
        </p:nvSpPr>
        <p:spPr>
          <a:xfrm>
            <a:off x="8610600" y="2197100"/>
            <a:ext cx="1270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Primary protons</a:t>
            </a:r>
          </a:p>
        </p:txBody>
      </p:sp>
      <p:cxnSp>
        <p:nvCxnSpPr>
          <p:cNvPr id="329" name="Fig line"/>
          <p:cNvCxnSpPr/>
          <p:nvPr/>
        </p:nvCxnSpPr>
        <p:spPr>
          <a:xfrm>
            <a:off x="9906000" y="2286000"/>
            <a:ext cx="279400" cy="0"/>
          </a:xfrm>
          <a:prstGeom prst="line">
            <a:avLst/>
          </a:prstGeom>
          <a:ln w="31750" cap="rnd">
            <a:solidFill>
              <a:srgbClr val="E0662B"/>
            </a:solidFill>
            <a:round/>
          </a:ln>
        </p:spPr>
      </p:cxnSp>
      <p:sp>
        <p:nvSpPr>
          <p:cNvPr id="330" name="Fig label"/>
          <p:cNvSpPr txBox="1"/>
          <p:nvPr/>
        </p:nvSpPr>
        <p:spPr>
          <a:xfrm>
            <a:off x="10261600" y="2197100"/>
            <a:ext cx="1270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Secondary beams</a:t>
            </a:r>
          </a:p>
        </p:txBody>
      </p:sp>
    </p:spTree>
    <p:extLst>
      <p:ext uri="{BB962C8B-B14F-4D97-AF65-F5344CB8AC3E}">
        <p14:creationId xmlns:p14="http://schemas.microsoft.com/office/powerpoint/2010/main" val="3542611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568078"/>
          </a:xfrm>
        </p:spPr>
        <p:txBody>
          <a:bodyPr/>
          <a:lstStyle/>
          <a:p>
            <a:r>
              <a:rPr lang="en-GB" dirty="0"/>
              <a:t>Characteristics of the Secondary Beams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1" name="Picture 10" descr="A picture containing text, screenshot, monitor&#10;&#10;Description automatically generated">
            <a:extLst>
              <a:ext uri="{FF2B5EF4-FFF2-40B4-BE49-F238E27FC236}">
                <a16:creationId xmlns:a16="http://schemas.microsoft.com/office/drawing/2014/main" id="{3BED9A83-38EA-B524-3286-FF49C79D06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57" t="30049" r="34250" b="52101"/>
          <a:stretch/>
        </p:blipFill>
        <p:spPr>
          <a:xfrm>
            <a:off x="6096000" y="4706178"/>
            <a:ext cx="5976664" cy="14310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7">
                <a:extLst>
                  <a:ext uri="{FF2B5EF4-FFF2-40B4-BE49-F238E27FC236}">
                    <a16:creationId xmlns:a16="http://schemas.microsoft.com/office/drawing/2014/main" id="{26973F7D-9F3E-DDD2-4BCD-C2984C2605A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3882" y="1128702"/>
              <a:ext cx="11400131" cy="2160000"/>
            </p:xfrm>
            <a:graphic>
              <a:graphicData uri="http://schemas.openxmlformats.org/drawingml/2006/table">
                <a:tbl>
                  <a:tblPr firstRow="1">
                    <a:tableStyleId>{2D5ABB26-0587-4C30-8999-92F81FD0307C}</a:tableStyleId>
                  </a:tblPr>
                  <a:tblGrid>
                    <a:gridCol w="4776014">
                      <a:extLst>
                        <a:ext uri="{9D8B030D-6E8A-4147-A177-3AD203B41FA5}">
                          <a16:colId xmlns:a16="http://schemas.microsoft.com/office/drawing/2014/main" val="144798417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val="1737653196"/>
                        </a:ext>
                      </a:extLst>
                    </a:gridCol>
                    <a:gridCol w="2080100">
                      <a:extLst>
                        <a:ext uri="{9D8B030D-6E8A-4147-A177-3AD203B41FA5}">
                          <a16:colId xmlns:a16="http://schemas.microsoft.com/office/drawing/2014/main" val="3846131508"/>
                        </a:ext>
                      </a:extLst>
                    </a:gridCol>
                    <a:gridCol w="2095745">
                      <a:extLst>
                        <a:ext uri="{9D8B030D-6E8A-4147-A177-3AD203B41FA5}">
                          <a16:colId xmlns:a16="http://schemas.microsoft.com/office/drawing/2014/main" val="2635704987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Parameter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T09 Target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T10/T11 Target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09290758"/>
                      </a:ext>
                    </a:extLst>
                  </a:tr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Beam Line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T09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T10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T11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56398165"/>
                      </a:ext>
                    </a:extLst>
                  </a:tr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Secondary beam Max Momentum (GeV/c) 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11.5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3.5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45460418"/>
                      </a:ext>
                    </a:extLst>
                  </a:tr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 err="1">
                              <a:solidFill>
                                <a:srgbClr val="1F2937"/>
                              </a:solidFill>
                            </a:rPr>
                            <a:t>Δp</a:t>
                          </a:r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/p (%)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i="1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0.7</a:t>
                          </a:r>
                          <a:r>
                            <a:rPr lang="en-GB" sz="1600" b="0" baseline="0" dirty="0">
                              <a:solidFill>
                                <a:srgbClr val="1F2937"/>
                              </a:solidFill>
                            </a:rPr>
                            <a:t> to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i="1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15.0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i="1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0.7</a:t>
                          </a:r>
                          <a:r>
                            <a:rPr lang="en-GB" sz="1600" b="0" baseline="0" dirty="0">
                              <a:solidFill>
                                <a:srgbClr val="1F2937"/>
                              </a:solidFill>
                            </a:rPr>
                            <a:t> 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to</a:t>
                          </a:r>
                          <a14:m>
                            <m:oMath xmlns:m="http://schemas.openxmlformats.org/officeDocument/2006/math">
                              <m:r>
                                <a:rPr lang="fr-CH" b="0" i="0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i="1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15.0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i="1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0.7 to</a:t>
                          </a:r>
                          <a14:m>
                            <m:oMath xmlns:m="http://schemas.openxmlformats.org/officeDocument/2006/math">
                              <m:r>
                                <a:rPr lang="fr-CH" b="0" i="0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i="1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15.0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2450098"/>
                      </a:ext>
                    </a:extLst>
                  </a:tr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Maximum intensity/spill (hadrons/electrons)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O(10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6</a:t>
                          </a:r>
                          <a:r>
                            <a:rPr lang="en-GB" sz="1600" b="0" baseline="0" dirty="0">
                              <a:solidFill>
                                <a:srgbClr val="1F2937"/>
                              </a:solidFill>
                            </a:rPr>
                            <a:t>)</a:t>
                          </a:r>
                          <a:endParaRPr lang="en-GB" sz="1600" b="0" baseline="3000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O(10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6</a:t>
                          </a:r>
                          <a:r>
                            <a:rPr lang="en-GB" sz="1600" b="0" baseline="0" dirty="0">
                              <a:solidFill>
                                <a:srgbClr val="1F2937"/>
                              </a:solidFill>
                            </a:rPr>
                            <a:t>)</a:t>
                          </a:r>
                          <a:endParaRPr lang="en-GB" sz="1600" b="0" baseline="3000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O(10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6</a:t>
                          </a:r>
                          <a:r>
                            <a:rPr lang="en-GB" sz="1600" b="0" baseline="0" dirty="0">
                              <a:solidFill>
                                <a:srgbClr val="1F2937"/>
                              </a:solidFill>
                            </a:rPr>
                            <a:t>)</a:t>
                          </a:r>
                          <a:endParaRPr lang="en-GB" sz="1600" b="0" baseline="3000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54719987"/>
                      </a:ext>
                    </a:extLst>
                  </a:tr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Available particle types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Pure electrons (T09) or mixed/pure hadrons or pure muons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920244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7">
                <a:extLst>
                  <a:ext uri="{FF2B5EF4-FFF2-40B4-BE49-F238E27FC236}">
                    <a16:creationId xmlns:a16="http://schemas.microsoft.com/office/drawing/2014/main" id="{26973F7D-9F3E-DDD2-4BCD-C2984C2605A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83882" y="1128702"/>
              <a:ext cx="11400131" cy="2160000"/>
            </p:xfrm>
            <a:graphic>
              <a:graphicData uri="http://schemas.openxmlformats.org/drawingml/2006/table">
                <a:tbl>
                  <a:tblPr firstRow="1">
                    <a:tableStyleId>{2D5ABB26-0587-4C30-8999-92F81FD0307C}</a:tableStyleId>
                  </a:tblPr>
                  <a:tblGrid>
                    <a:gridCol w="4776014">
                      <a:extLst>
                        <a:ext uri="{9D8B030D-6E8A-4147-A177-3AD203B41FA5}">
                          <a16:colId xmlns:a16="http://schemas.microsoft.com/office/drawing/2014/main" val="144798417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val="1737653196"/>
                        </a:ext>
                      </a:extLst>
                    </a:gridCol>
                    <a:gridCol w="2080100">
                      <a:extLst>
                        <a:ext uri="{9D8B030D-6E8A-4147-A177-3AD203B41FA5}">
                          <a16:colId xmlns:a16="http://schemas.microsoft.com/office/drawing/2014/main" val="3846131508"/>
                        </a:ext>
                      </a:extLst>
                    </a:gridCol>
                    <a:gridCol w="2095745">
                      <a:extLst>
                        <a:ext uri="{9D8B030D-6E8A-4147-A177-3AD203B41FA5}">
                          <a16:colId xmlns:a16="http://schemas.microsoft.com/office/drawing/2014/main" val="2635704987"/>
                        </a:ext>
                      </a:extLst>
                    </a:gridCol>
                  </a:tblGrid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Parameter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T09 Target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T10/T11 Target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09290758"/>
                      </a:ext>
                    </a:extLst>
                  </a:tr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Beam Line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T09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T10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T11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56398165"/>
                      </a:ext>
                    </a:extLst>
                  </a:tr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Secondary beam Max Momentum (GeV/c) 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11.5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3.5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45460418"/>
                      </a:ext>
                    </a:extLst>
                  </a:tr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 err="1">
                              <a:solidFill>
                                <a:srgbClr val="1F2937"/>
                              </a:solidFill>
                            </a:rPr>
                            <a:t>Δp</a:t>
                          </a:r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/p (%)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blipFill>
                          <a:blip r:embed="rId3"/>
                          <a:stretch>
                            <a:fillRect l="-195337" t="-307143" r="-170984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blipFill>
                          <a:blip r:embed="rId3"/>
                          <a:stretch>
                            <a:fillRect l="-347561" t="-307143" r="-101220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blipFill>
                          <a:blip r:embed="rId3"/>
                          <a:stretch>
                            <a:fillRect l="-444848" t="-307143" r="-606" b="-2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450098"/>
                      </a:ext>
                    </a:extLst>
                  </a:tr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Maximum intensity/spill (hadrons/electrons)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O(10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6</a:t>
                          </a:r>
                          <a:r>
                            <a:rPr lang="en-GB" sz="1600" b="0" baseline="0" dirty="0">
                              <a:solidFill>
                                <a:srgbClr val="1F2937"/>
                              </a:solidFill>
                            </a:rPr>
                            <a:t>)</a:t>
                          </a:r>
                          <a:endParaRPr lang="en-GB" sz="1600" b="0" baseline="3000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O(10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6</a:t>
                          </a:r>
                          <a:r>
                            <a:rPr lang="en-GB" sz="1600" b="0" baseline="0" dirty="0">
                              <a:solidFill>
                                <a:srgbClr val="1F2937"/>
                              </a:solidFill>
                            </a:rPr>
                            <a:t>)</a:t>
                          </a:r>
                          <a:endParaRPr lang="en-GB" sz="1600" b="0" baseline="3000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O(10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6</a:t>
                          </a:r>
                          <a:r>
                            <a:rPr lang="en-GB" sz="1600" b="0" baseline="0" dirty="0">
                              <a:solidFill>
                                <a:srgbClr val="1F2937"/>
                              </a:solidFill>
                            </a:rPr>
                            <a:t>)</a:t>
                          </a:r>
                          <a:endParaRPr lang="en-GB" sz="1600" b="0" baseline="3000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54719987"/>
                      </a:ext>
                    </a:extLst>
                  </a:tr>
                  <a:tr h="36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Available particle types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Pure electrons (T09) or mixed/pure hadrons or pure muons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920244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A05CD5E8-9549-34D3-4272-BC6518B1AFBD}"/>
              </a:ext>
            </a:extLst>
          </p:cNvPr>
          <p:cNvSpPr txBox="1"/>
          <p:nvPr/>
        </p:nvSpPr>
        <p:spPr>
          <a:xfrm>
            <a:off x="7833298" y="4365104"/>
            <a:ext cx="2822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Multi-target configuration</a:t>
            </a:r>
            <a:endParaRPr lang="en-GB" sz="1400" b="1" dirty="0">
              <a:solidFill>
                <a:srgbClr val="000000"/>
              </a:solidFill>
            </a:endParaRPr>
          </a:p>
        </p:txBody>
      </p:sp>
      <p:pic>
        <p:nvPicPr>
          <p:cNvPr id="15" name="Picture 14" descr="Chart&#10;&#10;Description automatically generated">
            <a:extLst>
              <a:ext uri="{FF2B5EF4-FFF2-40B4-BE49-F238E27FC236}">
                <a16:creationId xmlns:a16="http://schemas.microsoft.com/office/drawing/2014/main" id="{83204492-DD5A-9FB6-7A5D-22D78AD32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19" y="4723884"/>
            <a:ext cx="5518478" cy="15134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E97C8DC-6981-7C10-96BB-CB3D8F3D961C}"/>
              </a:ext>
            </a:extLst>
          </p:cNvPr>
          <p:cNvSpPr txBox="1"/>
          <p:nvPr/>
        </p:nvSpPr>
        <p:spPr>
          <a:xfrm>
            <a:off x="1536130" y="4365104"/>
            <a:ext cx="38981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30-35 </a:t>
            </a:r>
            <a:r>
              <a:rPr lang="en-US" sz="1400" b="1" dirty="0" err="1">
                <a:solidFill>
                  <a:srgbClr val="000000"/>
                </a:solidFill>
              </a:rPr>
              <a:t>mrad</a:t>
            </a:r>
            <a:r>
              <a:rPr lang="en-US" sz="1400" b="1" dirty="0">
                <a:solidFill>
                  <a:srgbClr val="000000"/>
                </a:solidFill>
              </a:rPr>
              <a:t> vertical production angle</a:t>
            </a:r>
            <a:endParaRPr lang="en-GB" sz="1400" b="1" dirty="0">
              <a:solidFill>
                <a:srgbClr val="000000"/>
              </a:solidFill>
            </a:endParaRPr>
          </a:p>
        </p:txBody>
      </p:sp>
      <p:sp>
        <p:nvSpPr>
          <p:cNvPr id="19" name="Footer Placeholder 17">
            <a:extLst>
              <a:ext uri="{FF2B5EF4-FFF2-40B4-BE49-F238E27FC236}">
                <a16:creationId xmlns:a16="http://schemas.microsoft.com/office/drawing/2014/main" id="{F4BF9A91-1242-33D3-4D26-44527443D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9262" y="6383848"/>
            <a:ext cx="6572221" cy="365125"/>
          </a:xfrm>
        </p:spPr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D76A24-BBF6-F3FF-2B23-192B16D33A21}"/>
              </a:ext>
            </a:extLst>
          </p:cNvPr>
          <p:cNvSpPr txBox="1"/>
          <p:nvPr/>
        </p:nvSpPr>
        <p:spPr>
          <a:xfrm>
            <a:off x="341137" y="3356992"/>
            <a:ext cx="11673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00"/>
                </a:solidFill>
              </a:rPr>
              <a:t>East Area recently renovated with restart in 2021.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00"/>
                </a:solidFill>
              </a:rPr>
              <a:t>T11 serves the CLOUD experiment which is a permanent installation.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00"/>
                </a:solidFill>
              </a:rPr>
              <a:t>Target can be changed remotely.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00"/>
                </a:solidFill>
              </a:rPr>
              <a:t>Primary and Fragmented Ion beams are available in the East Area (T08).</a:t>
            </a:r>
          </a:p>
        </p:txBody>
      </p:sp>
    </p:spTree>
    <p:extLst>
      <p:ext uri="{BB962C8B-B14F-4D97-AF65-F5344CB8AC3E}">
        <p14:creationId xmlns:p14="http://schemas.microsoft.com/office/powerpoint/2010/main" val="1281570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706940-7006-9242-872A-D16BEC828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60648"/>
            <a:ext cx="11376025" cy="648072"/>
          </a:xfrm>
        </p:spPr>
        <p:txBody>
          <a:bodyPr/>
          <a:lstStyle/>
          <a:p>
            <a:r>
              <a:rPr lang="en-GB" dirty="0"/>
              <a:t>North Area Secondary Beamlines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9BF09D2-95C5-B044-9FF2-C59C6179C3DD}"/>
              </a:ext>
            </a:extLst>
          </p:cNvPr>
          <p:cNvSpPr txBox="1">
            <a:spLocks/>
          </p:cNvSpPr>
          <p:nvPr/>
        </p:nvSpPr>
        <p:spPr>
          <a:xfrm>
            <a:off x="407987" y="908720"/>
            <a:ext cx="11376025" cy="54427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2000" b="0" dirty="0"/>
              <a:t>The 400 GeV/c primary beam is slowly extracted to 3 primary targets </a:t>
            </a:r>
            <a:r>
              <a:rPr lang="en-GB" sz="2000" b="0" dirty="0">
                <a:sym typeface="Wingdings" pitchFamily="2" charset="2"/>
              </a:rPr>
              <a:t> T2, T4 and T6</a:t>
            </a:r>
            <a:endParaRPr lang="en-GB" sz="2000" b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0CF7A8-49E9-5548-B4AD-D297B947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94E1E4-BBCF-E947-B8A0-68E57567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12DBA-44E8-E44C-A0D6-1C0C4696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6" name="Picture 2" descr="page84image295123760">
            <a:extLst>
              <a:ext uri="{FF2B5EF4-FFF2-40B4-BE49-F238E27FC236}">
                <a16:creationId xmlns:a16="http://schemas.microsoft.com/office/drawing/2014/main" id="{92E26FDA-B02B-90E9-5830-0240F04CD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6" y="3410079"/>
            <a:ext cx="3605971" cy="272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5AF70E4-9728-8EC0-229A-38CD7D9AF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618155"/>
              </p:ext>
            </p:extLst>
          </p:nvPr>
        </p:nvGraphicFramePr>
        <p:xfrm>
          <a:off x="4116388" y="4022795"/>
          <a:ext cx="7560840" cy="1992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3686">
                  <a:extLst>
                    <a:ext uri="{9D8B030D-6E8A-4147-A177-3AD203B41FA5}">
                      <a16:colId xmlns:a16="http://schemas.microsoft.com/office/drawing/2014/main" val="1225492313"/>
                    </a:ext>
                  </a:extLst>
                </a:gridCol>
                <a:gridCol w="4617154">
                  <a:extLst>
                    <a:ext uri="{9D8B030D-6E8A-4147-A177-3AD203B41FA5}">
                      <a16:colId xmlns:a16="http://schemas.microsoft.com/office/drawing/2014/main" val="2925728299"/>
                    </a:ext>
                  </a:extLst>
                </a:gridCol>
              </a:tblGrid>
              <a:tr h="349527">
                <a:tc>
                  <a:txBody>
                    <a:bodyPr/>
                    <a:lstStyle/>
                    <a:p>
                      <a:r>
                        <a:rPr lang="en-GB" sz="1400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26462"/>
                  </a:ext>
                </a:extLst>
              </a:tr>
              <a:tr h="415280">
                <a:tc>
                  <a:txBody>
                    <a:bodyPr/>
                    <a:lstStyle/>
                    <a:p>
                      <a:r>
                        <a:rPr lang="en-GB" sz="1400" dirty="0"/>
                        <a:t>Spill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14.4 s with 4.8 s flat-top (beam extraction)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239182"/>
                  </a:ext>
                </a:extLst>
              </a:tr>
              <a:tr h="518747">
                <a:tc>
                  <a:txBody>
                    <a:bodyPr/>
                    <a:lstStyle/>
                    <a:p>
                      <a:r>
                        <a:rPr lang="en-GB" sz="1400" dirty="0"/>
                        <a:t>Proton beam momentum [GeV/c]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19906"/>
                  </a:ext>
                </a:extLst>
              </a:tr>
              <a:tr h="709056">
                <a:tc>
                  <a:txBody>
                    <a:bodyPr/>
                    <a:lstStyle/>
                    <a:p>
                      <a:r>
                        <a:rPr lang="en-GB" sz="1400" dirty="0"/>
                        <a:t>Maximum flux per SPS spill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150E11 (1E11 – 1 unit) per 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757678"/>
                  </a:ext>
                </a:extLst>
              </a:tr>
            </a:tbl>
          </a:graphicData>
        </a:graphic>
      </p:graphicFrame>
      <p:sp>
        <p:nvSpPr>
          <p:cNvPr id="300" name="EHN1 hall"/>
          <p:cNvSpPr/>
          <p:nvPr/>
        </p:nvSpPr>
        <p:spPr>
          <a:xfrm>
            <a:off x="7874000" y="1473200"/>
            <a:ext cx="2921000" cy="11938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100" dirty="0"/>
          </a:p>
        </p:txBody>
      </p:sp>
      <p:sp>
        <p:nvSpPr>
          <p:cNvPr id="301" name="ECN3 hall"/>
          <p:cNvSpPr/>
          <p:nvPr/>
        </p:nvSpPr>
        <p:spPr>
          <a:xfrm>
            <a:off x="7874000" y="2743200"/>
            <a:ext cx="2921000" cy="3048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100" dirty="0"/>
          </a:p>
        </p:txBody>
      </p:sp>
      <p:sp>
        <p:nvSpPr>
          <p:cNvPr id="302" name="EHN2 hall"/>
          <p:cNvSpPr/>
          <p:nvPr/>
        </p:nvSpPr>
        <p:spPr>
          <a:xfrm>
            <a:off x="7874000" y="3175000"/>
            <a:ext cx="2921000" cy="3048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100" dirty="0"/>
          </a:p>
        </p:txBody>
      </p:sp>
      <p:cxnSp>
        <p:nvCxnSpPr>
          <p:cNvPr id="303" name="Fig line"/>
          <p:cNvCxnSpPr/>
          <p:nvPr/>
        </p:nvCxnSpPr>
        <p:spPr>
          <a:xfrm>
            <a:off x="508000" y="1765300"/>
            <a:ext cx="36830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4" name="Fig line"/>
          <p:cNvCxnSpPr/>
          <p:nvPr/>
        </p:nvCxnSpPr>
        <p:spPr>
          <a:xfrm>
            <a:off x="2514600" y="1765300"/>
            <a:ext cx="1168400" cy="156210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5" name="Fig line"/>
          <p:cNvCxnSpPr/>
          <p:nvPr/>
        </p:nvCxnSpPr>
        <p:spPr>
          <a:xfrm>
            <a:off x="3683000" y="3327400"/>
            <a:ext cx="5080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6" name="Fig line"/>
          <p:cNvCxnSpPr/>
          <p:nvPr/>
        </p:nvCxnSpPr>
        <p:spPr>
          <a:xfrm>
            <a:off x="3149600" y="1765300"/>
            <a:ext cx="609600" cy="60960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7" name="Fig line"/>
          <p:cNvCxnSpPr/>
          <p:nvPr/>
        </p:nvCxnSpPr>
        <p:spPr>
          <a:xfrm>
            <a:off x="3759200" y="2374900"/>
            <a:ext cx="4318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8" name="Fig line"/>
          <p:cNvCxnSpPr/>
          <p:nvPr/>
        </p:nvCxnSpPr>
        <p:spPr>
          <a:xfrm>
            <a:off x="4445000" y="2527300"/>
            <a:ext cx="355600" cy="36830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09" name="Fig line"/>
          <p:cNvCxnSpPr/>
          <p:nvPr/>
        </p:nvCxnSpPr>
        <p:spPr>
          <a:xfrm>
            <a:off x="4800600" y="2895600"/>
            <a:ext cx="20574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311" name="Fig line"/>
          <p:cNvCxnSpPr/>
          <p:nvPr/>
        </p:nvCxnSpPr>
        <p:spPr>
          <a:xfrm>
            <a:off x="4699000" y="1625600"/>
            <a:ext cx="60325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312" name="Fig line"/>
          <p:cNvCxnSpPr/>
          <p:nvPr/>
        </p:nvCxnSpPr>
        <p:spPr>
          <a:xfrm>
            <a:off x="4699000" y="1905000"/>
            <a:ext cx="60325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313" name="Fig line"/>
          <p:cNvCxnSpPr/>
          <p:nvPr/>
        </p:nvCxnSpPr>
        <p:spPr>
          <a:xfrm>
            <a:off x="4699000" y="2235200"/>
            <a:ext cx="60325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314" name="Fig line"/>
          <p:cNvCxnSpPr/>
          <p:nvPr/>
        </p:nvCxnSpPr>
        <p:spPr>
          <a:xfrm>
            <a:off x="4699000" y="2514600"/>
            <a:ext cx="60325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315" name="Fig line"/>
          <p:cNvCxnSpPr/>
          <p:nvPr/>
        </p:nvCxnSpPr>
        <p:spPr>
          <a:xfrm>
            <a:off x="7239000" y="2895600"/>
            <a:ext cx="34925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316" name="Fig line"/>
          <p:cNvCxnSpPr/>
          <p:nvPr/>
        </p:nvCxnSpPr>
        <p:spPr>
          <a:xfrm>
            <a:off x="4699000" y="3327400"/>
            <a:ext cx="60325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sp>
        <p:nvSpPr>
          <p:cNvPr id="317" name="Splitter 1"/>
          <p:cNvSpPr/>
          <p:nvPr/>
        </p:nvSpPr>
        <p:spPr>
          <a:xfrm>
            <a:off x="2438400" y="1689100"/>
            <a:ext cx="152400" cy="152400"/>
          </a:xfrm>
          <a:prstGeom prst="diamond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100" dirty="0"/>
          </a:p>
        </p:txBody>
      </p:sp>
      <p:sp>
        <p:nvSpPr>
          <p:cNvPr id="318" name="Splitter 2"/>
          <p:cNvSpPr/>
          <p:nvPr/>
        </p:nvSpPr>
        <p:spPr>
          <a:xfrm>
            <a:off x="3073400" y="1689100"/>
            <a:ext cx="152400" cy="152400"/>
          </a:xfrm>
          <a:prstGeom prst="diamond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100" dirty="0"/>
          </a:p>
        </p:txBody>
      </p:sp>
      <p:sp>
        <p:nvSpPr>
          <p:cNvPr id="319" name="Target T2"/>
          <p:cNvSpPr/>
          <p:nvPr/>
        </p:nvSpPr>
        <p:spPr>
          <a:xfrm>
            <a:off x="4191000" y="1612900"/>
            <a:ext cx="508000" cy="30480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T2</a:t>
            </a:r>
            <a:endParaRPr lang="en-GB" sz="1100" dirty="0"/>
          </a:p>
        </p:txBody>
      </p:sp>
      <p:sp>
        <p:nvSpPr>
          <p:cNvPr id="320" name="Target T4"/>
          <p:cNvSpPr/>
          <p:nvPr/>
        </p:nvSpPr>
        <p:spPr>
          <a:xfrm>
            <a:off x="4191000" y="2222500"/>
            <a:ext cx="508000" cy="30480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T4</a:t>
            </a:r>
            <a:endParaRPr lang="en-GB" sz="1100" dirty="0"/>
          </a:p>
        </p:txBody>
      </p:sp>
      <p:sp>
        <p:nvSpPr>
          <p:cNvPr id="321" name="Target T6"/>
          <p:cNvSpPr/>
          <p:nvPr/>
        </p:nvSpPr>
        <p:spPr>
          <a:xfrm>
            <a:off x="4191000" y="3175000"/>
            <a:ext cx="508000" cy="30480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T6</a:t>
            </a:r>
            <a:endParaRPr lang="en-GB" sz="1100" dirty="0"/>
          </a:p>
        </p:txBody>
      </p:sp>
      <p:sp>
        <p:nvSpPr>
          <p:cNvPr id="322" name="Target T10"/>
          <p:cNvSpPr/>
          <p:nvPr/>
        </p:nvSpPr>
        <p:spPr>
          <a:xfrm>
            <a:off x="6858000" y="2743200"/>
            <a:ext cx="381000" cy="30480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>
                <a:solidFill>
                  <a:srgbClr val="FFFFFF"/>
                </a:solidFill>
                <a:latin typeface="Calibri"/>
              </a:rPr>
              <a:t>T10</a:t>
            </a:r>
            <a:endParaRPr lang="en-GB" sz="1100" dirty="0"/>
          </a:p>
        </p:txBody>
      </p:sp>
      <p:sp>
        <p:nvSpPr>
          <p:cNvPr id="323" name="NA61"/>
          <p:cNvSpPr/>
          <p:nvPr/>
        </p:nvSpPr>
        <p:spPr>
          <a:xfrm>
            <a:off x="8890000" y="1524000"/>
            <a:ext cx="812800" cy="20320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>
                <a:solidFill>
                  <a:srgbClr val="FFFFFF"/>
                </a:solidFill>
                <a:latin typeface="Calibri"/>
              </a:rPr>
              <a:t>NA61</a:t>
            </a:r>
            <a:endParaRPr lang="en-GB" sz="1100" dirty="0"/>
          </a:p>
        </p:txBody>
      </p:sp>
      <p:sp>
        <p:nvSpPr>
          <p:cNvPr id="324" name="NA64"/>
          <p:cNvSpPr/>
          <p:nvPr/>
        </p:nvSpPr>
        <p:spPr>
          <a:xfrm>
            <a:off x="8890000" y="1803400"/>
            <a:ext cx="812800" cy="20320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>
                <a:solidFill>
                  <a:srgbClr val="FFFFFF"/>
                </a:solidFill>
                <a:latin typeface="Calibri"/>
              </a:rPr>
              <a:t>NA64</a:t>
            </a:r>
            <a:endParaRPr lang="en-GB" sz="1100" dirty="0"/>
          </a:p>
        </p:txBody>
      </p:sp>
      <p:sp>
        <p:nvSpPr>
          <p:cNvPr id="325" name="NA62"/>
          <p:cNvSpPr/>
          <p:nvPr/>
        </p:nvSpPr>
        <p:spPr>
          <a:xfrm>
            <a:off x="8890000" y="2794000"/>
            <a:ext cx="812800" cy="20320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>
                <a:solidFill>
                  <a:srgbClr val="FFFFFF"/>
                </a:solidFill>
                <a:latin typeface="Calibri"/>
              </a:rPr>
              <a:t>NA62</a:t>
            </a:r>
            <a:endParaRPr lang="en-GB" sz="1100" dirty="0"/>
          </a:p>
        </p:txBody>
      </p:sp>
      <p:sp>
        <p:nvSpPr>
          <p:cNvPr id="326" name="AMBER"/>
          <p:cNvSpPr/>
          <p:nvPr/>
        </p:nvSpPr>
        <p:spPr>
          <a:xfrm>
            <a:off x="8890000" y="3225800"/>
            <a:ext cx="812800" cy="20320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>
                <a:solidFill>
                  <a:srgbClr val="FFFFFF"/>
                </a:solidFill>
                <a:latin typeface="Calibri"/>
              </a:rPr>
              <a:t>AMBER</a:t>
            </a:r>
            <a:endParaRPr lang="en-GB" sz="1100" dirty="0"/>
          </a:p>
        </p:txBody>
      </p:sp>
      <p:sp>
        <p:nvSpPr>
          <p:cNvPr id="327" name="Fig label"/>
          <p:cNvSpPr txBox="1"/>
          <p:nvPr/>
        </p:nvSpPr>
        <p:spPr>
          <a:xfrm>
            <a:off x="7442200" y="1536700"/>
            <a:ext cx="381000" cy="177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H2</a:t>
            </a:r>
          </a:p>
        </p:txBody>
      </p:sp>
      <p:sp>
        <p:nvSpPr>
          <p:cNvPr id="328" name="Fig label"/>
          <p:cNvSpPr txBox="1"/>
          <p:nvPr/>
        </p:nvSpPr>
        <p:spPr>
          <a:xfrm>
            <a:off x="7442200" y="1816100"/>
            <a:ext cx="381000" cy="177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H4</a:t>
            </a:r>
          </a:p>
        </p:txBody>
      </p:sp>
      <p:sp>
        <p:nvSpPr>
          <p:cNvPr id="329" name="Fig label"/>
          <p:cNvSpPr txBox="1"/>
          <p:nvPr/>
        </p:nvSpPr>
        <p:spPr>
          <a:xfrm>
            <a:off x="7442200" y="2146300"/>
            <a:ext cx="381000" cy="177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H6</a:t>
            </a:r>
          </a:p>
        </p:txBody>
      </p:sp>
      <p:sp>
        <p:nvSpPr>
          <p:cNvPr id="330" name="Fig label"/>
          <p:cNvSpPr txBox="1"/>
          <p:nvPr/>
        </p:nvSpPr>
        <p:spPr>
          <a:xfrm>
            <a:off x="7442200" y="2425700"/>
            <a:ext cx="381000" cy="177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H8</a:t>
            </a:r>
          </a:p>
        </p:txBody>
      </p:sp>
      <p:sp>
        <p:nvSpPr>
          <p:cNvPr id="331" name="Fig label"/>
          <p:cNvSpPr txBox="1"/>
          <p:nvPr/>
        </p:nvSpPr>
        <p:spPr>
          <a:xfrm>
            <a:off x="7442200" y="2806700"/>
            <a:ext cx="381000" cy="177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K12</a:t>
            </a:r>
          </a:p>
        </p:txBody>
      </p:sp>
      <p:sp>
        <p:nvSpPr>
          <p:cNvPr id="332" name="Fig label"/>
          <p:cNvSpPr txBox="1"/>
          <p:nvPr/>
        </p:nvSpPr>
        <p:spPr>
          <a:xfrm>
            <a:off x="7442200" y="3238500"/>
            <a:ext cx="381000" cy="177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M2</a:t>
            </a:r>
          </a:p>
        </p:txBody>
      </p:sp>
      <p:sp>
        <p:nvSpPr>
          <p:cNvPr id="333" name="Fig label"/>
          <p:cNvSpPr txBox="1"/>
          <p:nvPr/>
        </p:nvSpPr>
        <p:spPr>
          <a:xfrm>
            <a:off x="5054600" y="2679700"/>
            <a:ext cx="381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P42</a:t>
            </a:r>
          </a:p>
        </p:txBody>
      </p:sp>
      <p:sp>
        <p:nvSpPr>
          <p:cNvPr id="335" name="Fig label"/>
          <p:cNvSpPr txBox="1"/>
          <p:nvPr/>
        </p:nvSpPr>
        <p:spPr>
          <a:xfrm>
            <a:off x="10896600" y="1968500"/>
            <a:ext cx="8890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EHN1</a:t>
            </a:r>
          </a:p>
        </p:txBody>
      </p:sp>
      <p:sp>
        <p:nvSpPr>
          <p:cNvPr id="336" name="Fig label"/>
          <p:cNvSpPr txBox="1"/>
          <p:nvPr/>
        </p:nvSpPr>
        <p:spPr>
          <a:xfrm>
            <a:off x="10896600" y="2794000"/>
            <a:ext cx="8890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ECN3</a:t>
            </a:r>
          </a:p>
        </p:txBody>
      </p:sp>
      <p:sp>
        <p:nvSpPr>
          <p:cNvPr id="337" name="Fig label"/>
          <p:cNvSpPr txBox="1"/>
          <p:nvPr/>
        </p:nvSpPr>
        <p:spPr>
          <a:xfrm>
            <a:off x="10896600" y="3225800"/>
            <a:ext cx="889000" cy="203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EHN2</a:t>
            </a:r>
          </a:p>
        </p:txBody>
      </p:sp>
      <p:sp>
        <p:nvSpPr>
          <p:cNvPr id="338" name="Fig label"/>
          <p:cNvSpPr txBox="1"/>
          <p:nvPr/>
        </p:nvSpPr>
        <p:spPr>
          <a:xfrm>
            <a:off x="508000" y="1524000"/>
            <a:ext cx="2159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SPS protons, 400 GeV/c</a:t>
            </a:r>
          </a:p>
        </p:txBody>
      </p:sp>
      <p:sp>
        <p:nvSpPr>
          <p:cNvPr id="339" name="Fig label"/>
          <p:cNvSpPr txBox="1"/>
          <p:nvPr/>
        </p:nvSpPr>
        <p:spPr>
          <a:xfrm>
            <a:off x="2362200" y="1524000"/>
            <a:ext cx="1143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Splitters</a:t>
            </a:r>
          </a:p>
        </p:txBody>
      </p:sp>
      <p:cxnSp>
        <p:nvCxnSpPr>
          <p:cNvPr id="340" name="Fig line"/>
          <p:cNvCxnSpPr/>
          <p:nvPr/>
        </p:nvCxnSpPr>
        <p:spPr>
          <a:xfrm>
            <a:off x="7899400" y="3708400"/>
            <a:ext cx="2794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sp>
        <p:nvSpPr>
          <p:cNvPr id="341" name="Fig label"/>
          <p:cNvSpPr txBox="1"/>
          <p:nvPr/>
        </p:nvSpPr>
        <p:spPr>
          <a:xfrm>
            <a:off x="8255000" y="3619500"/>
            <a:ext cx="1270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Primary protons</a:t>
            </a:r>
          </a:p>
        </p:txBody>
      </p:sp>
      <p:cxnSp>
        <p:nvCxnSpPr>
          <p:cNvPr id="342" name="Fig line"/>
          <p:cNvCxnSpPr/>
          <p:nvPr/>
        </p:nvCxnSpPr>
        <p:spPr>
          <a:xfrm>
            <a:off x="9550400" y="3708400"/>
            <a:ext cx="279400" cy="0"/>
          </a:xfrm>
          <a:prstGeom prst="line">
            <a:avLst/>
          </a:prstGeom>
          <a:ln w="31750" cap="rnd">
            <a:solidFill>
              <a:srgbClr val="E0662B"/>
            </a:solidFill>
            <a:round/>
          </a:ln>
        </p:spPr>
      </p:cxnSp>
      <p:sp>
        <p:nvSpPr>
          <p:cNvPr id="343" name="Fig label"/>
          <p:cNvSpPr txBox="1"/>
          <p:nvPr/>
        </p:nvSpPr>
        <p:spPr>
          <a:xfrm>
            <a:off x="9906000" y="3619500"/>
            <a:ext cx="1270000" cy="177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Secondary beams</a:t>
            </a:r>
          </a:p>
        </p:txBody>
      </p:sp>
      <p:sp>
        <p:nvSpPr>
          <p:cNvPr id="2" name="NA64">
            <a:extLst>
              <a:ext uri="{FF2B5EF4-FFF2-40B4-BE49-F238E27FC236}">
                <a16:creationId xmlns:a16="http://schemas.microsoft.com/office/drawing/2014/main" id="{67303650-C02A-E47D-850E-F96C7B8D0C59}"/>
              </a:ext>
            </a:extLst>
          </p:cNvPr>
          <p:cNvSpPr/>
          <p:nvPr/>
        </p:nvSpPr>
        <p:spPr>
          <a:xfrm>
            <a:off x="8890861" y="2374900"/>
            <a:ext cx="812800" cy="2032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>
                <a:solidFill>
                  <a:srgbClr val="FFFFFF"/>
                </a:solidFill>
                <a:latin typeface="Calibri"/>
              </a:rPr>
              <a:t>NA60+</a:t>
            </a:r>
            <a:endParaRPr lang="en-GB" sz="1100" dirty="0"/>
          </a:p>
        </p:txBody>
      </p:sp>
      <p:sp>
        <p:nvSpPr>
          <p:cNvPr id="5" name="NA64">
            <a:extLst>
              <a:ext uri="{FF2B5EF4-FFF2-40B4-BE49-F238E27FC236}">
                <a16:creationId xmlns:a16="http://schemas.microsoft.com/office/drawing/2014/main" id="{5DAC7BC5-59D5-241F-3A21-24001D4A80F2}"/>
              </a:ext>
            </a:extLst>
          </p:cNvPr>
          <p:cNvSpPr/>
          <p:nvPr/>
        </p:nvSpPr>
        <p:spPr>
          <a:xfrm>
            <a:off x="9729061" y="2780928"/>
            <a:ext cx="812800" cy="2032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100" b="1" dirty="0" err="1">
                <a:solidFill>
                  <a:srgbClr val="FFFFFF"/>
                </a:solidFill>
                <a:latin typeface="Calibri"/>
              </a:rPr>
              <a:t>SHiP</a:t>
            </a:r>
            <a:endParaRPr lang="en-GB" sz="11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F11B2-B9E3-0A43-F3E8-063A8DF8D293}"/>
              </a:ext>
            </a:extLst>
          </p:cNvPr>
          <p:cNvSpPr/>
          <p:nvPr/>
        </p:nvSpPr>
        <p:spPr>
          <a:xfrm>
            <a:off x="6781800" y="2679700"/>
            <a:ext cx="1041400" cy="44139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33A37B-E529-A59A-D903-B04C7A0D3F66}"/>
              </a:ext>
            </a:extLst>
          </p:cNvPr>
          <p:cNvSpPr txBox="1"/>
          <p:nvPr/>
        </p:nvSpPr>
        <p:spPr>
          <a:xfrm>
            <a:off x="468999" y="2420778"/>
            <a:ext cx="246440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00" dirty="0">
                <a:solidFill>
                  <a:srgbClr val="FF0000"/>
                </a:solidFill>
              </a:rPr>
              <a:t>T10/K12 to be removed to serve </a:t>
            </a:r>
            <a:r>
              <a:rPr lang="en-US" sz="1500" dirty="0" err="1">
                <a:solidFill>
                  <a:srgbClr val="FF0000"/>
                </a:solidFill>
              </a:rPr>
              <a:t>SHiP</a:t>
            </a:r>
            <a:endParaRPr lang="en-US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557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706940-7006-9242-872A-D16BEC828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80812" cy="607135"/>
          </a:xfrm>
        </p:spPr>
        <p:txBody>
          <a:bodyPr/>
          <a:lstStyle/>
          <a:p>
            <a:r>
              <a:rPr lang="en-GB" dirty="0"/>
              <a:t>Science Diversity at the CERN </a:t>
            </a:r>
            <a:br>
              <a:rPr lang="en-GB" dirty="0"/>
            </a:br>
            <a:r>
              <a:rPr lang="en-GB" dirty="0"/>
              <a:t>North Area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0CF7A8-49E9-5548-B4AD-D297B947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94E1E4-BBCF-E947-B8A0-68E57567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12DBA-44E8-E44C-A0D6-1C0C4696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8FD0F38E-2F0B-2F50-B86D-8448BE047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997" y="1521843"/>
            <a:ext cx="6840283" cy="4614223"/>
          </a:xfrm>
        </p:spPr>
        <p:txBody>
          <a:bodyPr/>
          <a:lstStyle/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0" dirty="0"/>
              <a:t>The North Area at CERN is one of the most diverse experimental facilities that currently exists, serving </a:t>
            </a:r>
            <a:r>
              <a:rPr lang="en-GB" sz="1800" dirty="0"/>
              <a:t>proton, hadron, electron, muon, and ion beams </a:t>
            </a:r>
            <a:r>
              <a:rPr lang="en-GB" sz="1800" b="0" dirty="0"/>
              <a:t>to </a:t>
            </a:r>
            <a:r>
              <a:rPr lang="en-GB" sz="1800" dirty="0"/>
              <a:t>user teams</a:t>
            </a:r>
            <a:r>
              <a:rPr lang="en-GB" sz="1800" b="0" dirty="0"/>
              <a:t> for </a:t>
            </a:r>
            <a:r>
              <a:rPr lang="en-GB" sz="1800" dirty="0"/>
              <a:t>detector R&amp;D</a:t>
            </a:r>
            <a:r>
              <a:rPr lang="en-GB" sz="1800" b="0" dirty="0"/>
              <a:t> and to the NA61, NA62 (until 2026), NA64e, NA64µ, and NA66/AMBER </a:t>
            </a:r>
            <a:r>
              <a:rPr lang="en-GB" sz="1800" dirty="0"/>
              <a:t>experiments, </a:t>
            </a:r>
            <a:r>
              <a:rPr lang="en-GB" sz="1800" b="0" dirty="0"/>
              <a:t>the two large </a:t>
            </a:r>
            <a:r>
              <a:rPr lang="en-GB" sz="1800" dirty="0"/>
              <a:t>neutrino platform </a:t>
            </a:r>
            <a:r>
              <a:rPr lang="en-GB" sz="1800" b="0" dirty="0"/>
              <a:t>cryostats</a:t>
            </a:r>
            <a:r>
              <a:rPr lang="en-GB" sz="1800" dirty="0"/>
              <a:t>,</a:t>
            </a:r>
            <a:r>
              <a:rPr lang="en-GB" sz="1800" b="0" dirty="0"/>
              <a:t> as well as to the GIF++ and CERF </a:t>
            </a:r>
            <a:r>
              <a:rPr lang="en-GB" sz="1800" dirty="0"/>
              <a:t>irradiation facilities</a:t>
            </a:r>
            <a:r>
              <a:rPr lang="en-GB" sz="1800" b="0" dirty="0"/>
              <a:t>, with combined </a:t>
            </a:r>
            <a:r>
              <a:rPr lang="en-GB" sz="1800" dirty="0"/>
              <a:t>more than 2000 users</a:t>
            </a:r>
            <a:r>
              <a:rPr lang="en-GB" sz="1800" b="0" dirty="0"/>
              <a:t>.</a:t>
            </a:r>
            <a:endParaRPr lang="en-GB" sz="1800" b="0" dirty="0">
              <a:effectLst/>
            </a:endParaRPr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7315200" y="411480"/>
          <a:ext cx="4754880" cy="324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315200" y="3749039"/>
          <a:ext cx="4754880" cy="1011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45720" marR="45720" marT="18288" marB="18288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2024</a:t>
                      </a:r>
                    </a:p>
                  </a:txBody>
                  <a:tcPr marL="45720" marR="45720" marT="18288" marB="18288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2025</a:t>
                      </a:r>
                    </a:p>
                  </a:txBody>
                  <a:tcPr marL="45720" marR="45720" marT="18288" marB="18288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</a:rPr>
                        <a:t>2026</a:t>
                      </a:r>
                    </a:p>
                  </a:txBody>
                  <a:tcPr marL="45720" marR="45720" marT="18288" marB="18288" anchor="ctr">
                    <a:solidFill>
                      <a:srgbClr val="0033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0033A0"/>
                          </a:solidFill>
                        </a:rPr>
                        <a:t>Operation days NA / EA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F2F2F"/>
                          </a:solidFill>
                        </a:rPr>
                        <a:t>232 / 272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F2F2F"/>
                          </a:solidFill>
                        </a:rPr>
                        <a:t>232 / 285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F2F2F"/>
                          </a:solidFill>
                        </a:rPr>
                        <a:t>181 / 201</a:t>
                      </a:r>
                    </a:p>
                  </a:txBody>
                  <a:tcPr marL="45720" marR="45720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0033A0"/>
                          </a:solidFill>
                        </a:rPr>
                        <a:t>Changeovers per day NA / EA</a:t>
                      </a:r>
                    </a:p>
                  </a:txBody>
                  <a:tcPr marL="45720" marR="45720" marT="18288" marB="18288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F2F2F"/>
                          </a:solidFill>
                        </a:rPr>
                        <a:t>0.61 / 0.20</a:t>
                      </a:r>
                    </a:p>
                  </a:txBody>
                  <a:tcPr marL="45720" marR="45720" marT="18288" marB="18288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F2F2F"/>
                          </a:solidFill>
                        </a:rPr>
                        <a:t>0.53 / 0.16</a:t>
                      </a:r>
                    </a:p>
                  </a:txBody>
                  <a:tcPr marL="45720" marR="45720" marT="18288" marB="18288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2F2F2F"/>
                          </a:solidFill>
                        </a:rPr>
                        <a:t>0.64 / 0.26</a:t>
                      </a:r>
                    </a:p>
                  </a:txBody>
                  <a:tcPr marL="45720" marR="45720" marT="18288" marB="18288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315200" y="4800600"/>
            <a:ext cx="47548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200" b="0" i="0">
                <a:solidFill>
                  <a:srgbClr val="0033A0"/>
                </a:solidFill>
              </a:rPr>
              <a:t>2026: ~20–30% fewer operation days, yet a similar number of user installations – changeovers evened out over the months.</a:t>
            </a:r>
          </a:p>
        </p:txBody>
      </p:sp>
      <p:pic>
        <p:nvPicPr>
          <p:cNvPr id="400" name="Photo NA62 · ECN3" descr="NA62 vacuum tank"/>
          <p:cNvPicPr>
            <a:picLocks noChangeAspect="1"/>
          </p:cNvPicPr>
          <p:nvPr/>
        </p:nvPicPr>
        <p:blipFill>
          <a:blip r:embed="rId3"/>
          <a:srcRect l="10444" r="62924"/>
          <a:stretch>
            <a:fillRect/>
          </a:stretch>
        </p:blipFill>
        <p:spPr>
          <a:xfrm>
            <a:off x="406400" y="3784600"/>
            <a:ext cx="1612900" cy="2133600"/>
          </a:xfrm>
          <a:prstGeom prst="rect">
            <a:avLst/>
          </a:prstGeom>
        </p:spPr>
      </p:pic>
      <p:sp>
        <p:nvSpPr>
          <p:cNvPr id="401" name="Photo label"/>
          <p:cNvSpPr/>
          <p:nvPr/>
        </p:nvSpPr>
        <p:spPr>
          <a:xfrm>
            <a:off x="406400" y="5613400"/>
            <a:ext cx="1612900" cy="304800"/>
          </a:xfrm>
          <a:prstGeom prst="rect">
            <a:avLst/>
          </a:prstGeom>
          <a:solidFill>
            <a:srgbClr val="0B1A33">
              <a:alpha val="72000"/>
            </a:srgbClr>
          </a:solidFill>
          <a:ln>
            <a:noFill/>
          </a:ln>
        </p:spPr>
        <p:txBody>
          <a:bodyPr wrap="none" lIns="91440" tIns="0" rIns="4572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FFFFFF"/>
                </a:solidFill>
              </a:rPr>
              <a:t>NA62 · ECN3</a:t>
            </a:r>
          </a:p>
        </p:txBody>
      </p:sp>
      <p:pic>
        <p:nvPicPr>
          <p:cNvPr id="402" name="Photo NA64 · EHN1" descr="NA64 experiment"/>
          <p:cNvPicPr>
            <a:picLocks noChangeAspect="1"/>
          </p:cNvPicPr>
          <p:nvPr/>
        </p:nvPicPr>
        <p:blipFill>
          <a:blip r:embed="rId3"/>
          <a:srcRect l="54569" r="18799"/>
          <a:stretch>
            <a:fillRect/>
          </a:stretch>
        </p:blipFill>
        <p:spPr>
          <a:xfrm>
            <a:off x="2120900" y="3784600"/>
            <a:ext cx="1612900" cy="2133600"/>
          </a:xfrm>
          <a:prstGeom prst="rect">
            <a:avLst/>
          </a:prstGeom>
        </p:spPr>
      </p:pic>
      <p:sp>
        <p:nvSpPr>
          <p:cNvPr id="403" name="Photo label"/>
          <p:cNvSpPr/>
          <p:nvPr/>
        </p:nvSpPr>
        <p:spPr>
          <a:xfrm>
            <a:off x="2120900" y="5613400"/>
            <a:ext cx="1612900" cy="304800"/>
          </a:xfrm>
          <a:prstGeom prst="rect">
            <a:avLst/>
          </a:prstGeom>
          <a:solidFill>
            <a:srgbClr val="0B1A33">
              <a:alpha val="72000"/>
            </a:srgbClr>
          </a:solidFill>
          <a:ln>
            <a:noFill/>
          </a:ln>
        </p:spPr>
        <p:txBody>
          <a:bodyPr wrap="none" lIns="91440" tIns="0" rIns="4572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FFFFFF"/>
                </a:solidFill>
              </a:rPr>
              <a:t>NA64 · EHN1</a:t>
            </a:r>
          </a:p>
        </p:txBody>
      </p:sp>
      <p:pic>
        <p:nvPicPr>
          <p:cNvPr id="404" name="Photo AMBER · EHN2" descr="AMBER experiment"/>
          <p:cNvPicPr>
            <a:picLocks noChangeAspect="1"/>
          </p:cNvPicPr>
          <p:nvPr/>
        </p:nvPicPr>
        <p:blipFill>
          <a:blip r:embed="rId4"/>
          <a:srcRect l="25072" r="25072"/>
          <a:stretch>
            <a:fillRect/>
          </a:stretch>
        </p:blipFill>
        <p:spPr>
          <a:xfrm>
            <a:off x="3835400" y="3784600"/>
            <a:ext cx="1612900" cy="2133600"/>
          </a:xfrm>
          <a:prstGeom prst="rect">
            <a:avLst/>
          </a:prstGeom>
        </p:spPr>
      </p:pic>
      <p:sp>
        <p:nvSpPr>
          <p:cNvPr id="405" name="Photo label"/>
          <p:cNvSpPr/>
          <p:nvPr/>
        </p:nvSpPr>
        <p:spPr>
          <a:xfrm>
            <a:off x="3835400" y="5613400"/>
            <a:ext cx="1612900" cy="304800"/>
          </a:xfrm>
          <a:prstGeom prst="rect">
            <a:avLst/>
          </a:prstGeom>
          <a:solidFill>
            <a:srgbClr val="0B1A33">
              <a:alpha val="72000"/>
            </a:srgbClr>
          </a:solidFill>
          <a:ln>
            <a:noFill/>
          </a:ln>
        </p:spPr>
        <p:txBody>
          <a:bodyPr wrap="none" lIns="91440" tIns="0" rIns="4572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FFFFFF"/>
                </a:solidFill>
              </a:rPr>
              <a:t>AMBER · EHN2</a:t>
            </a:r>
          </a:p>
        </p:txBody>
      </p:sp>
      <p:pic>
        <p:nvPicPr>
          <p:cNvPr id="406" name="Photo EHN1 hall" descr="EHN1 experimental hall"/>
          <p:cNvPicPr>
            <a:picLocks noChangeAspect="1"/>
          </p:cNvPicPr>
          <p:nvPr/>
        </p:nvPicPr>
        <p:blipFill>
          <a:blip r:embed="rId5"/>
          <a:srcRect l="48031" r="9449"/>
          <a:stretch>
            <a:fillRect/>
          </a:stretch>
        </p:blipFill>
        <p:spPr>
          <a:xfrm>
            <a:off x="5549900" y="3784600"/>
            <a:ext cx="1612900" cy="2133600"/>
          </a:xfrm>
          <a:prstGeom prst="rect">
            <a:avLst/>
          </a:prstGeom>
        </p:spPr>
      </p:pic>
      <p:sp>
        <p:nvSpPr>
          <p:cNvPr id="407" name="Photo label"/>
          <p:cNvSpPr/>
          <p:nvPr/>
        </p:nvSpPr>
        <p:spPr>
          <a:xfrm>
            <a:off x="5549900" y="5613400"/>
            <a:ext cx="1612900" cy="304800"/>
          </a:xfrm>
          <a:prstGeom prst="rect">
            <a:avLst/>
          </a:prstGeom>
          <a:solidFill>
            <a:srgbClr val="0B1A33">
              <a:alpha val="72000"/>
            </a:srgbClr>
          </a:solidFill>
          <a:ln>
            <a:noFill/>
          </a:ln>
        </p:spPr>
        <p:txBody>
          <a:bodyPr wrap="none" lIns="91440" tIns="0" rIns="4572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FFFFFF"/>
                </a:solidFill>
              </a:rPr>
              <a:t>EHN1 hall</a:t>
            </a:r>
          </a:p>
        </p:txBody>
      </p:sp>
      <p:sp>
        <p:nvSpPr>
          <p:cNvPr id="408" name="Photo credit"/>
          <p:cNvSpPr txBox="1"/>
          <p:nvPr/>
        </p:nvSpPr>
        <p:spPr>
          <a:xfrm>
            <a:off x="406400" y="5969000"/>
            <a:ext cx="6769100" cy="203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GB" sz="1000" i="1" dirty="0">
                <a:solidFill>
                  <a:srgbClr val="6B7280"/>
                </a:solidFill>
              </a:rPr>
              <a:t>Photos: CERN. See also </a:t>
            </a:r>
            <a:r>
              <a:rPr lang="en-GB" sz="1000" i="1" u="sng" dirty="0">
                <a:solidFill>
                  <a:srgbClr val="0033A0"/>
                </a:solidFill>
                <a:hlinkClick r:id="rId6"/>
              </a:rPr>
              <a:t>CERN Courier, "Science diversity at the intensity and precision frontiers", Apr 2022</a:t>
            </a:r>
          </a:p>
        </p:txBody>
      </p:sp>
    </p:spTree>
    <p:extLst>
      <p:ext uri="{BB962C8B-B14F-4D97-AF65-F5344CB8AC3E}">
        <p14:creationId xmlns:p14="http://schemas.microsoft.com/office/powerpoint/2010/main" val="3785769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D6831-1698-62C5-42F6-A50660083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352" y="1124744"/>
            <a:ext cx="9144000" cy="2387600"/>
          </a:xfrm>
        </p:spPr>
        <p:txBody>
          <a:bodyPr/>
          <a:lstStyle/>
          <a:p>
            <a:pPr algn="l"/>
            <a:r>
              <a:rPr lang="en-GB" sz="3600" dirty="0"/>
              <a:t>EHN1 Beams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930E3-B929-52B7-D571-3E5AA93D67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D14A2-2CFA-7D11-057B-B986303BB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17A8D-75A5-FF3E-AD97-A7566ABEF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00" name="EHN1 hall"/>
          <p:cNvSpPr/>
          <p:nvPr/>
        </p:nvSpPr>
        <p:spPr>
          <a:xfrm>
            <a:off x="8661400" y="1536700"/>
            <a:ext cx="2336800" cy="17907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01" name="ECN3 hall"/>
          <p:cNvSpPr/>
          <p:nvPr/>
        </p:nvSpPr>
        <p:spPr>
          <a:xfrm>
            <a:off x="8661400" y="3441700"/>
            <a:ext cx="2336800" cy="4572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02" name="EHN2 hall"/>
          <p:cNvSpPr/>
          <p:nvPr/>
        </p:nvSpPr>
        <p:spPr>
          <a:xfrm>
            <a:off x="8661400" y="4089400"/>
            <a:ext cx="2336800" cy="4572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cxnSp>
        <p:nvCxnSpPr>
          <p:cNvPr id="603" name="Fig line"/>
          <p:cNvCxnSpPr/>
          <p:nvPr/>
        </p:nvCxnSpPr>
        <p:spPr>
          <a:xfrm>
            <a:off x="3886200" y="1974850"/>
            <a:ext cx="18288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4" name="Fig line"/>
          <p:cNvCxnSpPr/>
          <p:nvPr/>
        </p:nvCxnSpPr>
        <p:spPr>
          <a:xfrm>
            <a:off x="4373880" y="1974850"/>
            <a:ext cx="934720" cy="234315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5" name="Fig line"/>
          <p:cNvCxnSpPr/>
          <p:nvPr/>
        </p:nvCxnSpPr>
        <p:spPr>
          <a:xfrm>
            <a:off x="5308600" y="4318000"/>
            <a:ext cx="4064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6" name="Fig line"/>
          <p:cNvCxnSpPr/>
          <p:nvPr/>
        </p:nvCxnSpPr>
        <p:spPr>
          <a:xfrm>
            <a:off x="4881880" y="1974850"/>
            <a:ext cx="487680" cy="91440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7" name="Fig line"/>
          <p:cNvCxnSpPr/>
          <p:nvPr/>
        </p:nvCxnSpPr>
        <p:spPr>
          <a:xfrm>
            <a:off x="5369560" y="2889250"/>
            <a:ext cx="34544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8" name="Fig line"/>
          <p:cNvCxnSpPr/>
          <p:nvPr/>
        </p:nvCxnSpPr>
        <p:spPr>
          <a:xfrm>
            <a:off x="5918200" y="3117850"/>
            <a:ext cx="284480" cy="55245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9" name="Fig line"/>
          <p:cNvCxnSpPr/>
          <p:nvPr/>
        </p:nvCxnSpPr>
        <p:spPr>
          <a:xfrm>
            <a:off x="6202680" y="3670300"/>
            <a:ext cx="164592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10" name="Fig line"/>
          <p:cNvCxnSpPr/>
          <p:nvPr/>
        </p:nvCxnSpPr>
        <p:spPr>
          <a:xfrm>
            <a:off x="6121400" y="17653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1" name="Fig line"/>
          <p:cNvCxnSpPr/>
          <p:nvPr/>
        </p:nvCxnSpPr>
        <p:spPr>
          <a:xfrm>
            <a:off x="6121400" y="21844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2" name="Fig line"/>
          <p:cNvCxnSpPr/>
          <p:nvPr/>
        </p:nvCxnSpPr>
        <p:spPr>
          <a:xfrm>
            <a:off x="6121400" y="26797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3" name="Fig line"/>
          <p:cNvCxnSpPr/>
          <p:nvPr/>
        </p:nvCxnSpPr>
        <p:spPr>
          <a:xfrm>
            <a:off x="6121400" y="30988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4" name="Fig line"/>
          <p:cNvCxnSpPr/>
          <p:nvPr/>
        </p:nvCxnSpPr>
        <p:spPr>
          <a:xfrm>
            <a:off x="8153400" y="3670300"/>
            <a:ext cx="2794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5" name="Fig line"/>
          <p:cNvCxnSpPr/>
          <p:nvPr/>
        </p:nvCxnSpPr>
        <p:spPr>
          <a:xfrm>
            <a:off x="6121400" y="43180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sp>
        <p:nvSpPr>
          <p:cNvPr id="616" name="Splitter 1"/>
          <p:cNvSpPr/>
          <p:nvPr/>
        </p:nvSpPr>
        <p:spPr>
          <a:xfrm>
            <a:off x="4312920" y="1891030"/>
            <a:ext cx="121920" cy="167640"/>
          </a:xfrm>
          <a:prstGeom prst="diamond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17" name="Splitter 2"/>
          <p:cNvSpPr/>
          <p:nvPr/>
        </p:nvSpPr>
        <p:spPr>
          <a:xfrm>
            <a:off x="4820920" y="1891030"/>
            <a:ext cx="121920" cy="167640"/>
          </a:xfrm>
          <a:prstGeom prst="diamond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18" name="Target T2"/>
          <p:cNvSpPr/>
          <p:nvPr/>
        </p:nvSpPr>
        <p:spPr>
          <a:xfrm>
            <a:off x="5715000" y="1807210"/>
            <a:ext cx="4064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T2</a:t>
            </a:r>
            <a:endParaRPr lang="en-GB" sz="1200" dirty="0"/>
          </a:p>
        </p:txBody>
      </p:sp>
      <p:sp>
        <p:nvSpPr>
          <p:cNvPr id="619" name="Target T4"/>
          <p:cNvSpPr/>
          <p:nvPr/>
        </p:nvSpPr>
        <p:spPr>
          <a:xfrm>
            <a:off x="5715000" y="2721610"/>
            <a:ext cx="4064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T4</a:t>
            </a:r>
            <a:endParaRPr lang="en-GB" sz="1200" dirty="0"/>
          </a:p>
        </p:txBody>
      </p:sp>
      <p:sp>
        <p:nvSpPr>
          <p:cNvPr id="620" name="Target T6"/>
          <p:cNvSpPr/>
          <p:nvPr/>
        </p:nvSpPr>
        <p:spPr>
          <a:xfrm>
            <a:off x="5715000" y="4150360"/>
            <a:ext cx="4064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T6</a:t>
            </a:r>
            <a:endParaRPr lang="en-GB" sz="1200" dirty="0"/>
          </a:p>
        </p:txBody>
      </p:sp>
      <p:sp>
        <p:nvSpPr>
          <p:cNvPr id="621" name="Target T10"/>
          <p:cNvSpPr/>
          <p:nvPr/>
        </p:nvSpPr>
        <p:spPr>
          <a:xfrm>
            <a:off x="7848600" y="3502660"/>
            <a:ext cx="3048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T10</a:t>
            </a:r>
            <a:endParaRPr lang="en-GB" sz="1200" dirty="0"/>
          </a:p>
        </p:txBody>
      </p:sp>
      <p:sp>
        <p:nvSpPr>
          <p:cNvPr id="622" name="NA61"/>
          <p:cNvSpPr/>
          <p:nvPr/>
        </p:nvSpPr>
        <p:spPr>
          <a:xfrm>
            <a:off x="9474200" y="16535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NA61</a:t>
            </a:r>
            <a:endParaRPr lang="en-GB" sz="1200" dirty="0"/>
          </a:p>
        </p:txBody>
      </p:sp>
      <p:sp>
        <p:nvSpPr>
          <p:cNvPr id="623" name="NA64"/>
          <p:cNvSpPr/>
          <p:nvPr/>
        </p:nvSpPr>
        <p:spPr>
          <a:xfrm>
            <a:off x="9474200" y="20726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NA64</a:t>
            </a:r>
            <a:endParaRPr lang="en-GB" sz="1200" dirty="0"/>
          </a:p>
        </p:txBody>
      </p:sp>
      <p:sp>
        <p:nvSpPr>
          <p:cNvPr id="624" name="NA62"/>
          <p:cNvSpPr/>
          <p:nvPr/>
        </p:nvSpPr>
        <p:spPr>
          <a:xfrm>
            <a:off x="9474200" y="35585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NA62</a:t>
            </a:r>
            <a:endParaRPr lang="en-GB" sz="1200" dirty="0"/>
          </a:p>
        </p:txBody>
      </p:sp>
      <p:sp>
        <p:nvSpPr>
          <p:cNvPr id="625" name="AMBER"/>
          <p:cNvSpPr/>
          <p:nvPr/>
        </p:nvSpPr>
        <p:spPr>
          <a:xfrm>
            <a:off x="9474200" y="42062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AMBER</a:t>
            </a:r>
            <a:endParaRPr lang="en-GB" sz="1200" dirty="0"/>
          </a:p>
        </p:txBody>
      </p:sp>
      <p:sp>
        <p:nvSpPr>
          <p:cNvPr id="626" name="Fig label"/>
          <p:cNvSpPr txBox="1"/>
          <p:nvPr/>
        </p:nvSpPr>
        <p:spPr>
          <a:xfrm>
            <a:off x="8315960" y="16675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H2</a:t>
            </a:r>
          </a:p>
        </p:txBody>
      </p:sp>
      <p:sp>
        <p:nvSpPr>
          <p:cNvPr id="627" name="Fig label"/>
          <p:cNvSpPr txBox="1"/>
          <p:nvPr/>
        </p:nvSpPr>
        <p:spPr>
          <a:xfrm>
            <a:off x="8315960" y="20866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H4</a:t>
            </a:r>
          </a:p>
        </p:txBody>
      </p:sp>
      <p:sp>
        <p:nvSpPr>
          <p:cNvPr id="628" name="Fig label"/>
          <p:cNvSpPr txBox="1"/>
          <p:nvPr/>
        </p:nvSpPr>
        <p:spPr>
          <a:xfrm>
            <a:off x="8315960" y="25819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H6</a:t>
            </a:r>
          </a:p>
        </p:txBody>
      </p:sp>
      <p:sp>
        <p:nvSpPr>
          <p:cNvPr id="629" name="Fig label"/>
          <p:cNvSpPr txBox="1"/>
          <p:nvPr/>
        </p:nvSpPr>
        <p:spPr>
          <a:xfrm>
            <a:off x="8315960" y="30010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H8</a:t>
            </a:r>
          </a:p>
        </p:txBody>
      </p:sp>
      <p:sp>
        <p:nvSpPr>
          <p:cNvPr id="630" name="Fig label"/>
          <p:cNvSpPr txBox="1"/>
          <p:nvPr/>
        </p:nvSpPr>
        <p:spPr>
          <a:xfrm>
            <a:off x="8315960" y="35725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K12</a:t>
            </a:r>
          </a:p>
        </p:txBody>
      </p:sp>
      <p:sp>
        <p:nvSpPr>
          <p:cNvPr id="631" name="Fig label"/>
          <p:cNvSpPr txBox="1"/>
          <p:nvPr/>
        </p:nvSpPr>
        <p:spPr>
          <a:xfrm>
            <a:off x="8315960" y="42202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M2</a:t>
            </a:r>
          </a:p>
        </p:txBody>
      </p:sp>
      <p:sp>
        <p:nvSpPr>
          <p:cNvPr id="632" name="Fig label"/>
          <p:cNvSpPr txBox="1"/>
          <p:nvPr/>
        </p:nvSpPr>
        <p:spPr>
          <a:xfrm>
            <a:off x="6405880" y="3382010"/>
            <a:ext cx="3048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P42</a:t>
            </a:r>
          </a:p>
        </p:txBody>
      </p:sp>
      <p:sp>
        <p:nvSpPr>
          <p:cNvPr id="633" name="Fig label"/>
          <p:cNvSpPr txBox="1"/>
          <p:nvPr/>
        </p:nvSpPr>
        <p:spPr>
          <a:xfrm>
            <a:off x="11079480" y="2320290"/>
            <a:ext cx="711200" cy="22352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EHN1</a:t>
            </a:r>
          </a:p>
        </p:txBody>
      </p:sp>
      <p:sp>
        <p:nvSpPr>
          <p:cNvPr id="634" name="Fig label"/>
          <p:cNvSpPr txBox="1"/>
          <p:nvPr/>
        </p:nvSpPr>
        <p:spPr>
          <a:xfrm>
            <a:off x="11079480" y="3558540"/>
            <a:ext cx="711200" cy="22352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ECN3</a:t>
            </a:r>
          </a:p>
        </p:txBody>
      </p:sp>
      <p:sp>
        <p:nvSpPr>
          <p:cNvPr id="635" name="Fig label"/>
          <p:cNvSpPr txBox="1"/>
          <p:nvPr/>
        </p:nvSpPr>
        <p:spPr>
          <a:xfrm>
            <a:off x="11079480" y="4206240"/>
            <a:ext cx="711200" cy="22352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EHN2</a:t>
            </a:r>
          </a:p>
        </p:txBody>
      </p:sp>
      <p:sp>
        <p:nvSpPr>
          <p:cNvPr id="636" name="Fig label"/>
          <p:cNvSpPr txBox="1"/>
          <p:nvPr/>
        </p:nvSpPr>
        <p:spPr>
          <a:xfrm>
            <a:off x="3886200" y="1457960"/>
            <a:ext cx="17272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SPS protons, 400 GeV/c</a:t>
            </a:r>
          </a:p>
        </p:txBody>
      </p:sp>
      <p:sp>
        <p:nvSpPr>
          <p:cNvPr id="637" name="Fig label"/>
          <p:cNvSpPr txBox="1"/>
          <p:nvPr/>
        </p:nvSpPr>
        <p:spPr>
          <a:xfrm>
            <a:off x="3886200" y="2143760"/>
            <a:ext cx="4572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Splitters</a:t>
            </a:r>
          </a:p>
        </p:txBody>
      </p:sp>
      <p:cxnSp>
        <p:nvCxnSpPr>
          <p:cNvPr id="638" name="Fig line"/>
          <p:cNvCxnSpPr/>
          <p:nvPr/>
        </p:nvCxnSpPr>
        <p:spPr>
          <a:xfrm>
            <a:off x="8681720" y="4889500"/>
            <a:ext cx="22352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sp>
        <p:nvSpPr>
          <p:cNvPr id="639" name="Fig label"/>
          <p:cNvSpPr txBox="1"/>
          <p:nvPr/>
        </p:nvSpPr>
        <p:spPr>
          <a:xfrm>
            <a:off x="8966200" y="4791710"/>
            <a:ext cx="10160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Primary protons</a:t>
            </a:r>
          </a:p>
        </p:txBody>
      </p:sp>
      <p:cxnSp>
        <p:nvCxnSpPr>
          <p:cNvPr id="640" name="Fig line"/>
          <p:cNvCxnSpPr/>
          <p:nvPr/>
        </p:nvCxnSpPr>
        <p:spPr>
          <a:xfrm>
            <a:off x="10205720" y="4889500"/>
            <a:ext cx="223520" cy="0"/>
          </a:xfrm>
          <a:prstGeom prst="line">
            <a:avLst/>
          </a:prstGeom>
          <a:ln w="31750" cap="rnd">
            <a:solidFill>
              <a:srgbClr val="E0662B"/>
            </a:solidFill>
            <a:round/>
          </a:ln>
        </p:spPr>
      </p:cxnSp>
      <p:sp>
        <p:nvSpPr>
          <p:cNvPr id="641" name="Fig label"/>
          <p:cNvSpPr txBox="1"/>
          <p:nvPr/>
        </p:nvSpPr>
        <p:spPr>
          <a:xfrm>
            <a:off x="10490200" y="4791710"/>
            <a:ext cx="10160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Secondary beams</a:t>
            </a:r>
          </a:p>
        </p:txBody>
      </p:sp>
      <p:sp>
        <p:nvSpPr>
          <p:cNvPr id="642" name="NA64">
            <a:extLst>
              <a:ext uri="{FF2B5EF4-FFF2-40B4-BE49-F238E27FC236}">
                <a16:creationId xmlns:a16="http://schemas.microsoft.com/office/drawing/2014/main" id="{67303650-C02A-E47D-850E-F96C7B8D0C59}"/>
              </a:ext>
            </a:extLst>
          </p:cNvPr>
          <p:cNvSpPr/>
          <p:nvPr/>
        </p:nvSpPr>
        <p:spPr>
          <a:xfrm>
            <a:off x="9474889" y="2987040"/>
            <a:ext cx="650240" cy="22352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NA60+</a:t>
            </a:r>
            <a:endParaRPr lang="en-GB" sz="1200" dirty="0"/>
          </a:p>
        </p:txBody>
      </p:sp>
      <p:sp>
        <p:nvSpPr>
          <p:cNvPr id="643" name="NA64">
            <a:extLst>
              <a:ext uri="{FF2B5EF4-FFF2-40B4-BE49-F238E27FC236}">
                <a16:creationId xmlns:a16="http://schemas.microsoft.com/office/drawing/2014/main" id="{5DAC7BC5-59D5-241F-3A21-24001D4A80F2}"/>
              </a:ext>
            </a:extLst>
          </p:cNvPr>
          <p:cNvSpPr/>
          <p:nvPr/>
        </p:nvSpPr>
        <p:spPr>
          <a:xfrm>
            <a:off x="10145449" y="3558540"/>
            <a:ext cx="650240" cy="22352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 err="1">
                <a:solidFill>
                  <a:srgbClr val="FFFFFF"/>
                </a:solidFill>
                <a:latin typeface="Calibri"/>
              </a:rPr>
              <a:t>SHiP</a:t>
            </a:r>
            <a:endParaRPr lang="en-GB" sz="1200" dirty="0"/>
          </a:p>
        </p:txBody>
      </p:sp>
      <p:sp>
        <p:nvSpPr>
          <p:cNvPr id="644" name="Rectangle 9">
            <a:extLst>
              <a:ext uri="{FF2B5EF4-FFF2-40B4-BE49-F238E27FC236}">
                <a16:creationId xmlns:a16="http://schemas.microsoft.com/office/drawing/2014/main" id="{460F11B2-B9E3-0A43-F3E8-063A8DF8D293}"/>
              </a:ext>
            </a:extLst>
          </p:cNvPr>
          <p:cNvSpPr/>
          <p:nvPr/>
        </p:nvSpPr>
        <p:spPr>
          <a:xfrm>
            <a:off x="7787640" y="3346450"/>
            <a:ext cx="833120" cy="66209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57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211C5E-5221-6E9F-14BA-F2CDB8106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Characteristics of the EHN1 Beam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BC01-EF53-C621-0787-1E96D55469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A1805-6077-E9E8-EFBC-640403892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2E03E-D34D-6714-E223-DE25CDDA7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D31B443C-CC27-8380-2872-195DDCFD0B0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07986" y="980728"/>
              <a:ext cx="11592670" cy="3080000"/>
            </p:xfrm>
            <a:graphic>
              <a:graphicData uri="http://schemas.openxmlformats.org/drawingml/2006/table">
                <a:tbl>
                  <a:tblPr firstRow="1">
                    <a:tableStyleId>{2D5ABB26-0587-4C30-8999-92F81FD0307C}</a:tableStyleId>
                  </a:tblPr>
                  <a:tblGrid>
                    <a:gridCol w="4751910">
                      <a:extLst>
                        <a:ext uri="{9D8B030D-6E8A-4147-A177-3AD203B41FA5}">
                          <a16:colId xmlns:a16="http://schemas.microsoft.com/office/drawing/2014/main" val="144798417"/>
                        </a:ext>
                      </a:extLst>
                    </a:gridCol>
                    <a:gridCol w="1584176">
                      <a:extLst>
                        <a:ext uri="{9D8B030D-6E8A-4147-A177-3AD203B41FA5}">
                          <a16:colId xmlns:a16="http://schemas.microsoft.com/office/drawing/2014/main" val="1737653196"/>
                        </a:ext>
                      </a:extLst>
                    </a:gridCol>
                    <a:gridCol w="750378">
                      <a:extLst>
                        <a:ext uri="{9D8B030D-6E8A-4147-A177-3AD203B41FA5}">
                          <a16:colId xmlns:a16="http://schemas.microsoft.com/office/drawing/2014/main" val="769732155"/>
                        </a:ext>
                      </a:extLst>
                    </a:gridCol>
                    <a:gridCol w="1049822">
                      <a:extLst>
                        <a:ext uri="{9D8B030D-6E8A-4147-A177-3AD203B41FA5}">
                          <a16:colId xmlns:a16="http://schemas.microsoft.com/office/drawing/2014/main" val="575111918"/>
                        </a:ext>
                      </a:extLst>
                    </a:gridCol>
                    <a:gridCol w="490714">
                      <a:extLst>
                        <a:ext uri="{9D8B030D-6E8A-4147-A177-3AD203B41FA5}">
                          <a16:colId xmlns:a16="http://schemas.microsoft.com/office/drawing/2014/main" val="3846131508"/>
                        </a:ext>
                      </a:extLst>
                    </a:gridCol>
                    <a:gridCol w="1165470">
                      <a:extLst>
                        <a:ext uri="{9D8B030D-6E8A-4147-A177-3AD203B41FA5}">
                          <a16:colId xmlns:a16="http://schemas.microsoft.com/office/drawing/2014/main" val="3204265432"/>
                        </a:ext>
                      </a:extLst>
                    </a:gridCol>
                    <a:gridCol w="169661">
                      <a:extLst>
                        <a:ext uri="{9D8B030D-6E8A-4147-A177-3AD203B41FA5}">
                          <a16:colId xmlns:a16="http://schemas.microsoft.com/office/drawing/2014/main" val="2635704987"/>
                        </a:ext>
                      </a:extLst>
                    </a:gridCol>
                    <a:gridCol w="1630539">
                      <a:extLst>
                        <a:ext uri="{9D8B030D-6E8A-4147-A177-3AD203B41FA5}">
                          <a16:colId xmlns:a16="http://schemas.microsoft.com/office/drawing/2014/main" val="1916716532"/>
                        </a:ext>
                      </a:extLst>
                    </a:gridCol>
                  </a:tblGrid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Parameter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T2 Target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>
                              <a:solidFill>
                                <a:srgbClr val="0033A0"/>
                              </a:solidFill>
                            </a:rPr>
                            <a:t>T4 Target</a:t>
                          </a:r>
                          <a:endParaRPr lang="en-GB" sz="1600" b="1" dirty="0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T4 Target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09290758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Beam Line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H2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>
                              <a:solidFill>
                                <a:srgbClr val="1F2937"/>
                              </a:solidFill>
                            </a:rPr>
                            <a:t>H4</a:t>
                          </a:r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H4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>
                              <a:solidFill>
                                <a:srgbClr val="1F2937"/>
                              </a:solidFill>
                            </a:rPr>
                            <a:t>H6</a:t>
                          </a:r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H6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>
                              <a:solidFill>
                                <a:srgbClr val="1F2937"/>
                              </a:solidFill>
                            </a:rPr>
                            <a:t>H8</a:t>
                          </a:r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H8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56398165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Attenuated primary proton / </a:t>
                          </a:r>
                          <a:r>
                            <a:rPr lang="en-GB" sz="1600" b="1" dirty="0">
                              <a:solidFill>
                                <a:srgbClr val="E0662B"/>
                              </a:solidFill>
                            </a:rPr>
                            <a:t>Secondary beam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400/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360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400/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360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400/330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-/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205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-/205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400/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360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400/360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45460418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Maximum </a:t>
                          </a:r>
                          <a:r>
                            <a:rPr lang="en-GB" sz="1600" b="1" dirty="0" err="1">
                              <a:solidFill>
                                <a:srgbClr val="1F2937"/>
                              </a:solidFill>
                            </a:rPr>
                            <a:t>Δp</a:t>
                          </a:r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/p (%)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2.0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1.4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+-1.4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1.5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+-1.5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1600" i="1" smtClean="0">
                                  <a:solidFill>
                                    <a:srgbClr val="1F293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1.5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+-1.5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2450098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Maximum intensity/spill (hadrons/</a:t>
                          </a:r>
                          <a:r>
                            <a:rPr lang="en-GB" sz="1600" b="1" dirty="0">
                              <a:solidFill>
                                <a:srgbClr val="E0662B"/>
                              </a:solidFill>
                            </a:rPr>
                            <a:t>electrons</a:t>
                          </a:r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)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E0662B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E0662B"/>
                              </a:solidFill>
                            </a:rPr>
                            <a:t>7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E0662B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E0662B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54719987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Available particle types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7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Primary protons or pure electrons or pure/mixed hadrons or pure muons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9202443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Ion Beam Availability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Yes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Yes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No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Yes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325375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D31B443C-CC27-8380-2872-195DDCFD0B0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07986" y="980728"/>
              <a:ext cx="11592670" cy="3080000"/>
            </p:xfrm>
            <a:graphic>
              <a:graphicData uri="http://schemas.openxmlformats.org/drawingml/2006/table">
                <a:tbl>
                  <a:tblPr firstRow="1">
                    <a:tableStyleId>{2D5ABB26-0587-4C30-8999-92F81FD0307C}</a:tableStyleId>
                  </a:tblPr>
                  <a:tblGrid>
                    <a:gridCol w="4751910">
                      <a:extLst>
                        <a:ext uri="{9D8B030D-6E8A-4147-A177-3AD203B41FA5}">
                          <a16:colId xmlns:a16="http://schemas.microsoft.com/office/drawing/2014/main" val="144798417"/>
                        </a:ext>
                      </a:extLst>
                    </a:gridCol>
                    <a:gridCol w="1584176">
                      <a:extLst>
                        <a:ext uri="{9D8B030D-6E8A-4147-A177-3AD203B41FA5}">
                          <a16:colId xmlns:a16="http://schemas.microsoft.com/office/drawing/2014/main" val="1737653196"/>
                        </a:ext>
                      </a:extLst>
                    </a:gridCol>
                    <a:gridCol w="750378">
                      <a:extLst>
                        <a:ext uri="{9D8B030D-6E8A-4147-A177-3AD203B41FA5}">
                          <a16:colId xmlns:a16="http://schemas.microsoft.com/office/drawing/2014/main" val="769732155"/>
                        </a:ext>
                      </a:extLst>
                    </a:gridCol>
                    <a:gridCol w="1049822">
                      <a:extLst>
                        <a:ext uri="{9D8B030D-6E8A-4147-A177-3AD203B41FA5}">
                          <a16:colId xmlns:a16="http://schemas.microsoft.com/office/drawing/2014/main" val="575111918"/>
                        </a:ext>
                      </a:extLst>
                    </a:gridCol>
                    <a:gridCol w="490714">
                      <a:extLst>
                        <a:ext uri="{9D8B030D-6E8A-4147-A177-3AD203B41FA5}">
                          <a16:colId xmlns:a16="http://schemas.microsoft.com/office/drawing/2014/main" val="3846131508"/>
                        </a:ext>
                      </a:extLst>
                    </a:gridCol>
                    <a:gridCol w="1165470">
                      <a:extLst>
                        <a:ext uri="{9D8B030D-6E8A-4147-A177-3AD203B41FA5}">
                          <a16:colId xmlns:a16="http://schemas.microsoft.com/office/drawing/2014/main" val="3204265432"/>
                        </a:ext>
                      </a:extLst>
                    </a:gridCol>
                    <a:gridCol w="169661">
                      <a:extLst>
                        <a:ext uri="{9D8B030D-6E8A-4147-A177-3AD203B41FA5}">
                          <a16:colId xmlns:a16="http://schemas.microsoft.com/office/drawing/2014/main" val="2635704987"/>
                        </a:ext>
                      </a:extLst>
                    </a:gridCol>
                    <a:gridCol w="1630539">
                      <a:extLst>
                        <a:ext uri="{9D8B030D-6E8A-4147-A177-3AD203B41FA5}">
                          <a16:colId xmlns:a16="http://schemas.microsoft.com/office/drawing/2014/main" val="1916716532"/>
                        </a:ext>
                      </a:extLst>
                    </a:gridCol>
                  </a:tblGrid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Parameter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T2 Target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>
                              <a:solidFill>
                                <a:srgbClr val="0033A0"/>
                              </a:solidFill>
                            </a:rPr>
                            <a:t>T4 Target</a:t>
                          </a:r>
                          <a:endParaRPr lang="en-GB" sz="1600" b="1" dirty="0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 dirty="0">
                              <a:solidFill>
                                <a:srgbClr val="0033A0"/>
                              </a:solidFill>
                            </a:rPr>
                            <a:t>T4 Target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1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1" dirty="0">
                            <a:solidFill>
                              <a:srgbClr val="0033A0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1905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09290758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Beam Line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H2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>
                              <a:solidFill>
                                <a:srgbClr val="1F2937"/>
                              </a:solidFill>
                            </a:rPr>
                            <a:t>H4</a:t>
                          </a:r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H4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>
                              <a:solidFill>
                                <a:srgbClr val="1F2937"/>
                              </a:solidFill>
                            </a:rPr>
                            <a:t>H6</a:t>
                          </a:r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H6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>
                              <a:solidFill>
                                <a:srgbClr val="1F2937"/>
                              </a:solidFill>
                            </a:rPr>
                            <a:t>H8</a:t>
                          </a:r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H8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19050">
                          <a:solidFill>
                            <a:srgbClr val="0033A0"/>
                          </a:solidFill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56398165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Attenuated primary proton / </a:t>
                          </a:r>
                          <a:r>
                            <a:rPr lang="en-GB" sz="1600" b="1" dirty="0">
                              <a:solidFill>
                                <a:srgbClr val="E0662B"/>
                              </a:solidFill>
                            </a:rPr>
                            <a:t>Secondary beam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400/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360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400/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360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400/330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-/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205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-/205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400/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360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400/360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45460418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Maximum </a:t>
                          </a:r>
                          <a:r>
                            <a:rPr lang="en-GB" sz="1600" b="1" dirty="0" err="1">
                              <a:solidFill>
                                <a:srgbClr val="1F2937"/>
                              </a:solidFill>
                            </a:rPr>
                            <a:t>Δp</a:t>
                          </a:r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/p (%)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blipFill>
                          <a:blip r:embed="rId2"/>
                          <a:stretch>
                            <a:fillRect l="-300000" t="-300000" r="-332800" b="-305714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blipFill>
                          <a:blip r:embed="rId2"/>
                          <a:stretch>
                            <a:fillRect l="-352113" t="-300000" r="-192958" b="-30571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+-1.4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blipFill>
                          <a:blip r:embed="rId2"/>
                          <a:stretch>
                            <a:fillRect l="-493846" t="-300000" r="-110769" b="-30571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+-1.5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blipFill>
                          <a:blip r:embed="rId2"/>
                          <a:stretch>
                            <a:fillRect l="-543662" t="-300000" r="-1408" b="-30571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+-1.5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2450098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Maximum intensity/spill (hadrons/</a:t>
                          </a:r>
                          <a:r>
                            <a:rPr lang="en-GB" sz="1600" b="1" dirty="0">
                              <a:solidFill>
                                <a:srgbClr val="E0662B"/>
                              </a:solidFill>
                            </a:rPr>
                            <a:t>electrons</a:t>
                          </a:r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)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E0662B"/>
                              </a:solidFill>
                            </a:rPr>
                            <a:t>6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E0662B"/>
                              </a:solidFill>
                            </a:rPr>
                            <a:t>7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E0662B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</a:t>
                          </a:r>
                          <a:r>
                            <a:rPr lang="en-GB" sz="1600" dirty="0">
                              <a:solidFill>
                                <a:srgbClr val="E0662B"/>
                              </a:solidFill>
                            </a:rPr>
                            <a:t>10</a:t>
                          </a:r>
                          <a:r>
                            <a:rPr lang="en-GB" sz="1600" baseline="30000" dirty="0">
                              <a:solidFill>
                                <a:srgbClr val="E0662B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7</a:t>
                          </a:r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/10</a:t>
                          </a:r>
                          <a:r>
                            <a:rPr lang="en-GB" sz="1600" b="0" baseline="30000" dirty="0">
                              <a:solidFill>
                                <a:srgbClr val="1F2937"/>
                              </a:solidFill>
                            </a:rPr>
                            <a:t>5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54719987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Available particle types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gridSpan="7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Primary protons or pure electrons or pure/mixed hadrons or pure muons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 cap="flat" cmpd="sng" algn="ctr">
                          <a:solidFill>
                            <a:srgbClr val="D5DBE5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0">
                          <a:noFill/>
                        </a:lnT>
                        <a:lnB w="6350">
                          <a:solidFill>
                            <a:srgbClr val="D5DBE5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9202443"/>
                      </a:ext>
                    </a:extLst>
                  </a:tr>
                  <a:tr h="440000">
                    <a:tc>
                      <a:txBody>
                        <a:bodyPr/>
                        <a:lstStyle/>
                        <a:p>
                          <a:r>
                            <a:rPr lang="en-GB" sz="1600" b="1" dirty="0">
                              <a:solidFill>
                                <a:srgbClr val="1F2937"/>
                              </a:solidFill>
                            </a:rPr>
                            <a:t>Ion Beam Availability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Yes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Yes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No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rgbClr val="1F2937"/>
                              </a:solidFill>
                            </a:rPr>
                            <a:t>Yes</a:t>
                          </a: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 sz="1600" b="0" dirty="0">
                            <a:solidFill>
                              <a:srgbClr val="1F2937"/>
                            </a:solidFill>
                          </a:endParaRPr>
                        </a:p>
                      </a:txBody>
                      <a:tcPr anchor="ctr">
                        <a:lnL w="0">
                          <a:noFill/>
                        </a:lnL>
                        <a:lnR w="0">
                          <a:noFill/>
                        </a:lnR>
                        <a:lnT w="6350">
                          <a:solidFill>
                            <a:srgbClr val="D5DBE5"/>
                          </a:solidFill>
                        </a:lnT>
                        <a:lnB w="12700">
                          <a:solidFill>
                            <a:srgbClr val="0033A0"/>
                          </a:solidFill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325375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2D78802-F48B-A04D-060D-A92DC37CCAD0}"/>
              </a:ext>
            </a:extLst>
          </p:cNvPr>
          <p:cNvSpPr txBox="1"/>
          <p:nvPr/>
        </p:nvSpPr>
        <p:spPr>
          <a:xfrm>
            <a:off x="330200" y="4292600"/>
            <a:ext cx="533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1F2937"/>
                </a:solidFill>
              </a:rPr>
              <a:t>H2/H4: </a:t>
            </a:r>
            <a:r>
              <a:rPr lang="en-GB" sz="1600" dirty="0">
                <a:solidFill>
                  <a:srgbClr val="1F2937"/>
                </a:solidFill>
              </a:rPr>
              <a:t>very pure, high-intensity electrons from the neutral channel (γ → e</a:t>
            </a:r>
            <a:r>
              <a:rPr lang="en-GB" sz="1600" baseline="30000" dirty="0">
                <a:solidFill>
                  <a:srgbClr val="1F2937"/>
                </a:solidFill>
              </a:rPr>
              <a:t>+</a:t>
            </a:r>
            <a:r>
              <a:rPr lang="en-GB" sz="1600" dirty="0">
                <a:solidFill>
                  <a:srgbClr val="1F2937"/>
                </a:solidFill>
              </a:rPr>
              <a:t>e</a:t>
            </a:r>
            <a:r>
              <a:rPr lang="en-GB" sz="1600" baseline="30000" dirty="0">
                <a:solidFill>
                  <a:srgbClr val="1F2937"/>
                </a:solidFill>
              </a:rPr>
              <a:t>−</a:t>
            </a:r>
            <a:r>
              <a:rPr lang="en-GB" sz="1600" dirty="0">
                <a:solidFill>
                  <a:srgbClr val="1F2937"/>
                </a:solidFill>
              </a:rPr>
              <a:t>)</a:t>
            </a:r>
          </a:p>
          <a:p>
            <a:pPr marL="285750" indent="-228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1F2937"/>
                </a:solidFill>
              </a:rPr>
              <a:t>Ion beams: </a:t>
            </a:r>
            <a:r>
              <a:rPr lang="en-GB" sz="1600" dirty="0">
                <a:solidFill>
                  <a:srgbClr val="1F2937"/>
                </a:solidFill>
              </a:rPr>
              <a:t>primary and fragmented (H2/H4/H8)</a:t>
            </a:r>
          </a:p>
          <a:p>
            <a:pPr marL="285750" indent="-228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1F2937"/>
                </a:solidFill>
              </a:rPr>
              <a:t>Max intensity </a:t>
            </a:r>
            <a:r>
              <a:rPr lang="en-GB" sz="1600" dirty="0">
                <a:solidFill>
                  <a:srgbClr val="1F2937"/>
                </a:solidFill>
              </a:rPr>
              <a:t>set by radiation protection limits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83B638-2BAE-29EE-342F-5B23E6C76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4292600"/>
            <a:ext cx="2384634" cy="1625600"/>
          </a:xfrm>
          <a:prstGeom prst="rect">
            <a:avLst/>
          </a:prstGeom>
        </p:spPr>
      </p:pic>
      <p:sp>
        <p:nvSpPr>
          <p:cNvPr id="9" name="Target note">
            <a:extLst>
              <a:ext uri="{FF2B5EF4-FFF2-40B4-BE49-F238E27FC236}">
                <a16:creationId xmlns:a16="http://schemas.microsoft.com/office/drawing/2014/main" id="{DDCE0964-CE85-424F-B3B1-590EF3F57ACA}"/>
              </a:ext>
            </a:extLst>
          </p:cNvPr>
          <p:cNvSpPr txBox="1"/>
          <p:nvPr/>
        </p:nvSpPr>
        <p:spPr>
          <a:xfrm>
            <a:off x="8455234" y="4292600"/>
            <a:ext cx="3355765" cy="16256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GB" sz="1500" b="1" dirty="0">
                <a:solidFill>
                  <a:srgbClr val="0033A0"/>
                </a:solidFill>
              </a:rPr>
              <a:t>Target head T2 / T4 / T6</a:t>
            </a:r>
          </a:p>
          <a:p>
            <a:pPr>
              <a:spcBef>
                <a:spcPts val="500"/>
              </a:spcBef>
            </a:pPr>
            <a:r>
              <a:rPr lang="en-GB" sz="1400" b="1" dirty="0">
                <a:solidFill>
                  <a:srgbClr val="1F2937"/>
                </a:solidFill>
              </a:rPr>
              <a:t>5 Be plates, </a:t>
            </a:r>
            <a:r>
              <a:rPr lang="en-GB" sz="1400" dirty="0">
                <a:solidFill>
                  <a:srgbClr val="1F2937"/>
                </a:solidFill>
              </a:rPr>
              <a:t>500 → 40 mm</a:t>
            </a:r>
          </a:p>
          <a:p>
            <a:pPr>
              <a:spcBef>
                <a:spcPts val="200"/>
              </a:spcBef>
            </a:pPr>
            <a:r>
              <a:rPr lang="en-GB" sz="1400" b="1" dirty="0">
                <a:solidFill>
                  <a:srgbClr val="1F2937"/>
                </a:solidFill>
              </a:rPr>
              <a:t>2 mm thick</a:t>
            </a:r>
            <a:r>
              <a:rPr lang="en-GB" sz="1400" dirty="0">
                <a:solidFill>
                  <a:srgbClr val="1F2937"/>
                </a:solidFill>
              </a:rPr>
              <a:t>, 160 mm wide</a:t>
            </a:r>
          </a:p>
          <a:p>
            <a:pPr>
              <a:spcBef>
                <a:spcPts val="200"/>
              </a:spcBef>
            </a:pPr>
            <a:r>
              <a:rPr lang="en-GB" sz="1400" dirty="0">
                <a:solidFill>
                  <a:srgbClr val="1F2937"/>
                </a:solidFill>
              </a:rPr>
              <a:t>40 mm vertical spacing</a:t>
            </a:r>
          </a:p>
          <a:p>
            <a:pPr>
              <a:spcBef>
                <a:spcPts val="500"/>
              </a:spcBef>
            </a:pPr>
            <a:r>
              <a:rPr lang="en-GB" sz="1400" dirty="0">
                <a:solidFill>
                  <a:srgbClr val="374151"/>
                </a:solidFill>
              </a:rPr>
              <a:t>Longer plate → more electrons</a:t>
            </a:r>
          </a:p>
        </p:txBody>
      </p:sp>
      <p:sp>
        <p:nvSpPr>
          <p:cNvPr id="10" name="Target source">
            <a:extLst>
              <a:ext uri="{FF2B5EF4-FFF2-40B4-BE49-F238E27FC236}">
                <a16:creationId xmlns:a16="http://schemas.microsoft.com/office/drawing/2014/main" id="{E4E672CB-8FA3-8643-A1C0-6B101E6B4232}"/>
              </a:ext>
            </a:extLst>
          </p:cNvPr>
          <p:cNvSpPr txBox="1"/>
          <p:nvPr/>
        </p:nvSpPr>
        <p:spPr>
          <a:xfrm>
            <a:off x="5867400" y="5969000"/>
            <a:ext cx="3810000" cy="1778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GB" sz="1000" i="1" dirty="0">
                <a:solidFill>
                  <a:srgbClr val="6B7280"/>
                </a:solidFill>
              </a:rPr>
              <a:t>Source: CERN-PBC-Notes-2023-004 (G. Mazzola, 2023)</a:t>
            </a:r>
          </a:p>
        </p:txBody>
      </p:sp>
    </p:spTree>
    <p:extLst>
      <p:ext uri="{BB962C8B-B14F-4D97-AF65-F5344CB8AC3E}">
        <p14:creationId xmlns:p14="http://schemas.microsoft.com/office/powerpoint/2010/main" val="2659528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618D25-19EE-784C-50E3-DFFD04C6E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092200"/>
            <a:ext cx="5943600" cy="2006600"/>
          </a:xfrm>
        </p:spPr>
        <p:txBody>
          <a:bodyPr wrap="square" lIns="91440" tIns="0" rIns="0" bIns="0" anchor="t">
            <a:noAutofit/>
          </a:bodyPr>
          <a:lstStyle/>
          <a:p>
            <a:pPr marL="228600"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33A0"/>
                </a:solidFill>
                <a:hlinkClick r:id="rId2"/>
              </a:rPr>
              <a:t>NA64</a:t>
            </a:r>
            <a:r>
              <a:rPr lang="en-GB" sz="1600" b="1" dirty="0">
                <a:solidFill>
                  <a:srgbClr val="1F2937"/>
                </a:solidFill>
              </a:rPr>
              <a:t>: light dark matter via missing energy</a:t>
            </a:r>
          </a:p>
          <a:p>
            <a:pPr marL="514350" lvl="1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1F2937"/>
                </a:solidFill>
              </a:rPr>
              <a:t>e⁻ (H4, 100 GeV):</a:t>
            </a:r>
            <a:r>
              <a:rPr lang="en-GB" sz="1400" b="0" dirty="0">
                <a:solidFill>
                  <a:srgbClr val="1F2937"/>
                </a:solidFill>
              </a:rPr>
              <a:t> &gt; 1.5×10¹² EOT; world-leading limits below ~350 MeV; ~10¹³ EOT in Run 4</a:t>
            </a:r>
          </a:p>
          <a:p>
            <a:pPr marL="514350" lvl="1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1F2937"/>
                </a:solidFill>
              </a:rPr>
              <a:t>e⁺:</a:t>
            </a:r>
            <a:r>
              <a:rPr lang="en-GB" sz="1400" b="0" dirty="0">
                <a:solidFill>
                  <a:srgbClr val="1F2937"/>
                </a:solidFill>
              </a:rPr>
              <a:t> pilots at 100 and 70 GeV; ~10¹¹ e⁺OT at 40 and 60 GeV after LS3</a:t>
            </a:r>
          </a:p>
          <a:p>
            <a:pPr marL="514350" lvl="1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1F2937"/>
                </a:solidFill>
              </a:rPr>
              <a:t>π⁻ (2023):</a:t>
            </a:r>
            <a:r>
              <a:rPr lang="en-GB" sz="1400" b="0" dirty="0">
                <a:solidFill>
                  <a:srgbClr val="1F2937"/>
                </a:solidFill>
              </a:rPr>
              <a:t> Br(η′→invisible) &lt; 2.1×10⁻⁴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9AA800-5C8D-68F6-ACBF-A5DA28BA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Experiments at EHN1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BA486-4BB2-3EDC-595B-E85DC12D60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45BD7-2956-D4C3-464A-F7CDB59BA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4F8C9-3686-5DB3-A296-475465A28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CD6BD21E-7C36-FDC7-D3BA-BD1BB137E3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97" t="23858" r="9605" b="34520"/>
          <a:stretch/>
        </p:blipFill>
        <p:spPr>
          <a:xfrm>
            <a:off x="6959600" y="3454400"/>
            <a:ext cx="3514360" cy="1016000"/>
          </a:xfrm>
          <a:prstGeom prst="rect">
            <a:avLst/>
          </a:prstGeom>
        </p:spPr>
      </p:pic>
      <p:sp>
        <p:nvSpPr>
          <p:cNvPr id="700" name="Figure caption"/>
          <p:cNvSpPr txBox="1"/>
          <p:nvPr/>
        </p:nvSpPr>
        <p:spPr>
          <a:xfrm>
            <a:off x="6959600" y="1092200"/>
            <a:ext cx="4565396" cy="1778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GB" sz="1050" dirty="0">
                <a:solidFill>
                  <a:srgbClr val="4B5563"/>
                </a:solidFill>
              </a:rPr>
              <a:t>NA64 limits 2016–2023 (left), projections (right) · arXiv:2505.14291</a:t>
            </a:r>
          </a:p>
        </p:txBody>
      </p:sp>
      <p:pic>
        <p:nvPicPr>
          <p:cNvPr id="701" name="NA64 current LDM limits" descr="NA64 current LDM limits"/>
          <p:cNvPicPr>
            <a:picLocks noChangeAspect="1"/>
          </p:cNvPicPr>
          <p:nvPr/>
        </p:nvPicPr>
        <p:blipFill>
          <a:blip r:embed="rId4"/>
          <a:srcRect l="49160" t="33960" r="8610" b="14620"/>
          <a:stretch>
            <a:fillRect/>
          </a:stretch>
        </p:blipFill>
        <p:spPr>
          <a:xfrm>
            <a:off x="6959600" y="1320800"/>
            <a:ext cx="2247392" cy="1778000"/>
          </a:xfrm>
          <a:prstGeom prst="rect">
            <a:avLst/>
          </a:prstGeom>
        </p:spPr>
      </p:pic>
      <p:pic>
        <p:nvPicPr>
          <p:cNvPr id="702" name="NA64 combined projections" descr="NA64 combined projections"/>
          <p:cNvPicPr>
            <a:picLocks noChangeAspect="1"/>
          </p:cNvPicPr>
          <p:nvPr/>
        </p:nvPicPr>
        <p:blipFill>
          <a:blip r:embed="rId5"/>
          <a:srcRect l="9660" t="36220" r="58610" b="23670"/>
          <a:stretch>
            <a:fillRect/>
          </a:stretch>
        </p:blipFill>
        <p:spPr>
          <a:xfrm>
            <a:off x="9359392" y="1320800"/>
            <a:ext cx="2165604" cy="1778000"/>
          </a:xfrm>
          <a:prstGeom prst="rect">
            <a:avLst/>
          </a:prstGeom>
        </p:spPr>
      </p:pic>
      <p:cxnSp>
        <p:nvCxnSpPr>
          <p:cNvPr id="703" name="Row divider"/>
          <p:cNvCxnSpPr/>
          <p:nvPr/>
        </p:nvCxnSpPr>
        <p:spPr>
          <a:xfrm>
            <a:off x="406400" y="3200400"/>
            <a:ext cx="11379200" cy="0"/>
          </a:xfrm>
          <a:prstGeom prst="line">
            <a:avLst/>
          </a:prstGeom>
          <a:ln w="9525">
            <a:solidFill>
              <a:srgbClr val="D5DBE5"/>
            </a:solidFill>
          </a:ln>
        </p:spPr>
      </p:cxnSp>
      <p:sp>
        <p:nvSpPr>
          <p:cNvPr id="704" name="NA61 text"/>
          <p:cNvSpPr txBox="1"/>
          <p:nvPr/>
        </p:nvSpPr>
        <p:spPr>
          <a:xfrm>
            <a:off x="406400" y="3327400"/>
            <a:ext cx="5943600" cy="1270000"/>
          </a:xfrm>
          <a:prstGeom prst="rect">
            <a:avLst/>
          </a:prstGeom>
          <a:noFill/>
        </p:spPr>
        <p:txBody>
          <a:bodyPr wrap="square" lIns="91440" tIns="0" rIns="0" bIns="0" anchor="t">
            <a:noAutofit/>
          </a:bodyPr>
          <a:lstStyle/>
          <a:p>
            <a:pPr marL="228600"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33A0"/>
                </a:solidFill>
                <a:hlinkClick r:id="rId6"/>
              </a:rPr>
              <a:t>NA61/SHINE</a:t>
            </a:r>
            <a:r>
              <a:rPr lang="en-GB" sz="1600" b="1" dirty="0">
                <a:solidFill>
                  <a:srgbClr val="1F2937"/>
                </a:solidFill>
              </a:rPr>
              <a:t>: onset of fireball with light ions</a:t>
            </a:r>
          </a:p>
          <a:p>
            <a:pPr marL="514350" lvl="1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1F2937"/>
                </a:solidFill>
              </a:rPr>
              <a:t>2025:</a:t>
            </a:r>
            <a:r>
              <a:rPr lang="en-GB" sz="1400" b="0" dirty="0">
                <a:solidFill>
                  <a:srgbClr val="1F2937"/>
                </a:solidFill>
              </a:rPr>
              <a:t> O+O pilot run at √s</a:t>
            </a:r>
            <a:r>
              <a:rPr lang="en-GB" sz="1400" b="0" baseline="-25000" dirty="0">
                <a:solidFill>
                  <a:srgbClr val="1F2937"/>
                </a:solidFill>
              </a:rPr>
              <a:t>NN</a:t>
            </a:r>
            <a:r>
              <a:rPr lang="en-GB" sz="1400" b="0" dirty="0">
                <a:solidFill>
                  <a:srgbClr val="1F2937"/>
                </a:solidFill>
              </a:rPr>
              <a:t> = 16.8 GeV</a:t>
            </a:r>
          </a:p>
          <a:p>
            <a:pPr marL="514350" lvl="1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1F2937"/>
                </a:solidFill>
              </a:rPr>
              <a:t>After LS3:</a:t>
            </a:r>
            <a:r>
              <a:rPr lang="en-GB" sz="1400" b="0" dirty="0">
                <a:solidFill>
                  <a:srgbClr val="1F2937"/>
                </a:solidFill>
              </a:rPr>
              <a:t> B+B, O+O, Mg+Mg at √s</a:t>
            </a:r>
            <a:r>
              <a:rPr lang="en-GB" sz="1400" b="0" baseline="-25000" dirty="0">
                <a:solidFill>
                  <a:srgbClr val="1F2937"/>
                </a:solidFill>
              </a:rPr>
              <a:t>NN</a:t>
            </a:r>
            <a:r>
              <a:rPr lang="en-GB" sz="1400" b="0" dirty="0">
                <a:solidFill>
                  <a:srgbClr val="1F2937"/>
                </a:solidFill>
              </a:rPr>
              <a:t> = 5.1, 7.6, 16.8 GeV</a:t>
            </a:r>
          </a:p>
        </p:txBody>
      </p:sp>
      <p:sp>
        <p:nvSpPr>
          <p:cNvPr id="705" name="Figure caption"/>
          <p:cNvSpPr txBox="1"/>
          <p:nvPr/>
        </p:nvSpPr>
        <p:spPr>
          <a:xfrm>
            <a:off x="6959600" y="3251200"/>
            <a:ext cx="3810000" cy="1778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GB" sz="1050" dirty="0">
                <a:solidFill>
                  <a:srgbClr val="4B5563"/>
                </a:solidFill>
              </a:rPr>
              <a:t>NA61/SHINE Run 4 light-ion request</a:t>
            </a:r>
          </a:p>
        </p:txBody>
      </p:sp>
      <p:cxnSp>
        <p:nvCxnSpPr>
          <p:cNvPr id="706" name="Row divider"/>
          <p:cNvCxnSpPr/>
          <p:nvPr/>
        </p:nvCxnSpPr>
        <p:spPr>
          <a:xfrm>
            <a:off x="406400" y="4572000"/>
            <a:ext cx="11379200" cy="0"/>
          </a:xfrm>
          <a:prstGeom prst="line">
            <a:avLst/>
          </a:prstGeom>
          <a:ln w="9525">
            <a:solidFill>
              <a:srgbClr val="D5DBE5"/>
            </a:solidFill>
          </a:ln>
        </p:spPr>
      </p:cxnSp>
      <p:sp>
        <p:nvSpPr>
          <p:cNvPr id="707" name="NA60 text"/>
          <p:cNvSpPr txBox="1"/>
          <p:nvPr/>
        </p:nvSpPr>
        <p:spPr>
          <a:xfrm>
            <a:off x="406400" y="4699000"/>
            <a:ext cx="5943600" cy="1346200"/>
          </a:xfrm>
          <a:prstGeom prst="rect">
            <a:avLst/>
          </a:prstGeom>
          <a:noFill/>
        </p:spPr>
        <p:txBody>
          <a:bodyPr wrap="square" lIns="91440" tIns="0" rIns="0" bIns="0" anchor="t">
            <a:noAutofit/>
          </a:bodyPr>
          <a:lstStyle/>
          <a:p>
            <a:pPr marL="228600"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33A0"/>
                </a:solidFill>
                <a:hlinkClick r:id="rId7"/>
              </a:rPr>
              <a:t>NA60+/DiCE</a:t>
            </a:r>
            <a:r>
              <a:rPr lang="en-GB" sz="1600" b="1" dirty="0">
                <a:solidFill>
                  <a:srgbClr val="1F2937"/>
                </a:solidFill>
              </a:rPr>
              <a:t>: dileptons and heavy quarks in Pb–Pb</a:t>
            </a:r>
          </a:p>
          <a:p>
            <a:pPr marL="514350" lvl="1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rgbClr val="1F2937"/>
                </a:solidFill>
              </a:rPr>
              <a:t>Approved</a:t>
            </a:r>
            <a:r>
              <a:rPr lang="en-GB" sz="1400" b="0" dirty="0">
                <a:solidFill>
                  <a:srgbClr val="1F2937"/>
                </a:solidFill>
              </a:rPr>
              <a:t> by the CERN Research Board (June 2026); now in TDR phase</a:t>
            </a:r>
          </a:p>
          <a:p>
            <a:pPr marL="514350" lvl="1" indent="-2286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1400" b="0" dirty="0">
                <a:solidFill>
                  <a:srgbClr val="1F2937"/>
                </a:solidFill>
              </a:rPr>
              <a:t>Pb–Pb at √s</a:t>
            </a:r>
            <a:r>
              <a:rPr lang="en-GB" sz="1400" b="0" baseline="-25000" dirty="0">
                <a:solidFill>
                  <a:srgbClr val="1F2937"/>
                </a:solidFill>
              </a:rPr>
              <a:t>NN</a:t>
            </a:r>
            <a:r>
              <a:rPr lang="en-GB" sz="1400" b="0" dirty="0">
                <a:solidFill>
                  <a:srgbClr val="1F2937"/>
                </a:solidFill>
              </a:rPr>
              <a:t> = 6.3–16.8 GeV over 7 years, 0.3–0.6×10¹² ions per energy; p–A references at 40, 85, 150 GeV</a:t>
            </a:r>
          </a:p>
        </p:txBody>
      </p:sp>
      <p:sp>
        <p:nvSpPr>
          <p:cNvPr id="708" name="Figure caption"/>
          <p:cNvSpPr txBox="1"/>
          <p:nvPr/>
        </p:nvSpPr>
        <p:spPr>
          <a:xfrm>
            <a:off x="6959600" y="4622800"/>
            <a:ext cx="4081677" cy="1778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r>
              <a:rPr lang="en-GB" sz="1050" dirty="0">
                <a:solidFill>
                  <a:srgbClr val="4B5563"/>
                </a:solidFill>
              </a:rPr>
              <a:t>NA60+/DiCE beam plan · CERN-SPSC-2025-023</a:t>
            </a:r>
          </a:p>
        </p:txBody>
      </p:sp>
      <p:pic>
        <p:nvPicPr>
          <p:cNvPr id="709" name="NA60+/DiCE beam requirements table" descr="NA60+/DiCE beam requirements table"/>
          <p:cNvPicPr>
            <a:picLocks noChangeAspect="1"/>
          </p:cNvPicPr>
          <p:nvPr/>
        </p:nvPicPr>
        <p:blipFill>
          <a:blip r:embed="rId8"/>
          <a:srcRect l="18400" t="37000" r="18150" b="30790"/>
          <a:stretch>
            <a:fillRect/>
          </a:stretch>
        </p:blipFill>
        <p:spPr>
          <a:xfrm>
            <a:off x="6959600" y="4826000"/>
            <a:ext cx="4081677" cy="13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35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5A061-FD91-0780-D998-2723BCB83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F630B8-EE37-9063-53E4-ABF3A1138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1004633"/>
          </a:xfrm>
        </p:spPr>
        <p:txBody>
          <a:bodyPr/>
          <a:lstStyle/>
          <a:p>
            <a:r>
              <a:rPr lang="en-GB" sz="3400" dirty="0"/>
              <a:t>EHN1 Studies and Upgrades</a:t>
            </a:r>
            <a:br>
              <a:rPr lang="en-GB" sz="3400" dirty="0"/>
            </a:br>
            <a:r>
              <a:rPr lang="en-GB" sz="2400" b="0" dirty="0"/>
              <a:t>H4 electron beam for NA64</a:t>
            </a:r>
            <a:endParaRPr lang="en-GB" sz="4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4AD9E-64F1-041B-9C85-1B1559B1E4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000E4-066D-E6FB-345E-3F5D2249F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42271-6082-E6C1-9097-10145E9C0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A2958029-52C8-2561-E2B7-71CE6F8F8FC5}"/>
              </a:ext>
            </a:extLst>
          </p:cNvPr>
          <p:cNvSpPr txBox="1">
            <a:spLocks/>
          </p:cNvSpPr>
          <p:nvPr/>
        </p:nvSpPr>
        <p:spPr>
          <a:xfrm>
            <a:off x="407989" y="1637621"/>
            <a:ext cx="4989512" cy="48886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/>
              <a:defRPr sz="2100" b="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5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Target: 1.5×10⁷ e⁻/spill</a:t>
            </a:r>
            <a:r>
              <a:rPr lang="en-GB" sz="15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for NA64 in Run 4.</a:t>
            </a:r>
          </a:p>
          <a:p>
            <a:pPr marL="285750" indent="-28575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5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TAX specification frozen;</a:t>
            </a:r>
            <a:r>
              <a:rPr lang="en-GB" sz="15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T2 target intensity stays at 150 units of protons per spill (NACONS).</a:t>
            </a:r>
          </a:p>
          <a:p>
            <a:pPr marL="285750" indent="-28575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5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Optics optimisation completed:</a:t>
            </a:r>
            <a:r>
              <a:rPr lang="en-GB" sz="15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genetic-algorithm search on a fast Xsuite model, validated with BDSIM and beam measurements</a:t>
            </a:r>
            <a:r>
              <a:rPr lang="en-GB" sz="1500" b="0" baseline="3000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1</a:t>
            </a:r>
            <a:r>
              <a:rPr lang="en-GB" sz="15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5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New H4 electron optics deployed in 2025:</a:t>
            </a:r>
            <a:r>
              <a:rPr lang="en-GB" sz="15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+30% electron rate and 5× lower beam-related background</a:t>
            </a:r>
            <a:r>
              <a:rPr lang="en-GB" sz="1500" b="0" baseline="3000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1</a:t>
            </a:r>
            <a:r>
              <a:rPr lang="en-GB" sz="15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.</a:t>
            </a:r>
          </a:p>
          <a:p>
            <a:pPr marL="285750" indent="-28575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5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New quadrupoles (simulation):</a:t>
            </a:r>
            <a:r>
              <a:rPr lang="en-GB" sz="15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beam size halved, smaller spot means lower veto rate. Integration to be studied; installation end of LS3, ready for Run 4.</a:t>
            </a:r>
          </a:p>
        </p:txBody>
      </p:sp>
      <p:pic>
        <p:nvPicPr>
          <p:cNvPr id="25" name="Grafik 12">
            <a:extLst>
              <a:ext uri="{FF2B5EF4-FFF2-40B4-BE49-F238E27FC236}">
                <a16:creationId xmlns:a16="http://schemas.microsoft.com/office/drawing/2014/main" id="{70FD1834-40D1-82DF-21A7-B7EDBE0DF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0" y="4673600"/>
            <a:ext cx="1422400" cy="1371600"/>
          </a:xfrm>
          <a:prstGeom prst="rect">
            <a:avLst/>
          </a:prstGeom>
        </p:spPr>
      </p:pic>
      <p:pic>
        <p:nvPicPr>
          <p:cNvPr id="26" name="Grafik 15">
            <a:extLst>
              <a:ext uri="{FF2B5EF4-FFF2-40B4-BE49-F238E27FC236}">
                <a16:creationId xmlns:a16="http://schemas.microsoft.com/office/drawing/2014/main" id="{2CCDC297-3C1C-ECDA-95B3-D1C79B0954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75"/>
          <a:stretch>
            <a:fillRect/>
          </a:stretch>
        </p:blipFill>
        <p:spPr>
          <a:xfrm>
            <a:off x="8394700" y="4673600"/>
            <a:ext cx="1346200" cy="1371600"/>
          </a:xfrm>
          <a:prstGeom prst="rect">
            <a:avLst/>
          </a:prstGeom>
        </p:spPr>
      </p:pic>
      <p:sp>
        <p:nvSpPr>
          <p:cNvPr id="24" name="Pfeil: nach rechts 14">
            <a:extLst>
              <a:ext uri="{FF2B5EF4-FFF2-40B4-BE49-F238E27FC236}">
                <a16:creationId xmlns:a16="http://schemas.microsoft.com/office/drawing/2014/main" id="{285656CA-1D5D-86EB-0211-66E790549150}"/>
              </a:ext>
            </a:extLst>
          </p:cNvPr>
          <p:cNvSpPr/>
          <p:nvPr/>
        </p:nvSpPr>
        <p:spPr>
          <a:xfrm>
            <a:off x="7950200" y="5270500"/>
            <a:ext cx="330200" cy="165100"/>
          </a:xfrm>
          <a:prstGeom prst="rightArrow">
            <a:avLst>
              <a:gd name="adj1" fmla="val 50000"/>
              <a:gd name="adj2" fmla="val 4126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8" name="Inhaltsplatzhalter 1">
            <a:extLst>
              <a:ext uri="{FF2B5EF4-FFF2-40B4-BE49-F238E27FC236}">
                <a16:creationId xmlns:a16="http://schemas.microsoft.com/office/drawing/2014/main" id="{69DDEF62-FDE7-A39A-9FE2-B7E270498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0" y="4889500"/>
            <a:ext cx="1651000" cy="1016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200" b="0" dirty="0">
                <a:solidFill>
                  <a:srgbClr val="0070C0"/>
                </a:solidFill>
              </a:rPr>
              <a:t>σx: 8.54 → 4.32 mm</a:t>
            </a:r>
          </a:p>
          <a:p>
            <a:pPr marL="0" indent="0">
              <a:buNone/>
            </a:pPr>
            <a:r>
              <a:rPr lang="en-GB" sz="1200" b="0" dirty="0">
                <a:solidFill>
                  <a:srgbClr val="0070C0"/>
                </a:solidFill>
              </a:rPr>
              <a:t>σy: 7.84 → 3.45 mm</a:t>
            </a:r>
          </a:p>
          <a:p>
            <a:pPr marL="0" indent="0">
              <a:buNone/>
            </a:pPr>
            <a:r>
              <a:rPr lang="en-GB" sz="1100" b="0" i="1" dirty="0">
                <a:solidFill>
                  <a:srgbClr val="7F7F7F"/>
                </a:solidFill>
              </a:rPr>
              <a:t>Note different scales.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88900"/>
            <a:ext cx="492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dirty="0">
                <a:solidFill>
                  <a:srgbClr val="0070C0"/>
                </a:solidFill>
              </a:rPr>
              <a:t>N. </a:t>
            </a:r>
            <a:r>
              <a:rPr lang="en-GB" sz="1000" dirty="0" err="1">
                <a:solidFill>
                  <a:srgbClr val="0070C0"/>
                </a:solidFill>
              </a:rPr>
              <a:t>Charitonidis</a:t>
            </a:r>
            <a:r>
              <a:rPr lang="en-GB" sz="1000" dirty="0">
                <a:solidFill>
                  <a:srgbClr val="0070C0"/>
                </a:solidFill>
              </a:rPr>
              <a:t>, </a:t>
            </a:r>
            <a:r>
              <a:rPr lang="en-GB" sz="1000" b="0" dirty="0">
                <a:solidFill>
                  <a:srgbClr val="0070C0"/>
                </a:solidFill>
              </a:rPr>
              <a:t>G. Dal Maso, </a:t>
            </a:r>
            <a:r>
              <a:rPr lang="en-GB" sz="1000" dirty="0">
                <a:solidFill>
                  <a:srgbClr val="0070C0"/>
                </a:solidFill>
              </a:rPr>
              <a:t>B. </a:t>
            </a:r>
            <a:r>
              <a:rPr lang="en-GB" sz="1000" dirty="0" err="1">
                <a:solidFill>
                  <a:srgbClr val="0070C0"/>
                </a:solidFill>
              </a:rPr>
              <a:t>Schmidthaler</a:t>
            </a:r>
            <a:endParaRPr lang="en-GB" sz="1000" dirty="0">
              <a:solidFill>
                <a:srgbClr val="0070C0"/>
              </a:solidFill>
            </a:endParaRPr>
          </a:p>
          <a:p>
            <a:pPr algn="r"/>
            <a:endParaRPr lang="en-GB" sz="1000" b="0" dirty="0">
              <a:solidFill>
                <a:srgbClr val="0070C0"/>
              </a:solidFill>
            </a:endParaRPr>
          </a:p>
        </p:txBody>
      </p:sp>
      <p:sp>
        <p:nvSpPr>
          <p:cNvPr id="40" name="Footnote"/>
          <p:cNvSpPr txBox="1"/>
          <p:nvPr/>
        </p:nvSpPr>
        <p:spPr>
          <a:xfrm>
            <a:off x="406400" y="5842000"/>
            <a:ext cx="5537200" cy="228600"/>
          </a:xfrm>
          <a:prstGeom prst="rect">
            <a:avLst/>
          </a:prstGeom>
          <a:noFill/>
        </p:spPr>
        <p:txBody>
          <a:bodyPr wrap="square" lIns="91440" tIns="0" rIns="91440" bIns="0" rtlCol="0" anchor="b">
            <a:noAutofit/>
          </a:bodyPr>
          <a:lstStyle/>
          <a:p>
            <a:r>
              <a:rPr lang="en-GB" sz="1000" dirty="0">
                <a:solidFill>
                  <a:srgbClr val="7F7F7F"/>
                </a:solidFill>
              </a:rPr>
              <a:t>G. Dal Maso, D. Banerjee, N. Charitonidis, arXiv:2607.28370 (2026)</a:t>
            </a:r>
          </a:p>
        </p:txBody>
      </p:sp>
      <p:pic>
        <p:nvPicPr>
          <p:cNvPr id="10" name="Picture 9" descr="NA64 beam spot, nominal vs optimised-unlike optics (Dal Maso et al., Fig. 8)">
            <a:extLst>
              <a:ext uri="{FF2B5EF4-FFF2-40B4-BE49-F238E27FC236}">
                <a16:creationId xmlns:a16="http://schemas.microsoft.com/office/drawing/2014/main" id="{C8693E5A-2598-59F3-C552-3119693101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800" t="23900" r="22300" b="27900"/>
          <a:stretch>
            <a:fillRect/>
          </a:stretch>
        </p:blipFill>
        <p:spPr>
          <a:xfrm>
            <a:off x="6413500" y="1231900"/>
            <a:ext cx="5080000" cy="2794000"/>
          </a:xfrm>
          <a:prstGeom prst="rect">
            <a:avLst/>
          </a:prstGeom>
        </p:spPr>
      </p:pic>
      <p:sp>
        <p:nvSpPr>
          <p:cNvPr id="50" name="Header A"/>
          <p:cNvSpPr txBox="1"/>
          <p:nvPr/>
        </p:nvSpPr>
        <p:spPr>
          <a:xfrm>
            <a:off x="6413500" y="990600"/>
            <a:ext cx="5080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buNone/>
            </a:pPr>
            <a:r>
              <a:rPr lang="en-GB" sz="1300" b="1" dirty="0">
                <a:solidFill>
                  <a:srgbClr val="2F2F2F"/>
                </a:solidFill>
              </a:rPr>
              <a:t>Optimised optics, existing magnets</a:t>
            </a:r>
            <a:r>
              <a:rPr lang="en-GB" sz="1200" b="0" dirty="0">
                <a:solidFill>
                  <a:srgbClr val="595959"/>
                </a:solidFill>
              </a:rPr>
              <a:t>  (measured at NA64, 2025)</a:t>
            </a:r>
          </a:p>
        </p:txBody>
      </p:sp>
      <p:sp>
        <p:nvSpPr>
          <p:cNvPr id="51" name="Caption A"/>
          <p:cNvSpPr txBox="1"/>
          <p:nvPr/>
        </p:nvSpPr>
        <p:spPr>
          <a:xfrm>
            <a:off x="6413500" y="4089400"/>
            <a:ext cx="5080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buNone/>
            </a:pPr>
            <a:r>
              <a:rPr lang="en-GB" sz="1100" b="0" dirty="0">
                <a:solidFill>
                  <a:srgbClr val="595959"/>
                </a:solidFill>
              </a:rPr>
              <a:t>Beam halo 5% → 1% with +30% electron rate. Data courtesy of NA64</a:t>
            </a:r>
            <a:r>
              <a:rPr lang="en-GB" sz="1100" b="0" baseline="30000" dirty="0">
                <a:solidFill>
                  <a:srgbClr val="595959"/>
                </a:solidFill>
              </a:rPr>
              <a:t>1</a:t>
            </a:r>
          </a:p>
        </p:txBody>
      </p:sp>
      <p:sp>
        <p:nvSpPr>
          <p:cNvPr id="52" name="Header B"/>
          <p:cNvSpPr txBox="1"/>
          <p:nvPr/>
        </p:nvSpPr>
        <p:spPr>
          <a:xfrm>
            <a:off x="6413500" y="4394200"/>
            <a:ext cx="5080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buNone/>
            </a:pPr>
            <a:r>
              <a:rPr lang="en-GB" sz="1300" b="1" dirty="0">
                <a:solidFill>
                  <a:srgbClr val="2F2F2F"/>
                </a:solidFill>
              </a:rPr>
              <a:t>New quadrupoles</a:t>
            </a:r>
            <a:r>
              <a:rPr lang="en-GB" sz="1200" b="0" dirty="0">
                <a:solidFill>
                  <a:srgbClr val="595959"/>
                </a:solidFill>
              </a:rPr>
              <a:t>  (simulation, s = 547.8 m)</a:t>
            </a:r>
          </a:p>
        </p:txBody>
      </p:sp>
    </p:spTree>
    <p:extLst>
      <p:ext uri="{BB962C8B-B14F-4D97-AF65-F5344CB8AC3E}">
        <p14:creationId xmlns:p14="http://schemas.microsoft.com/office/powerpoint/2010/main" val="2170631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5C02D-7039-AAB9-E4C4-BC99EEE75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BC6D13-907C-00C1-C89F-D306C15D9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1004633"/>
          </a:xfrm>
        </p:spPr>
        <p:txBody>
          <a:bodyPr/>
          <a:lstStyle/>
          <a:p>
            <a:r>
              <a:rPr lang="en-GB" sz="3400" dirty="0"/>
              <a:t>EHN1 Studies and Upgrades</a:t>
            </a:r>
            <a:br>
              <a:rPr lang="en-GB" sz="3400" dirty="0"/>
            </a:br>
            <a:r>
              <a:rPr lang="en-GB" sz="2400" b="0" dirty="0"/>
              <a:t>NA61/SHINE (H2) and NA60+/DiCE (H8)</a:t>
            </a:r>
            <a:endParaRPr lang="en-GB" sz="4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444410-8742-D61D-5B5A-BCD4160F81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A160F-20FD-0731-7539-63679EF4E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9FE42-7544-2F59-EE87-1A8815AD8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CC48116F-D91E-A515-B1D4-8C793159A405}"/>
              </a:ext>
            </a:extLst>
          </p:cNvPr>
          <p:cNvSpPr txBox="1">
            <a:spLocks/>
          </p:cNvSpPr>
          <p:nvPr/>
        </p:nvSpPr>
        <p:spPr>
          <a:xfrm>
            <a:off x="406400" y="1422400"/>
            <a:ext cx="5334000" cy="2095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/>
              <a:defRPr sz="2100" b="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200"/>
              </a:spcAft>
              <a:buNone/>
            </a:pPr>
            <a:r>
              <a:rPr lang="en-GB" sz="1600" b="1" dirty="0">
                <a:solidFill>
                  <a:schemeClr val="tx2"/>
                </a:solidFill>
                <a:latin typeface="+mj-lt"/>
              </a:rPr>
              <a:t>NA61/SHINE</a:t>
            </a:r>
          </a:p>
          <a:p>
            <a:pPr marL="228600" indent="-2286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H2-LE branch:</a:t>
            </a:r>
            <a:r>
              <a:rPr lang="en-GB" sz="13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2–13 GeV/c hadrons from ~10⁷ protons/spill on a new tungsten target; 4-dipole achromat, 3 new Cherenkov counters.</a:t>
            </a:r>
          </a:p>
          <a:p>
            <a:pPr marL="228600" indent="-2286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Magnets on rails:</a:t>
            </a:r>
            <a:r>
              <a:rPr lang="en-GB" sz="13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back to standard H2 optics in 2–3 days. ECR in draft, no show-stoppers; installation end of LS3 (fallback YETS 2029/30).</a:t>
            </a:r>
          </a:p>
          <a:p>
            <a:pPr marL="228600" indent="-2286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Light ions:</a:t>
            </a:r>
            <a:r>
              <a:rPr lang="en-GB" sz="13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B, O and Mg feasible at moderate cost; O+O pilot run in 2025. Open items: chemical-hazard procedure, LEIR radiation mitigation, beam-time sharing with protons.</a:t>
            </a:r>
          </a:p>
        </p:txBody>
      </p:sp>
      <p:sp>
        <p:nvSpPr>
          <p:cNvPr id="60" name="NA60 column">
            <a:extLst>
              <a:ext uri="{FF2B5EF4-FFF2-40B4-BE49-F238E27FC236}">
                <a16:creationId xmlns:a16="http://schemas.microsoft.com/office/drawing/2014/main" id="{CC48116F-D91E-A515-B1D4-8C793159A405}"/>
              </a:ext>
            </a:extLst>
          </p:cNvPr>
          <p:cNvSpPr txBox="1">
            <a:spLocks/>
          </p:cNvSpPr>
          <p:nvPr/>
        </p:nvSpPr>
        <p:spPr>
          <a:xfrm>
            <a:off x="6248400" y="1422400"/>
            <a:ext cx="5537200" cy="23495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/>
              <a:defRPr sz="2100" b="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200"/>
              </a:spcAft>
              <a:buNone/>
            </a:pPr>
            <a:r>
              <a:rPr lang="en-GB" sz="1600" b="1" dirty="0">
                <a:solidFill>
                  <a:schemeClr val="tx2"/>
                </a:solidFill>
                <a:latin typeface="+mj-lt"/>
              </a:rPr>
              <a:t>NA60+/DiCE (H8, PPE138)</a:t>
            </a:r>
          </a:p>
          <a:p>
            <a:pPr marL="228600" indent="-2286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Pb intensity:</a:t>
            </a:r>
            <a:r>
              <a:rPr lang="en-GB" sz="13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radiation protection limits it to ~0.6×10¹² ions per energy; MNP33 acceptance compensates.</a:t>
            </a:r>
          </a:p>
          <a:p>
            <a:pPr marL="228600" indent="-2286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Beam spot</a:t>
            </a:r>
            <a:r>
              <a:rPr lang="en-GB" sz="13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(vertex hole 6×6 mm²) measured with ALPIDE planes, well within the requirement.</a:t>
            </a:r>
          </a:p>
          <a:p>
            <a:pPr marL="228600" indent="-2286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13.5A GeV transmission:</a:t>
            </a:r>
            <a:r>
              <a:rPr lang="en-GB" sz="13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2.4×10⁶ of ~10⁷ ions reach the zone, limited by BEND1/2 and final-focus apertures.</a:t>
            </a:r>
          </a:p>
          <a:p>
            <a:pPr marL="228600" indent="-2286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p–A reference:</a:t>
            </a:r>
            <a:r>
              <a:rPr lang="en-GB" sz="1300" b="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 low-energy primary protons during ion runs, under study.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826000" y="127000"/>
            <a:ext cx="6959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GB" sz="1000" b="0" dirty="0">
                <a:solidFill>
                  <a:srgbClr val="0070C0"/>
                </a:solidFill>
              </a:rPr>
              <a:t>N. </a:t>
            </a:r>
            <a:r>
              <a:rPr lang="en-GB" sz="1000" b="0" dirty="0" err="1">
                <a:solidFill>
                  <a:srgbClr val="0070C0"/>
                </a:solidFill>
              </a:rPr>
              <a:t>Charitonidis</a:t>
            </a:r>
            <a:r>
              <a:rPr lang="en-GB" sz="1000" b="0" dirty="0">
                <a:solidFill>
                  <a:srgbClr val="0070C0"/>
                </a:solidFill>
              </a:rPr>
              <a:t>, S. Girod, M. Van Dijk</a:t>
            </a:r>
          </a:p>
        </p:txBody>
      </p:sp>
      <p:pic>
        <p:nvPicPr>
          <p:cNvPr id="2" name="Picture 1" descr="NA60+ beam spot at 150A GeV, primary ions">
            <a:extLst>
              <a:ext uri="{FF2B5EF4-FFF2-40B4-BE49-F238E27FC236}">
                <a16:creationId xmlns:a16="http://schemas.microsoft.com/office/drawing/2014/main" id="{6D34FABE-5FD7-EC87-41B1-8EC2F7344A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430" t="20830" r="21010" b="47740"/>
          <a:stretch>
            <a:fillRect/>
          </a:stretch>
        </p:blipFill>
        <p:spPr>
          <a:xfrm>
            <a:off x="6248400" y="3873500"/>
            <a:ext cx="2667000" cy="1663700"/>
          </a:xfrm>
          <a:prstGeom prst="rect">
            <a:avLst/>
          </a:prstGeom>
        </p:spPr>
      </p:pic>
      <p:pic>
        <p:nvPicPr>
          <p:cNvPr id="7" name="Picture 6" descr="NA60+ beam spot at 13.5A GeV, primary ions">
            <a:extLst>
              <a:ext uri="{FF2B5EF4-FFF2-40B4-BE49-F238E27FC236}">
                <a16:creationId xmlns:a16="http://schemas.microsoft.com/office/drawing/2014/main" id="{9F7EA82E-07E1-87A5-7A9F-6A77D9C28C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050" t="22510" r="16390" b="46180"/>
          <a:stretch>
            <a:fillRect/>
          </a:stretch>
        </p:blipFill>
        <p:spPr>
          <a:xfrm>
            <a:off x="9118600" y="3873500"/>
            <a:ext cx="2667000" cy="1663700"/>
          </a:xfrm>
          <a:prstGeom prst="rect">
            <a:avLst/>
          </a:prstGeom>
        </p:spPr>
      </p:pic>
      <p:sp>
        <p:nvSpPr>
          <p:cNvPr id="70" name="Caption 70"/>
          <p:cNvSpPr txBox="1"/>
          <p:nvPr/>
        </p:nvSpPr>
        <p:spPr>
          <a:xfrm>
            <a:off x="6248400" y="5588000"/>
            <a:ext cx="2667000" cy="431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12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150A GeV</a:t>
            </a:r>
          </a:p>
          <a:p>
            <a:pPr algn="ctr"/>
            <a:r>
              <a:rPr lang="en-GB" sz="120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σx, σy = 0.21, 0.10 mm</a:t>
            </a:r>
          </a:p>
        </p:txBody>
      </p:sp>
      <p:sp>
        <p:nvSpPr>
          <p:cNvPr id="71" name="Caption 71"/>
          <p:cNvSpPr txBox="1"/>
          <p:nvPr/>
        </p:nvSpPr>
        <p:spPr>
          <a:xfrm>
            <a:off x="9118600" y="5588000"/>
            <a:ext cx="2667000" cy="4318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1200" b="1" dirty="0">
                <a:solidFill>
                  <a:srgbClr val="2F2F2F">
                    <a:lumMod val="50000"/>
                  </a:srgbClr>
                </a:solidFill>
                <a:latin typeface="+mj-lt"/>
              </a:rPr>
              <a:t>13.5A GeV</a:t>
            </a:r>
          </a:p>
          <a:p>
            <a:pPr algn="ctr"/>
            <a:r>
              <a:rPr lang="en-GB" sz="1200" dirty="0">
                <a:solidFill>
                  <a:srgbClr val="2F2F2F">
                    <a:lumMod val="50000"/>
                  </a:srgbClr>
                </a:solidFill>
                <a:latin typeface="+mj-lt"/>
              </a:rPr>
              <a:t>σx, σy = 1.6, 0.18 mm</a:t>
            </a:r>
          </a:p>
        </p:txBody>
      </p:sp>
      <p:pic>
        <p:nvPicPr>
          <p:cNvPr id="8" name="Picture 7" descr="H2 beamline, current configuration (ECR Fig. 2a)">
            <a:extLst>
              <a:ext uri="{FF2B5EF4-FFF2-40B4-BE49-F238E27FC236}">
                <a16:creationId xmlns:a16="http://schemas.microsoft.com/office/drawing/2014/main" id="{2D3E23F3-96F2-9525-02AC-3FFB608D13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950" t="18950" r="25130" b="52720"/>
          <a:stretch>
            <a:fillRect/>
          </a:stretch>
        </p:blipFill>
        <p:spPr>
          <a:xfrm>
            <a:off x="2616200" y="3632200"/>
            <a:ext cx="3124200" cy="1130300"/>
          </a:xfrm>
          <a:prstGeom prst="rect">
            <a:avLst/>
          </a:prstGeom>
        </p:spPr>
      </p:pic>
      <p:pic>
        <p:nvPicPr>
          <p:cNvPr id="9" name="Picture 8" descr="H2 beamline, future low-energy configuration (ECR Fig. 2b)">
            <a:extLst>
              <a:ext uri="{FF2B5EF4-FFF2-40B4-BE49-F238E27FC236}">
                <a16:creationId xmlns:a16="http://schemas.microsoft.com/office/drawing/2014/main" id="{B3364330-7851-11D7-A0F4-1C9173AACC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70" t="52720" r="25210" b="17140"/>
          <a:stretch>
            <a:fillRect/>
          </a:stretch>
        </p:blipFill>
        <p:spPr>
          <a:xfrm>
            <a:off x="2616200" y="4851400"/>
            <a:ext cx="3124200" cy="1206500"/>
          </a:xfrm>
          <a:prstGeom prst="rect">
            <a:avLst/>
          </a:prstGeom>
        </p:spPr>
      </p:pic>
      <p:sp>
        <p:nvSpPr>
          <p:cNvPr id="80" name="Label current"/>
          <p:cNvSpPr txBox="1"/>
          <p:nvPr/>
        </p:nvSpPr>
        <p:spPr>
          <a:xfrm>
            <a:off x="406400" y="3632200"/>
            <a:ext cx="2032000" cy="11303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lang="en-GB" sz="1200" b="1" dirty="0">
                <a:solidFill>
                  <a:srgbClr val="2F2F2F"/>
                </a:solidFill>
              </a:rPr>
              <a:t>Current H2</a:t>
            </a:r>
          </a:p>
        </p:txBody>
      </p:sp>
      <p:sp>
        <p:nvSpPr>
          <p:cNvPr id="81" name="Label H2-LE"/>
          <p:cNvSpPr txBox="1"/>
          <p:nvPr/>
        </p:nvSpPr>
        <p:spPr>
          <a:xfrm>
            <a:off x="406400" y="4851400"/>
            <a:ext cx="2032000" cy="1206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lang="en-GB" sz="1200" b="1" dirty="0">
                <a:solidFill>
                  <a:srgbClr val="2F2F2F"/>
                </a:solidFill>
              </a:rPr>
              <a:t>Future H2-LE</a:t>
            </a:r>
          </a:p>
          <a:p>
            <a:pPr marL="0" indent="0">
              <a:buNone/>
            </a:pPr>
            <a:r>
              <a:rPr lang="en-GB" sz="1100" b="0" dirty="0">
                <a:solidFill>
                  <a:srgbClr val="595959"/>
                </a:solidFill>
              </a:rPr>
              <a:t>New low-energy elements in green, blue and red</a:t>
            </a:r>
          </a:p>
        </p:txBody>
      </p:sp>
      <p:sp>
        <p:nvSpPr>
          <p:cNvPr id="90" name="Ref H2 figures"/>
          <p:cNvSpPr txBox="1"/>
          <p:nvPr/>
        </p:nvSpPr>
        <p:spPr>
          <a:xfrm>
            <a:off x="2616200" y="3454400"/>
            <a:ext cx="3124200" cy="1651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marL="0" indent="0" algn="r">
              <a:buNone/>
            </a:pPr>
            <a:r>
              <a:rPr lang="en-GB" sz="1000" b="0" dirty="0">
                <a:solidFill>
                  <a:srgbClr val="0070C0"/>
                </a:solidFill>
              </a:rPr>
              <a:t>Draft ECR SPSX-L-EC-0009 (v0.4),</a:t>
            </a:r>
          </a:p>
        </p:txBody>
      </p:sp>
      <p:sp>
        <p:nvSpPr>
          <p:cNvPr id="91" name="Ref beam spots"/>
          <p:cNvSpPr txBox="1"/>
          <p:nvPr/>
        </p:nvSpPr>
        <p:spPr>
          <a:xfrm>
            <a:off x="6248400" y="3670300"/>
            <a:ext cx="5537200" cy="1651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marL="0" indent="0" algn="r">
              <a:buNone/>
            </a:pPr>
            <a:r>
              <a:rPr lang="en-GB" sz="1000" b="0" dirty="0">
                <a:solidFill>
                  <a:srgbClr val="0070C0"/>
                </a:solidFill>
              </a:rPr>
              <a:t>CERN-PBC-Report-2025-002, Figs. 71–72</a:t>
            </a:r>
          </a:p>
        </p:txBody>
      </p:sp>
    </p:spTree>
    <p:extLst>
      <p:ext uri="{BB962C8B-B14F-4D97-AF65-F5344CB8AC3E}">
        <p14:creationId xmlns:p14="http://schemas.microsoft.com/office/powerpoint/2010/main" val="1026203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D6831-1698-62C5-42F6-A50660083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352" y="1124744"/>
            <a:ext cx="9144000" cy="2387600"/>
          </a:xfrm>
        </p:spPr>
        <p:txBody>
          <a:bodyPr/>
          <a:lstStyle/>
          <a:p>
            <a:pPr algn="l"/>
            <a:r>
              <a:rPr lang="en-GB" sz="3600" dirty="0"/>
              <a:t>EHN2 Beams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930E3-B929-52B7-D571-3E5AA93D67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D14A2-2CFA-7D11-057B-B986303BB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17A8D-75A5-FF3E-AD97-A7566ABEF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00" name="EHN1 hall"/>
          <p:cNvSpPr/>
          <p:nvPr/>
        </p:nvSpPr>
        <p:spPr>
          <a:xfrm>
            <a:off x="8661400" y="1536700"/>
            <a:ext cx="2336800" cy="17907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01" name="ECN3 hall"/>
          <p:cNvSpPr/>
          <p:nvPr/>
        </p:nvSpPr>
        <p:spPr>
          <a:xfrm>
            <a:off x="8661400" y="3441700"/>
            <a:ext cx="2336800" cy="4572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02" name="EHN2 hall"/>
          <p:cNvSpPr/>
          <p:nvPr/>
        </p:nvSpPr>
        <p:spPr>
          <a:xfrm>
            <a:off x="8661400" y="4089400"/>
            <a:ext cx="2336800" cy="4572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cxnSp>
        <p:nvCxnSpPr>
          <p:cNvPr id="603" name="Fig line"/>
          <p:cNvCxnSpPr/>
          <p:nvPr/>
        </p:nvCxnSpPr>
        <p:spPr>
          <a:xfrm>
            <a:off x="3886200" y="1974850"/>
            <a:ext cx="18288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4" name="Fig line"/>
          <p:cNvCxnSpPr/>
          <p:nvPr/>
        </p:nvCxnSpPr>
        <p:spPr>
          <a:xfrm>
            <a:off x="4373880" y="1974850"/>
            <a:ext cx="934720" cy="234315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5" name="Fig line"/>
          <p:cNvCxnSpPr/>
          <p:nvPr/>
        </p:nvCxnSpPr>
        <p:spPr>
          <a:xfrm>
            <a:off x="5308600" y="4318000"/>
            <a:ext cx="4064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6" name="Fig line"/>
          <p:cNvCxnSpPr/>
          <p:nvPr/>
        </p:nvCxnSpPr>
        <p:spPr>
          <a:xfrm>
            <a:off x="4881880" y="1974850"/>
            <a:ext cx="487680" cy="91440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7" name="Fig line"/>
          <p:cNvCxnSpPr/>
          <p:nvPr/>
        </p:nvCxnSpPr>
        <p:spPr>
          <a:xfrm>
            <a:off x="5369560" y="2889250"/>
            <a:ext cx="34544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8" name="Fig line"/>
          <p:cNvCxnSpPr/>
          <p:nvPr/>
        </p:nvCxnSpPr>
        <p:spPr>
          <a:xfrm>
            <a:off x="5918200" y="3117850"/>
            <a:ext cx="284480" cy="55245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9" name="Fig line"/>
          <p:cNvCxnSpPr/>
          <p:nvPr/>
        </p:nvCxnSpPr>
        <p:spPr>
          <a:xfrm>
            <a:off x="6202680" y="3670300"/>
            <a:ext cx="164592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10" name="Fig line"/>
          <p:cNvCxnSpPr/>
          <p:nvPr/>
        </p:nvCxnSpPr>
        <p:spPr>
          <a:xfrm>
            <a:off x="6121400" y="17653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1" name="Fig line"/>
          <p:cNvCxnSpPr/>
          <p:nvPr/>
        </p:nvCxnSpPr>
        <p:spPr>
          <a:xfrm>
            <a:off x="6121400" y="21844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2" name="Fig line"/>
          <p:cNvCxnSpPr/>
          <p:nvPr/>
        </p:nvCxnSpPr>
        <p:spPr>
          <a:xfrm>
            <a:off x="6121400" y="26797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3" name="Fig line"/>
          <p:cNvCxnSpPr/>
          <p:nvPr/>
        </p:nvCxnSpPr>
        <p:spPr>
          <a:xfrm>
            <a:off x="6121400" y="30988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4" name="Fig line"/>
          <p:cNvCxnSpPr/>
          <p:nvPr/>
        </p:nvCxnSpPr>
        <p:spPr>
          <a:xfrm>
            <a:off x="8153400" y="3670300"/>
            <a:ext cx="2794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5" name="Fig line"/>
          <p:cNvCxnSpPr/>
          <p:nvPr/>
        </p:nvCxnSpPr>
        <p:spPr>
          <a:xfrm>
            <a:off x="6121400" y="43180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sp>
        <p:nvSpPr>
          <p:cNvPr id="616" name="Splitter 1"/>
          <p:cNvSpPr/>
          <p:nvPr/>
        </p:nvSpPr>
        <p:spPr>
          <a:xfrm>
            <a:off x="4312920" y="1891030"/>
            <a:ext cx="121920" cy="167640"/>
          </a:xfrm>
          <a:prstGeom prst="diamond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17" name="Splitter 2"/>
          <p:cNvSpPr/>
          <p:nvPr/>
        </p:nvSpPr>
        <p:spPr>
          <a:xfrm>
            <a:off x="4820920" y="1891030"/>
            <a:ext cx="121920" cy="167640"/>
          </a:xfrm>
          <a:prstGeom prst="diamond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18" name="Target T2"/>
          <p:cNvSpPr/>
          <p:nvPr/>
        </p:nvSpPr>
        <p:spPr>
          <a:xfrm>
            <a:off x="5715000" y="1807210"/>
            <a:ext cx="4064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T2</a:t>
            </a:r>
            <a:endParaRPr lang="en-GB" sz="1200" dirty="0"/>
          </a:p>
        </p:txBody>
      </p:sp>
      <p:sp>
        <p:nvSpPr>
          <p:cNvPr id="619" name="Target T4"/>
          <p:cNvSpPr/>
          <p:nvPr/>
        </p:nvSpPr>
        <p:spPr>
          <a:xfrm>
            <a:off x="5715000" y="2721610"/>
            <a:ext cx="4064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T4</a:t>
            </a:r>
            <a:endParaRPr lang="en-GB" sz="1200" dirty="0"/>
          </a:p>
        </p:txBody>
      </p:sp>
      <p:sp>
        <p:nvSpPr>
          <p:cNvPr id="620" name="Target T6"/>
          <p:cNvSpPr/>
          <p:nvPr/>
        </p:nvSpPr>
        <p:spPr>
          <a:xfrm>
            <a:off x="5715000" y="4150360"/>
            <a:ext cx="4064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T6</a:t>
            </a:r>
            <a:endParaRPr lang="en-GB" sz="1200" dirty="0"/>
          </a:p>
        </p:txBody>
      </p:sp>
      <p:sp>
        <p:nvSpPr>
          <p:cNvPr id="621" name="Target T10"/>
          <p:cNvSpPr/>
          <p:nvPr/>
        </p:nvSpPr>
        <p:spPr>
          <a:xfrm>
            <a:off x="7848600" y="3502660"/>
            <a:ext cx="3048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T10</a:t>
            </a:r>
            <a:endParaRPr lang="en-GB" sz="1200" dirty="0"/>
          </a:p>
        </p:txBody>
      </p:sp>
      <p:sp>
        <p:nvSpPr>
          <p:cNvPr id="622" name="NA61"/>
          <p:cNvSpPr/>
          <p:nvPr/>
        </p:nvSpPr>
        <p:spPr>
          <a:xfrm>
            <a:off x="9474200" y="16535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NA61</a:t>
            </a:r>
            <a:endParaRPr lang="en-GB" sz="1200" dirty="0"/>
          </a:p>
        </p:txBody>
      </p:sp>
      <p:sp>
        <p:nvSpPr>
          <p:cNvPr id="623" name="NA64"/>
          <p:cNvSpPr/>
          <p:nvPr/>
        </p:nvSpPr>
        <p:spPr>
          <a:xfrm>
            <a:off x="9474200" y="20726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NA64</a:t>
            </a:r>
            <a:endParaRPr lang="en-GB" sz="1200" dirty="0"/>
          </a:p>
        </p:txBody>
      </p:sp>
      <p:sp>
        <p:nvSpPr>
          <p:cNvPr id="624" name="NA62"/>
          <p:cNvSpPr/>
          <p:nvPr/>
        </p:nvSpPr>
        <p:spPr>
          <a:xfrm>
            <a:off x="9474200" y="35585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NA62</a:t>
            </a:r>
            <a:endParaRPr lang="en-GB" sz="1200" dirty="0"/>
          </a:p>
        </p:txBody>
      </p:sp>
      <p:sp>
        <p:nvSpPr>
          <p:cNvPr id="625" name="AMBER"/>
          <p:cNvSpPr/>
          <p:nvPr/>
        </p:nvSpPr>
        <p:spPr>
          <a:xfrm>
            <a:off x="9474200" y="42062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AMBER</a:t>
            </a:r>
            <a:endParaRPr lang="en-GB" sz="1200" dirty="0"/>
          </a:p>
        </p:txBody>
      </p:sp>
      <p:sp>
        <p:nvSpPr>
          <p:cNvPr id="626" name="Fig label"/>
          <p:cNvSpPr txBox="1"/>
          <p:nvPr/>
        </p:nvSpPr>
        <p:spPr>
          <a:xfrm>
            <a:off x="8315960" y="16675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H2</a:t>
            </a:r>
          </a:p>
        </p:txBody>
      </p:sp>
      <p:sp>
        <p:nvSpPr>
          <p:cNvPr id="627" name="Fig label"/>
          <p:cNvSpPr txBox="1"/>
          <p:nvPr/>
        </p:nvSpPr>
        <p:spPr>
          <a:xfrm>
            <a:off x="8315960" y="20866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H4</a:t>
            </a:r>
          </a:p>
        </p:txBody>
      </p:sp>
      <p:sp>
        <p:nvSpPr>
          <p:cNvPr id="628" name="Fig label"/>
          <p:cNvSpPr txBox="1"/>
          <p:nvPr/>
        </p:nvSpPr>
        <p:spPr>
          <a:xfrm>
            <a:off x="8315960" y="25819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H6</a:t>
            </a:r>
          </a:p>
        </p:txBody>
      </p:sp>
      <p:sp>
        <p:nvSpPr>
          <p:cNvPr id="629" name="Fig label"/>
          <p:cNvSpPr txBox="1"/>
          <p:nvPr/>
        </p:nvSpPr>
        <p:spPr>
          <a:xfrm>
            <a:off x="8315960" y="30010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H8</a:t>
            </a:r>
          </a:p>
        </p:txBody>
      </p:sp>
      <p:sp>
        <p:nvSpPr>
          <p:cNvPr id="630" name="Fig label"/>
          <p:cNvSpPr txBox="1"/>
          <p:nvPr/>
        </p:nvSpPr>
        <p:spPr>
          <a:xfrm>
            <a:off x="8315960" y="35725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K12</a:t>
            </a:r>
          </a:p>
        </p:txBody>
      </p:sp>
      <p:sp>
        <p:nvSpPr>
          <p:cNvPr id="631" name="Fig label"/>
          <p:cNvSpPr txBox="1"/>
          <p:nvPr/>
        </p:nvSpPr>
        <p:spPr>
          <a:xfrm>
            <a:off x="8315960" y="42202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M2</a:t>
            </a:r>
          </a:p>
        </p:txBody>
      </p:sp>
      <p:sp>
        <p:nvSpPr>
          <p:cNvPr id="632" name="Fig label"/>
          <p:cNvSpPr txBox="1"/>
          <p:nvPr/>
        </p:nvSpPr>
        <p:spPr>
          <a:xfrm>
            <a:off x="6405880" y="3382010"/>
            <a:ext cx="3048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P42</a:t>
            </a:r>
          </a:p>
        </p:txBody>
      </p:sp>
      <p:sp>
        <p:nvSpPr>
          <p:cNvPr id="633" name="Fig label"/>
          <p:cNvSpPr txBox="1"/>
          <p:nvPr/>
        </p:nvSpPr>
        <p:spPr>
          <a:xfrm>
            <a:off x="11079480" y="2320290"/>
            <a:ext cx="711200" cy="22352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EHN1</a:t>
            </a:r>
          </a:p>
        </p:txBody>
      </p:sp>
      <p:sp>
        <p:nvSpPr>
          <p:cNvPr id="634" name="Fig label"/>
          <p:cNvSpPr txBox="1"/>
          <p:nvPr/>
        </p:nvSpPr>
        <p:spPr>
          <a:xfrm>
            <a:off x="11079480" y="3558540"/>
            <a:ext cx="711200" cy="22352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ECN3</a:t>
            </a:r>
          </a:p>
        </p:txBody>
      </p:sp>
      <p:sp>
        <p:nvSpPr>
          <p:cNvPr id="635" name="Fig label"/>
          <p:cNvSpPr txBox="1"/>
          <p:nvPr/>
        </p:nvSpPr>
        <p:spPr>
          <a:xfrm>
            <a:off x="11079480" y="4206240"/>
            <a:ext cx="711200" cy="22352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EHN2</a:t>
            </a:r>
          </a:p>
        </p:txBody>
      </p:sp>
      <p:sp>
        <p:nvSpPr>
          <p:cNvPr id="636" name="Fig label"/>
          <p:cNvSpPr txBox="1"/>
          <p:nvPr/>
        </p:nvSpPr>
        <p:spPr>
          <a:xfrm>
            <a:off x="3886200" y="1457960"/>
            <a:ext cx="17272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SPS protons, 400 GeV/c</a:t>
            </a:r>
          </a:p>
        </p:txBody>
      </p:sp>
      <p:sp>
        <p:nvSpPr>
          <p:cNvPr id="637" name="Fig label"/>
          <p:cNvSpPr txBox="1"/>
          <p:nvPr/>
        </p:nvSpPr>
        <p:spPr>
          <a:xfrm>
            <a:off x="3886200" y="2143760"/>
            <a:ext cx="4572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Splitters</a:t>
            </a:r>
          </a:p>
        </p:txBody>
      </p:sp>
      <p:cxnSp>
        <p:nvCxnSpPr>
          <p:cNvPr id="638" name="Fig line"/>
          <p:cNvCxnSpPr/>
          <p:nvPr/>
        </p:nvCxnSpPr>
        <p:spPr>
          <a:xfrm>
            <a:off x="8681720" y="4889500"/>
            <a:ext cx="22352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sp>
        <p:nvSpPr>
          <p:cNvPr id="639" name="Fig label"/>
          <p:cNvSpPr txBox="1"/>
          <p:nvPr/>
        </p:nvSpPr>
        <p:spPr>
          <a:xfrm>
            <a:off x="8966200" y="4791710"/>
            <a:ext cx="10160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Primary protons</a:t>
            </a:r>
          </a:p>
        </p:txBody>
      </p:sp>
      <p:cxnSp>
        <p:nvCxnSpPr>
          <p:cNvPr id="640" name="Fig line"/>
          <p:cNvCxnSpPr/>
          <p:nvPr/>
        </p:nvCxnSpPr>
        <p:spPr>
          <a:xfrm>
            <a:off x="10205720" y="4889500"/>
            <a:ext cx="223520" cy="0"/>
          </a:xfrm>
          <a:prstGeom prst="line">
            <a:avLst/>
          </a:prstGeom>
          <a:ln w="31750" cap="rnd">
            <a:solidFill>
              <a:srgbClr val="E0662B"/>
            </a:solidFill>
            <a:round/>
          </a:ln>
        </p:spPr>
      </p:cxnSp>
      <p:sp>
        <p:nvSpPr>
          <p:cNvPr id="641" name="Fig label"/>
          <p:cNvSpPr txBox="1"/>
          <p:nvPr/>
        </p:nvSpPr>
        <p:spPr>
          <a:xfrm>
            <a:off x="10490200" y="4791710"/>
            <a:ext cx="10160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Secondary beams</a:t>
            </a:r>
          </a:p>
        </p:txBody>
      </p:sp>
      <p:sp>
        <p:nvSpPr>
          <p:cNvPr id="642" name="NA64">
            <a:extLst>
              <a:ext uri="{FF2B5EF4-FFF2-40B4-BE49-F238E27FC236}">
                <a16:creationId xmlns:a16="http://schemas.microsoft.com/office/drawing/2014/main" id="{67303650-C02A-E47D-850E-F96C7B8D0C59}"/>
              </a:ext>
            </a:extLst>
          </p:cNvPr>
          <p:cNvSpPr/>
          <p:nvPr/>
        </p:nvSpPr>
        <p:spPr>
          <a:xfrm>
            <a:off x="9474889" y="2987040"/>
            <a:ext cx="650240" cy="22352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NA60+</a:t>
            </a:r>
            <a:endParaRPr lang="en-GB" sz="1200" dirty="0"/>
          </a:p>
        </p:txBody>
      </p:sp>
      <p:sp>
        <p:nvSpPr>
          <p:cNvPr id="643" name="NA64">
            <a:extLst>
              <a:ext uri="{FF2B5EF4-FFF2-40B4-BE49-F238E27FC236}">
                <a16:creationId xmlns:a16="http://schemas.microsoft.com/office/drawing/2014/main" id="{5DAC7BC5-59D5-241F-3A21-24001D4A80F2}"/>
              </a:ext>
            </a:extLst>
          </p:cNvPr>
          <p:cNvSpPr/>
          <p:nvPr/>
        </p:nvSpPr>
        <p:spPr>
          <a:xfrm>
            <a:off x="10145449" y="3558540"/>
            <a:ext cx="650240" cy="22352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 err="1">
                <a:solidFill>
                  <a:srgbClr val="FFFFFF"/>
                </a:solidFill>
                <a:latin typeface="Calibri"/>
              </a:rPr>
              <a:t>SHiP</a:t>
            </a:r>
            <a:endParaRPr lang="en-GB" sz="1200" dirty="0"/>
          </a:p>
        </p:txBody>
      </p:sp>
      <p:sp>
        <p:nvSpPr>
          <p:cNvPr id="644" name="Rectangle 9">
            <a:extLst>
              <a:ext uri="{FF2B5EF4-FFF2-40B4-BE49-F238E27FC236}">
                <a16:creationId xmlns:a16="http://schemas.microsoft.com/office/drawing/2014/main" id="{460F11B2-B9E3-0A43-F3E8-063A8DF8D293}"/>
              </a:ext>
            </a:extLst>
          </p:cNvPr>
          <p:cNvSpPr/>
          <p:nvPr/>
        </p:nvSpPr>
        <p:spPr>
          <a:xfrm>
            <a:off x="7787640" y="3346450"/>
            <a:ext cx="833120" cy="66209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4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706940-7006-9242-872A-D16BEC828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60648"/>
            <a:ext cx="11376025" cy="648072"/>
          </a:xfrm>
        </p:spPr>
        <p:txBody>
          <a:bodyPr/>
          <a:lstStyle/>
          <a:p>
            <a:r>
              <a:rPr lang="en-GB" dirty="0"/>
              <a:t>The M2 Beam 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9BF09D2-95C5-B044-9FF2-C59C6179C3DD}"/>
              </a:ext>
            </a:extLst>
          </p:cNvPr>
          <p:cNvSpPr txBox="1">
            <a:spLocks/>
          </p:cNvSpPr>
          <p:nvPr/>
        </p:nvSpPr>
        <p:spPr>
          <a:xfrm>
            <a:off x="407987" y="908720"/>
            <a:ext cx="11379200" cy="24003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</a:pPr>
            <a:r>
              <a:rPr lang="en-GB" sz="1600" b="1" dirty="0"/>
              <a:t>~1.1 km beamline</a:t>
            </a:r>
            <a:r>
              <a:rPr lang="en-GB" sz="1600" b="0" dirty="0"/>
              <a:t> from the T6 target to the EHN2 hall.</a:t>
            </a:r>
          </a:p>
          <a:p>
            <a:pPr marL="285750" indent="-285750">
              <a:spcBef>
                <a:spcPts val="600"/>
              </a:spcBef>
            </a:pPr>
            <a:r>
              <a:rPr lang="en-GB" sz="1600" b="1" dirty="0"/>
              <a:t>700 m hadron decay section:</a:t>
            </a:r>
            <a:r>
              <a:rPr lang="en-GB" sz="1600" b="0" dirty="0"/>
              <a:t> hadrons decay to muons; 9.9 m of Be inside a bend then absorbs the hadrons while the muons pass through.</a:t>
            </a:r>
          </a:p>
          <a:p>
            <a:pPr marL="285750" indent="-285750">
              <a:spcBef>
                <a:spcPts val="600"/>
              </a:spcBef>
            </a:pPr>
            <a:r>
              <a:rPr lang="en-GB" sz="1600" b="1" dirty="0"/>
              <a:t>400 m muon section:</a:t>
            </a:r>
            <a:r>
              <a:rPr lang="en-GB" sz="1600" b="0" dirty="0"/>
              <a:t> selects the final muon momentum and cleans the beam halo.</a:t>
            </a:r>
          </a:p>
          <a:p>
            <a:pPr marL="285750" indent="-285750">
              <a:spcBef>
                <a:spcPts val="600"/>
              </a:spcBef>
            </a:pPr>
            <a:r>
              <a:rPr lang="en-GB" sz="1600" b="1" dirty="0"/>
              <a:t>Three operation modes:</a:t>
            </a:r>
          </a:p>
          <a:p>
            <a:pPr lvl="1">
              <a:spcBef>
                <a:spcPts val="300"/>
              </a:spcBef>
              <a:spcAft>
                <a:spcPts val="0"/>
              </a:spcAft>
            </a:pPr>
            <a:r>
              <a:rPr lang="en-GB" sz="1400" b="1" dirty="0"/>
              <a:t>Muons:</a:t>
            </a:r>
            <a:r>
              <a:rPr lang="en-GB" sz="1400" b="0" dirty="0"/>
              <a:t> high intensity, normally up to 160 GeV/c; up to 220 GeV/c possible with rapidly falling flux.</a:t>
            </a:r>
          </a:p>
          <a:p>
            <a:pPr lvl="1">
              <a:spcBef>
                <a:spcPts val="300"/>
              </a:spcBef>
              <a:spcAft>
                <a:spcPts val="0"/>
              </a:spcAft>
            </a:pPr>
            <a:r>
              <a:rPr lang="en-GB" sz="1400" b="1" dirty="0"/>
              <a:t>Hadrons:</a:t>
            </a:r>
            <a:r>
              <a:rPr lang="en-GB" sz="1400" b="0" dirty="0"/>
              <a:t> high intensity, up to 280 GeV/c within radiation-protection limits.</a:t>
            </a:r>
          </a:p>
          <a:p>
            <a:pPr lvl="1">
              <a:spcBef>
                <a:spcPts val="300"/>
              </a:spcBef>
              <a:spcAft>
                <a:spcPts val="0"/>
              </a:spcAft>
            </a:pPr>
            <a:r>
              <a:rPr lang="en-GB" sz="1400" b="1" dirty="0"/>
              <a:t>Electrons:</a:t>
            </a:r>
            <a:r>
              <a:rPr lang="en-GB" sz="1400" b="0" dirty="0"/>
              <a:t> low-energy, low-intensity in-situ calibration beam.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0CF7A8-49E9-5548-B4AD-D297B947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94E1E4-BBCF-E947-B8A0-68E57567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12DBA-44E8-E44C-A0D6-1C0C4696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1EA65C8C-5DE3-C48A-2D56-CA97D2F1F7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6768157"/>
              </p:ext>
            </p:extLst>
          </p:nvPr>
        </p:nvGraphicFramePr>
        <p:xfrm>
          <a:off x="406400" y="3429000"/>
          <a:ext cx="11379200" cy="2159000"/>
        </p:xfrm>
        <a:graphic>
          <a:graphicData uri="http://schemas.openxmlformats.org/drawingml/2006/table">
            <a:tbl>
              <a:tblPr firstRow="1"/>
              <a:tblGrid>
                <a:gridCol w="11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9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Mode</a:t>
                      </a:r>
                    </a:p>
                  </a:txBody>
                  <a:tcPr marL="45720" marR="45720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Momentum</a:t>
                      </a:r>
                      <a:br>
                        <a:rPr lang="en-GB" sz="1400" b="1" dirty="0">
                          <a:solidFill>
                            <a:srgbClr val="00296B"/>
                          </a:solidFill>
                        </a:rPr>
                      </a:br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(GeV/c)</a:t>
                      </a:r>
                    </a:p>
                  </a:txBody>
                  <a:tcPr marL="45720" marR="45720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Max. flux</a:t>
                      </a:r>
                      <a:br>
                        <a:rPr lang="en-GB" sz="1400" b="1" dirty="0">
                          <a:solidFill>
                            <a:srgbClr val="00296B"/>
                          </a:solidFill>
                        </a:rPr>
                      </a:br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(ppp / 4.8 s)</a:t>
                      </a:r>
                    </a:p>
                  </a:txBody>
                  <a:tcPr marL="45720" marR="45720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Typical</a:t>
                      </a:r>
                      <a:br>
                        <a:rPr lang="en-GB" sz="1400" b="1" dirty="0">
                          <a:solidFill>
                            <a:srgbClr val="00296B"/>
                          </a:solidFill>
                        </a:rPr>
                      </a:br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Δp/p</a:t>
                      </a:r>
                    </a:p>
                  </a:txBody>
                  <a:tcPr marL="45720" marR="45720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RMS spot</a:t>
                      </a:r>
                      <a:br>
                        <a:rPr lang="en-GB" sz="1400" b="1" dirty="0">
                          <a:solidFill>
                            <a:srgbClr val="00296B"/>
                          </a:solidFill>
                        </a:rPr>
                      </a:br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at AMBER</a:t>
                      </a:r>
                    </a:p>
                  </a:txBody>
                  <a:tcPr marL="45720" marR="45720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Polarisation</a:t>
                      </a:r>
                    </a:p>
                  </a:txBody>
                  <a:tcPr marL="45720" marR="45720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Be absorber</a:t>
                      </a:r>
                      <a:br>
                        <a:rPr lang="en-GB" sz="1400" b="1" dirty="0">
                          <a:solidFill>
                            <a:srgbClr val="00296B"/>
                          </a:solidFill>
                        </a:rPr>
                      </a:br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(9.9 m)</a:t>
                      </a:r>
                    </a:p>
                  </a:txBody>
                  <a:tcPr marL="45720" marR="45720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XCIO</a:t>
                      </a:r>
                      <a:br>
                        <a:rPr lang="en-GB" sz="1400" b="1" dirty="0">
                          <a:solidFill>
                            <a:srgbClr val="00296B"/>
                          </a:solidFill>
                        </a:rPr>
                      </a:br>
                      <a:r>
                        <a:rPr lang="en-GB" sz="1400" b="1" dirty="0">
                          <a:solidFill>
                            <a:srgbClr val="00296B"/>
                          </a:solidFill>
                        </a:rPr>
                        <a:t>(5 mm Pb)</a:t>
                      </a:r>
                    </a:p>
                  </a:txBody>
                  <a:tcPr marL="45720" marR="45720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2F2F2F"/>
                          </a:solidFill>
                        </a:rPr>
                        <a:t>Muons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19050" cap="flat" cmpd="sng" algn="ctr">
                      <a:solidFill>
                        <a:srgbClr val="002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+208/190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+172/160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19050" cap="flat" cmpd="sng" algn="ctr">
                      <a:solidFill>
                        <a:srgbClr val="002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~1×10⁸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2×10⁸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19050" cap="flat" cmpd="sng" algn="ctr">
                      <a:solidFill>
                        <a:srgbClr val="002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3.7%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19050" cap="flat" cmpd="sng" algn="ctr">
                      <a:solidFill>
                        <a:srgbClr val="002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8 × 8 mm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19050" cap="flat" cmpd="sng" algn="ctr">
                      <a:solidFill>
                        <a:srgbClr val="002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80%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19050" cap="flat" cmpd="sng" algn="ctr">
                      <a:solidFill>
                        <a:srgbClr val="002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IN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19050" cap="flat" cmpd="sng" algn="ctr">
                      <a:solidFill>
                        <a:srgbClr val="002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OUT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19050" cap="flat" cmpd="sng" algn="ctr">
                      <a:solidFill>
                        <a:srgbClr val="002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2F2F2F"/>
                          </a:solidFill>
                        </a:rPr>
                        <a:t>Hadrons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±190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(max. 280)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1×10⁸ (RP limit)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4×10⁸ (dedicated dump)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–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5 × 5 mm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–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OUT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OUT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2F2F2F"/>
                          </a:solidFill>
                        </a:rPr>
                        <a:t>Electrons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−10 to −40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&lt; 2×10⁴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–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&gt; 10 × 10 mm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–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OUT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2F2F2F"/>
                          </a:solidFill>
                        </a:rPr>
                        <a:t>IN</a:t>
                      </a:r>
                    </a:p>
                  </a:txBody>
                  <a:tcPr marL="45720" marR="4572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</a:lnT>
                    <a:lnB w="19050" cap="flat" cmpd="sng" algn="ctr">
                      <a:solidFill>
                        <a:srgbClr val="00296B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137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11FBBC-ACE2-A4B3-24E4-3DA0D73A8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M2 Beamline Layout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D3759-F030-69A6-A569-A59FCEC8F5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F47FC-D36D-1D91-C23C-11047FBD4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BEF05-435F-B66B-D8C2-BFC70E7C3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5DE806-725A-F34A-512F-983035E4FC66}"/>
              </a:ext>
            </a:extLst>
          </p:cNvPr>
          <p:cNvSpPr txBox="1"/>
          <p:nvPr/>
        </p:nvSpPr>
        <p:spPr>
          <a:xfrm>
            <a:off x="7188200" y="1219200"/>
            <a:ext cx="4597400" cy="292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spcAft>
                <a:spcPts val="1200"/>
              </a:spcAft>
              <a:buFont typeface="Arial"/>
              <a:buChar char="•"/>
            </a:pPr>
            <a:r>
              <a:rPr lang="en-GB" sz="1600" dirty="0">
                <a:solidFill>
                  <a:srgbClr val="1F1F1F"/>
                </a:solidFill>
              </a:rPr>
              <a:t>The switching between the modes is </a:t>
            </a:r>
            <a:r>
              <a:rPr lang="en-GB" sz="1600" b="1" dirty="0">
                <a:solidFill>
                  <a:srgbClr val="1F1F1F"/>
                </a:solidFill>
              </a:rPr>
              <a:t>fast</a:t>
            </a:r>
            <a:r>
              <a:rPr lang="en-GB" sz="1600" dirty="0">
                <a:solidFill>
                  <a:srgbClr val="1F1F1F"/>
                </a:solidFill>
              </a:rPr>
              <a:t> and does not require additional installation (except installation of the CEDARs for the hadron runs).</a:t>
            </a:r>
          </a:p>
          <a:p>
            <a:pPr marL="285750" indent="-285750" algn="l">
              <a:spcAft>
                <a:spcPts val="1200"/>
              </a:spcAft>
              <a:buFont typeface="Arial"/>
              <a:buChar char="•"/>
            </a:pPr>
            <a:r>
              <a:rPr lang="en-GB" sz="1600" dirty="0">
                <a:solidFill>
                  <a:srgbClr val="1F1F1F"/>
                </a:solidFill>
              </a:rPr>
              <a:t>In the hadron mode an optional pair of differential Cherenkov counters (</a:t>
            </a:r>
            <a:r>
              <a:rPr lang="en-GB" sz="1600" b="1" dirty="0">
                <a:solidFill>
                  <a:srgbClr val="1F1F1F"/>
                </a:solidFill>
              </a:rPr>
              <a:t>CEDARs</a:t>
            </a:r>
            <a:r>
              <a:rPr lang="en-GB" sz="1600" dirty="0">
                <a:solidFill>
                  <a:srgbClr val="1F1F1F"/>
                </a:solidFill>
              </a:rPr>
              <a:t>) are available to tag a specific type of particle in the beamline.</a:t>
            </a:r>
          </a:p>
        </p:txBody>
      </p:sp>
      <p:pic>
        <p:nvPicPr>
          <p:cNvPr id="62" name="Copied Picture 62">
            <a:extLst>
              <a:ext uri="{FF2B5EF4-FFF2-40B4-BE49-F238E27FC236}">
                <a16:creationId xmlns:a16="http://schemas.microsoft.com/office/drawing/2014/main" id="{A1F16B31-D9B3-3E63-0E7D-C7BEE86E3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066800"/>
            <a:ext cx="6502400" cy="3175000"/>
          </a:xfrm>
          <a:prstGeom prst="rect">
            <a:avLst/>
          </a:prstGeom>
        </p:spPr>
      </p:pic>
      <p:cxnSp>
        <p:nvCxnSpPr>
          <p:cNvPr id="100" name="Proton arrow"/>
          <p:cNvCxnSpPr/>
          <p:nvPr/>
        </p:nvCxnSpPr>
        <p:spPr>
          <a:xfrm>
            <a:off x="406400" y="5257800"/>
            <a:ext cx="279400" cy="0"/>
          </a:xfrm>
          <a:prstGeom prst="line">
            <a:avLst/>
          </a:prstGeom>
          <a:ln w="19050">
            <a:solidFill>
              <a:srgbClr val="00296B"/>
            </a:solidFill>
            <a:tailEnd type="triangle" w="sm" len="sm"/>
          </a:ln>
        </p:spPr>
      </p:cxnSp>
      <p:sp>
        <p:nvSpPr>
          <p:cNvPr id="101" name="Label p"/>
          <p:cNvSpPr txBox="1"/>
          <p:nvPr/>
        </p:nvSpPr>
        <p:spPr>
          <a:xfrm>
            <a:off x="431800" y="4851400"/>
            <a:ext cx="254000" cy="2286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GB" sz="1600" b="1" dirty="0">
                <a:solidFill>
                  <a:srgbClr val="00296B"/>
                </a:solidFill>
              </a:rPr>
              <a:t>p</a:t>
            </a:r>
          </a:p>
        </p:txBody>
      </p:sp>
      <p:sp>
        <p:nvSpPr>
          <p:cNvPr id="102" name="Target"/>
          <p:cNvSpPr/>
          <p:nvPr/>
        </p:nvSpPr>
        <p:spPr>
          <a:xfrm>
            <a:off x="685800" y="5054600"/>
            <a:ext cx="50800" cy="4064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Hadron ribbon"/>
          <p:cNvSpPr/>
          <p:nvPr/>
        </p:nvSpPr>
        <p:spPr>
          <a:xfrm>
            <a:off x="762000" y="5130800"/>
            <a:ext cx="6794500" cy="254000"/>
          </a:xfrm>
          <a:prstGeom prst="rect">
            <a:avLst/>
          </a:prstGeom>
          <a:gradFill>
            <a:gsLst>
              <a:gs pos="0">
                <a:srgbClr val="00296B"/>
              </a:gs>
              <a:gs pos="100000">
                <a:srgbClr val="C9D1E4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Label hadron beam"/>
          <p:cNvSpPr txBox="1"/>
          <p:nvPr/>
        </p:nvSpPr>
        <p:spPr>
          <a:xfrm>
            <a:off x="762000" y="4826000"/>
            <a:ext cx="6794500" cy="2540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/>
            <a:r>
              <a:rPr lang="en-GB" sz="1400" dirty="0">
                <a:solidFill>
                  <a:srgbClr val="1F1F1F"/>
                </a:solidFill>
              </a:rPr>
              <a:t>π, K → µ,  (172 ± 17) GeV/c</a:t>
            </a:r>
          </a:p>
        </p:txBody>
      </p:sp>
      <p:sp>
        <p:nvSpPr>
          <p:cNvPr id="105" name="Hadron absorber"/>
          <p:cNvSpPr/>
          <p:nvPr/>
        </p:nvSpPr>
        <p:spPr>
          <a:xfrm>
            <a:off x="7607300" y="5029200"/>
            <a:ext cx="152400" cy="4572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Label absorber"/>
          <p:cNvSpPr txBox="1"/>
          <p:nvPr/>
        </p:nvSpPr>
        <p:spPr>
          <a:xfrm>
            <a:off x="6985000" y="4470400"/>
            <a:ext cx="1397000" cy="2286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/>
            <a:r>
              <a:rPr lang="en-GB" sz="1200" dirty="0">
                <a:solidFill>
                  <a:srgbClr val="595959"/>
                </a:solidFill>
              </a:rPr>
              <a:t>Hadron absorber</a:t>
            </a:r>
          </a:p>
        </p:txBody>
      </p:sp>
      <p:sp>
        <p:nvSpPr>
          <p:cNvPr id="107" name="Scraper"/>
          <p:cNvSpPr/>
          <p:nvPr/>
        </p:nvSpPr>
        <p:spPr>
          <a:xfrm>
            <a:off x="7937500" y="5080000"/>
            <a:ext cx="50800" cy="3556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8" name="Label scrapers"/>
          <p:cNvSpPr txBox="1"/>
          <p:nvPr/>
        </p:nvSpPr>
        <p:spPr>
          <a:xfrm>
            <a:off x="7861300" y="4800600"/>
            <a:ext cx="889000" cy="2286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GB" sz="1200" dirty="0">
                <a:solidFill>
                  <a:srgbClr val="595959"/>
                </a:solidFill>
              </a:rPr>
              <a:t>Scrapers</a:t>
            </a:r>
          </a:p>
        </p:txBody>
      </p:sp>
      <p:sp>
        <p:nvSpPr>
          <p:cNvPr id="109" name="Muon ribbon"/>
          <p:cNvSpPr/>
          <p:nvPr/>
        </p:nvSpPr>
        <p:spPr>
          <a:xfrm>
            <a:off x="8089900" y="5168900"/>
            <a:ext cx="3695700" cy="177800"/>
          </a:xfrm>
          <a:prstGeom prst="homePlate">
            <a:avLst/>
          </a:prstGeom>
          <a:solidFill>
            <a:srgbClr val="6F82B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" name="Label muon beam"/>
          <p:cNvSpPr txBox="1"/>
          <p:nvPr/>
        </p:nvSpPr>
        <p:spPr>
          <a:xfrm>
            <a:off x="8890000" y="4826000"/>
            <a:ext cx="2159000" cy="2540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/>
            <a:r>
              <a:rPr lang="en-GB" sz="1400" dirty="0">
                <a:solidFill>
                  <a:srgbClr val="1F1F1F"/>
                </a:solidFill>
              </a:rPr>
              <a:t>µ,  (160 ± 5) GeV/c</a:t>
            </a:r>
          </a:p>
        </p:txBody>
      </p:sp>
      <p:sp>
        <p:nvSpPr>
          <p:cNvPr id="111" name="Bend 6"/>
          <p:cNvSpPr/>
          <p:nvPr/>
        </p:nvSpPr>
        <p:spPr>
          <a:xfrm flipV="1">
            <a:off x="10896600" y="4876800"/>
            <a:ext cx="203200" cy="203200"/>
          </a:xfrm>
          <a:prstGeom prst="triangle">
            <a:avLst/>
          </a:prstGeom>
          <a:solidFill>
            <a:srgbClr val="00296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Label bend"/>
          <p:cNvSpPr txBox="1"/>
          <p:nvPr/>
        </p:nvSpPr>
        <p:spPr>
          <a:xfrm>
            <a:off x="10490200" y="4622800"/>
            <a:ext cx="1016000" cy="2286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ctr"/>
            <a:r>
              <a:rPr lang="en-GB" sz="1200" dirty="0">
                <a:solidFill>
                  <a:srgbClr val="595959"/>
                </a:solidFill>
              </a:rPr>
              <a:t>BEND 6</a:t>
            </a:r>
          </a:p>
        </p:txBody>
      </p:sp>
      <p:cxnSp>
        <p:nvCxnSpPr>
          <p:cNvPr id="113" name="Dim hadron"/>
          <p:cNvCxnSpPr/>
          <p:nvPr/>
        </p:nvCxnSpPr>
        <p:spPr>
          <a:xfrm>
            <a:off x="711200" y="5664200"/>
            <a:ext cx="6972300" cy="0"/>
          </a:xfrm>
          <a:prstGeom prst="line">
            <a:avLst/>
          </a:prstGeom>
          <a:ln w="12700">
            <a:solidFill>
              <a:srgbClr val="595959"/>
            </a:solidFill>
            <a:headEnd type="triangle" w="sm" len="sm"/>
            <a:tailEnd type="triangle" w="sm" len="sm"/>
          </a:ln>
        </p:spPr>
      </p:cxnSp>
      <p:cxnSp>
        <p:nvCxnSpPr>
          <p:cNvPr id="114" name="Dim muon"/>
          <p:cNvCxnSpPr/>
          <p:nvPr/>
        </p:nvCxnSpPr>
        <p:spPr>
          <a:xfrm>
            <a:off x="7683500" y="5664200"/>
            <a:ext cx="4102100" cy="0"/>
          </a:xfrm>
          <a:prstGeom prst="line">
            <a:avLst/>
          </a:prstGeom>
          <a:ln w="12700">
            <a:solidFill>
              <a:srgbClr val="595959"/>
            </a:solidFill>
            <a:headEnd type="triangle" w="sm" len="sm"/>
            <a:tailEnd type="triangle" w="sm" len="sm"/>
          </a:ln>
        </p:spPr>
      </p:cxnSp>
      <p:cxnSp>
        <p:nvCxnSpPr>
          <p:cNvPr id="115" name="Tick"/>
          <p:cNvCxnSpPr/>
          <p:nvPr/>
        </p:nvCxnSpPr>
        <p:spPr>
          <a:xfrm>
            <a:off x="711200" y="5575300"/>
            <a:ext cx="0" cy="177800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6" name="Tick"/>
          <p:cNvCxnSpPr/>
          <p:nvPr/>
        </p:nvCxnSpPr>
        <p:spPr>
          <a:xfrm>
            <a:off x="7683500" y="5575300"/>
            <a:ext cx="0" cy="177800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cxnSp>
        <p:nvCxnSpPr>
          <p:cNvPr id="117" name="Tick"/>
          <p:cNvCxnSpPr/>
          <p:nvPr/>
        </p:nvCxnSpPr>
        <p:spPr>
          <a:xfrm>
            <a:off x="11785600" y="5575300"/>
            <a:ext cx="0" cy="177800"/>
          </a:xfrm>
          <a:prstGeom prst="line">
            <a:avLst/>
          </a:prstGeom>
          <a:ln w="12700">
            <a:solidFill>
              <a:srgbClr val="595959"/>
            </a:solidFill>
          </a:ln>
        </p:spPr>
      </p:cxnSp>
      <p:sp>
        <p:nvSpPr>
          <p:cNvPr id="118" name="Label hadron section"/>
          <p:cNvSpPr txBox="1"/>
          <p:nvPr/>
        </p:nvSpPr>
        <p:spPr>
          <a:xfrm>
            <a:off x="711200" y="5740400"/>
            <a:ext cx="6972300" cy="279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lang="en-GB" sz="1600" b="1" dirty="0">
                <a:solidFill>
                  <a:srgbClr val="00296B"/>
                </a:solidFill>
              </a:rPr>
              <a:t>Hadron decay section (700 m)</a:t>
            </a:r>
          </a:p>
        </p:txBody>
      </p:sp>
      <p:sp>
        <p:nvSpPr>
          <p:cNvPr id="119" name="Label muon section"/>
          <p:cNvSpPr txBox="1"/>
          <p:nvPr/>
        </p:nvSpPr>
        <p:spPr>
          <a:xfrm>
            <a:off x="7683500" y="5740400"/>
            <a:ext cx="4102100" cy="279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lang="en-GB" sz="1600" b="1" dirty="0">
                <a:solidFill>
                  <a:srgbClr val="00296B"/>
                </a:solidFill>
              </a:rPr>
              <a:t>Muon cleaning section (400 m)</a:t>
            </a:r>
          </a:p>
        </p:txBody>
      </p:sp>
    </p:spTree>
    <p:extLst>
      <p:ext uri="{BB962C8B-B14F-4D97-AF65-F5344CB8AC3E}">
        <p14:creationId xmlns:p14="http://schemas.microsoft.com/office/powerpoint/2010/main" val="3871561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5083F-AE51-C041-93AD-20D80AA3D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Experiments at EHN2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38917-23BF-FC44-A221-ABEA1525FA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B507A5-D3A2-3949-8DAB-4AFBC0A7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62E968-FCDE-694C-B31A-3C7F83327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D94935-E737-693F-8045-48F7D6B4AC66}"/>
              </a:ext>
            </a:extLst>
          </p:cNvPr>
          <p:cNvSpPr/>
          <p:nvPr/>
        </p:nvSpPr>
        <p:spPr>
          <a:xfrm>
            <a:off x="1991544" y="6356351"/>
            <a:ext cx="648072" cy="383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0" name="Subtitle"/>
          <p:cNvSpPr txBox="1"/>
          <p:nvPr/>
        </p:nvSpPr>
        <p:spPr>
          <a:xfrm>
            <a:off x="406400" y="1041400"/>
            <a:ext cx="113792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rgbClr val="595959"/>
                </a:solidFill>
              </a:rPr>
              <a:t>Physics programme with the M2 beam in EHN2 for Run 4</a:t>
            </a:r>
          </a:p>
        </p:txBody>
      </p:sp>
      <p:sp>
        <p:nvSpPr>
          <p:cNvPr id="201" name="Header"/>
          <p:cNvSpPr txBox="1"/>
          <p:nvPr/>
        </p:nvSpPr>
        <p:spPr>
          <a:xfrm>
            <a:off x="406400" y="1397000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00296B"/>
                </a:solidFill>
              </a:rPr>
              <a:t>Experiment</a:t>
            </a:r>
          </a:p>
        </p:txBody>
      </p:sp>
      <p:sp>
        <p:nvSpPr>
          <p:cNvPr id="202" name="Header"/>
          <p:cNvSpPr txBox="1"/>
          <p:nvPr/>
        </p:nvSpPr>
        <p:spPr>
          <a:xfrm>
            <a:off x="3632200" y="1397000"/>
            <a:ext cx="40894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00296B"/>
                </a:solidFill>
              </a:rPr>
              <a:t>Latest status</a:t>
            </a:r>
          </a:p>
        </p:txBody>
      </p:sp>
      <p:sp>
        <p:nvSpPr>
          <p:cNvPr id="203" name="Header"/>
          <p:cNvSpPr txBox="1"/>
          <p:nvPr/>
        </p:nvSpPr>
        <p:spPr>
          <a:xfrm>
            <a:off x="7899400" y="1397000"/>
            <a:ext cx="38862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00296B"/>
                </a:solidFill>
              </a:rPr>
              <a:t>Run 4 request</a:t>
            </a:r>
          </a:p>
        </p:txBody>
      </p:sp>
      <p:cxnSp>
        <p:nvCxnSpPr>
          <p:cNvPr id="204" name="Rule"/>
          <p:cNvCxnSpPr/>
          <p:nvPr/>
        </p:nvCxnSpPr>
        <p:spPr>
          <a:xfrm>
            <a:off x="406400" y="1676400"/>
            <a:ext cx="11379200" cy="0"/>
          </a:xfrm>
          <a:prstGeom prst="line">
            <a:avLst/>
          </a:prstGeom>
          <a:ln w="19050">
            <a:solidFill>
              <a:srgbClr val="00296B"/>
            </a:solidFill>
          </a:ln>
        </p:spPr>
      </p:cxnSp>
      <p:sp>
        <p:nvSpPr>
          <p:cNvPr id="205" name="Exp name"/>
          <p:cNvSpPr txBox="1"/>
          <p:nvPr/>
        </p:nvSpPr>
        <p:spPr>
          <a:xfrm>
            <a:off x="406400" y="1803400"/>
            <a:ext cx="3048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GB" sz="1800" b="1" dirty="0">
                <a:solidFill>
                  <a:srgbClr val="00296B"/>
                </a:solidFill>
                <a:hlinkClick r:id="rId3"/>
              </a:rPr>
              <a:t>NA64µ</a:t>
            </a:r>
            <a:endParaRPr lang="en-GB" sz="1800" b="1" dirty="0">
              <a:solidFill>
                <a:srgbClr val="00296B"/>
              </a:solidFill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595959"/>
                </a:solidFill>
              </a:rPr>
              <a:t>Dark sectors coupled to muons</a:t>
            </a:r>
          </a:p>
        </p:txBody>
      </p:sp>
      <p:sp>
        <p:nvSpPr>
          <p:cNvPr id="206" name="Status"/>
          <p:cNvSpPr txBox="1"/>
          <p:nvPr/>
        </p:nvSpPr>
        <p:spPr>
          <a:xfrm>
            <a:off x="3632200" y="1828800"/>
            <a:ext cx="40894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1F1F1F"/>
                </a:solidFill>
              </a:rPr>
              <a:t>2022 data (2×10</a:t>
            </a:r>
            <a:r>
              <a:rPr lang="en-GB" sz="1400" baseline="30000" dirty="0">
                <a:solidFill>
                  <a:srgbClr val="1F1F1F"/>
                </a:solidFill>
              </a:rPr>
              <a:t>10</a:t>
            </a:r>
            <a:r>
              <a:rPr lang="en-GB" sz="1400" dirty="0">
                <a:solidFill>
                  <a:srgbClr val="1F1F1F"/>
                </a:solidFill>
              </a:rPr>
              <a:t> MOT) leave only 6–40 MeV for a g−2 Z′</a:t>
            </a:r>
            <a:r>
              <a:rPr lang="en-GB" sz="1400" baseline="30000" dirty="0">
                <a:solidFill>
                  <a:srgbClr val="1F1F1F"/>
                </a:solidFill>
              </a:rPr>
              <a:t>1</a:t>
            </a:r>
            <a:r>
              <a:rPr lang="en-GB" sz="1400" dirty="0">
                <a:solidFill>
                  <a:srgbClr val="1F1F1F"/>
                </a:solidFill>
              </a:rPr>
              <a:t>; </a:t>
            </a:r>
            <a:r>
              <a:rPr lang="en-GB" sz="1400" b="1" dirty="0">
                <a:solidFill>
                  <a:srgbClr val="1F1F1F"/>
                </a:solidFill>
              </a:rPr>
              <a:t>3.5×10</a:t>
            </a:r>
            <a:r>
              <a:rPr lang="en-GB" sz="1400" b="1" baseline="30000" dirty="0">
                <a:solidFill>
                  <a:srgbClr val="1F1F1F"/>
                </a:solidFill>
              </a:rPr>
              <a:t>11</a:t>
            </a:r>
            <a:r>
              <a:rPr lang="en-GB" sz="1400" b="1" dirty="0">
                <a:solidFill>
                  <a:srgbClr val="1F1F1F"/>
                </a:solidFill>
              </a:rPr>
              <a:t> MOT</a:t>
            </a:r>
            <a:r>
              <a:rPr lang="en-GB" sz="1400" dirty="0">
                <a:solidFill>
                  <a:srgbClr val="1F1F1F"/>
                </a:solidFill>
              </a:rPr>
              <a:t> from 2023–24 in analysis</a:t>
            </a:r>
            <a:r>
              <a:rPr lang="en-GB" sz="1400" baseline="30000" dirty="0">
                <a:solidFill>
                  <a:srgbClr val="1F1F1F"/>
                </a:solidFill>
              </a:rPr>
              <a:t>2</a:t>
            </a:r>
          </a:p>
        </p:txBody>
      </p:sp>
      <p:sp>
        <p:nvSpPr>
          <p:cNvPr id="207" name="Request"/>
          <p:cNvSpPr txBox="1"/>
          <p:nvPr/>
        </p:nvSpPr>
        <p:spPr>
          <a:xfrm>
            <a:off x="7899400" y="1828800"/>
            <a:ext cx="38862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1F1F1F"/>
                </a:solidFill>
              </a:rPr>
              <a:t>5×10</a:t>
            </a:r>
            <a:r>
              <a:rPr lang="en-GB" sz="1400" baseline="30000" dirty="0">
                <a:solidFill>
                  <a:srgbClr val="1F1F1F"/>
                </a:solidFill>
              </a:rPr>
              <a:t>7</a:t>
            </a:r>
            <a:r>
              <a:rPr lang="en-GB" sz="1400" dirty="0">
                <a:solidFill>
                  <a:srgbClr val="1F1F1F"/>
                </a:solidFill>
              </a:rPr>
              <a:t> µ/spill at 100–160 GeV/c; goal of </a:t>
            </a:r>
            <a:r>
              <a:rPr lang="en-GB" sz="1400" b="1" dirty="0">
                <a:solidFill>
                  <a:srgbClr val="1F1F1F"/>
                </a:solidFill>
              </a:rPr>
              <a:t>~2×10</a:t>
            </a:r>
            <a:r>
              <a:rPr lang="en-GB" sz="1400" b="1" baseline="30000" dirty="0">
                <a:solidFill>
                  <a:srgbClr val="1F1F1F"/>
                </a:solidFill>
              </a:rPr>
              <a:t>13</a:t>
            </a:r>
            <a:r>
              <a:rPr lang="en-GB" sz="1400" b="1" dirty="0">
                <a:solidFill>
                  <a:srgbClr val="1F1F1F"/>
                </a:solidFill>
              </a:rPr>
              <a:t> MOT</a:t>
            </a:r>
          </a:p>
        </p:txBody>
      </p:sp>
      <p:cxnSp>
        <p:nvCxnSpPr>
          <p:cNvPr id="208" name="Rule"/>
          <p:cNvCxnSpPr/>
          <p:nvPr/>
        </p:nvCxnSpPr>
        <p:spPr>
          <a:xfrm>
            <a:off x="406400" y="2590800"/>
            <a:ext cx="11379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09" name="Exp name"/>
          <p:cNvSpPr txBox="1"/>
          <p:nvPr/>
        </p:nvSpPr>
        <p:spPr>
          <a:xfrm>
            <a:off x="406400" y="2692400"/>
            <a:ext cx="3048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GB" sz="1800" b="1" u="none" dirty="0">
                <a:solidFill>
                  <a:srgbClr val="00296B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MUonE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595959"/>
                </a:solidFill>
              </a:rPr>
              <a:t>Hadronic vacuum polarisation, (g−2)µ</a:t>
            </a:r>
          </a:p>
        </p:txBody>
      </p:sp>
      <p:sp>
        <p:nvSpPr>
          <p:cNvPr id="210" name="Status"/>
          <p:cNvSpPr txBox="1"/>
          <p:nvPr/>
        </p:nvSpPr>
        <p:spPr>
          <a:xfrm>
            <a:off x="3632200" y="2717800"/>
            <a:ext cx="40894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1F1F1F"/>
                </a:solidFill>
              </a:rPr>
              <a:t>Phase-1 run in 2025</a:t>
            </a:r>
            <a:r>
              <a:rPr lang="en-GB" sz="1400" dirty="0">
                <a:solidFill>
                  <a:srgbClr val="1F1F1F"/>
                </a:solidFill>
              </a:rPr>
              <a:t> with 3 tracking stations; full-scale proposal due during LS3</a:t>
            </a:r>
            <a:endParaRPr lang="en-GB" sz="1400" baseline="30000" dirty="0">
              <a:solidFill>
                <a:srgbClr val="1F1F1F"/>
              </a:solidFill>
            </a:endParaRPr>
          </a:p>
        </p:txBody>
      </p:sp>
      <p:sp>
        <p:nvSpPr>
          <p:cNvPr id="211" name="Request"/>
          <p:cNvSpPr txBox="1"/>
          <p:nvPr/>
        </p:nvSpPr>
        <p:spPr>
          <a:xfrm>
            <a:off x="7899400" y="2717800"/>
            <a:ext cx="38862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1F1F1F"/>
                </a:solidFill>
              </a:rPr>
              <a:t>&gt;2×10</a:t>
            </a:r>
            <a:r>
              <a:rPr lang="en-GB" sz="1400" baseline="30000" dirty="0">
                <a:solidFill>
                  <a:srgbClr val="1F1F1F"/>
                </a:solidFill>
              </a:rPr>
              <a:t>8</a:t>
            </a:r>
            <a:r>
              <a:rPr lang="en-GB" sz="1400" dirty="0">
                <a:solidFill>
                  <a:srgbClr val="1F1F1F"/>
                </a:solidFill>
              </a:rPr>
              <a:t> µ/spill at 160 GeV/c, low divergence; </a:t>
            </a:r>
            <a:r>
              <a:rPr lang="en-GB" sz="1400" b="1" dirty="0">
                <a:solidFill>
                  <a:srgbClr val="1F1F1F"/>
                </a:solidFill>
              </a:rPr>
              <a:t>10–15 stations</a:t>
            </a:r>
            <a:r>
              <a:rPr lang="en-GB" sz="1400" dirty="0">
                <a:solidFill>
                  <a:srgbClr val="1F1F1F"/>
                </a:solidFill>
              </a:rPr>
              <a:t> (40 in the final design)</a:t>
            </a:r>
          </a:p>
        </p:txBody>
      </p:sp>
      <p:cxnSp>
        <p:nvCxnSpPr>
          <p:cNvPr id="212" name="Rule"/>
          <p:cNvCxnSpPr/>
          <p:nvPr/>
        </p:nvCxnSpPr>
        <p:spPr>
          <a:xfrm>
            <a:off x="406400" y="3479800"/>
            <a:ext cx="11379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213" name="Exp name"/>
          <p:cNvSpPr txBox="1"/>
          <p:nvPr/>
        </p:nvSpPr>
        <p:spPr>
          <a:xfrm>
            <a:off x="406400" y="3581400"/>
            <a:ext cx="3048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GB" sz="1800" b="1" u="none" dirty="0">
                <a:solidFill>
                  <a:srgbClr val="00296B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AMBER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595959"/>
                </a:solidFill>
              </a:rPr>
              <a:t>QCD facility, successor to COMPASS</a:t>
            </a:r>
          </a:p>
        </p:txBody>
      </p:sp>
      <p:sp>
        <p:nvSpPr>
          <p:cNvPr id="214" name="Status"/>
          <p:cNvSpPr txBox="1"/>
          <p:nvPr/>
        </p:nvSpPr>
        <p:spPr>
          <a:xfrm>
            <a:off x="3632200" y="3606800"/>
            <a:ext cx="40894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1F1F1F"/>
                </a:solidFill>
              </a:rPr>
              <a:t>Proton-radius physics run in 2026</a:t>
            </a:r>
            <a:r>
              <a:rPr lang="en-GB" sz="1400" dirty="0">
                <a:solidFill>
                  <a:srgbClr val="1F1F1F"/>
                </a:solidFill>
              </a:rPr>
              <a:t> after a full test in 2025; Drell–Yan prepared during LS3</a:t>
            </a:r>
            <a:r>
              <a:rPr lang="en-GB" sz="1400" baseline="30000" dirty="0">
                <a:solidFill>
                  <a:srgbClr val="1F1F1F"/>
                </a:solidFill>
              </a:rPr>
              <a:t>3</a:t>
            </a:r>
          </a:p>
        </p:txBody>
      </p:sp>
      <p:sp>
        <p:nvSpPr>
          <p:cNvPr id="215" name="Request"/>
          <p:cNvSpPr txBox="1"/>
          <p:nvPr/>
        </p:nvSpPr>
        <p:spPr>
          <a:xfrm>
            <a:off x="7899400" y="3606800"/>
            <a:ext cx="38862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1F1F1F"/>
                </a:solidFill>
              </a:rPr>
              <a:t>Proton radius to mid-2030</a:t>
            </a:r>
            <a:r>
              <a:rPr lang="en-GB" sz="1400" dirty="0">
                <a:solidFill>
                  <a:srgbClr val="1F1F1F"/>
                </a:solidFill>
              </a:rPr>
              <a:t>, then Drell–Yan (2030–31) and spectroscopy (test 2031, run 2032); </a:t>
            </a:r>
            <a:r>
              <a:rPr lang="en-GB" sz="1400" b="1" dirty="0">
                <a:solidFill>
                  <a:srgbClr val="1F1F1F"/>
                </a:solidFill>
              </a:rPr>
              <a:t>kaon Phase 2 after Run 4</a:t>
            </a:r>
          </a:p>
        </p:txBody>
      </p:sp>
      <p:cxnSp>
        <p:nvCxnSpPr>
          <p:cNvPr id="216" name="Rule"/>
          <p:cNvCxnSpPr/>
          <p:nvPr/>
        </p:nvCxnSpPr>
        <p:spPr>
          <a:xfrm>
            <a:off x="406400" y="4368800"/>
            <a:ext cx="11379200" cy="0"/>
          </a:xfrm>
          <a:prstGeom prst="line">
            <a:avLst/>
          </a:prstGeom>
          <a:ln w="19050">
            <a:solidFill>
              <a:srgbClr val="00296B"/>
            </a:solidFill>
          </a:ln>
        </p:spPr>
      </p:cxnSp>
      <p:cxnSp>
        <p:nvCxnSpPr>
          <p:cNvPr id="400" name="Quarter gridline"/>
          <p:cNvCxnSpPr/>
          <p:nvPr/>
        </p:nvCxnSpPr>
        <p:spPr>
          <a:xfrm>
            <a:off x="215201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01" name="Quarter gridline"/>
          <p:cNvCxnSpPr/>
          <p:nvPr/>
        </p:nvCxnSpPr>
        <p:spPr>
          <a:xfrm>
            <a:off x="2399030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02" name="Quarter gridline"/>
          <p:cNvCxnSpPr/>
          <p:nvPr/>
        </p:nvCxnSpPr>
        <p:spPr>
          <a:xfrm>
            <a:off x="264604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03" name="Quarter gridline"/>
          <p:cNvCxnSpPr/>
          <p:nvPr/>
        </p:nvCxnSpPr>
        <p:spPr>
          <a:xfrm>
            <a:off x="314007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04" name="Quarter gridline"/>
          <p:cNvCxnSpPr/>
          <p:nvPr/>
        </p:nvCxnSpPr>
        <p:spPr>
          <a:xfrm>
            <a:off x="3387090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05" name="Quarter gridline"/>
          <p:cNvCxnSpPr/>
          <p:nvPr/>
        </p:nvCxnSpPr>
        <p:spPr>
          <a:xfrm>
            <a:off x="363410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06" name="Quarter gridline"/>
          <p:cNvCxnSpPr/>
          <p:nvPr/>
        </p:nvCxnSpPr>
        <p:spPr>
          <a:xfrm>
            <a:off x="412813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07" name="Quarter gridline"/>
          <p:cNvCxnSpPr/>
          <p:nvPr/>
        </p:nvCxnSpPr>
        <p:spPr>
          <a:xfrm>
            <a:off x="4375150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08" name="Quarter gridline"/>
          <p:cNvCxnSpPr/>
          <p:nvPr/>
        </p:nvCxnSpPr>
        <p:spPr>
          <a:xfrm>
            <a:off x="462216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09" name="Quarter gridline"/>
          <p:cNvCxnSpPr/>
          <p:nvPr/>
        </p:nvCxnSpPr>
        <p:spPr>
          <a:xfrm>
            <a:off x="511619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10" name="Quarter gridline"/>
          <p:cNvCxnSpPr/>
          <p:nvPr/>
        </p:nvCxnSpPr>
        <p:spPr>
          <a:xfrm>
            <a:off x="5363210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11" name="Quarter gridline"/>
          <p:cNvCxnSpPr/>
          <p:nvPr/>
        </p:nvCxnSpPr>
        <p:spPr>
          <a:xfrm>
            <a:off x="561022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12" name="Quarter gridline"/>
          <p:cNvCxnSpPr/>
          <p:nvPr/>
        </p:nvCxnSpPr>
        <p:spPr>
          <a:xfrm>
            <a:off x="610425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13" name="Quarter gridline"/>
          <p:cNvCxnSpPr/>
          <p:nvPr/>
        </p:nvCxnSpPr>
        <p:spPr>
          <a:xfrm>
            <a:off x="6351270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14" name="Quarter gridline"/>
          <p:cNvCxnSpPr/>
          <p:nvPr/>
        </p:nvCxnSpPr>
        <p:spPr>
          <a:xfrm>
            <a:off x="659828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15" name="Quarter gridline"/>
          <p:cNvCxnSpPr/>
          <p:nvPr/>
        </p:nvCxnSpPr>
        <p:spPr>
          <a:xfrm>
            <a:off x="709231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16" name="Quarter gridline"/>
          <p:cNvCxnSpPr/>
          <p:nvPr/>
        </p:nvCxnSpPr>
        <p:spPr>
          <a:xfrm>
            <a:off x="7339330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17" name="Quarter gridline"/>
          <p:cNvCxnSpPr/>
          <p:nvPr/>
        </p:nvCxnSpPr>
        <p:spPr>
          <a:xfrm>
            <a:off x="758634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18" name="Quarter gridline"/>
          <p:cNvCxnSpPr/>
          <p:nvPr/>
        </p:nvCxnSpPr>
        <p:spPr>
          <a:xfrm>
            <a:off x="808037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19" name="Quarter gridline"/>
          <p:cNvCxnSpPr/>
          <p:nvPr/>
        </p:nvCxnSpPr>
        <p:spPr>
          <a:xfrm>
            <a:off x="8327390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20" name="Quarter gridline"/>
          <p:cNvCxnSpPr/>
          <p:nvPr/>
        </p:nvCxnSpPr>
        <p:spPr>
          <a:xfrm>
            <a:off x="857440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21" name="Quarter gridline"/>
          <p:cNvCxnSpPr/>
          <p:nvPr/>
        </p:nvCxnSpPr>
        <p:spPr>
          <a:xfrm>
            <a:off x="906843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22" name="Quarter gridline"/>
          <p:cNvCxnSpPr/>
          <p:nvPr/>
        </p:nvCxnSpPr>
        <p:spPr>
          <a:xfrm>
            <a:off x="9315450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23" name="Quarter gridline"/>
          <p:cNvCxnSpPr/>
          <p:nvPr/>
        </p:nvCxnSpPr>
        <p:spPr>
          <a:xfrm>
            <a:off x="956246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24" name="Quarter gridline"/>
          <p:cNvCxnSpPr/>
          <p:nvPr/>
        </p:nvCxnSpPr>
        <p:spPr>
          <a:xfrm>
            <a:off x="1005649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25" name="Quarter gridline"/>
          <p:cNvCxnSpPr/>
          <p:nvPr/>
        </p:nvCxnSpPr>
        <p:spPr>
          <a:xfrm>
            <a:off x="10303510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26" name="Quarter gridline"/>
          <p:cNvCxnSpPr/>
          <p:nvPr/>
        </p:nvCxnSpPr>
        <p:spPr>
          <a:xfrm>
            <a:off x="1055052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27" name="Quarter gridline"/>
          <p:cNvCxnSpPr/>
          <p:nvPr/>
        </p:nvCxnSpPr>
        <p:spPr>
          <a:xfrm>
            <a:off x="1104455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28" name="Quarter gridline"/>
          <p:cNvCxnSpPr/>
          <p:nvPr/>
        </p:nvCxnSpPr>
        <p:spPr>
          <a:xfrm>
            <a:off x="11291570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29" name="Quarter gridline"/>
          <p:cNvCxnSpPr/>
          <p:nvPr/>
        </p:nvCxnSpPr>
        <p:spPr>
          <a:xfrm>
            <a:off x="11538585" y="4521200"/>
            <a:ext cx="0" cy="965200"/>
          </a:xfrm>
          <a:prstGeom prst="line">
            <a:avLst/>
          </a:prstGeom>
          <a:ln w="6350">
            <a:solidFill>
              <a:srgbClr val="D9D9D9"/>
            </a:solidFill>
          </a:ln>
        </p:spPr>
      </p:cxnSp>
      <p:cxnSp>
        <p:nvCxnSpPr>
          <p:cNvPr id="430" name="Year gridline"/>
          <p:cNvCxnSpPr/>
          <p:nvPr/>
        </p:nvCxnSpPr>
        <p:spPr>
          <a:xfrm>
            <a:off x="190500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31" name="Year gridline"/>
          <p:cNvCxnSpPr/>
          <p:nvPr/>
        </p:nvCxnSpPr>
        <p:spPr>
          <a:xfrm>
            <a:off x="289306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32" name="Year gridline"/>
          <p:cNvCxnSpPr/>
          <p:nvPr/>
        </p:nvCxnSpPr>
        <p:spPr>
          <a:xfrm>
            <a:off x="388112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33" name="Year gridline"/>
          <p:cNvCxnSpPr/>
          <p:nvPr/>
        </p:nvCxnSpPr>
        <p:spPr>
          <a:xfrm>
            <a:off x="486918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34" name="Year gridline"/>
          <p:cNvCxnSpPr/>
          <p:nvPr/>
        </p:nvCxnSpPr>
        <p:spPr>
          <a:xfrm>
            <a:off x="585724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35" name="Year gridline"/>
          <p:cNvCxnSpPr/>
          <p:nvPr/>
        </p:nvCxnSpPr>
        <p:spPr>
          <a:xfrm>
            <a:off x="684530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36" name="Year gridline"/>
          <p:cNvCxnSpPr/>
          <p:nvPr/>
        </p:nvCxnSpPr>
        <p:spPr>
          <a:xfrm>
            <a:off x="783336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37" name="Year gridline"/>
          <p:cNvCxnSpPr/>
          <p:nvPr/>
        </p:nvCxnSpPr>
        <p:spPr>
          <a:xfrm>
            <a:off x="882142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38" name="Year gridline"/>
          <p:cNvCxnSpPr/>
          <p:nvPr/>
        </p:nvCxnSpPr>
        <p:spPr>
          <a:xfrm>
            <a:off x="980948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39" name="Year gridline"/>
          <p:cNvCxnSpPr/>
          <p:nvPr/>
        </p:nvCxnSpPr>
        <p:spPr>
          <a:xfrm>
            <a:off x="1079754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40" name="Year gridline"/>
          <p:cNvCxnSpPr/>
          <p:nvPr/>
        </p:nvCxnSpPr>
        <p:spPr>
          <a:xfrm>
            <a:off x="11785600" y="4521200"/>
            <a:ext cx="0" cy="9652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217" name="LS3 band"/>
          <p:cNvSpPr/>
          <p:nvPr/>
        </p:nvSpPr>
        <p:spPr>
          <a:xfrm>
            <a:off x="5857240" y="4521200"/>
            <a:ext cx="2470150" cy="939800"/>
          </a:xfrm>
          <a:prstGeom prst="rect">
            <a:avLst/>
          </a:prstGeom>
          <a:solidFill>
            <a:srgbClr val="EEF0F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595959"/>
                </a:solidFill>
              </a:rPr>
              <a:t>LS3</a:t>
            </a:r>
          </a:p>
        </p:txBody>
      </p:sp>
      <p:sp>
        <p:nvSpPr>
          <p:cNvPr id="218" name="Lane label"/>
          <p:cNvSpPr txBox="1"/>
          <p:nvPr/>
        </p:nvSpPr>
        <p:spPr>
          <a:xfrm>
            <a:off x="406400" y="4572000"/>
            <a:ext cx="1397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00296B"/>
                </a:solidFill>
              </a:rPr>
              <a:t>NA64µ</a:t>
            </a:r>
          </a:p>
        </p:txBody>
      </p:sp>
      <p:sp>
        <p:nvSpPr>
          <p:cNvPr id="219" name="Lane label"/>
          <p:cNvSpPr txBox="1"/>
          <p:nvPr/>
        </p:nvSpPr>
        <p:spPr>
          <a:xfrm>
            <a:off x="406400" y="4876800"/>
            <a:ext cx="1397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00296B"/>
                </a:solidFill>
              </a:rPr>
              <a:t>MUonE</a:t>
            </a:r>
          </a:p>
        </p:txBody>
      </p:sp>
      <p:sp>
        <p:nvSpPr>
          <p:cNvPr id="220" name="Lane label"/>
          <p:cNvSpPr txBox="1"/>
          <p:nvPr/>
        </p:nvSpPr>
        <p:spPr>
          <a:xfrm>
            <a:off x="406400" y="5181600"/>
            <a:ext cx="1397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00296B"/>
                </a:solidFill>
              </a:rPr>
              <a:t>AMBER</a:t>
            </a:r>
          </a:p>
        </p:txBody>
      </p:sp>
      <p:sp>
        <p:nvSpPr>
          <p:cNvPr id="221" name="Bar"/>
          <p:cNvSpPr/>
          <p:nvPr/>
        </p:nvSpPr>
        <p:spPr>
          <a:xfrm>
            <a:off x="1917700" y="4572000"/>
            <a:ext cx="1950720" cy="254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lIns="25400" tIns="0" rIns="2540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1F1F1F"/>
                </a:solidFill>
              </a:rPr>
              <a:t>3.5×10¹¹ MOT</a:t>
            </a:r>
          </a:p>
        </p:txBody>
      </p:sp>
      <p:sp>
        <p:nvSpPr>
          <p:cNvPr id="222" name="Bar"/>
          <p:cNvSpPr/>
          <p:nvPr/>
        </p:nvSpPr>
        <p:spPr>
          <a:xfrm>
            <a:off x="8834120" y="4572000"/>
            <a:ext cx="2938780" cy="2540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 wrap="square" lIns="25400" tIns="0" rIns="2540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FFFFFF"/>
                </a:solidFill>
              </a:rPr>
              <a:t>Goal ~2×10¹³ MOT</a:t>
            </a:r>
          </a:p>
        </p:txBody>
      </p:sp>
      <p:sp>
        <p:nvSpPr>
          <p:cNvPr id="223" name="Bar"/>
          <p:cNvSpPr/>
          <p:nvPr/>
        </p:nvSpPr>
        <p:spPr>
          <a:xfrm>
            <a:off x="1917700" y="4876800"/>
            <a:ext cx="962660" cy="254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lIns="25400" tIns="0" rIns="2540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1F1F1F"/>
                </a:solidFill>
              </a:rPr>
              <a:t>Test run</a:t>
            </a:r>
          </a:p>
        </p:txBody>
      </p:sp>
      <p:sp>
        <p:nvSpPr>
          <p:cNvPr id="224" name="Bar"/>
          <p:cNvSpPr/>
          <p:nvPr/>
        </p:nvSpPr>
        <p:spPr>
          <a:xfrm>
            <a:off x="3893820" y="4876800"/>
            <a:ext cx="962660" cy="254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lIns="25400" tIns="0" rIns="2540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1F1F1F"/>
                </a:solidFill>
              </a:rPr>
              <a:t>Phase 1</a:t>
            </a:r>
          </a:p>
        </p:txBody>
      </p:sp>
      <p:sp>
        <p:nvSpPr>
          <p:cNvPr id="225" name="Bar"/>
          <p:cNvSpPr/>
          <p:nvPr/>
        </p:nvSpPr>
        <p:spPr>
          <a:xfrm>
            <a:off x="8834120" y="4876800"/>
            <a:ext cx="2938780" cy="2540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 wrap="square" lIns="25400" tIns="0" rIns="2540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FFFFFF"/>
                </a:solidFill>
              </a:rPr>
              <a:t>10 – 15 stations</a:t>
            </a:r>
          </a:p>
        </p:txBody>
      </p:sp>
      <p:sp>
        <p:nvSpPr>
          <p:cNvPr id="226" name="Bar"/>
          <p:cNvSpPr/>
          <p:nvPr/>
        </p:nvSpPr>
        <p:spPr>
          <a:xfrm>
            <a:off x="1917700" y="5181600"/>
            <a:ext cx="1950720" cy="254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lIns="25400" tIns="0" rIns="2540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1F1F1F"/>
                </a:solidFill>
              </a:rPr>
              <a:t>p̄ production</a:t>
            </a:r>
          </a:p>
        </p:txBody>
      </p:sp>
      <p:sp>
        <p:nvSpPr>
          <p:cNvPr id="227" name="Bar"/>
          <p:cNvSpPr/>
          <p:nvPr/>
        </p:nvSpPr>
        <p:spPr>
          <a:xfrm>
            <a:off x="3893820" y="5181600"/>
            <a:ext cx="1950720" cy="254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lIns="25400" tIns="0" rIns="2540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1F1F1F"/>
                </a:solidFill>
              </a:rPr>
              <a:t>Proton radius</a:t>
            </a:r>
          </a:p>
        </p:txBody>
      </p:sp>
      <p:cxnSp>
        <p:nvCxnSpPr>
          <p:cNvPr id="230" name="Rule"/>
          <p:cNvCxnSpPr/>
          <p:nvPr/>
        </p:nvCxnSpPr>
        <p:spPr>
          <a:xfrm>
            <a:off x="1905000" y="5486400"/>
            <a:ext cx="9880600" cy="0"/>
          </a:xfrm>
          <a:prstGeom prst="line">
            <a:avLst/>
          </a:prstGeom>
          <a:ln w="9525">
            <a:solidFill>
              <a:srgbClr val="595959"/>
            </a:solidFill>
          </a:ln>
        </p:spPr>
      </p:cxnSp>
      <p:sp>
        <p:nvSpPr>
          <p:cNvPr id="231" name="Year"/>
          <p:cNvSpPr txBox="1"/>
          <p:nvPr/>
        </p:nvSpPr>
        <p:spPr>
          <a:xfrm>
            <a:off x="1905000" y="5664200"/>
            <a:ext cx="98806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595959"/>
                </a:solidFill>
              </a:rPr>
              <a:t>2023</a:t>
            </a:r>
          </a:p>
        </p:txBody>
      </p:sp>
      <p:sp>
        <p:nvSpPr>
          <p:cNvPr id="232" name="Year"/>
          <p:cNvSpPr txBox="1"/>
          <p:nvPr/>
        </p:nvSpPr>
        <p:spPr>
          <a:xfrm>
            <a:off x="2893060" y="5664200"/>
            <a:ext cx="98806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595959"/>
                </a:solidFill>
              </a:rPr>
              <a:t>2024</a:t>
            </a:r>
          </a:p>
        </p:txBody>
      </p:sp>
      <p:sp>
        <p:nvSpPr>
          <p:cNvPr id="233" name="Year"/>
          <p:cNvSpPr txBox="1"/>
          <p:nvPr/>
        </p:nvSpPr>
        <p:spPr>
          <a:xfrm>
            <a:off x="3881120" y="5664200"/>
            <a:ext cx="98806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595959"/>
                </a:solidFill>
              </a:rPr>
              <a:t>2025</a:t>
            </a:r>
          </a:p>
        </p:txBody>
      </p:sp>
      <p:sp>
        <p:nvSpPr>
          <p:cNvPr id="234" name="Year"/>
          <p:cNvSpPr txBox="1"/>
          <p:nvPr/>
        </p:nvSpPr>
        <p:spPr>
          <a:xfrm>
            <a:off x="4869180" y="5664200"/>
            <a:ext cx="98806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595959"/>
                </a:solidFill>
              </a:rPr>
              <a:t>2026</a:t>
            </a:r>
          </a:p>
        </p:txBody>
      </p:sp>
      <p:sp>
        <p:nvSpPr>
          <p:cNvPr id="235" name="Year"/>
          <p:cNvSpPr txBox="1"/>
          <p:nvPr/>
        </p:nvSpPr>
        <p:spPr>
          <a:xfrm>
            <a:off x="5857240" y="5664200"/>
            <a:ext cx="98806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595959"/>
                </a:solidFill>
              </a:rPr>
              <a:t>2027</a:t>
            </a:r>
          </a:p>
        </p:txBody>
      </p:sp>
      <p:sp>
        <p:nvSpPr>
          <p:cNvPr id="236" name="Year"/>
          <p:cNvSpPr txBox="1"/>
          <p:nvPr/>
        </p:nvSpPr>
        <p:spPr>
          <a:xfrm>
            <a:off x="6845300" y="5664200"/>
            <a:ext cx="98806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595959"/>
                </a:solidFill>
              </a:rPr>
              <a:t>2028</a:t>
            </a:r>
          </a:p>
        </p:txBody>
      </p:sp>
      <p:sp>
        <p:nvSpPr>
          <p:cNvPr id="237" name="Year"/>
          <p:cNvSpPr txBox="1"/>
          <p:nvPr/>
        </p:nvSpPr>
        <p:spPr>
          <a:xfrm>
            <a:off x="7833360" y="5664200"/>
            <a:ext cx="98806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595959"/>
                </a:solidFill>
              </a:rPr>
              <a:t>2029</a:t>
            </a:r>
          </a:p>
        </p:txBody>
      </p:sp>
      <p:sp>
        <p:nvSpPr>
          <p:cNvPr id="238" name="Year"/>
          <p:cNvSpPr txBox="1"/>
          <p:nvPr/>
        </p:nvSpPr>
        <p:spPr>
          <a:xfrm>
            <a:off x="8821420" y="5664200"/>
            <a:ext cx="98806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595959"/>
                </a:solidFill>
              </a:rPr>
              <a:t>2030</a:t>
            </a:r>
          </a:p>
        </p:txBody>
      </p:sp>
      <p:sp>
        <p:nvSpPr>
          <p:cNvPr id="239" name="Year"/>
          <p:cNvSpPr txBox="1"/>
          <p:nvPr/>
        </p:nvSpPr>
        <p:spPr>
          <a:xfrm>
            <a:off x="9809480" y="5664200"/>
            <a:ext cx="98806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595959"/>
                </a:solidFill>
              </a:rPr>
              <a:t>2031</a:t>
            </a:r>
          </a:p>
        </p:txBody>
      </p:sp>
      <p:sp>
        <p:nvSpPr>
          <p:cNvPr id="240" name="Year"/>
          <p:cNvSpPr txBox="1"/>
          <p:nvPr/>
        </p:nvSpPr>
        <p:spPr>
          <a:xfrm>
            <a:off x="10797540" y="5664200"/>
            <a:ext cx="98806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595959"/>
                </a:solidFill>
              </a:rPr>
              <a:t>2032</a:t>
            </a:r>
          </a:p>
        </p:txBody>
      </p:sp>
      <p:cxnSp>
        <p:nvCxnSpPr>
          <p:cNvPr id="441" name="Year tick"/>
          <p:cNvCxnSpPr/>
          <p:nvPr/>
        </p:nvCxnSpPr>
        <p:spPr>
          <a:xfrm>
            <a:off x="190500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42" name="Year tick"/>
          <p:cNvCxnSpPr/>
          <p:nvPr/>
        </p:nvCxnSpPr>
        <p:spPr>
          <a:xfrm>
            <a:off x="289306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43" name="Year tick"/>
          <p:cNvCxnSpPr/>
          <p:nvPr/>
        </p:nvCxnSpPr>
        <p:spPr>
          <a:xfrm>
            <a:off x="388112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44" name="Year tick"/>
          <p:cNvCxnSpPr/>
          <p:nvPr/>
        </p:nvCxnSpPr>
        <p:spPr>
          <a:xfrm>
            <a:off x="486918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45" name="Year tick"/>
          <p:cNvCxnSpPr/>
          <p:nvPr/>
        </p:nvCxnSpPr>
        <p:spPr>
          <a:xfrm>
            <a:off x="585724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46" name="Year tick"/>
          <p:cNvCxnSpPr/>
          <p:nvPr/>
        </p:nvCxnSpPr>
        <p:spPr>
          <a:xfrm>
            <a:off x="684530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47" name="Year tick"/>
          <p:cNvCxnSpPr/>
          <p:nvPr/>
        </p:nvCxnSpPr>
        <p:spPr>
          <a:xfrm>
            <a:off x="783336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48" name="Year tick"/>
          <p:cNvCxnSpPr/>
          <p:nvPr/>
        </p:nvCxnSpPr>
        <p:spPr>
          <a:xfrm>
            <a:off x="882142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49" name="Year tick"/>
          <p:cNvCxnSpPr/>
          <p:nvPr/>
        </p:nvCxnSpPr>
        <p:spPr>
          <a:xfrm>
            <a:off x="980948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50" name="Year tick"/>
          <p:cNvCxnSpPr/>
          <p:nvPr/>
        </p:nvCxnSpPr>
        <p:spPr>
          <a:xfrm>
            <a:off x="1079754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cxnSp>
        <p:nvCxnSpPr>
          <p:cNvPr id="451" name="Year tick"/>
          <p:cNvCxnSpPr/>
          <p:nvPr/>
        </p:nvCxnSpPr>
        <p:spPr>
          <a:xfrm>
            <a:off x="11785600" y="5486400"/>
            <a:ext cx="0" cy="381000"/>
          </a:xfrm>
          <a:prstGeom prst="line">
            <a:avLst/>
          </a:prstGeom>
          <a:ln w="9525">
            <a:solidFill>
              <a:srgbClr val="A6A6A6"/>
            </a:solidFill>
          </a:ln>
        </p:spPr>
      </p:cxnSp>
      <p:sp>
        <p:nvSpPr>
          <p:cNvPr id="452" name="Quarter"/>
          <p:cNvSpPr txBox="1"/>
          <p:nvPr/>
        </p:nvSpPr>
        <p:spPr>
          <a:xfrm>
            <a:off x="190500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Q1</a:t>
            </a:r>
          </a:p>
        </p:txBody>
      </p:sp>
      <p:sp>
        <p:nvSpPr>
          <p:cNvPr id="453" name="Quarter"/>
          <p:cNvSpPr txBox="1"/>
          <p:nvPr/>
        </p:nvSpPr>
        <p:spPr>
          <a:xfrm>
            <a:off x="215201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Q2</a:t>
            </a:r>
          </a:p>
        </p:txBody>
      </p:sp>
      <p:sp>
        <p:nvSpPr>
          <p:cNvPr id="454" name="Quarter"/>
          <p:cNvSpPr txBox="1"/>
          <p:nvPr/>
        </p:nvSpPr>
        <p:spPr>
          <a:xfrm>
            <a:off x="239903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Q3</a:t>
            </a:r>
          </a:p>
        </p:txBody>
      </p:sp>
      <p:sp>
        <p:nvSpPr>
          <p:cNvPr id="455" name="Quarter"/>
          <p:cNvSpPr txBox="1"/>
          <p:nvPr/>
        </p:nvSpPr>
        <p:spPr>
          <a:xfrm>
            <a:off x="264604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Q4</a:t>
            </a:r>
          </a:p>
        </p:txBody>
      </p:sp>
      <p:sp>
        <p:nvSpPr>
          <p:cNvPr id="456" name="Quarter"/>
          <p:cNvSpPr txBox="1"/>
          <p:nvPr/>
        </p:nvSpPr>
        <p:spPr>
          <a:xfrm>
            <a:off x="289306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Q1</a:t>
            </a:r>
          </a:p>
        </p:txBody>
      </p:sp>
      <p:sp>
        <p:nvSpPr>
          <p:cNvPr id="457" name="Quarter"/>
          <p:cNvSpPr txBox="1"/>
          <p:nvPr/>
        </p:nvSpPr>
        <p:spPr>
          <a:xfrm>
            <a:off x="314007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Q2</a:t>
            </a:r>
          </a:p>
        </p:txBody>
      </p:sp>
      <p:sp>
        <p:nvSpPr>
          <p:cNvPr id="458" name="Quarter"/>
          <p:cNvSpPr txBox="1"/>
          <p:nvPr/>
        </p:nvSpPr>
        <p:spPr>
          <a:xfrm>
            <a:off x="338709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Q3</a:t>
            </a:r>
          </a:p>
        </p:txBody>
      </p:sp>
      <p:sp>
        <p:nvSpPr>
          <p:cNvPr id="459" name="Quarter"/>
          <p:cNvSpPr txBox="1"/>
          <p:nvPr/>
        </p:nvSpPr>
        <p:spPr>
          <a:xfrm>
            <a:off x="363410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Q4</a:t>
            </a:r>
          </a:p>
        </p:txBody>
      </p:sp>
      <p:sp>
        <p:nvSpPr>
          <p:cNvPr id="460" name="Quarter"/>
          <p:cNvSpPr txBox="1"/>
          <p:nvPr/>
        </p:nvSpPr>
        <p:spPr>
          <a:xfrm>
            <a:off x="388112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Q1</a:t>
            </a:r>
          </a:p>
        </p:txBody>
      </p:sp>
      <p:sp>
        <p:nvSpPr>
          <p:cNvPr id="461" name="Quarter"/>
          <p:cNvSpPr txBox="1"/>
          <p:nvPr/>
        </p:nvSpPr>
        <p:spPr>
          <a:xfrm>
            <a:off x="412813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Q2</a:t>
            </a:r>
          </a:p>
        </p:txBody>
      </p:sp>
      <p:sp>
        <p:nvSpPr>
          <p:cNvPr id="462" name="Quarter"/>
          <p:cNvSpPr txBox="1"/>
          <p:nvPr/>
        </p:nvSpPr>
        <p:spPr>
          <a:xfrm>
            <a:off x="437515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Q3</a:t>
            </a:r>
          </a:p>
        </p:txBody>
      </p:sp>
      <p:sp>
        <p:nvSpPr>
          <p:cNvPr id="463" name="Quarter"/>
          <p:cNvSpPr txBox="1"/>
          <p:nvPr/>
        </p:nvSpPr>
        <p:spPr>
          <a:xfrm>
            <a:off x="462216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Q4</a:t>
            </a:r>
          </a:p>
        </p:txBody>
      </p:sp>
      <p:sp>
        <p:nvSpPr>
          <p:cNvPr id="464" name="Quarter"/>
          <p:cNvSpPr txBox="1"/>
          <p:nvPr/>
        </p:nvSpPr>
        <p:spPr>
          <a:xfrm>
            <a:off x="486918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Q1</a:t>
            </a:r>
          </a:p>
        </p:txBody>
      </p:sp>
      <p:sp>
        <p:nvSpPr>
          <p:cNvPr id="465" name="Quarter"/>
          <p:cNvSpPr txBox="1"/>
          <p:nvPr/>
        </p:nvSpPr>
        <p:spPr>
          <a:xfrm>
            <a:off x="511619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Q2</a:t>
            </a:r>
          </a:p>
        </p:txBody>
      </p:sp>
      <p:sp>
        <p:nvSpPr>
          <p:cNvPr id="466" name="Quarter"/>
          <p:cNvSpPr txBox="1"/>
          <p:nvPr/>
        </p:nvSpPr>
        <p:spPr>
          <a:xfrm>
            <a:off x="536321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Q3</a:t>
            </a:r>
          </a:p>
        </p:txBody>
      </p:sp>
      <p:sp>
        <p:nvSpPr>
          <p:cNvPr id="467" name="Quarter"/>
          <p:cNvSpPr txBox="1"/>
          <p:nvPr/>
        </p:nvSpPr>
        <p:spPr>
          <a:xfrm>
            <a:off x="561022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Q4</a:t>
            </a:r>
          </a:p>
        </p:txBody>
      </p:sp>
      <p:sp>
        <p:nvSpPr>
          <p:cNvPr id="468" name="Quarter"/>
          <p:cNvSpPr txBox="1"/>
          <p:nvPr/>
        </p:nvSpPr>
        <p:spPr>
          <a:xfrm>
            <a:off x="585724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Q1</a:t>
            </a:r>
          </a:p>
        </p:txBody>
      </p:sp>
      <p:sp>
        <p:nvSpPr>
          <p:cNvPr id="469" name="Quarter"/>
          <p:cNvSpPr txBox="1"/>
          <p:nvPr/>
        </p:nvSpPr>
        <p:spPr>
          <a:xfrm>
            <a:off x="610425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Q2</a:t>
            </a:r>
          </a:p>
        </p:txBody>
      </p:sp>
      <p:sp>
        <p:nvSpPr>
          <p:cNvPr id="470" name="Quarter"/>
          <p:cNvSpPr txBox="1"/>
          <p:nvPr/>
        </p:nvSpPr>
        <p:spPr>
          <a:xfrm>
            <a:off x="635127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Q3</a:t>
            </a:r>
          </a:p>
        </p:txBody>
      </p:sp>
      <p:sp>
        <p:nvSpPr>
          <p:cNvPr id="471" name="Quarter"/>
          <p:cNvSpPr txBox="1"/>
          <p:nvPr/>
        </p:nvSpPr>
        <p:spPr>
          <a:xfrm>
            <a:off x="659828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Q4</a:t>
            </a:r>
          </a:p>
        </p:txBody>
      </p:sp>
      <p:sp>
        <p:nvSpPr>
          <p:cNvPr id="472" name="Quarter"/>
          <p:cNvSpPr txBox="1"/>
          <p:nvPr/>
        </p:nvSpPr>
        <p:spPr>
          <a:xfrm>
            <a:off x="684530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Q1</a:t>
            </a:r>
          </a:p>
        </p:txBody>
      </p:sp>
      <p:sp>
        <p:nvSpPr>
          <p:cNvPr id="473" name="Quarter"/>
          <p:cNvSpPr txBox="1"/>
          <p:nvPr/>
        </p:nvSpPr>
        <p:spPr>
          <a:xfrm>
            <a:off x="709231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Q2</a:t>
            </a:r>
          </a:p>
        </p:txBody>
      </p:sp>
      <p:sp>
        <p:nvSpPr>
          <p:cNvPr id="474" name="Quarter"/>
          <p:cNvSpPr txBox="1"/>
          <p:nvPr/>
        </p:nvSpPr>
        <p:spPr>
          <a:xfrm>
            <a:off x="733933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Q3</a:t>
            </a:r>
          </a:p>
        </p:txBody>
      </p:sp>
      <p:sp>
        <p:nvSpPr>
          <p:cNvPr id="475" name="Quarter"/>
          <p:cNvSpPr txBox="1"/>
          <p:nvPr/>
        </p:nvSpPr>
        <p:spPr>
          <a:xfrm>
            <a:off x="758634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Q4</a:t>
            </a:r>
          </a:p>
        </p:txBody>
      </p:sp>
      <p:sp>
        <p:nvSpPr>
          <p:cNvPr id="476" name="Quarter"/>
          <p:cNvSpPr txBox="1"/>
          <p:nvPr/>
        </p:nvSpPr>
        <p:spPr>
          <a:xfrm>
            <a:off x="783336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Q1</a:t>
            </a:r>
          </a:p>
        </p:txBody>
      </p:sp>
      <p:sp>
        <p:nvSpPr>
          <p:cNvPr id="477" name="Quarter"/>
          <p:cNvSpPr txBox="1"/>
          <p:nvPr/>
        </p:nvSpPr>
        <p:spPr>
          <a:xfrm>
            <a:off x="808037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Q2</a:t>
            </a:r>
          </a:p>
        </p:txBody>
      </p:sp>
      <p:sp>
        <p:nvSpPr>
          <p:cNvPr id="478" name="Quarter"/>
          <p:cNvSpPr txBox="1"/>
          <p:nvPr/>
        </p:nvSpPr>
        <p:spPr>
          <a:xfrm>
            <a:off x="832739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Q3</a:t>
            </a:r>
          </a:p>
        </p:txBody>
      </p:sp>
      <p:sp>
        <p:nvSpPr>
          <p:cNvPr id="479" name="Quarter"/>
          <p:cNvSpPr txBox="1"/>
          <p:nvPr/>
        </p:nvSpPr>
        <p:spPr>
          <a:xfrm>
            <a:off x="857440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Q4</a:t>
            </a:r>
          </a:p>
        </p:txBody>
      </p:sp>
      <p:sp>
        <p:nvSpPr>
          <p:cNvPr id="480" name="Quarter"/>
          <p:cNvSpPr txBox="1"/>
          <p:nvPr/>
        </p:nvSpPr>
        <p:spPr>
          <a:xfrm>
            <a:off x="882142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Q1</a:t>
            </a:r>
          </a:p>
        </p:txBody>
      </p:sp>
      <p:sp>
        <p:nvSpPr>
          <p:cNvPr id="481" name="Quarter"/>
          <p:cNvSpPr txBox="1"/>
          <p:nvPr/>
        </p:nvSpPr>
        <p:spPr>
          <a:xfrm>
            <a:off x="906843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Q2</a:t>
            </a:r>
          </a:p>
        </p:txBody>
      </p:sp>
      <p:sp>
        <p:nvSpPr>
          <p:cNvPr id="482" name="Quarter"/>
          <p:cNvSpPr txBox="1"/>
          <p:nvPr/>
        </p:nvSpPr>
        <p:spPr>
          <a:xfrm>
            <a:off x="931545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Q3</a:t>
            </a:r>
          </a:p>
        </p:txBody>
      </p:sp>
      <p:sp>
        <p:nvSpPr>
          <p:cNvPr id="483" name="Quarter"/>
          <p:cNvSpPr txBox="1"/>
          <p:nvPr/>
        </p:nvSpPr>
        <p:spPr>
          <a:xfrm>
            <a:off x="956246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Q4</a:t>
            </a:r>
          </a:p>
        </p:txBody>
      </p:sp>
      <p:sp>
        <p:nvSpPr>
          <p:cNvPr id="484" name="Quarter"/>
          <p:cNvSpPr txBox="1"/>
          <p:nvPr/>
        </p:nvSpPr>
        <p:spPr>
          <a:xfrm>
            <a:off x="980948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Q1</a:t>
            </a:r>
          </a:p>
        </p:txBody>
      </p:sp>
      <p:sp>
        <p:nvSpPr>
          <p:cNvPr id="485" name="Quarter"/>
          <p:cNvSpPr txBox="1"/>
          <p:nvPr/>
        </p:nvSpPr>
        <p:spPr>
          <a:xfrm>
            <a:off x="1005649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Q2</a:t>
            </a:r>
          </a:p>
        </p:txBody>
      </p:sp>
      <p:sp>
        <p:nvSpPr>
          <p:cNvPr id="486" name="Quarter"/>
          <p:cNvSpPr txBox="1"/>
          <p:nvPr/>
        </p:nvSpPr>
        <p:spPr>
          <a:xfrm>
            <a:off x="1030351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Q3</a:t>
            </a:r>
          </a:p>
        </p:txBody>
      </p:sp>
      <p:sp>
        <p:nvSpPr>
          <p:cNvPr id="487" name="Quarter"/>
          <p:cNvSpPr txBox="1"/>
          <p:nvPr/>
        </p:nvSpPr>
        <p:spPr>
          <a:xfrm>
            <a:off x="1055052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Q4</a:t>
            </a:r>
          </a:p>
        </p:txBody>
      </p:sp>
      <p:sp>
        <p:nvSpPr>
          <p:cNvPr id="488" name="Quarter"/>
          <p:cNvSpPr txBox="1"/>
          <p:nvPr/>
        </p:nvSpPr>
        <p:spPr>
          <a:xfrm>
            <a:off x="1079754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Q1</a:t>
            </a:r>
          </a:p>
        </p:txBody>
      </p:sp>
      <p:sp>
        <p:nvSpPr>
          <p:cNvPr id="489" name="Quarter"/>
          <p:cNvSpPr txBox="1"/>
          <p:nvPr/>
        </p:nvSpPr>
        <p:spPr>
          <a:xfrm>
            <a:off x="1104455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Q2</a:t>
            </a:r>
          </a:p>
        </p:txBody>
      </p:sp>
      <p:sp>
        <p:nvSpPr>
          <p:cNvPr id="490" name="Quarter"/>
          <p:cNvSpPr txBox="1"/>
          <p:nvPr/>
        </p:nvSpPr>
        <p:spPr>
          <a:xfrm>
            <a:off x="11291570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Q3</a:t>
            </a:r>
          </a:p>
        </p:txBody>
      </p:sp>
      <p:sp>
        <p:nvSpPr>
          <p:cNvPr id="491" name="Quarter"/>
          <p:cNvSpPr txBox="1"/>
          <p:nvPr/>
        </p:nvSpPr>
        <p:spPr>
          <a:xfrm>
            <a:off x="11538585" y="5511800"/>
            <a:ext cx="24701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Q4</a:t>
            </a:r>
          </a:p>
        </p:txBody>
      </p:sp>
      <p:sp>
        <p:nvSpPr>
          <p:cNvPr id="241" name="Footnote"/>
          <p:cNvSpPr txBox="1"/>
          <p:nvPr/>
        </p:nvSpPr>
        <p:spPr>
          <a:xfrm>
            <a:off x="406400" y="5943600"/>
            <a:ext cx="11379200" cy="177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595959"/>
                </a:solidFill>
              </a:rPr>
              <a:t>MOT = muons on target. Sources: ¹NA64, PRL 132, 211803 (2024); ²NA64, arXiv:2511.11801 (2025); </a:t>
            </a:r>
            <a:r>
              <a:rPr lang="en-GB" sz="1000" baseline="30000" dirty="0">
                <a:solidFill>
                  <a:srgbClr val="595959"/>
                </a:solidFill>
              </a:rPr>
              <a:t>3</a:t>
            </a:r>
            <a:r>
              <a:rPr lang="en-GB" sz="1000" dirty="0">
                <a:solidFill>
                  <a:srgbClr val="595959"/>
                </a:solidFill>
              </a:rPr>
              <a:t>AMBER, arXiv:2601.06570 (2026).</a:t>
            </a:r>
          </a:p>
        </p:txBody>
      </p:sp>
      <p:sp>
        <p:nvSpPr>
          <p:cNvPr id="300" name="Bar"/>
          <p:cNvSpPr/>
          <p:nvPr/>
        </p:nvSpPr>
        <p:spPr>
          <a:xfrm>
            <a:off x="8327390" y="5181600"/>
            <a:ext cx="988060" cy="2540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 wrap="square" lIns="25400" tIns="0" rIns="25400" bIns="0" anchor="ctr">
            <a:noAutofit/>
          </a:bodyPr>
          <a:lstStyle/>
          <a:p>
            <a:pPr algn="ctr">
              <a:buNone/>
            </a:pPr>
            <a:r>
              <a:rPr lang="en-GB" sz="1200" dirty="0">
                <a:solidFill>
                  <a:srgbClr val="FFFFFF"/>
                </a:solidFill>
              </a:rPr>
              <a:t>Proton radius</a:t>
            </a:r>
          </a:p>
        </p:txBody>
      </p:sp>
      <p:sp>
        <p:nvSpPr>
          <p:cNvPr id="301" name="Bar"/>
          <p:cNvSpPr/>
          <p:nvPr/>
        </p:nvSpPr>
        <p:spPr>
          <a:xfrm>
            <a:off x="9328150" y="5181600"/>
            <a:ext cx="962660" cy="2540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 wrap="square" lIns="25400" tIns="0" rIns="25400" bIns="0" anchor="ctr">
            <a:noAutofit/>
          </a:bodyPr>
          <a:lstStyle/>
          <a:p>
            <a:pPr algn="ctr">
              <a:buNone/>
            </a:pPr>
            <a:r>
              <a:rPr lang="en-GB" sz="1200" dirty="0">
                <a:solidFill>
                  <a:srgbClr val="FFFFFF"/>
                </a:solidFill>
              </a:rPr>
              <a:t>Drell–Yan</a:t>
            </a:r>
          </a:p>
        </p:txBody>
      </p:sp>
      <p:sp>
        <p:nvSpPr>
          <p:cNvPr id="302" name="Bar"/>
          <p:cNvSpPr/>
          <p:nvPr/>
        </p:nvSpPr>
        <p:spPr>
          <a:xfrm>
            <a:off x="10316210" y="5181600"/>
            <a:ext cx="468630" cy="254000"/>
          </a:xfrm>
          <a:prstGeom prst="rect">
            <a:avLst/>
          </a:prstGeom>
          <a:solidFill>
            <a:srgbClr val="6F86B3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n-GB" sz="1200" dirty="0">
                <a:solidFill>
                  <a:srgbClr val="FFFFFF"/>
                </a:solidFill>
              </a:rPr>
              <a:t>Test</a:t>
            </a:r>
          </a:p>
        </p:txBody>
      </p:sp>
      <p:sp>
        <p:nvSpPr>
          <p:cNvPr id="303" name="Bar"/>
          <p:cNvSpPr/>
          <p:nvPr/>
        </p:nvSpPr>
        <p:spPr>
          <a:xfrm>
            <a:off x="10810240" y="5181600"/>
            <a:ext cx="962660" cy="2540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buNone/>
            </a:pPr>
            <a:r>
              <a:rPr lang="en-GB" sz="1200" dirty="0">
                <a:solidFill>
                  <a:srgbClr val="FFFFFF"/>
                </a:solidFill>
              </a:rPr>
              <a:t>Spectroscopy</a:t>
            </a:r>
          </a:p>
        </p:txBody>
      </p:sp>
    </p:spTree>
    <p:extLst>
      <p:ext uri="{BB962C8B-B14F-4D97-AF65-F5344CB8AC3E}">
        <p14:creationId xmlns:p14="http://schemas.microsoft.com/office/powerpoint/2010/main" val="42494753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1D74D0-089D-AEED-FA4C-F202A467F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092200"/>
            <a:ext cx="5588000" cy="31115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400" b="1" dirty="0">
                <a:solidFill>
                  <a:srgbClr val="00296B"/>
                </a:solidFill>
              </a:rPr>
              <a:t>Muon flux today</a:t>
            </a:r>
          </a:p>
          <a:p>
            <a:pPr marL="228600" indent="-228600">
              <a:spcBef>
                <a:spcPts val="0"/>
              </a:spcBef>
              <a:spcAft>
                <a:spcPts val="300"/>
              </a:spcAft>
              <a:buFont typeface="Arial"/>
              <a:buChar char="•"/>
            </a:pPr>
            <a:r>
              <a:rPr lang="en-GB" sz="1200" b="1" dirty="0">
                <a:solidFill>
                  <a:srgbClr val="1F1F1F"/>
                </a:solidFill>
              </a:rPr>
              <a:t>~2 × 10⁸ µ⁺/spill at 160 GeV/c</a:t>
            </a:r>
            <a:r>
              <a:rPr lang="en-GB" sz="1200" b="0" dirty="0">
                <a:solidFill>
                  <a:srgbClr val="1F1F1F"/>
                </a:solidFill>
              </a:rPr>
              <a:t>, capped by the radiation monitor downstream of EHN2; µ⁻ is ~2.7× lower</a:t>
            </a:r>
          </a:p>
          <a:p>
            <a:pPr marL="0" indent="0">
              <a:spcBef>
                <a:spcPts val="900"/>
              </a:spcBef>
              <a:spcAft>
                <a:spcPts val="300"/>
              </a:spcAft>
              <a:buNone/>
            </a:pPr>
            <a:r>
              <a:rPr lang="en-GB" sz="1400" b="1" dirty="0">
                <a:solidFill>
                  <a:srgbClr val="00296B"/>
                </a:solidFill>
              </a:rPr>
              <a:t>Raising the rate</a:t>
            </a:r>
          </a:p>
          <a:p>
            <a:pPr marL="228600" indent="-228600">
              <a:spcBef>
                <a:spcPts val="0"/>
              </a:spcBef>
              <a:spcAft>
                <a:spcPts val="300"/>
              </a:spcAft>
              <a:buFont typeface="Arial"/>
              <a:buChar char="•"/>
            </a:pPr>
            <a:r>
              <a:rPr lang="en-GB" sz="1200" b="0" dirty="0">
                <a:solidFill>
                  <a:srgbClr val="1F1F1F"/>
                </a:solidFill>
              </a:rPr>
              <a:t>Optimised optics and scrapers: </a:t>
            </a:r>
            <a:r>
              <a:rPr lang="en-GB" sz="1200" b="1" dirty="0">
                <a:solidFill>
                  <a:srgbClr val="1F1F1F"/>
                </a:solidFill>
              </a:rPr>
              <a:t>+67% µ⁺ per proton</a:t>
            </a:r>
            <a:r>
              <a:rPr lang="en-GB" sz="1200" b="0" dirty="0">
                <a:solidFill>
                  <a:srgbClr val="1F1F1F"/>
                </a:solidFill>
              </a:rPr>
              <a:t> measured in 2025, with the same 1.5 × 10¹³ protons on T6</a:t>
            </a:r>
          </a:p>
          <a:p>
            <a:pPr marL="228600" indent="-228600">
              <a:spcBef>
                <a:spcPts val="0"/>
              </a:spcBef>
              <a:spcAft>
                <a:spcPts val="300"/>
              </a:spcAft>
              <a:buFont typeface="Arial"/>
              <a:buChar char="•"/>
            </a:pPr>
            <a:r>
              <a:rPr lang="en-GB" sz="1200" b="0" dirty="0">
                <a:solidFill>
                  <a:srgbClr val="1F1F1F"/>
                </a:solidFill>
              </a:rPr>
              <a:t>An extra vertical deflection down cuts the dose at the fence </a:t>
            </a:r>
            <a:r>
              <a:rPr lang="en-GB" sz="1200" b="1" dirty="0">
                <a:solidFill>
                  <a:srgbClr val="1F1F1F"/>
                </a:solidFill>
              </a:rPr>
              <a:t>1.8×</a:t>
            </a:r>
            <a:r>
              <a:rPr lang="en-GB" sz="1200" b="0" dirty="0">
                <a:solidFill>
                  <a:srgbClr val="1F1F1F"/>
                </a:solidFill>
              </a:rPr>
              <a:t> (slide 20)</a:t>
            </a:r>
          </a:p>
          <a:p>
            <a:pPr marL="0" indent="0">
              <a:spcBef>
                <a:spcPts val="900"/>
              </a:spcBef>
              <a:spcAft>
                <a:spcPts val="300"/>
              </a:spcAft>
              <a:buNone/>
            </a:pPr>
            <a:r>
              <a:rPr lang="en-GB" sz="1400" b="1" dirty="0">
                <a:solidFill>
                  <a:srgbClr val="00296B"/>
                </a:solidFill>
              </a:rPr>
              <a:t>PPE211 for Run 4</a:t>
            </a:r>
          </a:p>
          <a:p>
            <a:pPr marL="228600" indent="-228600">
              <a:spcBef>
                <a:spcPts val="0"/>
              </a:spcBef>
              <a:spcAft>
                <a:spcPts val="300"/>
              </a:spcAft>
              <a:buFont typeface="Arial"/>
              <a:buChar char="•"/>
            </a:pPr>
            <a:r>
              <a:rPr lang="en-GB" sz="1200" b="0" dirty="0">
                <a:solidFill>
                  <a:srgbClr val="1F1F1F"/>
                </a:solidFill>
              </a:rPr>
              <a:t>Tests run today in the </a:t>
            </a:r>
            <a:r>
              <a:rPr lang="en-GB" sz="1200" b="1" dirty="0">
                <a:solidFill>
                  <a:srgbClr val="1F1F1F"/>
                </a:solidFill>
              </a:rPr>
              <a:t>~13 m CEDAR zone</a:t>
            </a:r>
            <a:r>
              <a:rPr lang="en-GB" sz="1200" b="0" dirty="0">
                <a:solidFill>
                  <a:srgbClr val="1F1F1F"/>
                </a:solidFill>
              </a:rPr>
              <a:t> at the upstream end</a:t>
            </a:r>
          </a:p>
          <a:p>
            <a:pPr marL="228600" indent="-228600">
              <a:spcBef>
                <a:spcPts val="0"/>
              </a:spcBef>
              <a:spcAft>
                <a:spcPts val="300"/>
              </a:spcAft>
              <a:buFont typeface="Arial"/>
              <a:buChar char="•"/>
            </a:pPr>
            <a:r>
              <a:rPr lang="en-GB" sz="1200" b="0" dirty="0">
                <a:solidFill>
                  <a:srgbClr val="1F1F1F"/>
                </a:solidFill>
              </a:rPr>
              <a:t>Proposal: extend one wall to give </a:t>
            </a:r>
            <a:r>
              <a:rPr lang="en-GB" sz="1200" b="1" dirty="0">
                <a:solidFill>
                  <a:srgbClr val="1F1F1F"/>
                </a:solidFill>
              </a:rPr>
              <a:t>25 m per experiment</a:t>
            </a:r>
            <a:r>
              <a:rPr lang="en-GB" sz="1200" b="0" dirty="0">
                <a:solidFill>
                  <a:srgbClr val="1F1F1F"/>
                </a:solidFill>
              </a:rPr>
              <a:t>, faster changeovers; design early 2027, earliest implementation end of LS3 </a:t>
            </a:r>
            <a:r>
              <a:rPr lang="en-GB" sz="1200" b="0" dirty="0">
                <a:solidFill>
                  <a:srgbClr val="1F1F1F"/>
                </a:solidFill>
                <a:sym typeface="Wingdings" pitchFamily="2" charset="2"/>
              </a:rPr>
              <a:t> </a:t>
            </a:r>
            <a:r>
              <a:rPr lang="en-GB" sz="1200" dirty="0">
                <a:solidFill>
                  <a:srgbClr val="1F1F1F"/>
                </a:solidFill>
                <a:sym typeface="Wingdings" pitchFamily="2" charset="2"/>
              </a:rPr>
              <a:t>To be approved</a:t>
            </a:r>
            <a:endParaRPr lang="en-GB" sz="1200" dirty="0">
              <a:solidFill>
                <a:srgbClr val="1F1F1F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C066172-CE3B-9BC7-5076-226519729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M2 Muon Beam – EHN2 Studies and upgrades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82E8B-5FE2-262F-177C-5E9F70A48C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4CFDB-E952-3C26-D46B-271871CF9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80661-E804-6823-8929-C9926D14B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F5BB1D-BE4C-2D8D-E07F-C83197D03EC9}"/>
              </a:ext>
            </a:extLst>
          </p:cNvPr>
          <p:cNvSpPr txBox="1"/>
          <p:nvPr/>
        </p:nvSpPr>
        <p:spPr>
          <a:xfrm>
            <a:off x="6096000" y="139700"/>
            <a:ext cx="5842000" cy="177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dirty="0"/>
              <a:t>G. Dal Maso et al., arXiv:2607.28370 · S. Girod, BE-EA, EDMS 3191451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2FB48D-ABB2-8C85-9548-5B0DCC6021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000" r="3300" b="40000"/>
          <a:stretch>
            <a:fillRect/>
          </a:stretch>
        </p:blipFill>
        <p:spPr>
          <a:xfrm>
            <a:off x="406400" y="4318000"/>
            <a:ext cx="5588000" cy="1562100"/>
          </a:xfrm>
          <a:prstGeom prst="rect">
            <a:avLst/>
          </a:prstGeom>
          <a:ln w="6350">
            <a:solidFill>
              <a:srgbClr val="BFBFBF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4F643D-2209-69BC-0101-B005BCB2A4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000" r="3300" b="40000"/>
          <a:stretch>
            <a:fillRect/>
          </a:stretch>
        </p:blipFill>
        <p:spPr>
          <a:xfrm>
            <a:off x="6197600" y="4318000"/>
            <a:ext cx="5588000" cy="1562100"/>
          </a:xfrm>
          <a:prstGeom prst="rect">
            <a:avLst/>
          </a:prstGeom>
          <a:ln w="6350">
            <a:solidFill>
              <a:srgbClr val="BFBFBF"/>
            </a:solidFill>
          </a:ln>
        </p:spPr>
      </p:pic>
      <p:sp>
        <p:nvSpPr>
          <p:cNvPr id="500" name="Figure heading"/>
          <p:cNvSpPr txBox="1"/>
          <p:nvPr/>
        </p:nvSpPr>
        <p:spPr>
          <a:xfrm>
            <a:off x="406400" y="4064000"/>
            <a:ext cx="5588000" cy="228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GB" sz="1200" b="1" dirty="0">
                <a:solidFill>
                  <a:srgbClr val="1F1F1F"/>
                </a:solidFill>
                <a:latin typeface="Arial"/>
              </a:rPr>
              <a:t>PPE211 today: tests in the CEDAR (XCED) zone</a:t>
            </a:r>
          </a:p>
        </p:txBody>
      </p:sp>
      <p:sp>
        <p:nvSpPr>
          <p:cNvPr id="501" name="Figure heading"/>
          <p:cNvSpPr txBox="1"/>
          <p:nvPr/>
        </p:nvSpPr>
        <p:spPr>
          <a:xfrm>
            <a:off x="6197600" y="4064000"/>
            <a:ext cx="5588000" cy="228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GB" sz="1200" b="1" dirty="0">
                <a:solidFill>
                  <a:srgbClr val="1F1F1F"/>
                </a:solidFill>
                <a:latin typeface="Arial"/>
              </a:rPr>
              <a:t>PPE211 proposal: wall extended for Run 4 (NA64µ set-up shown)</a:t>
            </a:r>
          </a:p>
        </p:txBody>
      </p:sp>
      <p:sp>
        <p:nvSpPr>
          <p:cNvPr id="502" name="Figure heading"/>
          <p:cNvSpPr txBox="1"/>
          <p:nvPr/>
        </p:nvSpPr>
        <p:spPr>
          <a:xfrm>
            <a:off x="6197600" y="1092200"/>
            <a:ext cx="5588000" cy="228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GB" sz="1200" b="1" dirty="0">
                <a:solidFill>
                  <a:srgbClr val="1F1F1F"/>
                </a:solidFill>
                <a:latin typeface="Arial"/>
              </a:rPr>
              <a:t>Muons at MUonE per spill, 160 GeV/c µ⁺</a:t>
            </a:r>
          </a:p>
        </p:txBody>
      </p:sp>
      <p:graphicFrame>
        <p:nvGraphicFramePr>
          <p:cNvPr id="503" name="Chart"/>
          <p:cNvGraphicFramePr/>
          <p:nvPr/>
        </p:nvGraphicFramePr>
        <p:xfrm>
          <a:off x="6197600" y="1346200"/>
          <a:ext cx="5588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10" name="CEDAR zone marker"/>
          <p:cNvSpPr/>
          <p:nvPr/>
        </p:nvSpPr>
        <p:spPr>
          <a:xfrm>
            <a:off x="419100" y="5194300"/>
            <a:ext cx="1625600" cy="2413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2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2600" dirty="0"/>
              <a:t>M2 Hadron Beam – EHN2 </a:t>
            </a:r>
            <a:r>
              <a:rPr lang="fr-CH" sz="2600" dirty="0" err="1"/>
              <a:t>studies</a:t>
            </a:r>
            <a:r>
              <a:rPr lang="fr-CH" sz="2600" dirty="0"/>
              <a:t> and upgrades</a:t>
            </a:r>
            <a:endParaRPr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4258360" y="6382512"/>
            <a:ext cx="657453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700"/>
              </a:spcAft>
            </a:pPr>
            <a:r>
              <a:rPr sz="1200" b="0" i="0">
                <a:solidFill>
                  <a:srgbClr val="0033A0"/>
                </a:solidFill>
                <a:latin typeface="Arial"/>
              </a:rPr>
              <a:t>D. Banerjee | Light Dark Matter Workshop, Bonn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6382512"/>
            <a:ext cx="68580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700"/>
              </a:spcAft>
            </a:pPr>
            <a:fld id="{B6F15528-21DE-4FAA-801E-634DDDAF4B2D}" type="slidenum">
              <a:rPr sz="1200" b="0" i="0">
                <a:solidFill>
                  <a:srgbClr val="0033A0"/>
                </a:solidFill>
                <a:latin typeface="Arial"/>
              </a:rPr>
              <a:t>18</a:t>
            </a:fld>
            <a:endParaRPr sz="1200" b="0" i="0">
              <a:solidFill>
                <a:srgbClr val="0033A0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" y="4509120"/>
            <a:ext cx="353872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500" b="1" i="0" dirty="0">
                <a:solidFill>
                  <a:srgbClr val="00296B"/>
                </a:solidFill>
                <a:latin typeface="Arial"/>
              </a:rPr>
              <a:t>Today’s limit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783440"/>
            <a:ext cx="3538728" cy="987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lang="en-GB" sz="1200" b="0" i="0" dirty="0">
                <a:solidFill>
                  <a:srgbClr val="1B2A44"/>
                </a:solidFill>
                <a:latin typeface="Arial"/>
              </a:rPr>
              <a:t>Up to </a:t>
            </a:r>
            <a:r>
              <a:rPr lang="en-GB" sz="1200" b="1" i="0" dirty="0">
                <a:solidFill>
                  <a:srgbClr val="1B2A44"/>
                </a:solidFill>
                <a:latin typeface="Arial"/>
              </a:rPr>
              <a:t>4.8 × 10⁸ hadrons/spill</a:t>
            </a:r>
            <a:r>
              <a:rPr lang="en-GB" sz="1200" b="0" i="0" dirty="0">
                <a:solidFill>
                  <a:srgbClr val="1B2A44"/>
                </a:solidFill>
                <a:latin typeface="Arial"/>
              </a:rPr>
              <a:t>, RP-limited and only for Drell–Yan with the target absorber in and the muon filter out.</a:t>
            </a:r>
          </a:p>
          <a:p>
            <a:pPr algn="l">
              <a:spcAft>
                <a:spcPts val="500"/>
              </a:spcAft>
            </a:pPr>
            <a:r>
              <a:rPr lang="en-GB" sz="1200" b="1" i="0" dirty="0">
                <a:solidFill>
                  <a:srgbClr val="1B2A44"/>
                </a:solidFill>
                <a:latin typeface="Arial"/>
              </a:rPr>
              <a:t>~2.4% kaons (≈10⁷/spill)</a:t>
            </a:r>
            <a:r>
              <a:rPr lang="en-GB" sz="1200" b="0" i="0" dirty="0">
                <a:solidFill>
                  <a:srgbClr val="1B2A44"/>
                </a:solidFill>
                <a:latin typeface="Arial"/>
              </a:rPr>
              <a:t>: kaon Drell–Yan needs CEDAR tagging, which drops as divergence rises.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79392" y="4509120"/>
            <a:ext cx="353872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lang="fr-CH" sz="1500" b="1" i="0" dirty="0">
                <a:solidFill>
                  <a:srgbClr val="00296B"/>
                </a:solidFill>
                <a:latin typeface="Arial"/>
              </a:rPr>
              <a:t>Lower divergence at the CEDARs</a:t>
            </a:r>
            <a:endParaRPr sz="1500" b="1" i="0" dirty="0">
              <a:solidFill>
                <a:srgbClr val="1A6B52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79392" y="4783440"/>
            <a:ext cx="3538728" cy="987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lang="en-GB" sz="1200" b="1" i="0" dirty="0">
                <a:solidFill>
                  <a:srgbClr val="1B2A44"/>
                </a:solidFill>
                <a:latin typeface="Arial"/>
              </a:rPr>
              <a:t>Full vacuum</a:t>
            </a:r>
            <a:r>
              <a:rPr lang="en-GB" sz="1200" b="0" i="0" dirty="0">
                <a:solidFill>
                  <a:srgbClr val="1B2A44"/>
                </a:solidFill>
                <a:latin typeface="Arial"/>
              </a:rPr>
              <a:t> (100 m in air today) and </a:t>
            </a:r>
            <a:r>
              <a:rPr lang="en-GB" sz="1200" b="1" i="0" dirty="0">
                <a:solidFill>
                  <a:srgbClr val="1B2A44"/>
                </a:solidFill>
                <a:latin typeface="Arial"/>
              </a:rPr>
              <a:t>an extra collimator</a:t>
            </a:r>
            <a:r>
              <a:rPr lang="en-GB" sz="1200" b="0" i="0" dirty="0">
                <a:solidFill>
                  <a:srgbClr val="1B2A44"/>
                </a:solidFill>
                <a:latin typeface="Arial"/>
              </a:rPr>
              <a:t>.</a:t>
            </a:r>
          </a:p>
          <a:p>
            <a:pPr algn="l">
              <a:spcAft>
                <a:spcPts val="500"/>
              </a:spcAft>
            </a:pPr>
            <a:r>
              <a:rPr lang="en-GB" sz="1200" b="0" i="0" dirty="0">
                <a:solidFill>
                  <a:srgbClr val="1B2A44"/>
                </a:solidFill>
                <a:latin typeface="Arial"/>
              </a:rPr>
              <a:t>Closing collimators from 30 to 15 mm halves the divergence; a larger beam at the CEDARs gives σy′ = 53 µrad.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55864" y="4509120"/>
            <a:ext cx="353872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lang="fr-CH" sz="1500" b="1" i="0" dirty="0" err="1">
                <a:solidFill>
                  <a:srgbClr val="00296B"/>
                </a:solidFill>
                <a:latin typeface="Arial"/>
              </a:rPr>
              <a:t>What it delivers</a:t>
            </a:r>
            <a:endParaRPr sz="1500" b="1" i="0" dirty="0">
              <a:solidFill>
                <a:srgbClr val="8A5E00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55864" y="4783440"/>
            <a:ext cx="3872784" cy="6181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lang="en-GB" sz="1200" b="1" i="0" dirty="0">
                <a:solidFill>
                  <a:srgbClr val="1B2A44"/>
                </a:solidFill>
                <a:latin typeface="Arial"/>
              </a:rPr>
              <a:t>6 × 10⁶ kaons/spill</a:t>
            </a:r>
            <a:r>
              <a:rPr lang="en-GB" sz="1200" b="0" i="0" dirty="0">
                <a:solidFill>
                  <a:srgbClr val="1B2A44"/>
                </a:solidFill>
                <a:latin typeface="Arial"/>
              </a:rPr>
              <a:t> within 60 µrad, up from 2.7 × 10⁶ (</a:t>
            </a:r>
            <a:r>
              <a:rPr lang="en-GB" sz="1200" b="1" i="0" dirty="0">
                <a:solidFill>
                  <a:srgbClr val="1B2A44"/>
                </a:solidFill>
                <a:latin typeface="Arial"/>
              </a:rPr>
              <a:t>×2.2</a:t>
            </a:r>
            <a:r>
              <a:rPr lang="en-GB" sz="1200" b="0" i="0" dirty="0">
                <a:solidFill>
                  <a:srgbClr val="1B2A44"/>
                </a:solidFill>
                <a:latin typeface="Arial"/>
              </a:rPr>
              <a:t>), at ~10⁹ hadrons/spill and 120 units on T6.</a:t>
            </a:r>
          </a:p>
          <a:p>
            <a:pPr algn="l">
              <a:spcAft>
                <a:spcPts val="500"/>
              </a:spcAft>
            </a:pPr>
            <a:r>
              <a:rPr lang="en-GB" sz="1200" b="0" i="0" dirty="0">
                <a:solidFill>
                  <a:srgbClr val="1B2A44"/>
                </a:solidFill>
                <a:latin typeface="Arial"/>
              </a:rPr>
              <a:t>Next: 150 units on T6; 3 × 10¹⁴ hadrons/year for AMBER.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C138BF-2885-1748-F02F-C2D5FA4D2590}"/>
              </a:ext>
            </a:extLst>
          </p:cNvPr>
          <p:cNvSpPr txBox="1"/>
          <p:nvPr/>
        </p:nvSpPr>
        <p:spPr>
          <a:xfrm>
            <a:off x="9779232" y="135987"/>
            <a:ext cx="2149416" cy="2554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60" b="0" i="1">
                <a:solidFill>
                  <a:srgbClr val="5C6880"/>
                </a:solidFill>
                <a:latin typeface="Arial"/>
              </a:defRPr>
            </a:lvl1pPr>
          </a:lstStyle>
          <a:p>
            <a:r>
              <a:rPr lang="en-GB" dirty="0"/>
              <a:t>F. Metzger, PhD 2024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10128" y="6382512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0033A0"/>
                </a:solidFill>
              </a:rPr>
              <a:t>30.09.2026</a:t>
            </a:r>
          </a:p>
        </p:txBody>
      </p:sp>
      <p:pic>
        <p:nvPicPr>
          <p:cNvPr id="27" name="Copied Picture 27">
            <a:extLst>
              <a:ext uri="{FF2B5EF4-FFF2-40B4-BE49-F238E27FC236}">
                <a16:creationId xmlns:a16="http://schemas.microsoft.com/office/drawing/2014/main" id="{D022A9C4-EBA0-020F-C7C6-C9CB4733BF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6" t="6369" r="2779"/>
          <a:stretch/>
        </p:blipFill>
        <p:spPr>
          <a:xfrm>
            <a:off x="406400" y="1295400"/>
            <a:ext cx="5588000" cy="2857500"/>
          </a:xfrm>
          <a:prstGeom prst="rect">
            <a:avLst/>
          </a:prstGeom>
        </p:spPr>
      </p:pic>
      <p:pic>
        <p:nvPicPr>
          <p:cNvPr id="28" name="Copied Picture 28" descr="A screenshot of a computer&#10;&#10;Description automatically generated">
            <a:extLst>
              <a:ext uri="{FF2B5EF4-FFF2-40B4-BE49-F238E27FC236}">
                <a16:creationId xmlns:a16="http://schemas.microsoft.com/office/drawing/2014/main" id="{24782D8B-35C7-5B8C-D490-80D252557B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87" t="24502" r="20147" b="23483"/>
          <a:stretch/>
        </p:blipFill>
        <p:spPr>
          <a:xfrm>
            <a:off x="6680200" y="1295400"/>
            <a:ext cx="5105400" cy="2857500"/>
          </a:xfrm>
          <a:prstGeom prst="rect">
            <a:avLst/>
          </a:prstGeom>
        </p:spPr>
      </p:pic>
      <p:sp>
        <p:nvSpPr>
          <p:cNvPr id="400" name="Figure heading"/>
          <p:cNvSpPr txBox="1"/>
          <p:nvPr/>
        </p:nvSpPr>
        <p:spPr>
          <a:xfrm>
            <a:off x="406400" y="10160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GB" sz="1200" b="1" dirty="0">
                <a:solidFill>
                  <a:srgbClr val="1F1F1F"/>
                </a:solidFill>
                <a:latin typeface="Arial"/>
              </a:rPr>
              <a:t>Kaons at the CEDARs, full vacuum (ellipse: 60 µrad)</a:t>
            </a:r>
          </a:p>
        </p:txBody>
      </p:sp>
      <p:sp>
        <p:nvSpPr>
          <p:cNvPr id="401" name="Figure heading"/>
          <p:cNvSpPr txBox="1"/>
          <p:nvPr/>
        </p:nvSpPr>
        <p:spPr>
          <a:xfrm>
            <a:off x="6680200" y="1016000"/>
            <a:ext cx="5334000" cy="2540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GB" sz="1200" b="1" dirty="0">
                <a:solidFill>
                  <a:srgbClr val="1F1F1F"/>
                </a:solidFill>
                <a:latin typeface="Arial"/>
              </a:rPr>
              <a:t>Beam divergence: air, vacuum, vacuum + optics</a:t>
            </a:r>
          </a:p>
        </p:txBody>
      </p:sp>
    </p:spTree>
    <p:extLst>
      <p:ext uri="{BB962C8B-B14F-4D97-AF65-F5344CB8AC3E}">
        <p14:creationId xmlns:p14="http://schemas.microsoft.com/office/powerpoint/2010/main" val="1418134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D6831-1698-62C5-42F6-A50660083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352" y="1124744"/>
            <a:ext cx="9144000" cy="2387600"/>
          </a:xfrm>
        </p:spPr>
        <p:txBody>
          <a:bodyPr/>
          <a:lstStyle/>
          <a:p>
            <a:pPr algn="l"/>
            <a:r>
              <a:rPr lang="en-GB" sz="3600" dirty="0"/>
              <a:t>ECN3 Beams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930E3-B929-52B7-D571-3E5AA93D67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D14A2-2CFA-7D11-057B-B986303BB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17A8D-75A5-FF3E-AD97-A7566ABEF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00" name="EHN1 hall"/>
          <p:cNvSpPr/>
          <p:nvPr/>
        </p:nvSpPr>
        <p:spPr>
          <a:xfrm>
            <a:off x="8661400" y="1536700"/>
            <a:ext cx="2336800" cy="17907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01" name="ECN3 hall"/>
          <p:cNvSpPr/>
          <p:nvPr/>
        </p:nvSpPr>
        <p:spPr>
          <a:xfrm>
            <a:off x="8661400" y="3441700"/>
            <a:ext cx="2336800" cy="4572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02" name="EHN2 hall"/>
          <p:cNvSpPr/>
          <p:nvPr/>
        </p:nvSpPr>
        <p:spPr>
          <a:xfrm>
            <a:off x="8661400" y="4089400"/>
            <a:ext cx="2336800" cy="457200"/>
          </a:xfrm>
          <a:prstGeom prst="rect">
            <a:avLst/>
          </a:prstGeom>
          <a:solidFill>
            <a:srgbClr val="E6ECF7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cxnSp>
        <p:nvCxnSpPr>
          <p:cNvPr id="603" name="Fig line"/>
          <p:cNvCxnSpPr/>
          <p:nvPr/>
        </p:nvCxnSpPr>
        <p:spPr>
          <a:xfrm>
            <a:off x="3886200" y="1974850"/>
            <a:ext cx="18288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4" name="Fig line"/>
          <p:cNvCxnSpPr/>
          <p:nvPr/>
        </p:nvCxnSpPr>
        <p:spPr>
          <a:xfrm>
            <a:off x="4373880" y="1974850"/>
            <a:ext cx="934720" cy="234315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5" name="Fig line"/>
          <p:cNvCxnSpPr/>
          <p:nvPr/>
        </p:nvCxnSpPr>
        <p:spPr>
          <a:xfrm>
            <a:off x="5308600" y="4318000"/>
            <a:ext cx="40640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6" name="Fig line"/>
          <p:cNvCxnSpPr/>
          <p:nvPr/>
        </p:nvCxnSpPr>
        <p:spPr>
          <a:xfrm>
            <a:off x="4881880" y="1974850"/>
            <a:ext cx="487680" cy="91440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7" name="Fig line"/>
          <p:cNvCxnSpPr/>
          <p:nvPr/>
        </p:nvCxnSpPr>
        <p:spPr>
          <a:xfrm>
            <a:off x="5369560" y="2889250"/>
            <a:ext cx="34544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8" name="Fig line"/>
          <p:cNvCxnSpPr/>
          <p:nvPr/>
        </p:nvCxnSpPr>
        <p:spPr>
          <a:xfrm>
            <a:off x="5918200" y="3117850"/>
            <a:ext cx="284480" cy="55245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09" name="Fig line"/>
          <p:cNvCxnSpPr/>
          <p:nvPr/>
        </p:nvCxnSpPr>
        <p:spPr>
          <a:xfrm>
            <a:off x="6202680" y="3670300"/>
            <a:ext cx="164592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cxnSp>
        <p:nvCxnSpPr>
          <p:cNvPr id="610" name="Fig line"/>
          <p:cNvCxnSpPr/>
          <p:nvPr/>
        </p:nvCxnSpPr>
        <p:spPr>
          <a:xfrm>
            <a:off x="6121400" y="17653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1" name="Fig line"/>
          <p:cNvCxnSpPr/>
          <p:nvPr/>
        </p:nvCxnSpPr>
        <p:spPr>
          <a:xfrm>
            <a:off x="6121400" y="21844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2" name="Fig line"/>
          <p:cNvCxnSpPr/>
          <p:nvPr/>
        </p:nvCxnSpPr>
        <p:spPr>
          <a:xfrm>
            <a:off x="6121400" y="26797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3" name="Fig line"/>
          <p:cNvCxnSpPr/>
          <p:nvPr/>
        </p:nvCxnSpPr>
        <p:spPr>
          <a:xfrm>
            <a:off x="6121400" y="30988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4" name="Fig line"/>
          <p:cNvCxnSpPr/>
          <p:nvPr/>
        </p:nvCxnSpPr>
        <p:spPr>
          <a:xfrm>
            <a:off x="8153400" y="3670300"/>
            <a:ext cx="2794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cxnSp>
        <p:nvCxnSpPr>
          <p:cNvPr id="615" name="Fig line"/>
          <p:cNvCxnSpPr/>
          <p:nvPr/>
        </p:nvCxnSpPr>
        <p:spPr>
          <a:xfrm>
            <a:off x="6121400" y="4318000"/>
            <a:ext cx="4826000" cy="0"/>
          </a:xfrm>
          <a:prstGeom prst="line">
            <a:avLst/>
          </a:prstGeom>
          <a:ln w="31750" cap="rnd">
            <a:solidFill>
              <a:srgbClr val="E0662B"/>
            </a:solidFill>
            <a:round/>
            <a:tailEnd type="triangle" w="med" len="med"/>
          </a:ln>
        </p:spPr>
      </p:cxnSp>
      <p:sp>
        <p:nvSpPr>
          <p:cNvPr id="616" name="Splitter 1"/>
          <p:cNvSpPr/>
          <p:nvPr/>
        </p:nvSpPr>
        <p:spPr>
          <a:xfrm>
            <a:off x="4312920" y="1891030"/>
            <a:ext cx="121920" cy="167640"/>
          </a:xfrm>
          <a:prstGeom prst="diamond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17" name="Splitter 2"/>
          <p:cNvSpPr/>
          <p:nvPr/>
        </p:nvSpPr>
        <p:spPr>
          <a:xfrm>
            <a:off x="4820920" y="1891030"/>
            <a:ext cx="121920" cy="167640"/>
          </a:xfrm>
          <a:prstGeom prst="diamond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endParaRPr lang="en-GB" sz="1200" dirty="0"/>
          </a:p>
        </p:txBody>
      </p:sp>
      <p:sp>
        <p:nvSpPr>
          <p:cNvPr id="618" name="Target T2"/>
          <p:cNvSpPr/>
          <p:nvPr/>
        </p:nvSpPr>
        <p:spPr>
          <a:xfrm>
            <a:off x="5715000" y="1807210"/>
            <a:ext cx="4064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T2</a:t>
            </a:r>
            <a:endParaRPr lang="en-GB" sz="1200" dirty="0"/>
          </a:p>
        </p:txBody>
      </p:sp>
      <p:sp>
        <p:nvSpPr>
          <p:cNvPr id="619" name="Target T4"/>
          <p:cNvSpPr/>
          <p:nvPr/>
        </p:nvSpPr>
        <p:spPr>
          <a:xfrm>
            <a:off x="5715000" y="2721610"/>
            <a:ext cx="4064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T4</a:t>
            </a:r>
            <a:endParaRPr lang="en-GB" sz="1200" dirty="0"/>
          </a:p>
        </p:txBody>
      </p:sp>
      <p:sp>
        <p:nvSpPr>
          <p:cNvPr id="620" name="Target T6"/>
          <p:cNvSpPr/>
          <p:nvPr/>
        </p:nvSpPr>
        <p:spPr>
          <a:xfrm>
            <a:off x="5715000" y="4150360"/>
            <a:ext cx="4064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T6</a:t>
            </a:r>
            <a:endParaRPr lang="en-GB" sz="1200" dirty="0"/>
          </a:p>
        </p:txBody>
      </p:sp>
      <p:sp>
        <p:nvSpPr>
          <p:cNvPr id="621" name="Target T10"/>
          <p:cNvSpPr/>
          <p:nvPr/>
        </p:nvSpPr>
        <p:spPr>
          <a:xfrm>
            <a:off x="7848600" y="3502660"/>
            <a:ext cx="304800" cy="335280"/>
          </a:xfrm>
          <a:prstGeom prst="roundRect">
            <a:avLst/>
          </a:prstGeom>
          <a:solidFill>
            <a:srgbClr val="5B6778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T10</a:t>
            </a:r>
            <a:endParaRPr lang="en-GB" sz="1200" dirty="0"/>
          </a:p>
        </p:txBody>
      </p:sp>
      <p:sp>
        <p:nvSpPr>
          <p:cNvPr id="622" name="NA61"/>
          <p:cNvSpPr/>
          <p:nvPr/>
        </p:nvSpPr>
        <p:spPr>
          <a:xfrm>
            <a:off x="9474200" y="16535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NA61</a:t>
            </a:r>
            <a:endParaRPr lang="en-GB" sz="1200" dirty="0"/>
          </a:p>
        </p:txBody>
      </p:sp>
      <p:sp>
        <p:nvSpPr>
          <p:cNvPr id="623" name="NA64"/>
          <p:cNvSpPr/>
          <p:nvPr/>
        </p:nvSpPr>
        <p:spPr>
          <a:xfrm>
            <a:off x="9474200" y="20726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NA64</a:t>
            </a:r>
            <a:endParaRPr lang="en-GB" sz="1200" dirty="0"/>
          </a:p>
        </p:txBody>
      </p:sp>
      <p:sp>
        <p:nvSpPr>
          <p:cNvPr id="624" name="NA62"/>
          <p:cNvSpPr/>
          <p:nvPr/>
        </p:nvSpPr>
        <p:spPr>
          <a:xfrm>
            <a:off x="9474200" y="3558540"/>
            <a:ext cx="650240" cy="223520"/>
          </a:xfrm>
          <a:prstGeom prst="roundRect">
            <a:avLst/>
          </a:prstGeom>
          <a:solidFill>
            <a:srgbClr val="9AA3B2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NA62</a:t>
            </a:r>
            <a:endParaRPr lang="en-GB" sz="1200" dirty="0"/>
          </a:p>
        </p:txBody>
      </p:sp>
      <p:sp>
        <p:nvSpPr>
          <p:cNvPr id="625" name="AMBER"/>
          <p:cNvSpPr/>
          <p:nvPr/>
        </p:nvSpPr>
        <p:spPr>
          <a:xfrm>
            <a:off x="9474200" y="4206240"/>
            <a:ext cx="650240" cy="223520"/>
          </a:xfrm>
          <a:prstGeom prst="roundRect">
            <a:avLst/>
          </a:prstGeom>
          <a:solidFill>
            <a:srgbClr val="0033A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AMBER</a:t>
            </a:r>
            <a:endParaRPr lang="en-GB" sz="1200" dirty="0"/>
          </a:p>
        </p:txBody>
      </p:sp>
      <p:sp>
        <p:nvSpPr>
          <p:cNvPr id="626" name="Fig label"/>
          <p:cNvSpPr txBox="1"/>
          <p:nvPr/>
        </p:nvSpPr>
        <p:spPr>
          <a:xfrm>
            <a:off x="8315960" y="16675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H2</a:t>
            </a:r>
          </a:p>
        </p:txBody>
      </p:sp>
      <p:sp>
        <p:nvSpPr>
          <p:cNvPr id="627" name="Fig label"/>
          <p:cNvSpPr txBox="1"/>
          <p:nvPr/>
        </p:nvSpPr>
        <p:spPr>
          <a:xfrm>
            <a:off x="8315960" y="20866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H4</a:t>
            </a:r>
          </a:p>
        </p:txBody>
      </p:sp>
      <p:sp>
        <p:nvSpPr>
          <p:cNvPr id="628" name="Fig label"/>
          <p:cNvSpPr txBox="1"/>
          <p:nvPr/>
        </p:nvSpPr>
        <p:spPr>
          <a:xfrm>
            <a:off x="8315960" y="25819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H6</a:t>
            </a:r>
          </a:p>
        </p:txBody>
      </p:sp>
      <p:sp>
        <p:nvSpPr>
          <p:cNvPr id="629" name="Fig label"/>
          <p:cNvSpPr txBox="1"/>
          <p:nvPr/>
        </p:nvSpPr>
        <p:spPr>
          <a:xfrm>
            <a:off x="8315960" y="30010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H8</a:t>
            </a:r>
          </a:p>
        </p:txBody>
      </p:sp>
      <p:sp>
        <p:nvSpPr>
          <p:cNvPr id="630" name="Fig label"/>
          <p:cNvSpPr txBox="1"/>
          <p:nvPr/>
        </p:nvSpPr>
        <p:spPr>
          <a:xfrm>
            <a:off x="8315960" y="35725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K12</a:t>
            </a:r>
          </a:p>
        </p:txBody>
      </p:sp>
      <p:sp>
        <p:nvSpPr>
          <p:cNvPr id="631" name="Fig label"/>
          <p:cNvSpPr txBox="1"/>
          <p:nvPr/>
        </p:nvSpPr>
        <p:spPr>
          <a:xfrm>
            <a:off x="8315960" y="4220210"/>
            <a:ext cx="304800" cy="1955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E0662B"/>
                </a:solidFill>
                <a:latin typeface="Calibri"/>
              </a:rPr>
              <a:t>M2</a:t>
            </a:r>
          </a:p>
        </p:txBody>
      </p:sp>
      <p:sp>
        <p:nvSpPr>
          <p:cNvPr id="632" name="Fig label"/>
          <p:cNvSpPr txBox="1"/>
          <p:nvPr/>
        </p:nvSpPr>
        <p:spPr>
          <a:xfrm>
            <a:off x="6405880" y="3382010"/>
            <a:ext cx="3048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P42</a:t>
            </a:r>
          </a:p>
        </p:txBody>
      </p:sp>
      <p:sp>
        <p:nvSpPr>
          <p:cNvPr id="633" name="Fig label"/>
          <p:cNvSpPr txBox="1"/>
          <p:nvPr/>
        </p:nvSpPr>
        <p:spPr>
          <a:xfrm>
            <a:off x="11079480" y="2320290"/>
            <a:ext cx="711200" cy="22352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EHN1</a:t>
            </a:r>
          </a:p>
        </p:txBody>
      </p:sp>
      <p:sp>
        <p:nvSpPr>
          <p:cNvPr id="634" name="Fig label"/>
          <p:cNvSpPr txBox="1"/>
          <p:nvPr/>
        </p:nvSpPr>
        <p:spPr>
          <a:xfrm>
            <a:off x="11079480" y="3558540"/>
            <a:ext cx="711200" cy="22352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ECN3</a:t>
            </a:r>
          </a:p>
        </p:txBody>
      </p:sp>
      <p:sp>
        <p:nvSpPr>
          <p:cNvPr id="635" name="Fig label"/>
          <p:cNvSpPr txBox="1"/>
          <p:nvPr/>
        </p:nvSpPr>
        <p:spPr>
          <a:xfrm>
            <a:off x="11079480" y="4206240"/>
            <a:ext cx="711200" cy="22352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400" b="1" dirty="0">
                <a:solidFill>
                  <a:srgbClr val="0033A0"/>
                </a:solidFill>
                <a:latin typeface="Calibri"/>
              </a:rPr>
              <a:t>EHN2</a:t>
            </a:r>
          </a:p>
        </p:txBody>
      </p:sp>
      <p:sp>
        <p:nvSpPr>
          <p:cNvPr id="636" name="Fig label"/>
          <p:cNvSpPr txBox="1"/>
          <p:nvPr/>
        </p:nvSpPr>
        <p:spPr>
          <a:xfrm>
            <a:off x="3886200" y="1457960"/>
            <a:ext cx="17272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b="1" dirty="0">
                <a:solidFill>
                  <a:srgbClr val="1F2937"/>
                </a:solidFill>
                <a:latin typeface="Calibri"/>
              </a:rPr>
              <a:t>SPS protons, 400 GeV/c</a:t>
            </a:r>
          </a:p>
        </p:txBody>
      </p:sp>
      <p:sp>
        <p:nvSpPr>
          <p:cNvPr id="637" name="Fig label"/>
          <p:cNvSpPr txBox="1"/>
          <p:nvPr/>
        </p:nvSpPr>
        <p:spPr>
          <a:xfrm>
            <a:off x="3886200" y="2143760"/>
            <a:ext cx="4572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Splitters</a:t>
            </a:r>
          </a:p>
        </p:txBody>
      </p:sp>
      <p:cxnSp>
        <p:nvCxnSpPr>
          <p:cNvPr id="638" name="Fig line"/>
          <p:cNvCxnSpPr/>
          <p:nvPr/>
        </p:nvCxnSpPr>
        <p:spPr>
          <a:xfrm>
            <a:off x="8681720" y="4889500"/>
            <a:ext cx="223520" cy="0"/>
          </a:xfrm>
          <a:prstGeom prst="line">
            <a:avLst/>
          </a:prstGeom>
          <a:ln w="31750" cap="rnd">
            <a:solidFill>
              <a:srgbClr val="1F2937"/>
            </a:solidFill>
            <a:round/>
          </a:ln>
        </p:spPr>
      </p:cxnSp>
      <p:sp>
        <p:nvSpPr>
          <p:cNvPr id="639" name="Fig label"/>
          <p:cNvSpPr txBox="1"/>
          <p:nvPr/>
        </p:nvSpPr>
        <p:spPr>
          <a:xfrm>
            <a:off x="8966200" y="4791710"/>
            <a:ext cx="10160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Primary protons</a:t>
            </a:r>
          </a:p>
        </p:txBody>
      </p:sp>
      <p:cxnSp>
        <p:nvCxnSpPr>
          <p:cNvPr id="640" name="Fig line"/>
          <p:cNvCxnSpPr/>
          <p:nvPr/>
        </p:nvCxnSpPr>
        <p:spPr>
          <a:xfrm>
            <a:off x="10205720" y="4889500"/>
            <a:ext cx="223520" cy="0"/>
          </a:xfrm>
          <a:prstGeom prst="line">
            <a:avLst/>
          </a:prstGeom>
          <a:ln w="31750" cap="rnd">
            <a:solidFill>
              <a:srgbClr val="E0662B"/>
            </a:solidFill>
            <a:round/>
          </a:ln>
        </p:spPr>
      </p:cxnSp>
      <p:sp>
        <p:nvSpPr>
          <p:cNvPr id="641" name="Fig label"/>
          <p:cNvSpPr txBox="1"/>
          <p:nvPr/>
        </p:nvSpPr>
        <p:spPr>
          <a:xfrm>
            <a:off x="10490200" y="4791710"/>
            <a:ext cx="1016000" cy="19558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GB" sz="1200" dirty="0">
                <a:solidFill>
                  <a:srgbClr val="4B5563"/>
                </a:solidFill>
                <a:latin typeface="Calibri"/>
              </a:rPr>
              <a:t>Secondary beams</a:t>
            </a:r>
          </a:p>
        </p:txBody>
      </p:sp>
      <p:sp>
        <p:nvSpPr>
          <p:cNvPr id="642" name="NA64">
            <a:extLst>
              <a:ext uri="{FF2B5EF4-FFF2-40B4-BE49-F238E27FC236}">
                <a16:creationId xmlns:a16="http://schemas.microsoft.com/office/drawing/2014/main" id="{67303650-C02A-E47D-850E-F96C7B8D0C59}"/>
              </a:ext>
            </a:extLst>
          </p:cNvPr>
          <p:cNvSpPr/>
          <p:nvPr/>
        </p:nvSpPr>
        <p:spPr>
          <a:xfrm>
            <a:off x="9474889" y="2987040"/>
            <a:ext cx="650240" cy="22352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>
                <a:solidFill>
                  <a:srgbClr val="FFFFFF"/>
                </a:solidFill>
                <a:latin typeface="Calibri"/>
              </a:rPr>
              <a:t>NA60+</a:t>
            </a:r>
            <a:endParaRPr lang="en-GB" sz="1200" dirty="0"/>
          </a:p>
        </p:txBody>
      </p:sp>
      <p:sp>
        <p:nvSpPr>
          <p:cNvPr id="643" name="NA64">
            <a:extLst>
              <a:ext uri="{FF2B5EF4-FFF2-40B4-BE49-F238E27FC236}">
                <a16:creationId xmlns:a16="http://schemas.microsoft.com/office/drawing/2014/main" id="{5DAC7BC5-59D5-241F-3A21-24001D4A80F2}"/>
              </a:ext>
            </a:extLst>
          </p:cNvPr>
          <p:cNvSpPr/>
          <p:nvPr/>
        </p:nvSpPr>
        <p:spPr>
          <a:xfrm>
            <a:off x="10145449" y="3558540"/>
            <a:ext cx="650240" cy="22352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GB" sz="1200" b="1" dirty="0" err="1">
                <a:solidFill>
                  <a:srgbClr val="FFFFFF"/>
                </a:solidFill>
                <a:latin typeface="Calibri"/>
              </a:rPr>
              <a:t>SHiP</a:t>
            </a:r>
            <a:endParaRPr lang="en-GB" sz="1200" dirty="0"/>
          </a:p>
        </p:txBody>
      </p:sp>
      <p:sp>
        <p:nvSpPr>
          <p:cNvPr id="644" name="Rectangle 9">
            <a:extLst>
              <a:ext uri="{FF2B5EF4-FFF2-40B4-BE49-F238E27FC236}">
                <a16:creationId xmlns:a16="http://schemas.microsoft.com/office/drawing/2014/main" id="{460F11B2-B9E3-0A43-F3E8-063A8DF8D293}"/>
              </a:ext>
            </a:extLst>
          </p:cNvPr>
          <p:cNvSpPr/>
          <p:nvPr/>
        </p:nvSpPr>
        <p:spPr>
          <a:xfrm>
            <a:off x="7696200" y="3327400"/>
            <a:ext cx="3886200" cy="6858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0" name="ECN3 notes"/>
          <p:cNvSpPr txBox="1"/>
          <p:nvPr/>
        </p:nvSpPr>
        <p:spPr>
          <a:xfrm>
            <a:off x="3886200" y="5232400"/>
            <a:ext cx="7823200" cy="1066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171450" indent="-171450">
              <a:spcAft>
                <a:spcPts val="300"/>
              </a:spcAft>
              <a:buFont typeface="Arial"/>
              <a:buChar char="•"/>
            </a:pPr>
            <a:r>
              <a:rPr lang="en-GB" sz="1400" b="1" dirty="0">
                <a:solidFill>
                  <a:srgbClr val="1F1F1F"/>
                </a:solidFill>
              </a:rPr>
              <a:t>NA62</a:t>
            </a:r>
            <a:r>
              <a:rPr lang="en-GB" sz="1400" b="0" dirty="0">
                <a:solidFill>
                  <a:srgbClr val="1F1F1F"/>
                </a:solidFill>
              </a:rPr>
              <a:t> ended data taking at the end of Run 3 (2026).</a:t>
            </a:r>
          </a:p>
          <a:p>
            <a:pPr marL="171450" indent="-171450">
              <a:spcAft>
                <a:spcPts val="300"/>
              </a:spcAft>
              <a:buFont typeface="Arial"/>
              <a:buChar char="•"/>
            </a:pPr>
            <a:r>
              <a:rPr lang="en-GB" sz="1400" b="0" dirty="0">
                <a:solidFill>
                  <a:srgbClr val="1F1F1F"/>
                </a:solidFill>
              </a:rPr>
              <a:t>From Run 4: </a:t>
            </a:r>
            <a:r>
              <a:rPr lang="en-GB" sz="1400" b="1" dirty="0">
                <a:solidFill>
                  <a:srgbClr val="1F1F1F"/>
                </a:solidFill>
              </a:rPr>
              <a:t>dedicated slow extraction to BDF/SHiP</a:t>
            </a:r>
            <a:r>
              <a:rPr lang="en-GB" sz="1400" b="0" dirty="0">
                <a:solidFill>
                  <a:srgbClr val="1F1F1F"/>
                </a:solidFill>
              </a:rPr>
              <a:t> in TCC8, 4 × 10¹⁹ PoT/year at 400 GeV/c; first beam on target 2031.</a:t>
            </a:r>
          </a:p>
        </p:txBody>
      </p:sp>
    </p:spTree>
    <p:extLst>
      <p:ext uri="{BB962C8B-B14F-4D97-AF65-F5344CB8AC3E}">
        <p14:creationId xmlns:p14="http://schemas.microsoft.com/office/powerpoint/2010/main" val="147827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25056-9A63-186C-09A9-FC5AA1BCB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1BFB1226-6AAC-9301-447E-B9B448E7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68300"/>
            <a:ext cx="11379200" cy="609600"/>
          </a:xfrm>
        </p:spPr>
        <p:txBody>
          <a:bodyPr anchor="b">
            <a:normAutofit/>
          </a:bodyPr>
          <a:lstStyle/>
          <a:p>
            <a:pPr algn="l"/>
            <a:r>
              <a:rPr lang="en-GB" sz="2800" b="1" dirty="0">
                <a:solidFill>
                  <a:srgbClr val="00296B"/>
                </a:solidFill>
              </a:rPr>
              <a:t>Dedicated Beam Delivery to BDF/SHiP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06188A-A553-76F1-327D-FA44FA0CA639}"/>
              </a:ext>
            </a:extLst>
          </p:cNvPr>
          <p:cNvGrpSpPr/>
          <p:nvPr/>
        </p:nvGrpSpPr>
        <p:grpSpPr>
          <a:xfrm>
            <a:off x="963929" y="1066800"/>
            <a:ext cx="10821670" cy="5130800"/>
            <a:chOff x="-1703840" y="332656"/>
            <a:chExt cx="13762985" cy="652534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4108653-C001-85E6-4284-796BF4797FE6}"/>
                </a:ext>
              </a:extLst>
            </p:cNvPr>
            <p:cNvSpPr/>
            <p:nvPr/>
          </p:nvSpPr>
          <p:spPr>
            <a:xfrm>
              <a:off x="2135560" y="6378349"/>
              <a:ext cx="648072" cy="479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9" name="Triangle 338">
              <a:extLst>
                <a:ext uri="{FF2B5EF4-FFF2-40B4-BE49-F238E27FC236}">
                  <a16:creationId xmlns:a16="http://schemas.microsoft.com/office/drawing/2014/main" id="{959B9E38-4970-69BB-FA0B-69C6FABCE358}"/>
                </a:ext>
              </a:extLst>
            </p:cNvPr>
            <p:cNvSpPr/>
            <p:nvPr/>
          </p:nvSpPr>
          <p:spPr>
            <a:xfrm>
              <a:off x="4089358" y="1311637"/>
              <a:ext cx="398389" cy="341316"/>
            </a:xfrm>
            <a:prstGeom prst="triangle">
              <a:avLst/>
            </a:prstGeom>
            <a:solidFill>
              <a:schemeClr val="accent1">
                <a:lumMod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400"/>
            </a:p>
          </p:txBody>
        </p:sp>
        <p:sp>
          <p:nvSpPr>
            <p:cNvPr id="340" name="Triangle 339">
              <a:extLst>
                <a:ext uri="{FF2B5EF4-FFF2-40B4-BE49-F238E27FC236}">
                  <a16:creationId xmlns:a16="http://schemas.microsoft.com/office/drawing/2014/main" id="{E44CE177-F106-3ECF-18B6-78035900C3B9}"/>
                </a:ext>
              </a:extLst>
            </p:cNvPr>
            <p:cNvSpPr/>
            <p:nvPr/>
          </p:nvSpPr>
          <p:spPr>
            <a:xfrm>
              <a:off x="2949042" y="1312737"/>
              <a:ext cx="398389" cy="341316"/>
            </a:xfrm>
            <a:prstGeom prst="triangle">
              <a:avLst/>
            </a:prstGeom>
            <a:solidFill>
              <a:schemeClr val="accent1">
                <a:lumMod val="1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4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B2A222E-09CC-7952-426D-B3F05DA34A97}"/>
                </a:ext>
              </a:extLst>
            </p:cNvPr>
            <p:cNvSpPr/>
            <p:nvPr/>
          </p:nvSpPr>
          <p:spPr>
            <a:xfrm>
              <a:off x="-1703840" y="1499940"/>
              <a:ext cx="4814563" cy="4586544"/>
            </a:xfrm>
            <a:prstGeom prst="ellipse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6CCD72F-A16F-AC32-EF95-685E2A4AAC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96740" y="6086484"/>
              <a:ext cx="1359139" cy="0"/>
            </a:xfrm>
            <a:prstGeom prst="line">
              <a:avLst/>
            </a:prstGeom>
            <a:ln w="635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F8C2EA-5730-BE13-5AD5-8FCDBFAEB5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0077" y="3511821"/>
              <a:ext cx="875971" cy="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8443FA4-3DE0-F4F1-AFD3-297A68F5A0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62574" y="1506659"/>
              <a:ext cx="1496519" cy="0"/>
            </a:xfrm>
            <a:prstGeom prst="line">
              <a:avLst/>
            </a:prstGeom>
            <a:ln w="635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2DFE24A-EA06-FCE7-9710-ABB4180488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20575" y="3511821"/>
              <a:ext cx="4137285" cy="0"/>
            </a:xfrm>
            <a:prstGeom prst="line">
              <a:avLst/>
            </a:prstGeom>
            <a:ln w="63500">
              <a:solidFill>
                <a:schemeClr val="bg2">
                  <a:lumMod val="1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82A2C91-5294-513C-1AD5-7C3B65DC00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20575" y="1499940"/>
              <a:ext cx="4137285" cy="0"/>
            </a:xfrm>
            <a:prstGeom prst="line">
              <a:avLst/>
            </a:prstGeom>
            <a:ln w="63500">
              <a:solidFill>
                <a:schemeClr val="bg2">
                  <a:lumMod val="1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6F7EB17-26DA-2822-8590-A5BEAC5457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0161" y="2811741"/>
              <a:ext cx="3507699" cy="0"/>
            </a:xfrm>
            <a:prstGeom prst="line">
              <a:avLst/>
            </a:prstGeom>
            <a:ln w="63500">
              <a:solidFill>
                <a:schemeClr val="bg2">
                  <a:lumMod val="1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CC6FAC9-9A85-2D6C-35E0-5507FC5056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75212" y="2164504"/>
              <a:ext cx="3582649" cy="0"/>
            </a:xfrm>
            <a:prstGeom prst="line">
              <a:avLst/>
            </a:prstGeom>
            <a:ln w="63500">
              <a:solidFill>
                <a:schemeClr val="bg2">
                  <a:lumMod val="10000"/>
                </a:schemeClr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D4F869F-FC03-F66B-9FB2-CD6AAD3C53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64366" y="4353071"/>
              <a:ext cx="2293495" cy="0"/>
            </a:xfrm>
            <a:prstGeom prst="line">
              <a:avLst/>
            </a:prstGeom>
            <a:ln w="63500">
              <a:solidFill>
                <a:schemeClr val="bg1">
                  <a:lumMod val="75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6F77819-1DC6-3E61-B512-E36CE41589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94018" y="4343238"/>
              <a:ext cx="900471" cy="1743247"/>
            </a:xfrm>
            <a:prstGeom prst="line">
              <a:avLst/>
            </a:prstGeom>
            <a:ln w="635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E384E88-F4D8-6A74-438E-2A5029C0E5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20573" y="2821574"/>
              <a:ext cx="635539" cy="705239"/>
            </a:xfrm>
            <a:prstGeom prst="line">
              <a:avLst/>
            </a:prstGeom>
            <a:ln w="635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ED62FF6-D5F6-D23D-58E1-2ED97C309B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30408" y="1494785"/>
              <a:ext cx="565401" cy="694569"/>
            </a:xfrm>
            <a:prstGeom prst="line">
              <a:avLst/>
            </a:prstGeom>
            <a:ln w="635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09855431-3F28-ECB1-C3AA-11D27003423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51665" y="4340369"/>
              <a:ext cx="929575" cy="554771"/>
            </a:xfrm>
            <a:prstGeom prst="line">
              <a:avLst/>
            </a:prstGeom>
            <a:ln w="63500">
              <a:solidFill>
                <a:srgbClr val="FF0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8F2610A0-3792-9F21-55FA-56682DCB6C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53788" y="4976564"/>
              <a:ext cx="904073" cy="0"/>
            </a:xfrm>
            <a:prstGeom prst="line">
              <a:avLst/>
            </a:prstGeom>
            <a:ln w="63500">
              <a:solidFill>
                <a:srgbClr val="FF0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5-point Star 68">
              <a:extLst>
                <a:ext uri="{FF2B5EF4-FFF2-40B4-BE49-F238E27FC236}">
                  <a16:creationId xmlns:a16="http://schemas.microsoft.com/office/drawing/2014/main" id="{E7CC07FD-D64C-9A45-5433-4C03D106A137}"/>
                </a:ext>
              </a:extLst>
            </p:cNvPr>
            <p:cNvSpPr/>
            <p:nvPr/>
          </p:nvSpPr>
          <p:spPr>
            <a:xfrm>
              <a:off x="5853799" y="1367206"/>
              <a:ext cx="269501" cy="265471"/>
            </a:xfrm>
            <a:prstGeom prst="star5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0" name="5-point Star 69">
              <a:extLst>
                <a:ext uri="{FF2B5EF4-FFF2-40B4-BE49-F238E27FC236}">
                  <a16:creationId xmlns:a16="http://schemas.microsoft.com/office/drawing/2014/main" id="{6AE4F985-0470-95E4-DE30-6B245F1C6175}"/>
                </a:ext>
              </a:extLst>
            </p:cNvPr>
            <p:cNvSpPr/>
            <p:nvPr/>
          </p:nvSpPr>
          <p:spPr>
            <a:xfrm>
              <a:off x="5853476" y="3369254"/>
              <a:ext cx="269501" cy="265471"/>
            </a:xfrm>
            <a:prstGeom prst="star5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1" name="5-point Star 70">
              <a:extLst>
                <a:ext uri="{FF2B5EF4-FFF2-40B4-BE49-F238E27FC236}">
                  <a16:creationId xmlns:a16="http://schemas.microsoft.com/office/drawing/2014/main" id="{EE26FB9D-26F2-C43B-331D-898CBD3D4B3C}"/>
                </a:ext>
              </a:extLst>
            </p:cNvPr>
            <p:cNvSpPr/>
            <p:nvPr/>
          </p:nvSpPr>
          <p:spPr>
            <a:xfrm>
              <a:off x="5853476" y="5953750"/>
              <a:ext cx="269501" cy="265471"/>
            </a:xfrm>
            <a:prstGeom prst="star5">
              <a:avLst/>
            </a:prstGeom>
            <a:solidFill>
              <a:schemeClr val="bg2">
                <a:lumMod val="10000"/>
              </a:schemeClr>
            </a:solidFill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225C163-1170-37AF-9485-9EC1448199EE}"/>
                </a:ext>
              </a:extLst>
            </p:cNvPr>
            <p:cNvSpPr txBox="1"/>
            <p:nvPr/>
          </p:nvSpPr>
          <p:spPr>
            <a:xfrm>
              <a:off x="5749191" y="971811"/>
              <a:ext cx="1209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T2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1810F74-185B-4B11-AB0D-8D903E25EEB0}"/>
                </a:ext>
              </a:extLst>
            </p:cNvPr>
            <p:cNvSpPr txBox="1"/>
            <p:nvPr/>
          </p:nvSpPr>
          <p:spPr>
            <a:xfrm>
              <a:off x="5726376" y="2973457"/>
              <a:ext cx="9843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T4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DC7BB69-7010-B6DA-A4B9-76F4B5396C9A}"/>
                </a:ext>
              </a:extLst>
            </p:cNvPr>
            <p:cNvSpPr txBox="1"/>
            <p:nvPr/>
          </p:nvSpPr>
          <p:spPr>
            <a:xfrm>
              <a:off x="5726377" y="5562283"/>
              <a:ext cx="9836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T6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0C89802-1679-697E-C6D7-6300D0829B1C}"/>
                </a:ext>
              </a:extLst>
            </p:cNvPr>
            <p:cNvSpPr txBox="1"/>
            <p:nvPr/>
          </p:nvSpPr>
          <p:spPr>
            <a:xfrm>
              <a:off x="4827508" y="1073113"/>
              <a:ext cx="8135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TT23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D5CA406-277C-F51F-0A38-3D1F0BC1F812}"/>
                </a:ext>
              </a:extLst>
            </p:cNvPr>
            <p:cNvSpPr txBox="1"/>
            <p:nvPr/>
          </p:nvSpPr>
          <p:spPr>
            <a:xfrm>
              <a:off x="4974364" y="3065446"/>
              <a:ext cx="8323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TT24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09D0D67-5031-F304-60CF-AFD6E8B0B5DA}"/>
                </a:ext>
              </a:extLst>
            </p:cNvPr>
            <p:cNvSpPr txBox="1"/>
            <p:nvPr/>
          </p:nvSpPr>
          <p:spPr>
            <a:xfrm>
              <a:off x="4870078" y="5608123"/>
              <a:ext cx="7988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TT25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19FD9C1-7C09-5B49-B356-F082FDDF36DC}"/>
                </a:ext>
              </a:extLst>
            </p:cNvPr>
            <p:cNvSpPr txBox="1"/>
            <p:nvPr/>
          </p:nvSpPr>
          <p:spPr>
            <a:xfrm>
              <a:off x="7976767" y="1050819"/>
              <a:ext cx="946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H2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A74ED8F-3AFB-6097-D4CF-59A3BDF3FC14}"/>
                </a:ext>
              </a:extLst>
            </p:cNvPr>
            <p:cNvSpPr txBox="1"/>
            <p:nvPr/>
          </p:nvSpPr>
          <p:spPr>
            <a:xfrm>
              <a:off x="7976767" y="1737585"/>
              <a:ext cx="737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H4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355C901-BC19-AADE-8D7A-E5038DA3F998}"/>
                </a:ext>
              </a:extLst>
            </p:cNvPr>
            <p:cNvSpPr txBox="1"/>
            <p:nvPr/>
          </p:nvSpPr>
          <p:spPr>
            <a:xfrm>
              <a:off x="7976767" y="2400462"/>
              <a:ext cx="5818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H6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DA3A8C5-F463-1AB2-1041-0E02574E547C}"/>
                </a:ext>
              </a:extLst>
            </p:cNvPr>
            <p:cNvSpPr txBox="1"/>
            <p:nvPr/>
          </p:nvSpPr>
          <p:spPr>
            <a:xfrm>
              <a:off x="7976767" y="3075278"/>
              <a:ext cx="5818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H8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6E0D96A-0FE3-4013-58FE-E0B55DE153ED}"/>
                </a:ext>
              </a:extLst>
            </p:cNvPr>
            <p:cNvSpPr txBox="1"/>
            <p:nvPr/>
          </p:nvSpPr>
          <p:spPr>
            <a:xfrm>
              <a:off x="7381539" y="3929033"/>
              <a:ext cx="8062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P4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F661975-C225-FC5E-1B81-6D6C437AAF68}"/>
                </a:ext>
              </a:extLst>
            </p:cNvPr>
            <p:cNvSpPr txBox="1"/>
            <p:nvPr/>
          </p:nvSpPr>
          <p:spPr>
            <a:xfrm>
              <a:off x="7990191" y="4697004"/>
              <a:ext cx="883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P42</a:t>
              </a:r>
            </a:p>
          </p:txBody>
        </p:sp>
        <p:sp>
          <p:nvSpPr>
            <p:cNvPr id="91" name="5-point Star 90">
              <a:extLst>
                <a:ext uri="{FF2B5EF4-FFF2-40B4-BE49-F238E27FC236}">
                  <a16:creationId xmlns:a16="http://schemas.microsoft.com/office/drawing/2014/main" id="{CB052516-6F8D-F19D-2030-535C5D4DAC8F}"/>
                </a:ext>
              </a:extLst>
            </p:cNvPr>
            <p:cNvSpPr/>
            <p:nvPr/>
          </p:nvSpPr>
          <p:spPr>
            <a:xfrm>
              <a:off x="9059192" y="4835811"/>
              <a:ext cx="269501" cy="265471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72E4CFB-95D9-B50E-1C07-0D05E732953D}"/>
                </a:ext>
              </a:extLst>
            </p:cNvPr>
            <p:cNvSpPr txBox="1"/>
            <p:nvPr/>
          </p:nvSpPr>
          <p:spPr>
            <a:xfrm>
              <a:off x="7319035" y="5608123"/>
              <a:ext cx="615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M2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6D1D782-98AE-91E8-E158-D04E3DE36742}"/>
                </a:ext>
              </a:extLst>
            </p:cNvPr>
            <p:cNvSpPr/>
            <p:nvPr/>
          </p:nvSpPr>
          <p:spPr>
            <a:xfrm>
              <a:off x="10675719" y="1290967"/>
              <a:ext cx="806245" cy="2389749"/>
            </a:xfrm>
            <a:prstGeom prst="rect">
              <a:avLst/>
            </a:prstGeom>
            <a:noFill/>
            <a:ln w="635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4DD01F3A-E07D-7117-342E-96390619197A}"/>
                </a:ext>
              </a:extLst>
            </p:cNvPr>
            <p:cNvSpPr/>
            <p:nvPr/>
          </p:nvSpPr>
          <p:spPr>
            <a:xfrm>
              <a:off x="10678759" y="3779274"/>
              <a:ext cx="806245" cy="1361621"/>
            </a:xfrm>
            <a:prstGeom prst="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rgbClr val="FF0000"/>
                </a:solidFill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A79BD80-CB35-C62A-3C07-5601F6D1194E}"/>
                </a:ext>
              </a:extLst>
            </p:cNvPr>
            <p:cNvSpPr/>
            <p:nvPr/>
          </p:nvSpPr>
          <p:spPr>
            <a:xfrm>
              <a:off x="10677672" y="5259510"/>
              <a:ext cx="806245" cy="1307841"/>
            </a:xfrm>
            <a:prstGeom prst="rect">
              <a:avLst/>
            </a:prstGeom>
            <a:noFill/>
            <a:ln w="635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DDF63B7-FB15-F399-6247-C172A2744B56}"/>
                </a:ext>
              </a:extLst>
            </p:cNvPr>
            <p:cNvSpPr txBox="1"/>
            <p:nvPr/>
          </p:nvSpPr>
          <p:spPr>
            <a:xfrm rot="16200000">
              <a:off x="10403349" y="2188205"/>
              <a:ext cx="1382110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700" dirty="0">
                  <a:solidFill>
                    <a:schemeClr val="bg2">
                      <a:lumMod val="10000"/>
                    </a:schemeClr>
                  </a:solidFill>
                </a:rPr>
                <a:t>EHN1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A4108F0-74A7-D6B3-DBB7-9495A6D8F34B}"/>
                </a:ext>
              </a:extLst>
            </p:cNvPr>
            <p:cNvSpPr txBox="1"/>
            <p:nvPr/>
          </p:nvSpPr>
          <p:spPr>
            <a:xfrm rot="16200000">
              <a:off x="10383191" y="4168366"/>
              <a:ext cx="1382109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H" sz="2700" b="1" dirty="0">
                  <a:solidFill>
                    <a:srgbClr val="FF0000"/>
                  </a:solidFill>
                </a:rPr>
                <a:t>ECN3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C565E31-84DB-24F8-792B-2B410ECDE5D3}"/>
                </a:ext>
              </a:extLst>
            </p:cNvPr>
            <p:cNvSpPr txBox="1"/>
            <p:nvPr/>
          </p:nvSpPr>
          <p:spPr>
            <a:xfrm rot="16200000">
              <a:off x="10403887" y="5603900"/>
              <a:ext cx="1382110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700" dirty="0">
                  <a:solidFill>
                    <a:schemeClr val="bg2">
                      <a:lumMod val="10000"/>
                    </a:schemeClr>
                  </a:solidFill>
                </a:rPr>
                <a:t>EHN2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414E01C-EDED-EC5F-8FB7-30F7E7DE058E}"/>
                </a:ext>
              </a:extLst>
            </p:cNvPr>
            <p:cNvSpPr txBox="1"/>
            <p:nvPr/>
          </p:nvSpPr>
          <p:spPr>
            <a:xfrm>
              <a:off x="598265" y="1051318"/>
              <a:ext cx="9313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LSS2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AACC286-AEFC-2399-88F6-AC2465E21F4C}"/>
                </a:ext>
              </a:extLst>
            </p:cNvPr>
            <p:cNvSpPr txBox="1"/>
            <p:nvPr/>
          </p:nvSpPr>
          <p:spPr>
            <a:xfrm>
              <a:off x="8558603" y="3933258"/>
              <a:ext cx="13052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1">
                      <a:lumMod val="75000"/>
                    </a:schemeClr>
                  </a:solidFill>
                </a:rPr>
                <a:t>P41, P61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256B2FF-9C4F-E929-4F3C-622F91D65F24}"/>
                </a:ext>
              </a:extLst>
            </p:cNvPr>
            <p:cNvCxnSpPr>
              <a:cxnSpLocks/>
            </p:cNvCxnSpPr>
            <p:nvPr/>
          </p:nvCxnSpPr>
          <p:spPr>
            <a:xfrm>
              <a:off x="7194489" y="4343237"/>
              <a:ext cx="869876" cy="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E6E8C66-DA9E-8ABF-5817-3A08A139154D}"/>
                </a:ext>
              </a:extLst>
            </p:cNvPr>
            <p:cNvSpPr txBox="1"/>
            <p:nvPr/>
          </p:nvSpPr>
          <p:spPr>
            <a:xfrm>
              <a:off x="374318" y="2074114"/>
              <a:ext cx="1273519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700" dirty="0">
                  <a:solidFill>
                    <a:schemeClr val="bg2">
                      <a:lumMod val="10000"/>
                    </a:schemeClr>
                  </a:solidFill>
                </a:rPr>
                <a:t>SPS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249D755-A035-C88C-6FC0-B3426E6AC3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0573" y="3501989"/>
              <a:ext cx="984355" cy="841248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B2ECF2B-8AF4-2DFB-5B8F-D9308249948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19370" y="3490802"/>
              <a:ext cx="276505" cy="455781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589831B-E4AA-3D59-802C-B1CFB6A397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1429" y="3490801"/>
              <a:ext cx="275092" cy="438232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EDF30F7-031F-2BA3-D5DB-5EFC65D78E73}"/>
                </a:ext>
              </a:extLst>
            </p:cNvPr>
            <p:cNvSpPr txBox="1"/>
            <p:nvPr/>
          </p:nvSpPr>
          <p:spPr>
            <a:xfrm>
              <a:off x="9517290" y="4532087"/>
              <a:ext cx="116057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400" b="1" dirty="0">
                  <a:solidFill>
                    <a:schemeClr val="bg2">
                      <a:lumMod val="10000"/>
                    </a:schemeClr>
                  </a:solidFill>
                </a:rPr>
                <a:t>TCC8</a:t>
              </a:r>
              <a:endParaRPr lang="en-CH" sz="1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162D10-9948-E858-69CB-5C84D881C498}"/>
                </a:ext>
              </a:extLst>
            </p:cNvPr>
            <p:cNvSpPr txBox="1"/>
            <p:nvPr/>
          </p:nvSpPr>
          <p:spPr>
            <a:xfrm>
              <a:off x="4996403" y="4063818"/>
              <a:ext cx="19294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1400" b="1" dirty="0">
                  <a:solidFill>
                    <a:srgbClr val="FF0000"/>
                  </a:solidFill>
                </a:rPr>
                <a:t>No interaction with TCC2 Target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A811FD6-7509-2A4F-205D-FA57820CEE07}"/>
                </a:ext>
              </a:extLst>
            </p:cNvPr>
            <p:cNvSpPr txBox="1"/>
            <p:nvPr/>
          </p:nvSpPr>
          <p:spPr>
            <a:xfrm>
              <a:off x="8830929" y="5133891"/>
              <a:ext cx="16030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H" sz="1400" b="1" dirty="0">
                  <a:solidFill>
                    <a:schemeClr val="bg2">
                      <a:lumMod val="10000"/>
                    </a:schemeClr>
                  </a:solidFill>
                </a:rPr>
                <a:t>BDF/S</a:t>
              </a:r>
              <a:r>
                <a:rPr lang="en-GB" sz="1400" b="1" dirty="0">
                  <a:solidFill>
                    <a:schemeClr val="bg2">
                      <a:lumMod val="10000"/>
                    </a:schemeClr>
                  </a:solidFill>
                </a:rPr>
                <a:t>H</a:t>
              </a:r>
              <a:r>
                <a:rPr lang="en-CH" sz="1400" b="1" dirty="0">
                  <a:solidFill>
                    <a:schemeClr val="bg2">
                      <a:lumMod val="10000"/>
                    </a:schemeClr>
                  </a:solidFill>
                </a:rPr>
                <a:t>iP</a:t>
              </a:r>
            </a:p>
            <a:p>
              <a:pPr algn="ctr"/>
              <a:r>
                <a:rPr lang="en-CH" sz="1400" b="1" dirty="0">
                  <a:solidFill>
                    <a:schemeClr val="bg2">
                      <a:lumMod val="10000"/>
                    </a:schemeClr>
                  </a:solidFill>
                </a:rPr>
                <a:t>Target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288306D-2B1C-E428-CF4D-39FF919E90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60147" y="6095939"/>
              <a:ext cx="4097712" cy="0"/>
            </a:xfrm>
            <a:prstGeom prst="line">
              <a:avLst/>
            </a:prstGeom>
            <a:ln w="63500">
              <a:solidFill>
                <a:schemeClr val="bg2">
                  <a:lumMod val="1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6FB49B7-DBA1-6883-D0CE-482496C6800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58902" y="1473221"/>
              <a:ext cx="635999" cy="2038600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99C5554-3901-191B-6DE5-FEA559682365}"/>
                </a:ext>
              </a:extLst>
            </p:cNvPr>
            <p:cNvSpPr txBox="1"/>
            <p:nvPr/>
          </p:nvSpPr>
          <p:spPr>
            <a:xfrm>
              <a:off x="4092769" y="1836243"/>
              <a:ext cx="232017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FF0000"/>
                  </a:solidFill>
                </a:rPr>
                <a:t>N</a:t>
              </a:r>
              <a:r>
                <a:rPr lang="en-CH" sz="1400" b="1" dirty="0">
                  <a:solidFill>
                    <a:srgbClr val="FF0000"/>
                  </a:solidFill>
                </a:rPr>
                <a:t>o splitting</a:t>
              </a:r>
            </a:p>
            <a:p>
              <a:pPr algn="ctr"/>
              <a:r>
                <a:rPr lang="en-CH" sz="1400" b="1" dirty="0">
                  <a:solidFill>
                    <a:srgbClr val="FF0000"/>
                  </a:solidFill>
                </a:rPr>
                <a:t>in TDC2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0FD1759-33F6-E663-9850-DCE0C366CB6C}"/>
                </a:ext>
              </a:extLst>
            </p:cNvPr>
            <p:cNvCxnSpPr>
              <a:cxnSpLocks/>
            </p:cNvCxnSpPr>
            <p:nvPr/>
          </p:nvCxnSpPr>
          <p:spPr>
            <a:xfrm>
              <a:off x="3110723" y="1499940"/>
              <a:ext cx="1341012" cy="4586544"/>
            </a:xfrm>
            <a:prstGeom prst="line">
              <a:avLst/>
            </a:prstGeom>
            <a:ln w="635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3F1913C-A7AA-269D-9FC7-11F351982348}"/>
                </a:ext>
              </a:extLst>
            </p:cNvPr>
            <p:cNvCxnSpPr>
              <a:cxnSpLocks/>
              <a:stCxn id="7" idx="0"/>
            </p:cNvCxnSpPr>
            <p:nvPr/>
          </p:nvCxnSpPr>
          <p:spPr>
            <a:xfrm flipV="1">
              <a:off x="703441" y="1497966"/>
              <a:ext cx="3594683" cy="1975"/>
            </a:xfrm>
            <a:prstGeom prst="line">
              <a:avLst/>
            </a:prstGeom>
            <a:ln w="635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Oval 16">
              <a:extLst>
                <a:ext uri="{FF2B5EF4-FFF2-40B4-BE49-F238E27FC236}">
                  <a16:creationId xmlns:a16="http://schemas.microsoft.com/office/drawing/2014/main" id="{F12FE5A2-DCD0-D987-3653-083F6E57E06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55187" y="1595632"/>
              <a:ext cx="241940" cy="350365"/>
            </a:xfrm>
            <a:prstGeom prst="ellipse">
              <a:avLst/>
            </a:prstGeom>
            <a:solidFill>
              <a:srgbClr val="993366">
                <a:alpha val="60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vert="eaVert" wrap="none" lIns="0" tIns="0" rIns="0" bIns="0" anchor="ctr"/>
            <a:lstStyle/>
            <a:p>
              <a:endParaRPr lang="en-US" sz="2400" dirty="0"/>
            </a:p>
          </p:txBody>
        </p: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FBF02173-C7EE-74B5-2ED1-D45A02F578E8}"/>
                </a:ext>
              </a:extLst>
            </p:cNvPr>
            <p:cNvGrpSpPr/>
            <p:nvPr/>
          </p:nvGrpSpPr>
          <p:grpSpPr>
            <a:xfrm>
              <a:off x="6210579" y="332656"/>
              <a:ext cx="5664288" cy="2980421"/>
              <a:chOff x="4657934" y="157725"/>
              <a:chExt cx="4248216" cy="2235316"/>
            </a:xfrm>
          </p:grpSpPr>
          <p:cxnSp>
            <p:nvCxnSpPr>
              <p:cNvPr id="179" name="Straight Arrow Connector 178">
                <a:extLst>
                  <a:ext uri="{FF2B5EF4-FFF2-40B4-BE49-F238E27FC236}">
                    <a16:creationId xmlns:a16="http://schemas.microsoft.com/office/drawing/2014/main" id="{BBBD6454-1477-9F91-1A57-5C26D6FCED60}"/>
                  </a:ext>
                </a:extLst>
              </p:cNvPr>
              <p:cNvCxnSpPr>
                <a:cxnSpLocks/>
                <a:stCxn id="12" idx="1"/>
              </p:cNvCxnSpPr>
              <p:nvPr/>
            </p:nvCxnSpPr>
            <p:spPr>
              <a:xfrm flipH="1">
                <a:off x="4657934" y="1236164"/>
                <a:ext cx="2476669" cy="1156877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w="med" len="sm"/>
                <a:tailEnd type="triangle" w="sm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" name="Picture 11" descr="Diagram, engineering drawing&#10;&#10;Description automatically generated">
                <a:extLst>
                  <a:ext uri="{FF2B5EF4-FFF2-40B4-BE49-F238E27FC236}">
                    <a16:creationId xmlns:a16="http://schemas.microsoft.com/office/drawing/2014/main" id="{5BCD6301-AC7B-45A1-63EE-89B7E69390E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-1000" t="-8" r="-84" b="-274"/>
              <a:stretch/>
            </p:blipFill>
            <p:spPr>
              <a:xfrm>
                <a:off x="7134603" y="157725"/>
                <a:ext cx="1771547" cy="2156877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  <p:cxnSp>
          <p:nvCxnSpPr>
            <p:cNvPr id="182" name="Straight Arrow Connector 181">
              <a:extLst>
                <a:ext uri="{FF2B5EF4-FFF2-40B4-BE49-F238E27FC236}">
                  <a16:creationId xmlns:a16="http://schemas.microsoft.com/office/drawing/2014/main" id="{BC119CA3-CD13-61B5-807B-FBB806AE61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08976" y="1861400"/>
              <a:ext cx="2450169" cy="169195"/>
            </a:xfrm>
            <a:prstGeom prst="straightConnector1">
              <a:avLst/>
            </a:prstGeom>
            <a:ln w="6350">
              <a:solidFill>
                <a:srgbClr val="FF0000"/>
              </a:solidFill>
              <a:headEnd w="med" len="sm"/>
              <a:tailEnd type="triangle" w="sm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1BB3BA19-785F-525E-5578-E90849557534}"/>
                </a:ext>
              </a:extLst>
            </p:cNvPr>
            <p:cNvGrpSpPr/>
            <p:nvPr/>
          </p:nvGrpSpPr>
          <p:grpSpPr>
            <a:xfrm>
              <a:off x="168869" y="1737586"/>
              <a:ext cx="3867211" cy="4786604"/>
              <a:chOff x="126652" y="1303189"/>
              <a:chExt cx="2900408" cy="3589953"/>
            </a:xfrm>
          </p:grpSpPr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78FFE584-D6ED-16E9-29E1-87175323AE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32117" y="1335781"/>
                <a:ext cx="194943" cy="727154"/>
              </a:xfrm>
              <a:prstGeom prst="straightConnector1">
                <a:avLst/>
              </a:prstGeom>
              <a:ln w="6350">
                <a:solidFill>
                  <a:schemeClr val="accent1">
                    <a:lumMod val="10000"/>
                  </a:schemeClr>
                </a:solidFill>
                <a:headEnd w="med" len="sm"/>
                <a:tailEnd type="triangle" w="sm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9" name="Group 298">
                <a:extLst>
                  <a:ext uri="{FF2B5EF4-FFF2-40B4-BE49-F238E27FC236}">
                    <a16:creationId xmlns:a16="http://schemas.microsoft.com/office/drawing/2014/main" id="{FD862E69-69CF-D90A-797C-2EC7DFBFE9CA}"/>
                  </a:ext>
                </a:extLst>
              </p:cNvPr>
              <p:cNvGrpSpPr/>
              <p:nvPr/>
            </p:nvGrpSpPr>
            <p:grpSpPr>
              <a:xfrm>
                <a:off x="126652" y="1303189"/>
                <a:ext cx="2890854" cy="3589953"/>
                <a:chOff x="126652" y="1303189"/>
                <a:chExt cx="2890854" cy="3589953"/>
              </a:xfrm>
            </p:grpSpPr>
            <p:grpSp>
              <p:nvGrpSpPr>
                <p:cNvPr id="300" name="Group 299">
                  <a:extLst>
                    <a:ext uri="{FF2B5EF4-FFF2-40B4-BE49-F238E27FC236}">
                      <a16:creationId xmlns:a16="http://schemas.microsoft.com/office/drawing/2014/main" id="{65CEA5A3-8A32-5966-102B-79C717F4540F}"/>
                    </a:ext>
                  </a:extLst>
                </p:cNvPr>
                <p:cNvGrpSpPr/>
                <p:nvPr/>
              </p:nvGrpSpPr>
              <p:grpSpPr>
                <a:xfrm>
                  <a:off x="126652" y="1303189"/>
                  <a:ext cx="2890854" cy="3589953"/>
                  <a:chOff x="126652" y="1303189"/>
                  <a:chExt cx="2890854" cy="3589953"/>
                </a:xfrm>
              </p:grpSpPr>
              <p:sp>
                <p:nvSpPr>
                  <p:cNvPr id="303" name="Rectangle 55">
                    <a:extLst>
                      <a:ext uri="{FF2B5EF4-FFF2-40B4-BE49-F238E27FC236}">
                        <a16:creationId xmlns:a16="http://schemas.microsoft.com/office/drawing/2014/main" id="{E5FA2FE0-C077-40B3-57F6-1BFCECC33A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195995" y="1501667"/>
                    <a:ext cx="201119" cy="20767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rot="10800000" vert="eaVert" wrap="none" lIns="0" tIns="0" rIns="0" bIns="0" anchor="ctr"/>
                  <a:lstStyle/>
                  <a:p>
                    <a:endParaRPr lang="en-US" sz="2400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:a16="http://schemas.microsoft.com/office/drawing/2014/main" id="{BFDB72A8-1121-E7FC-6464-5460F7CD0729}"/>
                      </a:ext>
                    </a:extLst>
                  </p:cNvPr>
                  <p:cNvGrpSpPr/>
                  <p:nvPr/>
                </p:nvGrpSpPr>
                <p:grpSpPr>
                  <a:xfrm>
                    <a:off x="132644" y="1303189"/>
                    <a:ext cx="2884862" cy="3589953"/>
                    <a:chOff x="132644" y="1303189"/>
                    <a:chExt cx="2884862" cy="3589953"/>
                  </a:xfrm>
                </p:grpSpPr>
                <p:grpSp>
                  <p:nvGrpSpPr>
                    <p:cNvPr id="308" name="Group 307">
                      <a:extLst>
                        <a:ext uri="{FF2B5EF4-FFF2-40B4-BE49-F238E27FC236}">
                          <a16:creationId xmlns:a16="http://schemas.microsoft.com/office/drawing/2014/main" id="{6E0DB95C-A23C-A182-D413-597396B0192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2644" y="2834455"/>
                      <a:ext cx="2884862" cy="2058687"/>
                      <a:chOff x="9359900" y="2131187"/>
                      <a:chExt cx="3962401" cy="2575943"/>
                    </a:xfrm>
                  </p:grpSpPr>
                  <p:sp>
                    <p:nvSpPr>
                      <p:cNvPr id="311" name="Rectangle 87">
                        <a:extLst>
                          <a:ext uri="{FF2B5EF4-FFF2-40B4-BE49-F238E27FC236}">
                            <a16:creationId xmlns:a16="http://schemas.microsoft.com/office/drawing/2014/main" id="{41E56203-A376-0C76-34FF-3B49B0FE49C3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9359900" y="2131187"/>
                        <a:ext cx="3962401" cy="257594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 sz="2400" dirty="0"/>
                      </a:p>
                    </p:txBody>
                  </p:sp>
                  <p:sp>
                    <p:nvSpPr>
                      <p:cNvPr id="312" name="Rectangle 6">
                        <a:extLst>
                          <a:ext uri="{FF2B5EF4-FFF2-40B4-BE49-F238E27FC236}">
                            <a16:creationId xmlns:a16="http://schemas.microsoft.com/office/drawing/2014/main" id="{FF7C2FB2-9127-C944-ADDA-6FE4515DFFD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9883775" y="4017137"/>
                        <a:ext cx="1524000" cy="533400"/>
                      </a:xfrm>
                      <a:prstGeom prst="rect">
                        <a:avLst/>
                      </a:prstGeom>
                      <a:solidFill>
                        <a:srgbClr val="B2B2B2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 anchor="ctr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13" name="Rectangle 8">
                        <a:extLst>
                          <a:ext uri="{FF2B5EF4-FFF2-40B4-BE49-F238E27FC236}">
                            <a16:creationId xmlns:a16="http://schemas.microsoft.com/office/drawing/2014/main" id="{2F197B04-B773-DB6C-5B20-2FC40B00720F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9883775" y="2645537"/>
                        <a:ext cx="1524000" cy="685800"/>
                      </a:xfrm>
                      <a:prstGeom prst="rect">
                        <a:avLst/>
                      </a:prstGeom>
                      <a:solidFill>
                        <a:srgbClr val="B2B2B2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 anchor="ctr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14" name="AutoShape 15">
                        <a:extLst>
                          <a:ext uri="{FF2B5EF4-FFF2-40B4-BE49-F238E27FC236}">
                            <a16:creationId xmlns:a16="http://schemas.microsoft.com/office/drawing/2014/main" id="{7D061310-45CC-C4A8-8250-85FD64F099A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 flipV="1">
                        <a:off x="10417970" y="2951131"/>
                        <a:ext cx="457200" cy="303212"/>
                      </a:xfrm>
                      <a:prstGeom prst="homePlate">
                        <a:avLst>
                          <a:gd name="adj" fmla="val 37696"/>
                        </a:avLst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 anchor="ctr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15" name="Line 17">
                        <a:extLst>
                          <a:ext uri="{FF2B5EF4-FFF2-40B4-BE49-F238E27FC236}">
                            <a16:creationId xmlns:a16="http://schemas.microsoft.com/office/drawing/2014/main" id="{F46F5BED-530A-7B87-6B75-94BFC58B7DBB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0036175" y="3331337"/>
                        <a:ext cx="0" cy="685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16" name="Line 18">
                        <a:extLst>
                          <a:ext uri="{FF2B5EF4-FFF2-40B4-BE49-F238E27FC236}">
                            <a16:creationId xmlns:a16="http://schemas.microsoft.com/office/drawing/2014/main" id="{492A3564-B176-0469-0466-364D78B18077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0188575" y="3331337"/>
                        <a:ext cx="0" cy="685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17" name="Line 19">
                        <a:extLst>
                          <a:ext uri="{FF2B5EF4-FFF2-40B4-BE49-F238E27FC236}">
                            <a16:creationId xmlns:a16="http://schemas.microsoft.com/office/drawing/2014/main" id="{0D56E380-8D10-B0D0-EEA8-AD73B6062434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0340975" y="3331337"/>
                        <a:ext cx="0" cy="685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18" name="Line 20">
                        <a:extLst>
                          <a:ext uri="{FF2B5EF4-FFF2-40B4-BE49-F238E27FC236}">
                            <a16:creationId xmlns:a16="http://schemas.microsoft.com/office/drawing/2014/main" id="{1DAFA5B5-D906-9F48-4162-80237EDC7611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0494963" y="3331337"/>
                        <a:ext cx="0" cy="685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19" name="Line 21">
                        <a:extLst>
                          <a:ext uri="{FF2B5EF4-FFF2-40B4-BE49-F238E27FC236}">
                            <a16:creationId xmlns:a16="http://schemas.microsoft.com/office/drawing/2014/main" id="{4A6A727B-83EB-6FD5-60C1-5629160F8CB5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1255375" y="3331337"/>
                        <a:ext cx="0" cy="685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20" name="Line 22">
                        <a:extLst>
                          <a:ext uri="{FF2B5EF4-FFF2-40B4-BE49-F238E27FC236}">
                            <a16:creationId xmlns:a16="http://schemas.microsoft.com/office/drawing/2014/main" id="{AED17BBA-D809-24FE-943E-9117D19D6B09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0798175" y="3331337"/>
                        <a:ext cx="0" cy="685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21" name="Line 27">
                        <a:extLst>
                          <a:ext uri="{FF2B5EF4-FFF2-40B4-BE49-F238E27FC236}">
                            <a16:creationId xmlns:a16="http://schemas.microsoft.com/office/drawing/2014/main" id="{1513EEF2-280A-B610-E50C-12AAC41939DE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0950575" y="3331337"/>
                        <a:ext cx="0" cy="685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22" name="Line 28">
                        <a:extLst>
                          <a:ext uri="{FF2B5EF4-FFF2-40B4-BE49-F238E27FC236}">
                            <a16:creationId xmlns:a16="http://schemas.microsoft.com/office/drawing/2014/main" id="{223887B1-4F11-9CD7-0E0C-A5BD0E81512C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1102975" y="3331337"/>
                        <a:ext cx="0" cy="68580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/>
                      <a:lstStyle/>
                      <a:p>
                        <a:endParaRPr lang="en-US" sz="2400"/>
                      </a:p>
                    </p:txBody>
                  </p:sp>
                  <p:sp>
                    <p:nvSpPr>
                      <p:cNvPr id="323" name="Rectangle 55">
                        <a:extLst>
                          <a:ext uri="{FF2B5EF4-FFF2-40B4-BE49-F238E27FC236}">
                            <a16:creationId xmlns:a16="http://schemas.microsoft.com/office/drawing/2014/main" id="{0583E9D2-641A-B6B8-D2D3-3FEE4AAA5815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1804649" y="2943987"/>
                        <a:ext cx="304799" cy="381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lIns="0" tIns="0" rIns="0" bIns="0" anchor="ctr"/>
                      <a:lstStyle/>
                      <a:p>
                        <a:endParaRPr lang="en-US" sz="2400"/>
                      </a:p>
                    </p:txBody>
                  </p:sp>
                  <p:grpSp>
                    <p:nvGrpSpPr>
                      <p:cNvPr id="324" name="Group 61">
                        <a:extLst>
                          <a:ext uri="{FF2B5EF4-FFF2-40B4-BE49-F238E27FC236}">
                            <a16:creationId xmlns:a16="http://schemas.microsoft.com/office/drawing/2014/main" id="{2AAA9B57-08D7-CC87-15D8-74A5D33928AC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2163425" y="3255137"/>
                        <a:ext cx="463550" cy="685800"/>
                        <a:chOff x="4992" y="1296"/>
                        <a:chExt cx="292" cy="432"/>
                      </a:xfrm>
                    </p:grpSpPr>
                    <p:sp>
                      <p:nvSpPr>
                        <p:cNvPr id="328" name="AutoShape 58">
                          <a:extLst>
                            <a:ext uri="{FF2B5EF4-FFF2-40B4-BE49-F238E27FC236}">
                              <a16:creationId xmlns:a16="http://schemas.microsoft.com/office/drawing/2014/main" id="{C485A9E9-DC7E-48D1-8981-63EFC0E25438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992" y="1296"/>
                          <a:ext cx="144" cy="48"/>
                        </a:xfrm>
                        <a:prstGeom prst="triangle">
                          <a:avLst>
                            <a:gd name="adj" fmla="val 57639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rot="10800000" vert="eaVert" wrap="none" lIns="0" tIns="0" rIns="0" bIns="0" anchor="ctr"/>
                        <a:lstStyle/>
                        <a:p>
                          <a:endParaRPr lang="en-US" sz="2400"/>
                        </a:p>
                      </p:txBody>
                    </p:sp>
                    <p:sp>
                      <p:nvSpPr>
                        <p:cNvPr id="329" name="AutoShape 59">
                          <a:extLst>
                            <a:ext uri="{FF2B5EF4-FFF2-40B4-BE49-F238E27FC236}">
                              <a16:creationId xmlns:a16="http://schemas.microsoft.com/office/drawing/2014/main" id="{D76A74B1-B86D-62B2-8C9B-453C2EB27303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flipH="1">
                          <a:off x="5136" y="1296"/>
                          <a:ext cx="148" cy="48"/>
                        </a:xfrm>
                        <a:prstGeom prst="triangle">
                          <a:avLst>
                            <a:gd name="adj" fmla="val 54727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rot="10800000" vert="eaVert" wrap="none" lIns="0" tIns="0" rIns="0" bIns="0" anchor="ctr"/>
                        <a:lstStyle/>
                        <a:p>
                          <a:endParaRPr lang="en-US" sz="2400"/>
                        </a:p>
                      </p:txBody>
                    </p:sp>
                    <p:sp>
                      <p:nvSpPr>
                        <p:cNvPr id="330" name="Rectangle 60">
                          <a:extLst>
                            <a:ext uri="{FF2B5EF4-FFF2-40B4-BE49-F238E27FC236}">
                              <a16:creationId xmlns:a16="http://schemas.microsoft.com/office/drawing/2014/main" id="{D9F79FDD-4B4F-DBE2-5EEA-8170F398EFF2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035" y="1344"/>
                          <a:ext cx="192" cy="38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rot="10800000" vert="eaVert" wrap="none" lIns="0" tIns="0" rIns="0" bIns="0" anchor="ctr"/>
                        <a:lstStyle/>
                        <a:p>
                          <a:endParaRPr lang="en-US" sz="2400"/>
                        </a:p>
                      </p:txBody>
                    </p:sp>
                  </p:grpSp>
                  <p:grpSp>
                    <p:nvGrpSpPr>
                      <p:cNvPr id="325" name="Group 67">
                        <a:extLst>
                          <a:ext uri="{FF2B5EF4-FFF2-40B4-BE49-F238E27FC236}">
                            <a16:creationId xmlns:a16="http://schemas.microsoft.com/office/drawing/2014/main" id="{2874F0A7-0777-CD77-44F5-E9BF4ED4169E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2622213" y="3102737"/>
                        <a:ext cx="614362" cy="762000"/>
                        <a:chOff x="5757" y="864"/>
                        <a:chExt cx="387" cy="480"/>
                      </a:xfrm>
                    </p:grpSpPr>
                    <p:sp>
                      <p:nvSpPr>
                        <p:cNvPr id="326" name="AutoShape 63">
                          <a:extLst>
                            <a:ext uri="{FF2B5EF4-FFF2-40B4-BE49-F238E27FC236}">
                              <a16:creationId xmlns:a16="http://schemas.microsoft.com/office/drawing/2014/main" id="{B799D528-9B8D-DE14-C2E0-9EC5D27F3ECB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171745">
                          <a:off x="5757" y="864"/>
                          <a:ext cx="190" cy="480"/>
                        </a:xfrm>
                        <a:prstGeom prst="moon">
                          <a:avLst>
                            <a:gd name="adj" fmla="val 60713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rot="10800000" vert="eaVert" wrap="none" lIns="0" tIns="0" rIns="0" bIns="0" anchor="ctr"/>
                        <a:lstStyle/>
                        <a:p>
                          <a:endParaRPr lang="en-US" sz="2400"/>
                        </a:p>
                      </p:txBody>
                    </p:sp>
                    <p:sp>
                      <p:nvSpPr>
                        <p:cNvPr id="327" name="AutoShape 64">
                          <a:extLst>
                            <a:ext uri="{FF2B5EF4-FFF2-40B4-BE49-F238E27FC236}">
                              <a16:creationId xmlns:a16="http://schemas.microsoft.com/office/drawing/2014/main" id="{A6CC3D67-B463-FE74-5125-11FC4DD93F31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171745" flipH="1">
                          <a:off x="5954" y="864"/>
                          <a:ext cx="190" cy="480"/>
                        </a:xfrm>
                        <a:prstGeom prst="moon">
                          <a:avLst>
                            <a:gd name="adj" fmla="val 60713"/>
                          </a:avLst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rot="10800000" vert="eaVert" wrap="none" lIns="0" tIns="0" rIns="0" bIns="0" anchor="ctr"/>
                        <a:lstStyle/>
                        <a:p>
                          <a:endParaRPr lang="en-US" sz="2400"/>
                        </a:p>
                      </p:txBody>
                    </p:sp>
                  </p:grpSp>
                </p:grpSp>
                <p:cxnSp>
                  <p:nvCxnSpPr>
                    <p:cNvPr id="309" name="Straight Arrow Connector 308">
                      <a:extLst>
                        <a:ext uri="{FF2B5EF4-FFF2-40B4-BE49-F238E27FC236}">
                          <a16:creationId xmlns:a16="http://schemas.microsoft.com/office/drawing/2014/main" id="{871C430A-0914-0CCD-1A4C-6B3B6637E53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181271" y="1303189"/>
                      <a:ext cx="488935" cy="0"/>
                    </a:xfrm>
                    <a:prstGeom prst="straightConnector1">
                      <a:avLst/>
                    </a:prstGeom>
                    <a:ln w="6350">
                      <a:solidFill>
                        <a:schemeClr val="accent1">
                          <a:lumMod val="10000"/>
                        </a:schemeClr>
                      </a:solidFill>
                      <a:headEnd w="med" len="sm"/>
                      <a:tailEnd type="triangle" w="sm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0" name="Straight Arrow Connector 309">
                      <a:extLst>
                        <a:ext uri="{FF2B5EF4-FFF2-40B4-BE49-F238E27FC236}">
                          <a16:creationId xmlns:a16="http://schemas.microsoft.com/office/drawing/2014/main" id="{37D75D62-C393-B29F-A4EB-BB92AA215F22}"/>
                        </a:ext>
                      </a:extLst>
                    </p:cNvPr>
                    <p:cNvCxnSpPr>
                      <a:cxnSpLocks/>
                      <a:stCxn id="311" idx="0"/>
                    </p:cNvCxnSpPr>
                    <p:nvPr/>
                  </p:nvCxnSpPr>
                  <p:spPr>
                    <a:xfrm flipV="1">
                      <a:off x="1575075" y="1603271"/>
                      <a:ext cx="434322" cy="1231184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headEnd w="med" len="sm"/>
                      <a:tailEnd type="triangle" w="sm" len="me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305" name="TextBox 304">
                    <a:extLst>
                      <a:ext uri="{FF2B5EF4-FFF2-40B4-BE49-F238E27FC236}">
                        <a16:creationId xmlns:a16="http://schemas.microsoft.com/office/drawing/2014/main" id="{8BB4FF60-B2E5-47CC-53CB-BFB37C8018F2}"/>
                      </a:ext>
                    </a:extLst>
                  </p:cNvPr>
                  <p:cNvSpPr txBox="1"/>
                  <p:nvPr/>
                </p:nvSpPr>
                <p:spPr>
                  <a:xfrm>
                    <a:off x="2006976" y="3335728"/>
                    <a:ext cx="684322" cy="1924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CH" sz="900" b="1" dirty="0"/>
                      <a:t>No Losses </a:t>
                    </a:r>
                  </a:p>
                </p:txBody>
              </p:sp>
              <p:sp>
                <p:nvSpPr>
                  <p:cNvPr id="306" name="TextBox 305">
                    <a:extLst>
                      <a:ext uri="{FF2B5EF4-FFF2-40B4-BE49-F238E27FC236}">
                        <a16:creationId xmlns:a16="http://schemas.microsoft.com/office/drawing/2014/main" id="{0A881823-176A-AD79-D6C0-929FA15C33A4}"/>
                      </a:ext>
                    </a:extLst>
                  </p:cNvPr>
                  <p:cNvSpPr txBox="1"/>
                  <p:nvPr/>
                </p:nvSpPr>
                <p:spPr>
                  <a:xfrm>
                    <a:off x="170345" y="2856919"/>
                    <a:ext cx="277390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CH" sz="1400" b="1" dirty="0"/>
                      <a:t>Dedicated delivery: no splitting</a:t>
                    </a:r>
                  </a:p>
                </p:txBody>
              </p:sp>
              <p:sp>
                <p:nvSpPr>
                  <p:cNvPr id="307" name="TextBox 306">
                    <a:extLst>
                      <a:ext uri="{FF2B5EF4-FFF2-40B4-BE49-F238E27FC236}">
                        <a16:creationId xmlns:a16="http://schemas.microsoft.com/office/drawing/2014/main" id="{A5931B69-6883-CD58-3B73-394DB315417C}"/>
                      </a:ext>
                    </a:extLst>
                  </p:cNvPr>
                  <p:cNvSpPr txBox="1"/>
                  <p:nvPr/>
                </p:nvSpPr>
                <p:spPr>
                  <a:xfrm>
                    <a:off x="126652" y="3756462"/>
                    <a:ext cx="855192" cy="19240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CH" sz="900" b="1" u="sng" dirty="0"/>
                      <a:t>B</a:t>
                    </a:r>
                  </a:p>
                </p:txBody>
              </p:sp>
            </p:grpSp>
            <p:sp>
              <p:nvSpPr>
                <p:cNvPr id="301" name="TextBox 300">
                  <a:extLst>
                    <a:ext uri="{FF2B5EF4-FFF2-40B4-BE49-F238E27FC236}">
                      <a16:creationId xmlns:a16="http://schemas.microsoft.com/office/drawing/2014/main" id="{46E078FB-35E6-1A6E-A06B-57176D87FE12}"/>
                    </a:ext>
                  </a:extLst>
                </p:cNvPr>
                <p:cNvSpPr txBox="1"/>
                <p:nvPr/>
              </p:nvSpPr>
              <p:spPr>
                <a:xfrm>
                  <a:off x="1666768" y="3763479"/>
                  <a:ext cx="1259139" cy="561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H" sz="900" b="1" dirty="0"/>
                    <a:t>TT20 optics changed to transport beam through splitter aperture</a:t>
                  </a:r>
                </a:p>
              </p:txBody>
            </p:sp>
            <p:sp>
              <p:nvSpPr>
                <p:cNvPr id="302" name="Line 22">
                  <a:extLst>
                    <a:ext uri="{FF2B5EF4-FFF2-40B4-BE49-F238E27FC236}">
                      <a16:creationId xmlns:a16="http://schemas.microsoft.com/office/drawing/2014/main" id="{3F047D08-41CF-7B35-06B7-D494160346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1798" y="3794617"/>
                  <a:ext cx="0" cy="5480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rot="10800000" vert="eaVert" wrap="none" lIns="0" tIns="0" rIns="0" bIns="0"/>
                <a:lstStyle/>
                <a:p>
                  <a:endParaRPr lang="en-US" sz="2400"/>
                </a:p>
              </p:txBody>
            </p:sp>
          </p:grpSp>
        </p:grpSp>
        <p:sp>
          <p:nvSpPr>
            <p:cNvPr id="192" name="Oval 16">
              <a:extLst>
                <a:ext uri="{FF2B5EF4-FFF2-40B4-BE49-F238E27FC236}">
                  <a16:creationId xmlns:a16="http://schemas.microsoft.com/office/drawing/2014/main" id="{2D45EB78-4851-7C13-1C8F-DE7027A7AD8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304955" y="4614604"/>
              <a:ext cx="241940" cy="350365"/>
            </a:xfrm>
            <a:prstGeom prst="ellipse">
              <a:avLst/>
            </a:prstGeom>
            <a:solidFill>
              <a:srgbClr val="993366">
                <a:alpha val="60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vert="eaVert" wrap="none" lIns="0" tIns="0" rIns="0" bIns="0" anchor="ctr"/>
            <a:lstStyle/>
            <a:p>
              <a:endParaRPr lang="en-US" sz="2400"/>
            </a:p>
          </p:txBody>
        </p:sp>
        <p:sp>
          <p:nvSpPr>
            <p:cNvPr id="334" name="Oval 16">
              <a:extLst>
                <a:ext uri="{FF2B5EF4-FFF2-40B4-BE49-F238E27FC236}">
                  <a16:creationId xmlns:a16="http://schemas.microsoft.com/office/drawing/2014/main" id="{F3291C59-8BA0-2FF9-0121-78FB79E0904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609145" y="1581115"/>
              <a:ext cx="241940" cy="350365"/>
            </a:xfrm>
            <a:prstGeom prst="ellipse">
              <a:avLst/>
            </a:prstGeom>
            <a:solidFill>
              <a:srgbClr val="993366">
                <a:alpha val="60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vert="eaVert" wrap="none" lIns="0" tIns="0" rIns="0" bIns="0" anchor="ctr"/>
            <a:lstStyle/>
            <a:p>
              <a:endParaRPr lang="en-US" sz="2400" dirty="0"/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7936F867-AA47-AAD9-AED3-A90546DA8B76}"/>
                </a:ext>
              </a:extLst>
            </p:cNvPr>
            <p:cNvSpPr txBox="1"/>
            <p:nvPr/>
          </p:nvSpPr>
          <p:spPr>
            <a:xfrm>
              <a:off x="2136442" y="1076718"/>
              <a:ext cx="9313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TT21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EA84338B-0423-5364-CDE4-01EBA56E4D94}"/>
                </a:ext>
              </a:extLst>
            </p:cNvPr>
            <p:cNvSpPr txBox="1"/>
            <p:nvPr/>
          </p:nvSpPr>
          <p:spPr>
            <a:xfrm>
              <a:off x="3368413" y="1068830"/>
              <a:ext cx="8135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400" dirty="0">
                  <a:solidFill>
                    <a:schemeClr val="bg2">
                      <a:lumMod val="10000"/>
                    </a:schemeClr>
                  </a:solidFill>
                </a:rPr>
                <a:t>TT22</a:t>
              </a: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410240E-59D9-660A-86E9-B0E34ED5D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88100"/>
            <a:ext cx="685800" cy="368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7918391-D411-FE40-AAD7-861AE5233E0E}" type="slidenum">
              <a:rPr lang="en-US" smtClean="0"/>
              <a:pPr/>
              <a:t>20</a:t>
            </a:fld>
            <a:endParaRPr lang="en-US" sz="1333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E2A234-4F22-F99D-3D75-583DF35384E8}"/>
              </a:ext>
            </a:extLst>
          </p:cNvPr>
          <p:cNvSpPr txBox="1"/>
          <p:nvPr/>
        </p:nvSpPr>
        <p:spPr>
          <a:xfrm>
            <a:off x="5588000" y="101600"/>
            <a:ext cx="635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dirty="0">
                <a:solidFill>
                  <a:srgbClr val="595959"/>
                </a:solidFill>
              </a:rPr>
              <a:t>PBC ECN3 Beam Delivery Task Force, CERN-PBC-REPORT-2023-001 · M. Fraser, IPP, Apr 2024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F2FE0CCB-5B7F-5F31-CBF9-E5CA32A1EC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l-GR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7424A74D-CE3A-4CBE-A535-EB84516C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D. Banerjee | Light Dark Matter Workshop, Bonn 2026</a:t>
            </a:r>
            <a:endParaRPr lang="el-G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AD4C0E-CA4F-1740-A45B-AAD6390A8B2B}"/>
              </a:ext>
            </a:extLst>
          </p:cNvPr>
          <p:cNvSpPr/>
          <p:nvPr/>
        </p:nvSpPr>
        <p:spPr>
          <a:xfrm>
            <a:off x="2032000" y="6350000"/>
            <a:ext cx="889000" cy="50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6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909FF3-61F7-40C4-8257-6E40E6533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68300"/>
            <a:ext cx="11379200" cy="609600"/>
          </a:xfrm>
        </p:spPr>
        <p:txBody>
          <a:bodyPr anchor="b"/>
          <a:lstStyle/>
          <a:p>
            <a:pPr algn="l"/>
            <a:r>
              <a:rPr lang="en-GB" sz="2800" b="1" dirty="0">
                <a:solidFill>
                  <a:srgbClr val="00296B"/>
                </a:solidFill>
              </a:rPr>
              <a:t>HI-ECN3: Proton Sharing and Upgrade Plan</a:t>
            </a:r>
          </a:p>
        </p:txBody>
      </p:sp>
      <p:sp>
        <p:nvSpPr>
          <p:cNvPr id="3" name="Footer Placeholder 6">
            <a:extLst>
              <a:ext uri="{FF2B5EF4-FFF2-40B4-BE49-F238E27FC236}">
                <a16:creationId xmlns:a16="http://schemas.microsoft.com/office/drawing/2014/main" id="{522BAEA3-FBC6-B8B8-12F8-DBE8022AAB4D}"/>
              </a:ext>
            </a:extLst>
          </p:cNvPr>
          <p:cNvSpPr txBox="1">
            <a:spLocks/>
          </p:cNvSpPr>
          <p:nvPr/>
        </p:nvSpPr>
        <p:spPr>
          <a:xfrm>
            <a:off x="4927600" y="101600"/>
            <a:ext cx="685800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900" dirty="0">
                <a:solidFill>
                  <a:srgbClr val="595959"/>
                </a:solidFill>
              </a:rPr>
              <a:t>T. Prebibaj et al., CERN-PBC-Notes-2023-001 · M. Fraser, Chamonix 2026 · SHiP, ESPPU input 2025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F33177BC-3128-A416-F20F-C8E76CF061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l-GR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0C648F0-1998-772C-DE55-6A9AF5A9C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D. Banerjee | Light Dark Matter Workshop, Bonn 2026</a:t>
            </a:r>
            <a:endParaRPr lang="el-GR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3D6F763-42F7-472A-F3A4-055193F16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037AA-D9F1-418C-8E0B-6DB1F621E83A}" type="slidenum">
              <a:rPr lang="el-GR" smtClean="0"/>
              <a:t>21</a:t>
            </a:fld>
            <a:endParaRPr lang="el-G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FF0CB8-1F7B-67B8-4472-C7DFCC6FCC2A}"/>
              </a:ext>
            </a:extLst>
          </p:cNvPr>
          <p:cNvSpPr/>
          <p:nvPr/>
        </p:nvSpPr>
        <p:spPr>
          <a:xfrm>
            <a:off x="2135560" y="6378349"/>
            <a:ext cx="648072" cy="479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7" name="Copied Picture 17">
            <a:extLst>
              <a:ext uri="{FF2B5EF4-FFF2-40B4-BE49-F238E27FC236}">
                <a16:creationId xmlns:a16="http://schemas.microsoft.com/office/drawing/2014/main" id="{396EBC62-3353-FCFF-0E55-CAE09273E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1346200"/>
            <a:ext cx="5588000" cy="3111500"/>
          </a:xfrm>
          <a:prstGeom prst="rect">
            <a:avLst/>
          </a:prstGeom>
        </p:spPr>
      </p:pic>
      <p:sp>
        <p:nvSpPr>
          <p:cNvPr id="700" name="Text 701"/>
          <p:cNvSpPr txBox="1"/>
          <p:nvPr/>
        </p:nvSpPr>
        <p:spPr>
          <a:xfrm>
            <a:off x="406400" y="1092200"/>
            <a:ext cx="5588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lang="en-GB" sz="1200" b="1" dirty="0">
                <a:solidFill>
                  <a:srgbClr val="1F1F1F"/>
                </a:solidFill>
                <a:latin typeface="Arial"/>
              </a:rPr>
              <a:t>Proton sharing with a dedicated 1.2 s spill to TCC8</a:t>
            </a:r>
          </a:p>
        </p:txBody>
      </p:sp>
      <p:sp>
        <p:nvSpPr>
          <p:cNvPr id="701" name="Text 702"/>
          <p:cNvSpPr txBox="1"/>
          <p:nvPr/>
        </p:nvSpPr>
        <p:spPr>
          <a:xfrm>
            <a:off x="406400" y="4521200"/>
            <a:ext cx="5588000" cy="431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lang="en-GB" sz="1100" b="0" dirty="0">
                <a:solidFill>
                  <a:srgbClr val="404040"/>
                </a:solidFill>
                <a:latin typeface="Arial"/>
              </a:rPr>
              <a:t>At </a:t>
            </a:r>
            <a:r>
              <a:rPr lang="en-GB" sz="1100" b="1" dirty="0">
                <a:solidFill>
                  <a:srgbClr val="404040"/>
                </a:solidFill>
                <a:latin typeface="Arial"/>
              </a:rPr>
              <a:t>4 × 10¹⁹ PoT/year</a:t>
            </a:r>
            <a:r>
              <a:rPr lang="en-GB" sz="1100" b="0" dirty="0">
                <a:solidFill>
                  <a:srgbClr val="404040"/>
                </a:solidFill>
                <a:latin typeface="Arial"/>
              </a:rPr>
              <a:t> for BDF/SHiP, TCC2 keeps up to 1.25 × 10¹⁹ PoT/year (0.84 × 10¹⁹ with an ion run). SFTPRO 4.2 × 10¹³ ppp, 4.8 s spills.</a:t>
            </a:r>
          </a:p>
        </p:txBody>
      </p:sp>
      <p:sp>
        <p:nvSpPr>
          <p:cNvPr id="703" name="Text 704"/>
          <p:cNvSpPr txBox="1"/>
          <p:nvPr/>
        </p:nvSpPr>
        <p:spPr>
          <a:xfrm>
            <a:off x="6400800" y="1092200"/>
            <a:ext cx="5384800" cy="368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lang="en-GB" sz="1400" b="1" dirty="0">
                <a:solidFill>
                  <a:srgbClr val="00296B"/>
                </a:solidFill>
                <a:latin typeface="Arial"/>
              </a:rPr>
              <a:t>What changes for ECN3</a:t>
            </a:r>
          </a:p>
          <a:p>
            <a:pPr marL="228600" indent="-228600">
              <a:spcAft>
                <a:spcPts val="500"/>
              </a:spcAft>
              <a:buFont typeface="Arial"/>
              <a:buChar char="•"/>
            </a:pPr>
            <a:r>
              <a:rPr lang="en-GB" sz="1300" b="0" dirty="0">
                <a:solidFill>
                  <a:srgbClr val="1F1F1F"/>
                </a:solidFill>
                <a:latin typeface="Arial"/>
              </a:rPr>
              <a:t>Dedicated, </a:t>
            </a:r>
            <a:r>
              <a:rPr lang="en-GB" sz="1300" b="1" dirty="0">
                <a:solidFill>
                  <a:srgbClr val="1F1F1F"/>
                </a:solidFill>
                <a:latin typeface="Arial"/>
              </a:rPr>
              <a:t>shorter spill</a:t>
            </a:r>
            <a:r>
              <a:rPr lang="en-GB" sz="1300" b="0" dirty="0">
                <a:solidFill>
                  <a:srgbClr val="1F1F1F"/>
                </a:solidFill>
                <a:latin typeface="Arial"/>
              </a:rPr>
              <a:t> to TCC8, interleaved with the other North Area users</a:t>
            </a:r>
          </a:p>
          <a:p>
            <a:pPr marL="228600" indent="-228600">
              <a:spcAft>
                <a:spcPts val="500"/>
              </a:spcAft>
              <a:buFont typeface="Arial"/>
              <a:buChar char="•"/>
            </a:pPr>
            <a:r>
              <a:rPr lang="en-GB" sz="1300" b="0" dirty="0">
                <a:solidFill>
                  <a:srgbClr val="1F1F1F"/>
                </a:solidFill>
                <a:latin typeface="Arial"/>
              </a:rPr>
              <a:t>Lower beam losses along TT20 for SHiP's </a:t>
            </a:r>
            <a:r>
              <a:rPr lang="en-GB" sz="1300" b="1" dirty="0">
                <a:solidFill>
                  <a:srgbClr val="1F1F1F"/>
                </a:solidFill>
                <a:latin typeface="Arial"/>
              </a:rPr>
              <a:t>zero-background</a:t>
            </a:r>
            <a:r>
              <a:rPr lang="en-GB" sz="1300" b="0" dirty="0">
                <a:solidFill>
                  <a:srgbClr val="1F1F1F"/>
                </a:solidFill>
                <a:latin typeface="Arial"/>
              </a:rPr>
              <a:t> search</a:t>
            </a:r>
          </a:p>
          <a:p>
            <a:pPr marL="228600" indent="-228600">
              <a:spcAft>
                <a:spcPts val="500"/>
              </a:spcAft>
              <a:buFont typeface="Arial"/>
              <a:buChar char="•"/>
            </a:pPr>
            <a:r>
              <a:rPr lang="en-GB" sz="1300" b="0" dirty="0">
                <a:solidFill>
                  <a:srgbClr val="1F1F1F"/>
                </a:solidFill>
                <a:latin typeface="Arial"/>
              </a:rPr>
              <a:t>New target complex in TCC8 for &gt; </a:t>
            </a:r>
            <a:r>
              <a:rPr lang="en-GB" sz="1300" b="1" dirty="0">
                <a:solidFill>
                  <a:srgbClr val="1F1F1F"/>
                </a:solidFill>
                <a:latin typeface="Arial"/>
              </a:rPr>
              <a:t>4 × 10¹³ protons/spill and 4 × 10¹⁹ protons/year</a:t>
            </a:r>
          </a:p>
          <a:p>
            <a:pPr marL="228600" indent="-228600">
              <a:spcAft>
                <a:spcPts val="500"/>
              </a:spcAft>
              <a:buFont typeface="Arial"/>
              <a:buChar char="•"/>
            </a:pPr>
            <a:r>
              <a:rPr lang="en-GB" sz="1300" b="0" dirty="0">
                <a:solidFill>
                  <a:srgbClr val="1F1F1F"/>
                </a:solidFill>
                <a:latin typeface="Arial"/>
              </a:rPr>
              <a:t>Unused protons from the shared cycle dumped before they reach downstream areas</a:t>
            </a:r>
          </a:p>
          <a:p>
            <a:pPr marL="228600" indent="-228600">
              <a:spcAft>
                <a:spcPts val="500"/>
              </a:spcAft>
              <a:buFont typeface="Arial"/>
              <a:buChar char="•"/>
            </a:pPr>
            <a:r>
              <a:rPr lang="en-GB" sz="1300" b="0" dirty="0">
                <a:solidFill>
                  <a:srgbClr val="1F1F1F"/>
                </a:solidFill>
                <a:latin typeface="Arial"/>
              </a:rPr>
              <a:t>Civil engineering to prepare ECN3 for BDF/SHiP, in synergy with NA-CONS</a:t>
            </a:r>
          </a:p>
        </p:txBody>
      </p:sp>
      <p:cxnSp>
        <p:nvCxnSpPr>
          <p:cNvPr id="704" name="Timeline 705"/>
          <p:cNvCxnSpPr/>
          <p:nvPr/>
        </p:nvCxnSpPr>
        <p:spPr>
          <a:xfrm>
            <a:off x="406400" y="5232400"/>
            <a:ext cx="11379200" cy="0"/>
          </a:xfrm>
          <a:prstGeom prst="line">
            <a:avLst/>
          </a:prstGeom>
          <a:ln w="19050">
            <a:solidFill>
              <a:srgbClr val="BFBFBF"/>
            </a:solidFill>
          </a:ln>
        </p:spPr>
      </p:cxnSp>
      <p:sp>
        <p:nvSpPr>
          <p:cNvPr id="705" name="Milestone 706"/>
          <p:cNvSpPr/>
          <p:nvPr/>
        </p:nvSpPr>
        <p:spPr>
          <a:xfrm>
            <a:off x="406400" y="5156200"/>
            <a:ext cx="152400" cy="1524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06" name="Text 707"/>
          <p:cNvSpPr txBox="1"/>
          <p:nvPr/>
        </p:nvSpPr>
        <p:spPr>
          <a:xfrm>
            <a:off x="406400" y="5384800"/>
            <a:ext cx="2667000" cy="787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lang="en-GB" sz="1300" b="1" dirty="0">
                <a:solidFill>
                  <a:srgbClr val="1F1F1F"/>
                </a:solidFill>
                <a:latin typeface="Arial"/>
              </a:rPr>
              <a:t>2026</a:t>
            </a:r>
          </a:p>
          <a:p>
            <a:pPr algn="l">
              <a:spcAft>
                <a:spcPts val="300"/>
              </a:spcAft>
            </a:pPr>
            <a:r>
              <a:rPr lang="en-GB" sz="1200" b="0" dirty="0">
                <a:solidFill>
                  <a:srgbClr val="1F1F1F"/>
                </a:solidFill>
                <a:latin typeface="Arial"/>
              </a:rPr>
              <a:t>Facility TDR for the intensity upgrade and BDF</a:t>
            </a:r>
          </a:p>
        </p:txBody>
      </p:sp>
      <p:sp>
        <p:nvSpPr>
          <p:cNvPr id="707" name="Milestone 708"/>
          <p:cNvSpPr/>
          <p:nvPr/>
        </p:nvSpPr>
        <p:spPr>
          <a:xfrm>
            <a:off x="3251200" y="5156200"/>
            <a:ext cx="152400" cy="1524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08" name="Text 709"/>
          <p:cNvSpPr txBox="1"/>
          <p:nvPr/>
        </p:nvSpPr>
        <p:spPr>
          <a:xfrm>
            <a:off x="3251200" y="5384800"/>
            <a:ext cx="2484760" cy="787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lang="en-GB" sz="1300" b="1" dirty="0">
                <a:solidFill>
                  <a:srgbClr val="1F1F1F"/>
                </a:solidFill>
                <a:latin typeface="Arial"/>
              </a:rPr>
              <a:t>LS3</a:t>
            </a:r>
          </a:p>
          <a:p>
            <a:pPr algn="l">
              <a:spcAft>
                <a:spcPts val="300"/>
              </a:spcAft>
            </a:pPr>
            <a:r>
              <a:rPr lang="en-GB" sz="1200" b="0" dirty="0">
                <a:solidFill>
                  <a:srgbClr val="1F1F1F"/>
                </a:solidFill>
                <a:latin typeface="Arial"/>
              </a:rPr>
              <a:t>NA-CONS Phase 1 / NA62 dismantling; first beam-line changes installed</a:t>
            </a:r>
          </a:p>
        </p:txBody>
      </p:sp>
      <p:sp>
        <p:nvSpPr>
          <p:cNvPr id="709" name="Milestone 710"/>
          <p:cNvSpPr/>
          <p:nvPr/>
        </p:nvSpPr>
        <p:spPr>
          <a:xfrm>
            <a:off x="6096000" y="5156200"/>
            <a:ext cx="152400" cy="15240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10" name="Text 711"/>
          <p:cNvSpPr txBox="1"/>
          <p:nvPr/>
        </p:nvSpPr>
        <p:spPr>
          <a:xfrm>
            <a:off x="6096000" y="5384800"/>
            <a:ext cx="2667000" cy="787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lang="en-GB" sz="1300" b="1" dirty="0">
                <a:solidFill>
                  <a:srgbClr val="1F1F1F"/>
                </a:solidFill>
                <a:latin typeface="Arial"/>
              </a:rPr>
              <a:t>Early Run 4</a:t>
            </a:r>
          </a:p>
          <a:p>
            <a:pPr algn="l">
              <a:spcAft>
                <a:spcPts val="300"/>
              </a:spcAft>
            </a:pPr>
            <a:r>
              <a:rPr lang="en-GB" sz="1200" b="0" dirty="0">
                <a:solidFill>
                  <a:srgbClr val="1F1F1F"/>
                </a:solidFill>
                <a:latin typeface="Arial"/>
              </a:rPr>
              <a:t>BDF construction in TCC8, North Area running in parallel</a:t>
            </a:r>
          </a:p>
        </p:txBody>
      </p:sp>
      <p:sp>
        <p:nvSpPr>
          <p:cNvPr id="711" name="Milestone 712"/>
          <p:cNvSpPr/>
          <p:nvPr/>
        </p:nvSpPr>
        <p:spPr>
          <a:xfrm>
            <a:off x="8940800" y="5156200"/>
            <a:ext cx="152400" cy="152400"/>
          </a:xfrm>
          <a:prstGeom prst="ellipse">
            <a:avLst/>
          </a:prstGeom>
          <a:solidFill>
            <a:srgbClr val="00296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12" name="Text 713"/>
          <p:cNvSpPr txBox="1"/>
          <p:nvPr/>
        </p:nvSpPr>
        <p:spPr>
          <a:xfrm>
            <a:off x="8940800" y="5384800"/>
            <a:ext cx="2667000" cy="787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lang="en-GB" sz="1300" b="1" dirty="0">
                <a:solidFill>
                  <a:srgbClr val="00296B"/>
                </a:solidFill>
                <a:latin typeface="Arial"/>
              </a:rPr>
              <a:t>2031</a:t>
            </a:r>
          </a:p>
          <a:p>
            <a:pPr algn="l">
              <a:spcAft>
                <a:spcPts val="300"/>
              </a:spcAft>
            </a:pPr>
            <a:r>
              <a:rPr lang="en-GB" sz="1200" b="0" dirty="0">
                <a:solidFill>
                  <a:srgbClr val="1F1F1F"/>
                </a:solidFill>
                <a:latin typeface="Arial"/>
              </a:rPr>
              <a:t>First beam on target; ~6 × 10²⁰ PoT over ~15 years</a:t>
            </a:r>
          </a:p>
        </p:txBody>
      </p:sp>
    </p:spTree>
    <p:extLst>
      <p:ext uri="{BB962C8B-B14F-4D97-AF65-F5344CB8AC3E}">
        <p14:creationId xmlns:p14="http://schemas.microsoft.com/office/powerpoint/2010/main" val="2483151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706940-7006-9242-872A-D16BEC828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Roadmap for Non-Collider Physics at CERN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0CF7A8-49E9-5548-B4AD-D297B947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94E1E4-BBCF-E947-B8A0-68E57567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12DBA-44E8-E44C-A0D6-1C0C4696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3" name="Content Placeholder 6">
            <a:extLst>
              <a:ext uri="{FF2B5EF4-FFF2-40B4-BE49-F238E27FC236}">
                <a16:creationId xmlns:a16="http://schemas.microsoft.com/office/drawing/2014/main" id="{84FAC471-77A4-F5E6-70DA-2EEFD5119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7075" y="1143000"/>
            <a:ext cx="5490228" cy="4754880"/>
          </a:xfrm>
        </p:spPr>
        <p:txBody>
          <a:bodyPr/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500" b="0" dirty="0">
                <a:solidFill>
                  <a:srgbClr val="000000"/>
                </a:solidFill>
              </a:rPr>
              <a:t>Launched in June 2026: a task force develops a baseline plan and scenarios for CERN's non-collider programme over the next two decades (2027–2046).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500" b="0" dirty="0">
                <a:solidFill>
                  <a:srgbClr val="000000"/>
                </a:solidFill>
              </a:rPr>
              <a:t>Builds on the Physics Beyond Colliders (PBC) study – ongoing feasibility studies (ECN3/SHiP, NA64, M2, ion beams…) feed directly into it.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500" b="0" dirty="0">
                <a:solidFill>
                  <a:srgbClr val="000000"/>
                </a:solidFill>
              </a:rPr>
              <a:t>Covers the full portfolio: North &amp; East Area fixed-target programme, ISOLDE, AD/ELENA, n_TOF, neutrino and forward physics – &gt; 3000 users.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500" b="0" dirty="0">
                <a:solidFill>
                  <a:srgbClr val="000000"/>
                </a:solidFill>
              </a:rPr>
              <a:t>Transparent prioritisation, community engagement, coherence with CERN's overall programme.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500" b="0" dirty="0">
                <a:solidFill>
                  <a:srgbClr val="000000"/>
                </a:solidFill>
              </a:rPr>
              <a:t>Outcome within one year → informs the 2027 Medium-Term Plan.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500" b="0" dirty="0">
                <a:solidFill>
                  <a:srgbClr val="000000"/>
                </a:solidFill>
              </a:rPr>
              <a:t>Timely for the dark-sector community to bring in beam requests (particle, intensity, timeline).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" y="1234440"/>
            <a:ext cx="5669280" cy="914400"/>
          </a:xfrm>
          <a:prstGeom prst="roundRect">
            <a:avLst>
              <a:gd name="adj" fmla="val 12000"/>
            </a:avLst>
          </a:prstGeom>
          <a:solidFill>
            <a:srgbClr val="E6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rtlCol="0" anchor="ctr"/>
          <a:lstStyle/>
          <a:p>
            <a:pPr algn="l"/>
            <a:r>
              <a:rPr sz="1600" b="1">
                <a:solidFill>
                  <a:srgbClr val="0033A0"/>
                </a:solidFill>
              </a:rPr>
              <a:t>2016 – 2025</a:t>
            </a:r>
          </a:p>
          <a:p>
            <a:pPr algn="l"/>
            <a:r>
              <a:rPr sz="1300">
                <a:solidFill>
                  <a:srgbClr val="2F2F2F"/>
                </a:solidFill>
              </a:rPr>
              <a:t>Physics Beyond Colliders study – input to the European Strategy update</a:t>
            </a:r>
          </a:p>
        </p:txBody>
      </p:sp>
      <p:sp>
        <p:nvSpPr>
          <p:cNvPr id="25" name="Down Arrow 24"/>
          <p:cNvSpPr/>
          <p:nvPr/>
        </p:nvSpPr>
        <p:spPr>
          <a:xfrm>
            <a:off x="3200400" y="2167128"/>
            <a:ext cx="274320" cy="237744"/>
          </a:xfrm>
          <a:prstGeom prst="downArrow">
            <a:avLst/>
          </a:prstGeom>
          <a:solidFill>
            <a:srgbClr val="0033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502920" y="2423160"/>
            <a:ext cx="5669280" cy="914400"/>
          </a:xfrm>
          <a:prstGeom prst="roundRect">
            <a:avLst>
              <a:gd name="adj" fmla="val 12000"/>
            </a:avLst>
          </a:prstGeom>
          <a:solidFill>
            <a:srgbClr val="0033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rtlCol="0" anchor="ctr"/>
          <a:lstStyle/>
          <a:p>
            <a:pPr algn="l"/>
            <a:r>
              <a:rPr sz="1600" b="1">
                <a:solidFill>
                  <a:srgbClr val="FFFFFF"/>
                </a:solidFill>
              </a:rPr>
              <a:t>June 2026</a:t>
            </a:r>
          </a:p>
          <a:p>
            <a:pPr algn="l"/>
            <a:r>
              <a:rPr sz="1300">
                <a:solidFill>
                  <a:srgbClr val="FFFFFF"/>
                </a:solidFill>
              </a:rPr>
              <a:t>Roadmap for Non-Collider Physics launched (task force)</a:t>
            </a:r>
          </a:p>
        </p:txBody>
      </p:sp>
      <p:sp>
        <p:nvSpPr>
          <p:cNvPr id="27" name="Down Arrow 26"/>
          <p:cNvSpPr/>
          <p:nvPr/>
        </p:nvSpPr>
        <p:spPr>
          <a:xfrm>
            <a:off x="3200400" y="3355848"/>
            <a:ext cx="274320" cy="237744"/>
          </a:xfrm>
          <a:prstGeom prst="downArrow">
            <a:avLst/>
          </a:prstGeom>
          <a:solidFill>
            <a:srgbClr val="0033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502920" y="3611880"/>
            <a:ext cx="5669280" cy="914400"/>
          </a:xfrm>
          <a:prstGeom prst="roundRect">
            <a:avLst>
              <a:gd name="adj" fmla="val 12000"/>
            </a:avLst>
          </a:prstGeom>
          <a:solidFill>
            <a:srgbClr val="E6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rtlCol="0" anchor="ctr"/>
          <a:lstStyle/>
          <a:p>
            <a:pPr algn="l"/>
            <a:r>
              <a:rPr sz="1600" b="1">
                <a:solidFill>
                  <a:srgbClr val="0033A0"/>
                </a:solidFill>
              </a:rPr>
              <a:t>~ mid-2027</a:t>
            </a:r>
          </a:p>
          <a:p>
            <a:pPr algn="l"/>
            <a:r>
              <a:rPr sz="1300">
                <a:solidFill>
                  <a:srgbClr val="2F2F2F"/>
                </a:solidFill>
              </a:rPr>
              <a:t>Baseline plan &amp; scenarios → 2027 Medium-Term Plan</a:t>
            </a:r>
          </a:p>
        </p:txBody>
      </p:sp>
      <p:sp>
        <p:nvSpPr>
          <p:cNvPr id="29" name="Down Arrow 28"/>
          <p:cNvSpPr/>
          <p:nvPr/>
        </p:nvSpPr>
        <p:spPr>
          <a:xfrm>
            <a:off x="3200400" y="4544568"/>
            <a:ext cx="274320" cy="237744"/>
          </a:xfrm>
          <a:prstGeom prst="downArrow">
            <a:avLst/>
          </a:prstGeom>
          <a:solidFill>
            <a:srgbClr val="0033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502920" y="4800600"/>
            <a:ext cx="5669280" cy="914400"/>
          </a:xfrm>
          <a:prstGeom prst="roundRect">
            <a:avLst>
              <a:gd name="adj" fmla="val 12000"/>
            </a:avLst>
          </a:prstGeom>
          <a:solidFill>
            <a:srgbClr val="E6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rtlCol="0" anchor="ctr"/>
          <a:lstStyle/>
          <a:p>
            <a:pPr algn="l"/>
            <a:r>
              <a:rPr sz="1600" b="1">
                <a:solidFill>
                  <a:srgbClr val="0033A0"/>
                </a:solidFill>
              </a:rPr>
              <a:t>2027 – 2046</a:t>
            </a:r>
          </a:p>
          <a:p>
            <a:pPr algn="l"/>
            <a:r>
              <a:rPr sz="1300">
                <a:solidFill>
                  <a:srgbClr val="2F2F2F"/>
                </a:solidFill>
              </a:rPr>
              <a:t>Implementation: Run 4, LS4 and beyond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28364" y="142761"/>
            <a:ext cx="269485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dirty="0">
                <a:solidFill>
                  <a:srgbClr val="0033A0"/>
                </a:solidFill>
              </a:rPr>
              <a:t>M. Brugger</a:t>
            </a:r>
          </a:p>
        </p:txBody>
      </p:sp>
    </p:spTree>
    <p:extLst>
      <p:ext uri="{BB962C8B-B14F-4D97-AF65-F5344CB8AC3E}">
        <p14:creationId xmlns:p14="http://schemas.microsoft.com/office/powerpoint/2010/main" val="4133658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52" y="247399"/>
            <a:ext cx="10515600" cy="770965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Opportunities at the FCC-ee Injector</a:t>
            </a:r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037AA-D9F1-418C-8E0B-6DB1F621E83A}" type="slidenum">
              <a:rPr lang="el-GR" smtClean="0"/>
              <a:t>23</a:t>
            </a:fld>
            <a:endParaRPr lang="el-GR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9E633A5-6AEA-58B8-AED6-27329D549C4E}"/>
              </a:ext>
            </a:extLst>
          </p:cNvPr>
          <p:cNvSpPr/>
          <p:nvPr/>
        </p:nvSpPr>
        <p:spPr>
          <a:xfrm>
            <a:off x="2135560" y="6378349"/>
            <a:ext cx="648072" cy="479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BA1768-2C18-F85D-5BED-E58A6E911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624" y="3573016"/>
            <a:ext cx="8633876" cy="2777839"/>
          </a:xfrm>
          <a:prstGeom prst="rect">
            <a:avLst/>
          </a:prstGeom>
        </p:spPr>
      </p:pic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CE18637F-87D6-3C25-05C3-5B6A0ED67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018364"/>
            <a:ext cx="11629935" cy="770965"/>
          </a:xfrm>
        </p:spPr>
        <p:txBody>
          <a:bodyPr/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dirty="0">
                <a:solidFill>
                  <a:srgbClr val="000000"/>
                </a:solidFill>
              </a:rPr>
              <a:t>One possible site of the FCC-ee injector complex is being discussed close to the CERN North Area, with first beam for commissioning currently around 2042 should the FCC-ee project be approved.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dirty="0">
                <a:solidFill>
                  <a:srgbClr val="000000"/>
                </a:solidFill>
              </a:rPr>
              <a:t>The FCC-ee injector should operate for the physics program 185 days/year, with an efficiency of 95%. The total operation time should be of 245 days/year. A normal shutdown duration should be of 120 days/year.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EAC4D42-1DE6-91B1-25E5-3F46875DEE64}"/>
              </a:ext>
            </a:extLst>
          </p:cNvPr>
          <p:cNvGraphicFramePr/>
          <p:nvPr/>
        </p:nvGraphicFramePr>
        <p:xfrm>
          <a:off x="403200" y="2276872"/>
          <a:ext cx="6572221" cy="1676400"/>
        </p:xfrm>
        <a:graphic>
          <a:graphicData uri="http://schemas.openxmlformats.org/drawingml/2006/table">
            <a:tbl>
              <a:tblPr/>
              <a:tblGrid>
                <a:gridCol w="2075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6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Beam parameter</a:t>
                      </a:r>
                    </a:p>
                  </a:txBody>
                  <a:tcPr marL="45720" marR="45720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Potential fixed-target operation</a:t>
                      </a:r>
                    </a:p>
                  </a:txBody>
                  <a:tcPr marL="45720" marR="45720" anchor="ctr">
                    <a:solidFill>
                      <a:srgbClr val="0033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Species / energy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e⁻ and e⁺, 2.86–20 GeV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117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Pulse structure</a:t>
                      </a:r>
                    </a:p>
                  </a:txBody>
                  <a:tcPr marL="45720" marR="45720" anchor="ctr"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100 Hz, up to 4 bunches, 25 ns spacing</a:t>
                      </a:r>
                    </a:p>
                  </a:txBody>
                  <a:tcPr marL="45720" marR="45720" anchor="ctr">
                    <a:solidFill>
                      <a:srgbClr val="F4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Beam power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Up to 20 kW at 20 GeV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402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Polarisation</a:t>
                      </a:r>
                    </a:p>
                  </a:txBody>
                  <a:tcPr marL="45720" marR="45720" anchor="ctr"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Up to 90% for </a:t>
                      </a:r>
                      <a:r>
                        <a:rPr lang="en-GB" sz="1600" b="0" dirty="0">
                          <a:solidFill>
                            <a:srgbClr val="111111"/>
                          </a:solidFill>
                          <a:latin typeface="+mn-lt"/>
                          <a:ea typeface="Arial"/>
                          <a:cs typeface="Arial"/>
                        </a:rPr>
                        <a:t>e⁻, option for e⁺</a:t>
                      </a:r>
                      <a:endParaRPr sz="1600" b="0" dirty="0">
                        <a:solidFill>
                          <a:srgbClr val="11111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45720" marR="45720" anchor="ctr">
                    <a:solidFill>
                      <a:srgbClr val="F4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Picture 10" descr="https://indico.cern.ch/event/1454873/logo-1779061876.png">
            <a:extLst>
              <a:ext uri="{FF2B5EF4-FFF2-40B4-BE49-F238E27FC236}">
                <a16:creationId xmlns:a16="http://schemas.microsoft.com/office/drawing/2014/main" id="{B56570BD-F1FF-8893-A6E9-381A6AC95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1145" y="2583482"/>
            <a:ext cx="1552801" cy="531590"/>
          </a:xfrm>
          <a:prstGeom prst="rect">
            <a:avLst/>
          </a:prstGeom>
        </p:spPr>
      </p:pic>
      <p:sp>
        <p:nvSpPr>
          <p:cNvPr id="120" name="Presenter name"/>
          <p:cNvSpPr txBox="1"/>
          <p:nvPr/>
        </p:nvSpPr>
        <p:spPr>
          <a:xfrm>
            <a:off x="9779000" y="101600"/>
            <a:ext cx="21463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dirty="0">
                <a:solidFill>
                  <a:srgbClr val="595959"/>
                </a:solidFill>
              </a:rPr>
              <a:t>J. Bernhard</a:t>
            </a:r>
          </a:p>
        </p:txBody>
      </p:sp>
    </p:spTree>
    <p:extLst>
      <p:ext uri="{BB962C8B-B14F-4D97-AF65-F5344CB8AC3E}">
        <p14:creationId xmlns:p14="http://schemas.microsoft.com/office/powerpoint/2010/main" val="559780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EB17C-A912-D909-6043-8D150FAF7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69A3C-1E03-9AB3-A78C-51992780C2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l-G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16575-9242-3319-574C-92A90CA6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72E2F-B076-5C1B-1BF8-7A1C6414D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037AA-D9F1-418C-8E0B-6DB1F621E83A}" type="slidenum">
              <a:rPr lang="el-GR" smtClean="0"/>
              <a:t>24</a:t>
            </a:fld>
            <a:endParaRPr lang="el-GR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FBBB15F-1123-48E7-4FA1-26D084F049A1}"/>
              </a:ext>
            </a:extLst>
          </p:cNvPr>
          <p:cNvSpPr/>
          <p:nvPr/>
        </p:nvSpPr>
        <p:spPr>
          <a:xfrm>
            <a:off x="2135560" y="6378349"/>
            <a:ext cx="648072" cy="479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C0971D1-98BD-D9B3-B8E1-ADAF71175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Possible Experiment Locations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6E91A4-70A0-14FD-3762-452290B2F699}"/>
              </a:ext>
            </a:extLst>
          </p:cNvPr>
          <p:cNvSpPr>
            <a:spLocks noGrp="1"/>
          </p:cNvSpPr>
          <p:nvPr/>
        </p:nvSpPr>
        <p:spPr>
          <a:xfrm>
            <a:off x="523875" y="4667250"/>
            <a:ext cx="54292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0033A0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0033A0"/>
                </a:solidFill>
                <a:latin typeface="Arial"/>
                <a:ea typeface="Arial"/>
                <a:cs typeface="Arial"/>
              </a:rPr>
              <a:t>Indicative injector siting near the North Area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A3C5DE-CE3F-7C97-2D6C-B90E0EBCAF32}"/>
              </a:ext>
            </a:extLst>
          </p:cNvPr>
          <p:cNvSpPr>
            <a:spLocks noGrp="1"/>
          </p:cNvSpPr>
          <p:nvPr/>
        </p:nvSpPr>
        <p:spPr>
          <a:xfrm>
            <a:off x="6286500" y="1333500"/>
            <a:ext cx="5429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33A0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0033A0"/>
                </a:solidFill>
                <a:latin typeface="Arial"/>
                <a:ea typeface="Arial"/>
                <a:cs typeface="Arial"/>
              </a:rPr>
              <a:t>Existing halls: EHN1 and EHN2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BDEBC9-AC83-EED2-84E9-7FE5899ECC27}"/>
              </a:ext>
            </a:extLst>
          </p:cNvPr>
          <p:cNvSpPr>
            <a:spLocks noGrp="1"/>
          </p:cNvSpPr>
          <p:nvPr/>
        </p:nvSpPr>
        <p:spPr>
          <a:xfrm>
            <a:off x="6286500" y="1809750"/>
            <a:ext cx="5429250" cy="1905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8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Initial studies explore whether and how injector beams could reach the existing North Area halls.</a:t>
            </a:r>
            <a:endParaRPr lang="en-US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lvl="1">
              <a:spcBef>
                <a:spcPts val="600"/>
              </a:spcBef>
              <a:defRPr sz="18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b="0" dirty="0">
                <a:solidFill>
                  <a:srgbClr val="111111"/>
                </a:solidFill>
                <a:latin typeface="Arial"/>
                <a:ea typeface="Arial"/>
                <a:cs typeface="Arial"/>
                <a:sym typeface="Wingdings" pitchFamily="2" charset="2"/>
              </a:rPr>
              <a:t> </a:t>
            </a:r>
            <a:r>
              <a:rPr lang="en-US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PhD student project, now </a:t>
            </a:r>
            <a:r>
              <a:rPr lang="en-US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actively seeking</a:t>
            </a:r>
            <a:r>
              <a:rPr lang="en-US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candidates.</a:t>
            </a:r>
            <a:endParaRPr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8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Beam transport and experimental integration </a:t>
            </a:r>
            <a:r>
              <a:rPr lang="en-US" sz="18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are not yet studied.</a:t>
            </a:r>
            <a:endParaRPr sz="1800"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560340-1888-F846-ACDC-25871BF650BB}"/>
              </a:ext>
            </a:extLst>
          </p:cNvPr>
          <p:cNvSpPr>
            <a:spLocks noGrp="1"/>
          </p:cNvSpPr>
          <p:nvPr/>
        </p:nvSpPr>
        <p:spPr>
          <a:xfrm>
            <a:off x="6286500" y="3954973"/>
            <a:ext cx="542925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0033A0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0033A0"/>
                </a:solidFill>
                <a:latin typeface="Arial"/>
                <a:ea typeface="Arial"/>
                <a:cs typeface="Arial"/>
              </a:rPr>
              <a:t>A new hall at the injector beam dump?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625B55-1F35-0AC5-AC2C-EF54A4894AAD}"/>
              </a:ext>
            </a:extLst>
          </p:cNvPr>
          <p:cNvSpPr>
            <a:spLocks noGrp="1"/>
          </p:cNvSpPr>
          <p:nvPr/>
        </p:nvSpPr>
        <p:spPr>
          <a:xfrm>
            <a:off x="6286500" y="4429125"/>
            <a:ext cx="5429250" cy="1095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8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We are also considering whether the physics case could justify a new experimental hall at the 20 GeV injector dump.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83D4B0-C330-4307-C3B8-DC30677FC957}"/>
              </a:ext>
            </a:extLst>
          </p:cNvPr>
          <p:cNvSpPr>
            <a:spLocks noGrp="1"/>
          </p:cNvSpPr>
          <p:nvPr/>
        </p:nvSpPr>
        <p:spPr>
          <a:xfrm>
            <a:off x="523875" y="5781675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0033A0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033A0"/>
                </a:solidFill>
                <a:latin typeface="Arial"/>
                <a:ea typeface="Arial"/>
                <a:cs typeface="Arial"/>
              </a:rPr>
              <a:t>Exploratory options, subject to physics motivation and technical feasibility.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041B343-51FD-3951-2EE0-58E1F28DF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331351"/>
            <a:ext cx="5478471" cy="320731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6417848-2975-55AB-815E-80E79F905FFF}"/>
              </a:ext>
            </a:extLst>
          </p:cNvPr>
          <p:cNvSpPr txBox="1"/>
          <p:nvPr/>
        </p:nvSpPr>
        <p:spPr>
          <a:xfrm>
            <a:off x="2063552" y="1978745"/>
            <a:ext cx="144016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CH" dirty="0"/>
              <a:t>?</a:t>
            </a:r>
          </a:p>
        </p:txBody>
      </p:sp>
      <p:pic>
        <p:nvPicPr>
          <p:cNvPr id="22" name="Picture 21" descr="https://indico.cern.ch/event/1454873/logo-1779061876.png">
            <a:extLst>
              <a:ext uri="{FF2B5EF4-FFF2-40B4-BE49-F238E27FC236}">
                <a16:creationId xmlns:a16="http://schemas.microsoft.com/office/drawing/2014/main" id="{A39E12CE-4B7D-4831-1BC2-97539E595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448" y="5646844"/>
            <a:ext cx="1552801" cy="531590"/>
          </a:xfrm>
          <a:prstGeom prst="rect">
            <a:avLst/>
          </a:prstGeom>
        </p:spPr>
      </p:pic>
      <p:sp>
        <p:nvSpPr>
          <p:cNvPr id="120" name="Presenter name"/>
          <p:cNvSpPr txBox="1"/>
          <p:nvPr/>
        </p:nvSpPr>
        <p:spPr>
          <a:xfrm>
            <a:off x="9779000" y="101600"/>
            <a:ext cx="21463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dirty="0">
                <a:solidFill>
                  <a:srgbClr val="595959"/>
                </a:solidFill>
              </a:rPr>
              <a:t>J. Bernhard</a:t>
            </a:r>
          </a:p>
        </p:txBody>
      </p:sp>
    </p:spTree>
    <p:extLst>
      <p:ext uri="{BB962C8B-B14F-4D97-AF65-F5344CB8AC3E}">
        <p14:creationId xmlns:p14="http://schemas.microsoft.com/office/powerpoint/2010/main" val="1703257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570D3-771E-2EF2-9D45-005A1F96B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866CD-E587-B6DA-68C2-59542F52E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l-G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9D47D-6631-8A97-D183-6ED3B35F1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FA93B-C6AE-61E8-555E-83D32EDD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037AA-D9F1-418C-8E0B-6DB1F621E83A}" type="slidenum">
              <a:rPr lang="el-GR" smtClean="0"/>
              <a:t>25</a:t>
            </a:fld>
            <a:endParaRPr lang="el-GR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2909056-ADCA-07A5-EFE6-7482336B4437}"/>
              </a:ext>
            </a:extLst>
          </p:cNvPr>
          <p:cNvSpPr/>
          <p:nvPr/>
        </p:nvSpPr>
        <p:spPr>
          <a:xfrm>
            <a:off x="2135560" y="6378349"/>
            <a:ext cx="648072" cy="479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A21BE7D1-4E17-3FC1-D634-14FDECA92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8" y="1230432"/>
            <a:ext cx="11629935" cy="770965"/>
          </a:xfrm>
        </p:spPr>
        <p:txBody>
          <a:bodyPr/>
          <a:lstStyle/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0" dirty="0">
                <a:solidFill>
                  <a:srgbClr val="000000"/>
                </a:solidFill>
              </a:rPr>
              <a:t>Longer spills with low bunch occupancy could make ring-based delivery relevant for missing-momentum searches.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600" b="0" dirty="0">
              <a:solidFill>
                <a:srgbClr val="000000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CE6B808-DF60-3EE0-A805-C95DD53F6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Slow Extraction Options for Dark Matter Searches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22426E-94F6-769B-7AC9-8392E5E1911D}"/>
              </a:ext>
            </a:extLst>
          </p:cNvPr>
          <p:cNvGraphicFramePr/>
          <p:nvPr/>
        </p:nvGraphicFramePr>
        <p:xfrm>
          <a:off x="387672" y="1994149"/>
          <a:ext cx="11144250" cy="2072640"/>
        </p:xfrm>
        <a:graphic>
          <a:graphicData uri="http://schemas.openxmlformats.org/drawingml/2006/table">
            <a:tbl>
              <a:tblPr/>
              <a:tblGrid>
                <a:gridCol w="252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5530">
                <a:tc>
                  <a:txBody>
                    <a:bodyPr/>
                    <a:lstStyle/>
                    <a:p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Extraction option</a:t>
                      </a:r>
                    </a:p>
                  </a:txBody>
                  <a:tcPr marL="45720" marR="45720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Energy</a:t>
                      </a:r>
                    </a:p>
                  </a:txBody>
                  <a:tcPr marL="45720" marR="45720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Illustrative beam delivery</a:t>
                      </a:r>
                    </a:p>
                  </a:txBody>
                  <a:tcPr marL="45720" marR="45720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Main issues to resolve</a:t>
                      </a:r>
                    </a:p>
                  </a:txBody>
                  <a:tcPr marL="45720" marR="45720" anchor="ctr">
                    <a:solidFill>
                      <a:srgbClr val="0033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654"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Damping ring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2.86 GeV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~100 </a:t>
                      </a:r>
                      <a:r>
                        <a:rPr sz="1600" b="0" dirty="0" err="1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ms</a:t>
                      </a:r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 spills</a:t>
                      </a:r>
                    </a:p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2.5 ns RF spacing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Filling and slow-extraction scheme</a:t>
                      </a:r>
                    </a:p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Physics reach at lower energy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Damping ring, then</a:t>
                      </a:r>
                    </a:p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high-energy linac</a:t>
                      </a:r>
                    </a:p>
                  </a:txBody>
                  <a:tcPr marL="45720" marR="45720" anchor="ctr"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~11.8 GeV</a:t>
                      </a:r>
                    </a:p>
                  </a:txBody>
                  <a:tcPr marL="45720" marR="45720" anchor="ctr"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3 µs pulses at 100 Hz</a:t>
                      </a:r>
                    </a:p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2.5 ns RF spacing</a:t>
                      </a:r>
                    </a:p>
                  </a:txBody>
                  <a:tcPr marL="45720" marR="45720" anchor="ctr"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Longer linac pulses reduce energy</a:t>
                      </a:r>
                    </a:p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Low overall duty factor</a:t>
                      </a:r>
                    </a:p>
                  </a:txBody>
                  <a:tcPr marL="45720" marR="45720" anchor="ctr">
                    <a:solidFill>
                      <a:srgbClr val="F4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FCC-ee booster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20 GeV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Seconds-long spills</a:t>
                      </a:r>
                    </a:p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1.25 ns RF spacing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dirty="0" err="1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Debunching</a:t>
                      </a:r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, re-bunching, extraction</a:t>
                      </a:r>
                    </a:p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Transport and sharing with top-up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EF6E53CC-0B0F-4ECD-2F5F-415DB639D247}"/>
              </a:ext>
            </a:extLst>
          </p:cNvPr>
          <p:cNvSpPr txBox="1">
            <a:spLocks/>
          </p:cNvSpPr>
          <p:nvPr/>
        </p:nvSpPr>
        <p:spPr>
          <a:xfrm>
            <a:off x="387672" y="4581608"/>
            <a:ext cx="11629935" cy="10318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/>
              <a:buNone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385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8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7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72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 b="1">
                <a:solidFill>
                  <a:srgbClr val="0033A0"/>
                </a:solidFill>
                <a:latin typeface="Arial"/>
                <a:ea typeface="Arial"/>
                <a:cs typeface="Arial"/>
              </a:defRPr>
            </a:pPr>
            <a:r>
              <a:rPr lang="en-GB" sz="1600" dirty="0">
                <a:solidFill>
                  <a:srgbClr val="0033A0"/>
                </a:solidFill>
                <a:latin typeface="Arial"/>
                <a:ea typeface="Arial"/>
                <a:cs typeface="Arial"/>
              </a:rPr>
              <a:t>Booster concept: up to 8 × 10⁸ e⁺/s during extraction, with no user cycle at the Z pole.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 b="1">
                <a:solidFill>
                  <a:srgbClr val="0033A0"/>
                </a:solidFill>
                <a:latin typeface="Arial"/>
                <a:ea typeface="Arial"/>
                <a:cs typeface="Arial"/>
              </a:defRPr>
            </a:pPr>
            <a:r>
              <a:rPr lang="en-GB" sz="16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Exploratory 2024 concepts, developed mainly for positrons. LDMX compatibility requires a dedicated assessment of occupancy, spill quality and usable exposure.</a:t>
            </a:r>
          </a:p>
          <a:p>
            <a:pPr>
              <a:defRPr sz="1800" b="1">
                <a:solidFill>
                  <a:srgbClr val="0033A0"/>
                </a:solidFill>
                <a:latin typeface="Arial"/>
                <a:ea typeface="Arial"/>
                <a:cs typeface="Arial"/>
              </a:defRPr>
            </a:pPr>
            <a:endParaRPr lang="en-GB" sz="1600" dirty="0">
              <a:solidFill>
                <a:srgbClr val="0033A0"/>
              </a:solidFill>
              <a:latin typeface="Arial"/>
              <a:ea typeface="Arial"/>
              <a:cs typeface="Arial"/>
            </a:endParaRP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600" b="0" dirty="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474768-3AFB-AA33-1772-D540446A0087}"/>
              </a:ext>
            </a:extLst>
          </p:cNvPr>
          <p:cNvSpPr txBox="1"/>
          <p:nvPr/>
        </p:nvSpPr>
        <p:spPr>
          <a:xfrm>
            <a:off x="5125155" y="6009017"/>
            <a:ext cx="69127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200" dirty="0"/>
              <a:t>see also </a:t>
            </a:r>
            <a:r>
              <a:rPr lang="en-GB" sz="1200" dirty="0">
                <a:solidFill>
                  <a:srgbClr val="0033A0"/>
                </a:solidFill>
                <a:ea typeface="Arial"/>
                <a:cs typeface="Arial"/>
              </a:rPr>
              <a:t>H. Bartosik et al., Other Science Opportunities at the FCC-ee, 28 Nov 2024, </a:t>
            </a:r>
            <a:r>
              <a:rPr lang="en-GB" sz="1200" dirty="0">
                <a:solidFill>
                  <a:srgbClr val="0033A0"/>
                </a:solidFill>
                <a:ea typeface="Arial"/>
                <a:cs typeface="Arial"/>
                <a:hlinkClick r:id="rId2"/>
              </a:rPr>
              <a:t>slides 11–14</a:t>
            </a:r>
            <a:endParaRPr lang="en-GB" sz="1200" dirty="0">
              <a:solidFill>
                <a:srgbClr val="0033A0"/>
              </a:solidFill>
              <a:ea typeface="Arial"/>
              <a:cs typeface="Arial"/>
            </a:endParaRPr>
          </a:p>
          <a:p>
            <a:pPr algn="l"/>
            <a:r>
              <a:rPr lang="en-CH" sz="1200" dirty="0"/>
              <a:t> </a:t>
            </a:r>
          </a:p>
        </p:txBody>
      </p:sp>
      <p:pic>
        <p:nvPicPr>
          <p:cNvPr id="12" name="Picture 11" descr="https://indico.cern.ch/event/1454873/logo-1779061876.png">
            <a:extLst>
              <a:ext uri="{FF2B5EF4-FFF2-40B4-BE49-F238E27FC236}">
                <a16:creationId xmlns:a16="http://schemas.microsoft.com/office/drawing/2014/main" id="{A1B42F40-A591-3518-5BD7-3A6F0CAD3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121" y="4218320"/>
            <a:ext cx="1552801" cy="531590"/>
          </a:xfrm>
          <a:prstGeom prst="rect">
            <a:avLst/>
          </a:prstGeom>
        </p:spPr>
      </p:pic>
      <p:sp>
        <p:nvSpPr>
          <p:cNvPr id="120" name="Presenter name"/>
          <p:cNvSpPr txBox="1"/>
          <p:nvPr/>
        </p:nvSpPr>
        <p:spPr>
          <a:xfrm>
            <a:off x="9779000" y="101600"/>
            <a:ext cx="21463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dirty="0">
                <a:solidFill>
                  <a:srgbClr val="595959"/>
                </a:solidFill>
              </a:rPr>
              <a:t>J. Bernhard</a:t>
            </a:r>
          </a:p>
        </p:txBody>
      </p:sp>
    </p:spTree>
    <p:extLst>
      <p:ext uri="{BB962C8B-B14F-4D97-AF65-F5344CB8AC3E}">
        <p14:creationId xmlns:p14="http://schemas.microsoft.com/office/powerpoint/2010/main" val="1259507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1E832-8B56-39B0-7FD4-7CAF08E0A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49D98-C707-1760-9280-A520040423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l-G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EBBDB-870C-2933-C394-9C36E0369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A4A71-3423-901B-6258-5156FA6C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037AA-D9F1-418C-8E0B-6DB1F621E83A}" type="slidenum">
              <a:rPr lang="el-GR" smtClean="0"/>
              <a:t>26</a:t>
            </a:fld>
            <a:endParaRPr lang="el-GR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500CD3-7B5E-D9DA-185C-5CA5EBEF1C05}"/>
              </a:ext>
            </a:extLst>
          </p:cNvPr>
          <p:cNvSpPr/>
          <p:nvPr/>
        </p:nvSpPr>
        <p:spPr>
          <a:xfrm>
            <a:off x="2135560" y="6378349"/>
            <a:ext cx="648072" cy="479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AB82F-B89C-BEE1-B31B-536E4BE8F0B2}"/>
              </a:ext>
            </a:extLst>
          </p:cNvPr>
          <p:cNvSpPr>
            <a:spLocks noGrp="1"/>
          </p:cNvSpPr>
          <p:nvPr/>
        </p:nvSpPr>
        <p:spPr>
          <a:xfrm>
            <a:off x="319807" y="1359064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CERN, hybrid meeting</a:t>
            </a:r>
            <a:r>
              <a:rPr lang="en-US" sz="16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, indico link available soon</a:t>
            </a:r>
            <a:r>
              <a:rPr sz="16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. Save the date</a:t>
            </a:r>
            <a:r>
              <a:rPr lang="en-US" sz="16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! </a:t>
            </a:r>
            <a:endParaRPr sz="1600"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AC006E-28C4-DBD8-9B8F-BA6227858CE9}"/>
              </a:ext>
            </a:extLst>
          </p:cNvPr>
          <p:cNvSpPr>
            <a:spLocks noGrp="1"/>
          </p:cNvSpPr>
          <p:nvPr/>
        </p:nvSpPr>
        <p:spPr>
          <a:xfrm>
            <a:off x="319807" y="1724136"/>
            <a:ext cx="11144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0033A0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033A0"/>
                </a:solidFill>
                <a:latin typeface="Arial"/>
                <a:ea typeface="Arial"/>
                <a:cs typeface="Arial"/>
              </a:rPr>
              <a:t>Input</a:t>
            </a:r>
            <a:r>
              <a:rPr lang="en-US" sz="1600" b="1" dirty="0">
                <a:solidFill>
                  <a:srgbClr val="0033A0"/>
                </a:solidFill>
                <a:latin typeface="Arial"/>
                <a:ea typeface="Arial"/>
                <a:cs typeface="Arial"/>
              </a:rPr>
              <a:t> needed</a:t>
            </a:r>
            <a:r>
              <a:rPr sz="1600" b="1" dirty="0">
                <a:solidFill>
                  <a:srgbClr val="0033A0"/>
                </a:solidFill>
                <a:latin typeface="Arial"/>
                <a:ea typeface="Arial"/>
                <a:cs typeface="Arial"/>
              </a:rPr>
              <a:t> from the light-dark-matter community</a:t>
            </a:r>
            <a:r>
              <a:rPr lang="en-US" sz="1600" b="1" dirty="0">
                <a:solidFill>
                  <a:srgbClr val="0033A0"/>
                </a:solidFill>
                <a:latin typeface="Arial"/>
                <a:ea typeface="Arial"/>
                <a:cs typeface="Arial"/>
              </a:rPr>
              <a:t>:</a:t>
            </a:r>
            <a:endParaRPr sz="1600" b="1" dirty="0">
              <a:solidFill>
                <a:srgbClr val="0033A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28869B6-0553-007A-D900-F1CEF6AA63A5}"/>
              </a:ext>
            </a:extLst>
          </p:cNvPr>
          <p:cNvGraphicFramePr/>
          <p:nvPr/>
        </p:nvGraphicFramePr>
        <p:xfrm>
          <a:off x="407988" y="2152761"/>
          <a:ext cx="11144250" cy="2131953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878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Topic</a:t>
                      </a:r>
                    </a:p>
                  </a:txBody>
                  <a:tcPr marL="45720" marR="45720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Questions for potential users</a:t>
                      </a:r>
                    </a:p>
                  </a:txBody>
                  <a:tcPr marL="45720" marR="45720" anchor="ctr">
                    <a:solidFill>
                      <a:srgbClr val="0033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Physics reach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Which searches benefit from 2.86–20 GeV e⁻ or e⁺ beams?</a:t>
                      </a:r>
                    </a:p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Where would </a:t>
                      </a:r>
                      <a:r>
                        <a:rPr sz="1600" b="0" dirty="0" err="1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polarisation</a:t>
                      </a:r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 add physics reach?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Time structure</a:t>
                      </a:r>
                    </a:p>
                  </a:txBody>
                  <a:tcPr marL="45720" marR="45720" anchor="ctr"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What bunch occupancy and spacing can your detector accept?</a:t>
                      </a:r>
                    </a:p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Would pulse stretching suffice, or is slow extraction essential?</a:t>
                      </a:r>
                    </a:p>
                  </a:txBody>
                  <a:tcPr marL="45720" marR="45720" anchor="ctr">
                    <a:solidFill>
                      <a:srgbClr val="F4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Experimental site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Could your exper</a:t>
                      </a:r>
                      <a:r>
                        <a:rPr lang="en-US"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iment fit to the North Area infrastructure or would upgrades be needed?</a:t>
                      </a:r>
                      <a:endParaRPr sz="1600" b="0" dirty="0">
                        <a:solidFill>
                          <a:srgbClr val="11111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sz="16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What physics case would motivate a new hall at the dump?</a:t>
                      </a:r>
                    </a:p>
                  </a:txBody>
                  <a:tcPr marL="45720" marR="45720" anchor="ctr">
                    <a:solidFill>
                      <a:srgbClr val="E8EE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itle 17">
            <a:extLst>
              <a:ext uri="{FF2B5EF4-FFF2-40B4-BE49-F238E27FC236}">
                <a16:creationId xmlns:a16="http://schemas.microsoft.com/office/drawing/2014/main" id="{92696719-F176-6C0F-72FC-F78FE54DB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FCC-ee Injector Physics Workshop</a:t>
            </a:r>
            <a:br>
              <a:rPr lang="en-CH" dirty="0"/>
            </a:br>
            <a:r>
              <a:rPr lang="en-GB" sz="2400" dirty="0"/>
              <a:t>30 November–1 December 2026</a:t>
            </a:r>
            <a:endParaRPr lang="en-CH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07D3D9-9183-E1F8-65A0-97D8F02467D2}"/>
              </a:ext>
            </a:extLst>
          </p:cNvPr>
          <p:cNvSpPr txBox="1"/>
          <p:nvPr/>
        </p:nvSpPr>
        <p:spPr>
          <a:xfrm>
            <a:off x="407988" y="4443630"/>
            <a:ext cx="10036621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600" dirty="0"/>
              <a:t>Physics cases and quantitative beam requirements will help guide the studies.</a:t>
            </a:r>
          </a:p>
          <a:p>
            <a:pPr algn="l"/>
            <a:endParaRPr lang="en-CH" dirty="0"/>
          </a:p>
        </p:txBody>
      </p:sp>
      <p:pic>
        <p:nvPicPr>
          <p:cNvPr id="20" name="Picture 19" descr="https://indico.cern.ch/event/1454873/logo-1779061876.png">
            <a:extLst>
              <a:ext uri="{FF2B5EF4-FFF2-40B4-BE49-F238E27FC236}">
                <a16:creationId xmlns:a16="http://schemas.microsoft.com/office/drawing/2014/main" id="{0CB97EC8-F870-6812-0B0F-301E9544C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8448" y="5646844"/>
            <a:ext cx="1552801" cy="531590"/>
          </a:xfrm>
          <a:prstGeom prst="rect">
            <a:avLst/>
          </a:prstGeom>
        </p:spPr>
      </p:pic>
      <p:sp>
        <p:nvSpPr>
          <p:cNvPr id="120" name="Presenter name"/>
          <p:cNvSpPr txBox="1"/>
          <p:nvPr/>
        </p:nvSpPr>
        <p:spPr>
          <a:xfrm>
            <a:off x="9779000" y="101600"/>
            <a:ext cx="21463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900" dirty="0">
                <a:solidFill>
                  <a:srgbClr val="595959"/>
                </a:solidFill>
              </a:rPr>
              <a:t>J. Bernhard</a:t>
            </a:r>
          </a:p>
        </p:txBody>
      </p:sp>
    </p:spTree>
    <p:extLst>
      <p:ext uri="{BB962C8B-B14F-4D97-AF65-F5344CB8AC3E}">
        <p14:creationId xmlns:p14="http://schemas.microsoft.com/office/powerpoint/2010/main" val="3262171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706940-7006-9242-872A-D16BEC828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0CF7A8-49E9-5548-B4AD-D297B947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94E1E4-BBCF-E947-B8A0-68E57567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12DBA-44E8-E44C-A0D6-1C0C4696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00" name="Summary card 800"/>
          <p:cNvSpPr/>
          <p:nvPr/>
        </p:nvSpPr>
        <p:spPr>
          <a:xfrm>
            <a:off x="406400" y="1143000"/>
            <a:ext cx="5588000" cy="1955800"/>
          </a:xfrm>
          <a:prstGeom prst="rect">
            <a:avLst/>
          </a:prstGeom>
          <a:solidFill>
            <a:srgbClr val="F2F4F8"/>
          </a:solidFill>
          <a:ln>
            <a:noFill/>
          </a:ln>
        </p:spPr>
        <p:txBody>
          <a:bodyPr wrap="square" lIns="203200" tIns="152400" rIns="177800" bIns="127000" anchor="t">
            <a:noAutofit/>
          </a:bodyPr>
          <a:lstStyle/>
          <a:p>
            <a:pPr>
              <a:spcAft>
                <a:spcPts val="600"/>
              </a:spcAft>
              <a:buNone/>
            </a:pPr>
            <a:r>
              <a:rPr lang="en-GB" sz="1600" b="1" dirty="0">
                <a:solidFill>
                  <a:srgbClr val="00296B"/>
                </a:solidFill>
                <a:latin typeface="Arial"/>
              </a:rPr>
              <a:t>Beams for dark-sector searches</a:t>
            </a:r>
          </a:p>
          <a:p>
            <a:pPr>
              <a:spcAft>
                <a:spcPts val="400"/>
              </a:spcAft>
              <a:buNone/>
            </a:pPr>
            <a:r>
              <a:rPr lang="en-GB" sz="1400" b="0" dirty="0">
                <a:solidFill>
                  <a:srgbClr val="1F1F1F"/>
                </a:solidFill>
                <a:latin typeface="Arial"/>
              </a:rPr>
              <a:t>High-purity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e⁻/e⁺ in H4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, high-intensity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muons in M2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,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hadrons up to 360 GeV/c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 and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400 GeV/c protons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 for beam-dump physics in ECN3.</a:t>
            </a:r>
          </a:p>
          <a:p>
            <a:pPr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 b="1" dirty="0">
                <a:solidFill>
                  <a:srgbClr val="1F1F1F"/>
                </a:solidFill>
                <a:latin typeface="Arial"/>
              </a:rPr>
              <a:t>New idea: 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a pure e⁻ beam in M2 at higher intensity than H4, requiring a redesign of the front end and target area</a:t>
            </a:r>
            <a:r>
              <a:rPr lang="en-GB" sz="1400" dirty="0">
                <a:solidFill>
                  <a:srgbClr val="1F1F1F"/>
                </a:solidFill>
                <a:latin typeface="Arial"/>
              </a:rPr>
              <a:t> </a:t>
            </a:r>
            <a:r>
              <a:rPr lang="en-GB" sz="1400" dirty="0">
                <a:solidFill>
                  <a:srgbClr val="1F1F1F"/>
                </a:solidFill>
                <a:latin typeface="Arial"/>
                <a:sym typeface="Wingdings" pitchFamily="2" charset="2"/>
              </a:rPr>
              <a:t> 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an opportunity for dark matter experiments, please get in touch.</a:t>
            </a:r>
          </a:p>
        </p:txBody>
      </p:sp>
      <p:sp>
        <p:nvSpPr>
          <p:cNvPr id="801" name="Summary card 801"/>
          <p:cNvSpPr/>
          <p:nvPr/>
        </p:nvSpPr>
        <p:spPr>
          <a:xfrm>
            <a:off x="406400" y="1143000"/>
            <a:ext cx="50800" cy="19558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 wrap="square" lIns="203200" tIns="152400" rIns="177800" bIns="127000" anchor="t">
            <a:noAutofit/>
          </a:bodyPr>
          <a:lstStyle/>
          <a:p>
            <a:endParaRPr lang="en-GB" dirty="0"/>
          </a:p>
        </p:txBody>
      </p:sp>
      <p:sp>
        <p:nvSpPr>
          <p:cNvPr id="802" name="Summary card 802"/>
          <p:cNvSpPr/>
          <p:nvPr/>
        </p:nvSpPr>
        <p:spPr>
          <a:xfrm>
            <a:off x="406400" y="3251200"/>
            <a:ext cx="5588000" cy="1549400"/>
          </a:xfrm>
          <a:prstGeom prst="rect">
            <a:avLst/>
          </a:prstGeom>
          <a:solidFill>
            <a:srgbClr val="F2F4F8"/>
          </a:solidFill>
          <a:ln>
            <a:noFill/>
          </a:ln>
        </p:spPr>
        <p:txBody>
          <a:bodyPr wrap="square" lIns="203200" tIns="152400" rIns="177800" bIns="127000" anchor="t">
            <a:noAutofit/>
          </a:bodyPr>
          <a:lstStyle/>
          <a:p>
            <a:pPr>
              <a:spcAft>
                <a:spcPts val="600"/>
              </a:spcAft>
              <a:buNone/>
            </a:pPr>
            <a:r>
              <a:rPr lang="en-GB" sz="1600" b="1" dirty="0">
                <a:solidFill>
                  <a:srgbClr val="00296B"/>
                </a:solidFill>
                <a:latin typeface="Arial"/>
              </a:rPr>
              <a:t>Run 3 done, LS3 prepares Run 4</a:t>
            </a:r>
          </a:p>
          <a:p>
            <a:pPr>
              <a:spcAft>
                <a:spcPts val="400"/>
              </a:spcAft>
              <a:buNone/>
            </a:pPr>
            <a:r>
              <a:rPr lang="en-GB" sz="1400" b="0" dirty="0">
                <a:solidFill>
                  <a:srgbClr val="1F1F1F"/>
                </a:solidFill>
                <a:latin typeface="Arial"/>
              </a:rPr>
              <a:t>Run 3 ended in Aug 2026 with a similar number of users despite fewer operation days.</a:t>
            </a:r>
          </a:p>
          <a:p>
            <a:pPr>
              <a:spcAft>
                <a:spcPts val="400"/>
              </a:spcAft>
              <a:buNone/>
            </a:pPr>
            <a:r>
              <a:rPr lang="en-GB" sz="1400" b="0" dirty="0">
                <a:solidFill>
                  <a:srgbClr val="1F1F1F"/>
                </a:solidFill>
                <a:latin typeface="Arial"/>
              </a:rPr>
              <a:t>LS3: new H4 quadrupoles for NA64, H2-LE for NA61/SHINE,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PPE211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 for AMBER, NA64µ and MUonE,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HI-ECN3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 for SHiP.</a:t>
            </a:r>
          </a:p>
        </p:txBody>
      </p:sp>
      <p:sp>
        <p:nvSpPr>
          <p:cNvPr id="803" name="Summary card 803"/>
          <p:cNvSpPr/>
          <p:nvPr/>
        </p:nvSpPr>
        <p:spPr>
          <a:xfrm>
            <a:off x="406400" y="3251200"/>
            <a:ext cx="50800" cy="15494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 wrap="square" lIns="203200" tIns="152400" rIns="177800" bIns="127000" anchor="t">
            <a:noAutofit/>
          </a:bodyPr>
          <a:lstStyle/>
          <a:p>
            <a:endParaRPr lang="en-GB" dirty="0"/>
          </a:p>
        </p:txBody>
      </p:sp>
      <p:sp>
        <p:nvSpPr>
          <p:cNvPr id="804" name="Summary card 804"/>
          <p:cNvSpPr/>
          <p:nvPr/>
        </p:nvSpPr>
        <p:spPr>
          <a:xfrm>
            <a:off x="6197600" y="1143000"/>
            <a:ext cx="5588000" cy="3657600"/>
          </a:xfrm>
          <a:prstGeom prst="rect">
            <a:avLst/>
          </a:prstGeom>
          <a:solidFill>
            <a:srgbClr val="F2F4F8"/>
          </a:solidFill>
          <a:ln>
            <a:noFill/>
          </a:ln>
        </p:spPr>
        <p:txBody>
          <a:bodyPr wrap="square" lIns="203200" tIns="152400" rIns="177800" bIns="127000" anchor="t">
            <a:noAutofit/>
          </a:bodyPr>
          <a:lstStyle/>
          <a:p>
            <a:pPr>
              <a:spcAft>
                <a:spcPts val="1000"/>
              </a:spcAft>
              <a:buNone/>
            </a:pPr>
            <a:r>
              <a:rPr lang="en-GB" sz="1600" b="1" dirty="0">
                <a:solidFill>
                  <a:srgbClr val="00296B"/>
                </a:solidFill>
                <a:latin typeface="Arial"/>
              </a:rPr>
              <a:t>More intensity for Run 4</a:t>
            </a:r>
          </a:p>
          <a:p>
            <a:pPr marL="171450" indent="-171450">
              <a:spcAft>
                <a:spcPts val="1000"/>
              </a:spcAft>
              <a:buFont typeface="Arial"/>
              <a:buChar char="•"/>
            </a:pPr>
            <a:r>
              <a:rPr lang="en-GB" sz="1400" b="0" dirty="0">
                <a:solidFill>
                  <a:srgbClr val="1F1F1F"/>
                </a:solidFill>
                <a:latin typeface="Arial"/>
              </a:rPr>
              <a:t>M2 muons: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+67% µ⁺ per proton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 measured with optimised optics and scrapers (2025); up to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3.7 × 10⁸ µ/spill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 at MUonE</a:t>
            </a:r>
          </a:p>
          <a:p>
            <a:pPr marL="171450" indent="-171450">
              <a:spcAft>
                <a:spcPts val="1000"/>
              </a:spcAft>
              <a:buFont typeface="Arial"/>
              <a:buChar char="•"/>
            </a:pPr>
            <a:r>
              <a:rPr lang="en-GB" sz="1400" b="0" dirty="0">
                <a:solidFill>
                  <a:srgbClr val="1F1F1F"/>
                </a:solidFill>
                <a:latin typeface="Arial"/>
              </a:rPr>
              <a:t>H4: new quadrupoles give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better focus and higher e⁻/e⁺ intensity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 at NA64</a:t>
            </a:r>
          </a:p>
          <a:p>
            <a:pPr marL="171450" indent="-171450">
              <a:spcAft>
                <a:spcPts val="1000"/>
              </a:spcAft>
              <a:buFont typeface="Arial"/>
              <a:buChar char="•"/>
            </a:pPr>
            <a:r>
              <a:rPr lang="en-GB" sz="1400" b="0" dirty="0">
                <a:solidFill>
                  <a:srgbClr val="1F1F1F"/>
                </a:solidFill>
                <a:latin typeface="Arial"/>
              </a:rPr>
              <a:t>Fence dose: vertical beam deflection in M2 to stay below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1 mSv/year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, being finalised with RP</a:t>
            </a:r>
          </a:p>
          <a:p>
            <a:pPr marL="171450" indent="-171450">
              <a:spcAft>
                <a:spcPts val="1000"/>
              </a:spcAft>
              <a:buFont typeface="Arial"/>
              <a:buChar char="•"/>
            </a:pPr>
            <a:r>
              <a:rPr lang="en-GB" sz="1400" b="0" dirty="0">
                <a:solidFill>
                  <a:srgbClr val="1F1F1F"/>
                </a:solidFill>
                <a:latin typeface="Arial"/>
              </a:rPr>
              <a:t>M2 Hadrons: full vacuum and extra collimation give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6 × 10⁶ kaons/spill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 within 60 µrad for AMBER (×2.2)</a:t>
            </a:r>
          </a:p>
          <a:p>
            <a:pPr marL="171450" indent="-171450">
              <a:spcAft>
                <a:spcPts val="1000"/>
              </a:spcAft>
              <a:buFont typeface="Arial"/>
              <a:buChar char="•"/>
            </a:pPr>
            <a:r>
              <a:rPr lang="en-GB" sz="1400" b="0" dirty="0">
                <a:solidFill>
                  <a:srgbClr val="1F1F1F"/>
                </a:solidFill>
                <a:latin typeface="Arial"/>
              </a:rPr>
              <a:t>ECN3: dedicated spill to BDF/SHiP, </a:t>
            </a:r>
            <a:r>
              <a:rPr lang="en-GB" sz="1400" b="1" dirty="0">
                <a:solidFill>
                  <a:srgbClr val="1F1F1F"/>
                </a:solidFill>
                <a:latin typeface="Arial"/>
              </a:rPr>
              <a:t>4 × 10¹⁹ PoT/year</a:t>
            </a:r>
            <a:r>
              <a:rPr lang="en-GB" sz="1400" b="0" dirty="0">
                <a:solidFill>
                  <a:srgbClr val="1F1F1F"/>
                </a:solidFill>
                <a:latin typeface="Arial"/>
              </a:rPr>
              <a:t>, first beam 2031</a:t>
            </a:r>
          </a:p>
        </p:txBody>
      </p:sp>
      <p:sp>
        <p:nvSpPr>
          <p:cNvPr id="805" name="Summary card 805"/>
          <p:cNvSpPr/>
          <p:nvPr/>
        </p:nvSpPr>
        <p:spPr>
          <a:xfrm>
            <a:off x="6197600" y="1143000"/>
            <a:ext cx="50800" cy="36576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 wrap="square" lIns="203200" tIns="152400" rIns="177800" bIns="127000" anchor="t">
            <a:noAutofit/>
          </a:bodyPr>
          <a:lstStyle/>
          <a:p>
            <a:endParaRPr lang="en-GB" dirty="0"/>
          </a:p>
        </p:txBody>
      </p:sp>
      <p:sp>
        <p:nvSpPr>
          <p:cNvPr id="806" name="Summary card 806"/>
          <p:cNvSpPr/>
          <p:nvPr/>
        </p:nvSpPr>
        <p:spPr>
          <a:xfrm>
            <a:off x="406400" y="4953000"/>
            <a:ext cx="11379200" cy="1143000"/>
          </a:xfrm>
          <a:prstGeom prst="rect">
            <a:avLst/>
          </a:prstGeom>
          <a:solidFill>
            <a:srgbClr val="00296B"/>
          </a:solidFill>
          <a:ln>
            <a:noFill/>
          </a:ln>
        </p:spPr>
        <p:txBody>
          <a:bodyPr wrap="square" lIns="203200" tIns="101600" rIns="177800" bIns="10160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GB" sz="1600" b="1" dirty="0">
                <a:solidFill>
                  <a:srgbClr val="FFFFFF"/>
                </a:solidFill>
                <a:latin typeface="Arial"/>
              </a:rPr>
              <a:t>Now is the time to bring dark-sector beam requests into the Roadmap</a:t>
            </a:r>
          </a:p>
          <a:p>
            <a:pPr>
              <a:buNone/>
            </a:pPr>
            <a:r>
              <a:rPr lang="en-GB" sz="1400" b="0" dirty="0">
                <a:solidFill>
                  <a:srgbClr val="FFFFFF"/>
                </a:solidFill>
                <a:latin typeface="Arial"/>
              </a:rPr>
              <a:t>The Roadmap for Non-Collider Physics (2027–2046), launched in June 2026, sets CERN’s priorities for the next two decades. We look forward to a rich intensity-frontier programme from 2028 onwards.</a:t>
            </a:r>
            <a:br>
              <a:rPr lang="en-GB" sz="1400" b="0" dirty="0">
                <a:solidFill>
                  <a:srgbClr val="FFFFFF"/>
                </a:solidFill>
                <a:latin typeface="Arial"/>
              </a:rPr>
            </a:br>
            <a:r>
              <a:rPr lang="en-GB" sz="1400" b="0" dirty="0">
                <a:solidFill>
                  <a:srgbClr val="FFFFFF"/>
                </a:solidFill>
                <a:latin typeface="Arial"/>
              </a:rPr>
              <a:t>You are invited to the </a:t>
            </a:r>
            <a:r>
              <a:rPr lang="en-GB" sz="1400" b="0" dirty="0">
                <a:solidFill>
                  <a:schemeClr val="bg1"/>
                </a:solidFill>
                <a:latin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Physics Beyond Colliders Roadmap Workshop on 2 – 4 Dec</a:t>
            </a:r>
            <a:r>
              <a:rPr lang="en-GB" sz="1400" b="0" dirty="0">
                <a:solidFill>
                  <a:schemeClr val="bg1"/>
                </a:solidFill>
                <a:latin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0553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7D2BA-AB24-2845-0F3B-1E11C1E7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3D64B-F940-70B6-3BE9-EBE73DEFF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E5F4-8573-6D59-B00D-5F9A95790C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AF3E9-ECE6-3DB5-2152-1E917561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E5F2E-78C6-E6FB-59BE-0293B878E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284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706940-7006-9242-872A-D16BEC828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Beams for Dark Sector Searches at a Glance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0CF7A8-49E9-5548-B4AD-D297B947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94E1E4-BBCF-E947-B8A0-68E57567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12DBA-44E8-E44C-A0D6-1C0C4696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11480" y="1097280"/>
          <a:ext cx="11338560" cy="4681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Beam</a:t>
                      </a:r>
                    </a:p>
                  </a:txBody>
                  <a:tcPr marL="73152" marR="73152" marT="27432" marB="27432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Beamline (hall)</a:t>
                      </a:r>
                    </a:p>
                  </a:txBody>
                  <a:tcPr marL="73152" marR="73152" marT="27432" marB="27432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Momentum</a:t>
                      </a:r>
                    </a:p>
                  </a:txBody>
                  <a:tcPr marL="73152" marR="73152" marT="27432" marB="27432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Max. intensity</a:t>
                      </a:r>
                    </a:p>
                  </a:txBody>
                  <a:tcPr marL="73152" marR="73152" marT="27432" marB="27432" anchor="ctr">
                    <a:solidFill>
                      <a:srgbClr val="0033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Dark-sector use</a:t>
                      </a:r>
                    </a:p>
                  </a:txBody>
                  <a:tcPr marL="73152" marR="73152" marT="27432" marB="27432" anchor="ctr">
                    <a:solidFill>
                      <a:srgbClr val="0033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0033A0"/>
                          </a:solidFill>
                        </a:rPr>
                        <a:t>Pure electrons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H4 (EHN1), T2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≤ 360 GeV/c</a:t>
                      </a:r>
                    </a:p>
                    <a:p>
                      <a:r>
                        <a:rPr sz="1100" b="0">
                          <a:solidFill>
                            <a:srgbClr val="595959"/>
                          </a:solidFill>
                        </a:rPr>
                        <a:t>(NA64: 100 GeV)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~1E7 e⁻/spill</a:t>
                      </a:r>
                    </a:p>
                    <a:p>
                      <a:r>
                        <a:rPr sz="1100" b="0">
                          <a:solidFill>
                            <a:srgbClr val="595959"/>
                          </a:solidFill>
                        </a:rPr>
                        <a:t>(study: 1.5E7)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NA64e – 1E13 EOT goal in Run 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0033A0"/>
                          </a:solidFill>
                        </a:rPr>
                        <a:t>Positrons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H4 (EHN1), T2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40 – 100 GeV/c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lower than e⁻ yield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NA64e⁺ – 1E11 e⁺OT per energy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0033A0"/>
                          </a:solidFill>
                        </a:rPr>
                        <a:t>Hadrons (π, K, p)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H2 / H4 / H8 (EHN1)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≤ 360 GeV/c</a:t>
                      </a:r>
                    </a:p>
                    <a:p>
                      <a:r>
                        <a:rPr sz="1100" b="0">
                          <a:solidFill>
                            <a:srgbClr val="595959"/>
                          </a:solidFill>
                        </a:rPr>
                        <a:t>(400 GeV/c attenuated p)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~1E7 /spill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NA64h, test runs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0033A0"/>
                          </a:solidFill>
                        </a:rPr>
                        <a:t>Muons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M2 (EHN2), T6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60 – 160 GeV/c</a:t>
                      </a:r>
                    </a:p>
                    <a:p>
                      <a:r>
                        <a:rPr sz="1100" b="0">
                          <a:solidFill>
                            <a:srgbClr val="595959"/>
                          </a:solidFill>
                        </a:rPr>
                        <a:t>(up to 208 GeV/c)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~2E8 µ/spill (RP limit)</a:t>
                      </a:r>
                    </a:p>
                    <a:p>
                      <a:r>
                        <a:rPr sz="1100">
                          <a:solidFill>
                            <a:srgbClr val="595959"/>
                          </a:solidFill>
                        </a:rPr>
                        <a:t>3.3–3.7E8 with new optics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NA64µ – 5E7 µ/spill, ~2E13 MOT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0033A0"/>
                          </a:solidFill>
                        </a:rPr>
                        <a:t>High-intensity hadrons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M2 (EHN2), T6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≤ 280 GeV/c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1E8 – 4.8E8 /spill (RP)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AMBER (K-beams)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0033A0"/>
                          </a:solidFill>
                        </a:rPr>
                        <a:t>Low-energy e / hadrons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T09 – T11 (East Area)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≤ 15 GeV/c</a:t>
                      </a:r>
                    </a:p>
                    <a:p>
                      <a:r>
                        <a:rPr sz="1100" b="0">
                          <a:solidFill>
                            <a:srgbClr val="595959"/>
                          </a:solidFill>
                        </a:rPr>
                        <a:t>(pure e⁻ ≤ 6 GeV/c)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O(1E6) /spill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Detector R&amp;D, test beams</a:t>
                      </a:r>
                    </a:p>
                  </a:txBody>
                  <a:tcPr marL="73152" marR="73152" marT="27432" marB="27432" anchor="ctr">
                    <a:solidFill>
                      <a:srgbClr val="E6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0033A0"/>
                          </a:solidFill>
                        </a:rPr>
                        <a:t>400 GeV/c protons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TCC8 / ECN3 (BDF)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400 GeV/c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4E13 p/spill (1 s)</a:t>
                      </a:r>
                    </a:p>
                    <a:p>
                      <a:r>
                        <a:rPr sz="1100" b="0">
                          <a:solidFill>
                            <a:srgbClr val="595959"/>
                          </a:solidFill>
                        </a:rPr>
                        <a:t>4E19 PoT/year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F2F2F"/>
                          </a:solidFill>
                        </a:rPr>
                        <a:t>SHiP/NA67 – from Run 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11480" y="5961888"/>
            <a:ext cx="11338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i="1">
                <a:solidFill>
                  <a:srgbClr val="595959"/>
                </a:solidFill>
              </a:rPr>
              <a:t>SPS slow extraction: 4.8 s flat-top per spill (North Area); intensities per spill as limited by RP and target sharing. Values indicative – details on the preceding slides.</a:t>
            </a:r>
          </a:p>
        </p:txBody>
      </p:sp>
    </p:spTree>
    <p:extLst>
      <p:ext uri="{BB962C8B-B14F-4D97-AF65-F5344CB8AC3E}">
        <p14:creationId xmlns:p14="http://schemas.microsoft.com/office/powerpoint/2010/main" val="31463653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37C50A-7EF4-71BB-3D32-35D79A928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 anchorCtr="0">
            <a:noAutofit/>
          </a:bodyPr>
          <a:lstStyle/>
          <a:p>
            <a:r>
              <a:rPr lang="en-GB" sz="2600" dirty="0"/>
              <a:t>M2 Muon Flux Limit: Dose at the Site Fence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E3EC4-1815-B761-85AF-D13FAD31B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D. Banerjee | Light Dark Matter Workshop, Bonn 2026</a:t>
            </a:r>
          </a:p>
        </p:txBody>
      </p:sp>
      <p:pic>
        <p:nvPicPr>
          <p:cNvPr id="13" name="Picture 12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49DBEDA5-EEE6-70FB-E948-DB9F239DD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58" y="1118493"/>
            <a:ext cx="9529762" cy="47907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420FC0-32F9-5C4E-491C-62B097F87C25}"/>
              </a:ext>
            </a:extLst>
          </p:cNvPr>
          <p:cNvSpPr txBox="1"/>
          <p:nvPr/>
        </p:nvSpPr>
        <p:spPr>
          <a:xfrm>
            <a:off x="7745704" y="5386047"/>
            <a:ext cx="4109097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</a:rPr>
              <a:t>TLD (some TLDs added since 2015)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07EB05-5ED3-F3D3-F310-E980682A3416}"/>
              </a:ext>
            </a:extLst>
          </p:cNvPr>
          <p:cNvSpPr txBox="1"/>
          <p:nvPr/>
        </p:nvSpPr>
        <p:spPr>
          <a:xfrm>
            <a:off x="1142718" y="3242730"/>
            <a:ext cx="94058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C00000"/>
                </a:solidFill>
              </a:rPr>
              <a:t>EHN2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3EC648F-9DB3-0B77-94D8-547946678E7B}"/>
              </a:ext>
            </a:extLst>
          </p:cNvPr>
          <p:cNvCxnSpPr>
            <a:cxnSpLocks/>
          </p:cNvCxnSpPr>
          <p:nvPr/>
        </p:nvCxnSpPr>
        <p:spPr>
          <a:xfrm>
            <a:off x="1654024" y="3550507"/>
            <a:ext cx="1694676" cy="16245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C6E5DA3-82B3-AF3B-C407-FDEF93CAC806}"/>
              </a:ext>
            </a:extLst>
          </p:cNvPr>
          <p:cNvSpPr txBox="1"/>
          <p:nvPr/>
        </p:nvSpPr>
        <p:spPr>
          <a:xfrm>
            <a:off x="6547788" y="1751558"/>
            <a:ext cx="549649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i="1" dirty="0"/>
              <a:t>Downstream</a:t>
            </a:r>
            <a:r>
              <a:rPr lang="en-GB" sz="1200" dirty="0"/>
              <a:t> of EHN2 (SMS823)</a:t>
            </a:r>
          </a:p>
          <a:p>
            <a:r>
              <a:rPr lang="en-GB" sz="1200" dirty="0"/>
              <a:t>Dose due to </a:t>
            </a:r>
            <a:r>
              <a:rPr lang="en-GB" sz="1200" b="1" i="1" dirty="0"/>
              <a:t>muons</a:t>
            </a:r>
          </a:p>
          <a:p>
            <a:r>
              <a:rPr lang="en-GB" sz="1200" dirty="0"/>
              <a:t>Decision to add TLDs at end of site in 2018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9940B9-00F9-FC01-4BD9-AAA16D9500CD}"/>
              </a:ext>
            </a:extLst>
          </p:cNvPr>
          <p:cNvSpPr txBox="1"/>
          <p:nvPr/>
        </p:nvSpPr>
        <p:spPr>
          <a:xfrm>
            <a:off x="6547787" y="3262023"/>
            <a:ext cx="5496497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i="1" dirty="0"/>
              <a:t>Lateral</a:t>
            </a:r>
            <a:r>
              <a:rPr lang="en-GB" sz="1200" dirty="0"/>
              <a:t> to EHN2 (SMS824)</a:t>
            </a:r>
          </a:p>
          <a:p>
            <a:r>
              <a:rPr lang="en-GB" sz="1200" dirty="0"/>
              <a:t>Dose due to </a:t>
            </a:r>
            <a:r>
              <a:rPr lang="en-GB" sz="1200" b="1" i="1" dirty="0"/>
              <a:t>neutrons</a:t>
            </a:r>
            <a:r>
              <a:rPr lang="en-GB" sz="1200" dirty="0"/>
              <a:t> (skyshine) relevant for hadron beam </a:t>
            </a:r>
          </a:p>
          <a:p>
            <a:r>
              <a:rPr lang="en-GB" sz="1200" dirty="0"/>
              <a:t>2018: Shielding had been increased to mitigate neutron dose, however experimental program also required higher beam intensity than in 2015.</a:t>
            </a:r>
          </a:p>
          <a:p>
            <a:r>
              <a:rPr lang="en-GB" sz="1200" dirty="0"/>
              <a:t>Amongst others, objective was to remain &lt; 1 mSv at the fence (CERN code F)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0F7AD8-5C70-A0F5-C6E8-2EB9A4C163E6}"/>
              </a:ext>
            </a:extLst>
          </p:cNvPr>
          <p:cNvCxnSpPr>
            <a:cxnSpLocks/>
          </p:cNvCxnSpPr>
          <p:nvPr/>
        </p:nvCxnSpPr>
        <p:spPr>
          <a:xfrm flipH="1">
            <a:off x="5519738" y="2397889"/>
            <a:ext cx="1028049" cy="84484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1B7C47C-E34E-EBDF-CC50-F598B96445CB}"/>
              </a:ext>
            </a:extLst>
          </p:cNvPr>
          <p:cNvCxnSpPr>
            <a:cxnSpLocks/>
          </p:cNvCxnSpPr>
          <p:nvPr/>
        </p:nvCxnSpPr>
        <p:spPr>
          <a:xfrm flipH="1">
            <a:off x="3948114" y="4328652"/>
            <a:ext cx="2599673" cy="127513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65AF982-5427-DECB-34B4-C73A0DCA456E}"/>
              </a:ext>
            </a:extLst>
          </p:cNvPr>
          <p:cNvSpPr txBox="1"/>
          <p:nvPr/>
        </p:nvSpPr>
        <p:spPr>
          <a:xfrm>
            <a:off x="7745704" y="5078270"/>
            <a:ext cx="4298581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</a:rPr>
              <a:t>Stray radiation monitoring stations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54747B2-C603-B179-EB68-FE9A4F85DD9F}"/>
              </a:ext>
            </a:extLst>
          </p:cNvPr>
          <p:cNvSpPr/>
          <p:nvPr/>
        </p:nvSpPr>
        <p:spPr>
          <a:xfrm>
            <a:off x="8249380" y="5463740"/>
            <a:ext cx="128587" cy="107156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D11F867-2295-E497-5337-9AAF623560C5}"/>
              </a:ext>
            </a:extLst>
          </p:cNvPr>
          <p:cNvSpPr/>
          <p:nvPr/>
        </p:nvSpPr>
        <p:spPr>
          <a:xfrm>
            <a:off x="8243511" y="5175895"/>
            <a:ext cx="128587" cy="107156"/>
          </a:xfrm>
          <a:prstGeom prst="ellipse">
            <a:avLst/>
          </a:prstGeom>
          <a:solidFill>
            <a:srgbClr val="FFFF0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D0390E-3DA9-318E-0075-0AA138EDCAED}"/>
              </a:ext>
            </a:extLst>
          </p:cNvPr>
          <p:cNvSpPr txBox="1"/>
          <p:nvPr/>
        </p:nvSpPr>
        <p:spPr>
          <a:xfrm>
            <a:off x="9779232" y="135987"/>
            <a:ext cx="2149416" cy="2554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60" b="0" i="1">
                <a:solidFill>
                  <a:srgbClr val="5C6880"/>
                </a:solidFill>
                <a:latin typeface="Arial"/>
              </a:defRPr>
            </a:lvl1pPr>
          </a:lstStyle>
          <a:p>
            <a:r>
              <a:rPr lang="en-GB" dirty="0"/>
              <a:t>C. </a:t>
            </a:r>
            <a:r>
              <a:rPr lang="en-GB" dirty="0" err="1"/>
              <a:t>Ahdida</a:t>
            </a:r>
            <a:r>
              <a:rPr lang="en-GB" dirty="0"/>
              <a:t>, E. Nowak HSE-RP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10128" y="6382512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0033A0"/>
                </a:solidFill>
              </a:rPr>
              <a:t>30.09.2026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09960" y="6382512"/>
            <a:ext cx="685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sz="1000">
                <a:solidFill>
                  <a:srgbClr val="0033A0"/>
                </a:solidFill>
              </a:rPr>
              <a:t>30</a:t>
            </a:fld>
            <a:endParaRPr sz="1000">
              <a:solidFill>
                <a:srgbClr val="0033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985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600" dirty="0"/>
              <a:t>Increasing the M2 Intensity – Radiation Protection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8360" y="6382512"/>
            <a:ext cx="657453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700"/>
              </a:spcAft>
            </a:pPr>
            <a:r>
              <a:rPr sz="1200" b="0" i="0">
                <a:solidFill>
                  <a:srgbClr val="0033A0"/>
                </a:solidFill>
                <a:latin typeface="Arial"/>
              </a:rPr>
              <a:t>D. Banerjee | Light Dark Matter Workshop, Bonn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6382512"/>
            <a:ext cx="68580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700"/>
              </a:spcAft>
            </a:pPr>
            <a:fld id="{B6F15528-21DE-4FAA-801E-634DDDAF4B2D}" type="slidenum">
              <a:rPr sz="1200" b="0" i="0">
                <a:solidFill>
                  <a:srgbClr val="0033A0"/>
                </a:solidFill>
                <a:latin typeface="Arial"/>
              </a:rPr>
              <a:t>31</a:t>
            </a:fld>
            <a:endParaRPr sz="1200" b="0" i="0">
              <a:solidFill>
                <a:srgbClr val="0033A0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" y="4509120"/>
            <a:ext cx="353872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500" b="1" i="0" dirty="0">
                <a:solidFill>
                  <a:srgbClr val="00296B"/>
                </a:solidFill>
                <a:latin typeface="Arial"/>
              </a:rPr>
              <a:t>What dominates at the fence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783440"/>
            <a:ext cx="3538728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lang="en-GB" sz="1200" b="0" i="0" dirty="0">
                <a:solidFill>
                  <a:srgbClr val="1B2A44"/>
                </a:solidFill>
                <a:latin typeface="Arial"/>
              </a:rPr>
              <a:t>Muons traversing and emerging from the soil: </a:t>
            </a:r>
            <a:r>
              <a:rPr lang="en-GB" sz="1200" b="1" i="0" dirty="0">
                <a:solidFill>
                  <a:srgbClr val="1B2A44"/>
                </a:solidFill>
                <a:latin typeface="Arial"/>
              </a:rPr>
              <a:t>~60%</a:t>
            </a:r>
            <a:r>
              <a:rPr lang="en-GB" sz="1200" b="0" i="0" dirty="0">
                <a:solidFill>
                  <a:srgbClr val="1B2A44"/>
                </a:solidFill>
                <a:latin typeface="Arial"/>
              </a:rPr>
              <a:t> of the dose rate in a 12 m band comes from the beam itself and ~40% from outside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79392" y="4509120"/>
            <a:ext cx="353872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lang="fr-CH" sz="1500" b="1" i="0" dirty="0">
                <a:solidFill>
                  <a:srgbClr val="00296B"/>
                </a:solidFill>
                <a:latin typeface="Arial"/>
              </a:rPr>
              <a:t>Mitigation</a:t>
            </a:r>
            <a:endParaRPr sz="1500" b="1" i="0" dirty="0">
              <a:solidFill>
                <a:srgbClr val="1A6B52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79392" y="4783440"/>
            <a:ext cx="3538728" cy="987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lang="en-GB" sz="1200" b="0" i="0" dirty="0">
                <a:solidFill>
                  <a:srgbClr val="1B2A44"/>
                </a:solidFill>
                <a:latin typeface="Arial"/>
              </a:rPr>
              <a:t>An extra </a:t>
            </a:r>
            <a:r>
              <a:rPr lang="en-GB" sz="1200" b="1" i="0" dirty="0">
                <a:solidFill>
                  <a:srgbClr val="1B2A44"/>
                </a:solidFill>
                <a:latin typeface="Arial"/>
              </a:rPr>
              <a:t>3.3 mrad in the vertical B8</a:t>
            </a:r>
            <a:r>
              <a:rPr lang="en-GB" sz="1200" b="0" i="0" dirty="0">
                <a:solidFill>
                  <a:srgbClr val="1B2A44"/>
                </a:solidFill>
                <a:latin typeface="Arial"/>
              </a:rPr>
              <a:t> cuts the dose rate 1.8× across the 12 m band: 0.10 µSv/h at 2.3 m and 0.05 µSv/h at 1.2 m.</a:t>
            </a:r>
          </a:p>
          <a:p>
            <a:pPr algn="l">
              <a:spcAft>
                <a:spcPts val="500"/>
              </a:spcAft>
            </a:pPr>
            <a:r>
              <a:rPr lang="en-GB" sz="1200" b="0" i="0" dirty="0">
                <a:solidFill>
                  <a:srgbClr val="1B2A44"/>
                </a:solidFill>
                <a:latin typeface="Arial"/>
              </a:rPr>
              <a:t>Over a 200-day year: </a:t>
            </a:r>
            <a:r>
              <a:rPr lang="en-GB" sz="1200" b="1" i="0" dirty="0">
                <a:solidFill>
                  <a:srgbClr val="1B2A44"/>
                </a:solidFill>
                <a:latin typeface="Arial"/>
              </a:rPr>
              <a:t>0.48 mSv</a:t>
            </a:r>
            <a:r>
              <a:rPr lang="en-GB" sz="1200" b="0" i="0" dirty="0">
                <a:solidFill>
                  <a:srgbClr val="1B2A44"/>
                </a:solidFill>
                <a:latin typeface="Arial"/>
              </a:rPr>
              <a:t> with a ×3 safety margin, against the 1 mSv code F objective.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55864" y="4509120"/>
            <a:ext cx="353872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lang="fr-CH" sz="1500" b="1" i="0" dirty="0" err="1">
                <a:solidFill>
                  <a:srgbClr val="00296B"/>
                </a:solidFill>
                <a:latin typeface="Arial"/>
              </a:rPr>
              <a:t>Further</a:t>
            </a:r>
            <a:r>
              <a:rPr lang="fr-CH" sz="1500" b="1" i="0" dirty="0">
                <a:solidFill>
                  <a:srgbClr val="00296B"/>
                </a:solidFill>
                <a:latin typeface="Arial"/>
              </a:rPr>
              <a:t> mitigation</a:t>
            </a:r>
            <a:endParaRPr sz="1500" b="1" i="0" dirty="0">
              <a:solidFill>
                <a:srgbClr val="8A5E00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55864" y="4783440"/>
            <a:ext cx="3538728" cy="10130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lang="en-GB" sz="1200" b="0" i="0" dirty="0">
                <a:solidFill>
                  <a:srgbClr val="1B2A44"/>
                </a:solidFill>
                <a:latin typeface="Arial"/>
              </a:rPr>
              <a:t>More deflection through B6 with three dipoles, and possibly moving B8 to PPE221 (location to be confirmed).</a:t>
            </a:r>
          </a:p>
          <a:p>
            <a:pPr algn="l">
              <a:spcAft>
                <a:spcPts val="500"/>
              </a:spcAft>
            </a:pPr>
            <a:r>
              <a:rPr lang="en-GB" sz="1200" b="0" i="0" dirty="0">
                <a:solidFill>
                  <a:srgbClr val="1B2A44"/>
                </a:solidFill>
                <a:latin typeface="Arial"/>
              </a:rPr>
              <a:t>Make the FLUKA shielding and dump layout realistic.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C138BF-2885-1748-F02F-C2D5FA4D2590}"/>
              </a:ext>
            </a:extLst>
          </p:cNvPr>
          <p:cNvSpPr txBox="1"/>
          <p:nvPr/>
        </p:nvSpPr>
        <p:spPr>
          <a:xfrm>
            <a:off x="9779232" y="135987"/>
            <a:ext cx="2149416" cy="2554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60" b="0" i="1">
                <a:solidFill>
                  <a:srgbClr val="5C6880"/>
                </a:solidFill>
                <a:latin typeface="Arial"/>
              </a:defRPr>
            </a:lvl1pPr>
          </a:lstStyle>
          <a:p>
            <a:r>
              <a:rPr lang="en-GB" dirty="0"/>
              <a:t>C. </a:t>
            </a:r>
            <a:r>
              <a:rPr lang="en-GB" dirty="0" err="1"/>
              <a:t>Ahdida</a:t>
            </a:r>
            <a:r>
              <a:rPr lang="en-GB" dirty="0"/>
              <a:t>, E. Nowak HSE-RP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B56017A-A748-336B-336D-0CA5C6F64D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3767"/>
          <a:stretch>
            <a:fillRect/>
          </a:stretch>
        </p:blipFill>
        <p:spPr>
          <a:xfrm>
            <a:off x="46009" y="980728"/>
            <a:ext cx="7346135" cy="32167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1F16B31-D9B3-3E63-0E7D-C7BEE86E3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434" y="1498087"/>
            <a:ext cx="4965075" cy="24217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7FB19B-C312-41E2-CBF5-3090ADA7BAD9}"/>
              </a:ext>
            </a:extLst>
          </p:cNvPr>
          <p:cNvSpPr txBox="1"/>
          <p:nvPr/>
        </p:nvSpPr>
        <p:spPr>
          <a:xfrm>
            <a:off x="10704512" y="1700808"/>
            <a:ext cx="235642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 dirty="0">
                <a:solidFill>
                  <a:srgbClr val="FF0000"/>
                </a:solidFill>
              </a:rPr>
              <a:t>B6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422B4E-A2D5-85BD-D17A-8157EC271C17}"/>
              </a:ext>
            </a:extLst>
          </p:cNvPr>
          <p:cNvSpPr txBox="1"/>
          <p:nvPr/>
        </p:nvSpPr>
        <p:spPr>
          <a:xfrm>
            <a:off x="11636040" y="3689002"/>
            <a:ext cx="235642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500" dirty="0">
                <a:solidFill>
                  <a:srgbClr val="FF0000"/>
                </a:solidFill>
              </a:rPr>
              <a:t>B8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AF14CD5-142A-6DB1-6FA0-93C6091A4BA1}"/>
              </a:ext>
            </a:extLst>
          </p:cNvPr>
          <p:cNvCxnSpPr/>
          <p:nvPr/>
        </p:nvCxnSpPr>
        <p:spPr>
          <a:xfrm>
            <a:off x="10848528" y="1931640"/>
            <a:ext cx="512706" cy="657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42B43E2-6668-CF97-1B99-9171A7D2686F}"/>
              </a:ext>
            </a:extLst>
          </p:cNvPr>
          <p:cNvCxnSpPr>
            <a:cxnSpLocks/>
            <a:stCxn id="22" idx="0"/>
          </p:cNvCxnSpPr>
          <p:nvPr/>
        </p:nvCxnSpPr>
        <p:spPr>
          <a:xfrm flipH="1" flipV="1">
            <a:off x="11712624" y="2708960"/>
            <a:ext cx="41237" cy="9800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310128" y="6382512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0033A0"/>
                </a:solidFill>
              </a:rPr>
              <a:t>30.09.2026</a:t>
            </a:r>
          </a:p>
        </p:txBody>
      </p:sp>
      <p:sp>
        <p:nvSpPr>
          <p:cNvPr id="5" name="Right figure heading">
            <a:extLst>
              <a:ext uri="{FF2B5EF4-FFF2-40B4-BE49-F238E27FC236}">
                <a16:creationId xmlns:a16="http://schemas.microsoft.com/office/drawing/2014/main" id="{145FAE92-B847-F244-A79F-9A7FC49062F6}"/>
              </a:ext>
            </a:extLst>
          </p:cNvPr>
          <p:cNvSpPr txBox="1"/>
          <p:nvPr/>
        </p:nvSpPr>
        <p:spPr>
          <a:xfrm>
            <a:off x="7620000" y="1016000"/>
            <a:ext cx="4318000" cy="2540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l"/>
            <a:r>
              <a:rPr lang="en-US" sz="1100" b="1">
                <a:solidFill>
                  <a:srgbClr val="1F1F1F"/>
                </a:solidFill>
                <a:latin typeface="Arial"/>
                <a:cs typeface="Arial"/>
              </a:rPr>
              <a:t>Beamline, with the B6 and B8 bends</a:t>
            </a:r>
            <a:endParaRPr lang="en-US" sz="1100" b="1" dirty="0">
              <a:solidFill>
                <a:srgbClr val="1F1F1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451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618D25-19EE-784C-50E3-DFFD04C6E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4" y="980728"/>
            <a:ext cx="12000656" cy="511256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/>
              <a:t>Optics studies for NA60+ beam spot - at 2.4E6 /spill beam spot size 280 x 280 </a:t>
            </a:r>
            <a:r>
              <a:rPr lang="el-GR" sz="1600" dirty="0"/>
              <a:t>μ</a:t>
            </a:r>
            <a:r>
              <a:rPr lang="en-GB" sz="1600" dirty="0"/>
              <a:t>m2 achieved.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dirty="0"/>
              <a:t>Low energy primary Pb beam to be checked where emittance will be larger.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9AA800-5C8D-68F6-ACBF-A5DA28BA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NA60+: Beam Spot and Shielding Studies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BA486-4BB2-3EDC-595B-E85DC12D60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45BD7-2956-D4C3-464A-F7CDB59BA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4F8C9-3686-5DB3-A296-475465A28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2FB14D-C25D-57A3-06B7-B85484F10CBA}"/>
              </a:ext>
            </a:extLst>
          </p:cNvPr>
          <p:cNvSpPr txBox="1"/>
          <p:nvPr/>
        </p:nvSpPr>
        <p:spPr>
          <a:xfrm>
            <a:off x="191344" y="3835507"/>
            <a:ext cx="11469353" cy="25206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/>
              <a:defRPr sz="1600" b="1">
                <a:solidFill>
                  <a:schemeClr val="tx2"/>
                </a:solidFill>
              </a:defRPr>
            </a:lvl1pPr>
            <a:lvl2pPr marL="666900" lvl="1" indent="-342900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400">
                <a:solidFill>
                  <a:schemeClr val="tx2"/>
                </a:solidFill>
              </a:defRPr>
            </a:lvl2pPr>
            <a:lvl3pPr marL="648000" indent="-324000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700">
                <a:solidFill>
                  <a:schemeClr val="tx2"/>
                </a:solidFill>
              </a:defRPr>
            </a:lvl3pPr>
            <a:lvl4pPr marL="972000" indent="-324000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charset="0"/>
              <a:buChar char="•"/>
              <a:tabLst/>
              <a:defRPr sz="1600">
                <a:solidFill>
                  <a:schemeClr val="tx2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en-GB" dirty="0"/>
              <a:t>Radiation studies performed to be able to reach higher intensities in NA60+. New shielding design proposed, and implementation/installation being finalised.</a:t>
            </a:r>
          </a:p>
          <a:p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C68FCC-CFBD-0CFA-A2B1-4B711EECF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584" y="1745059"/>
            <a:ext cx="4570810" cy="19997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594ED2-71F5-71F4-506B-6F1D560DA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192" y="1294809"/>
            <a:ext cx="2584314" cy="17997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33EB4F-01DF-0C29-C1D9-B0AAE49C8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5924" y="4272157"/>
            <a:ext cx="3487664" cy="20255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753415-7583-48D8-29BB-43A40C6D6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8906" y="4336642"/>
            <a:ext cx="3640951" cy="209486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377DCBF-7492-8342-9120-24DB36A1F86A}"/>
              </a:ext>
            </a:extLst>
          </p:cNvPr>
          <p:cNvSpPr txBox="1"/>
          <p:nvPr/>
        </p:nvSpPr>
        <p:spPr>
          <a:xfrm>
            <a:off x="10987962" y="245064"/>
            <a:ext cx="92042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00" dirty="0"/>
              <a:t>BE-EA, HSE-RP, BE-OP, BE-ABP</a:t>
            </a:r>
          </a:p>
        </p:txBody>
      </p:sp>
    </p:spTree>
    <p:extLst>
      <p:ext uri="{BB962C8B-B14F-4D97-AF65-F5344CB8AC3E}">
        <p14:creationId xmlns:p14="http://schemas.microsoft.com/office/powerpoint/2010/main" val="4203370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706940-7006-9242-872A-D16BEC828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60648"/>
            <a:ext cx="11664676" cy="648072"/>
          </a:xfrm>
        </p:spPr>
        <p:txBody>
          <a:bodyPr/>
          <a:lstStyle/>
          <a:p>
            <a:r>
              <a:rPr lang="en-US" sz="3200" dirty="0"/>
              <a:t>Planned Studies and upgrades for the hadron beam</a:t>
            </a:r>
            <a:endParaRPr lang="en-GB" sz="35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0CF7A8-49E9-5548-B4AD-D297B947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94E1E4-BBCF-E947-B8A0-68E57567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12DBA-44E8-E44C-A0D6-1C0C4696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809B28F-2C27-EADB-A577-C120917B419F}"/>
              </a:ext>
            </a:extLst>
          </p:cNvPr>
          <p:cNvSpPr txBox="1">
            <a:spLocks/>
          </p:cNvSpPr>
          <p:nvPr/>
        </p:nvSpPr>
        <p:spPr>
          <a:xfrm>
            <a:off x="407987" y="908720"/>
            <a:ext cx="11664677" cy="54427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800" b="0" dirty="0"/>
              <a:t>Currently for specific conditions the instantaneous intensity of the hadron beam can be increased to 4.8x10</a:t>
            </a:r>
            <a:r>
              <a:rPr lang="en-GB" sz="1800" b="0" baseline="30000" dirty="0"/>
              <a:t>8 </a:t>
            </a:r>
            <a:r>
              <a:rPr lang="en-GB" sz="1800" b="0" dirty="0"/>
              <a:t>particles/spill (limited by RP) </a:t>
            </a:r>
            <a:r>
              <a:rPr lang="en-GB" sz="1800" b="0" dirty="0">
                <a:sym typeface="Wingdings" pitchFamily="2" charset="2"/>
              </a:rPr>
              <a:t> only allowed for </a:t>
            </a:r>
            <a:r>
              <a:rPr lang="en-GB" sz="1800" b="0" dirty="0" err="1">
                <a:sym typeface="Wingdings" pitchFamily="2" charset="2"/>
              </a:rPr>
              <a:t>Drell</a:t>
            </a:r>
            <a:r>
              <a:rPr lang="en-GB" sz="1800" b="0" dirty="0">
                <a:sym typeface="Wingdings" pitchFamily="2" charset="2"/>
              </a:rPr>
              <a:t> Yan runs with target absorber and, the muon filter (3 iron blocks) must be removed</a:t>
            </a:r>
            <a:r>
              <a:rPr lang="en-GB" sz="1800" b="0" dirty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800" b="0" dirty="0"/>
              <a:t>The conventional hadron beam contains about 2.4% kaons corresponding to ~ 10</a:t>
            </a:r>
            <a:r>
              <a:rPr lang="en-GB" sz="1800" b="0" baseline="30000" dirty="0"/>
              <a:t>7</a:t>
            </a:r>
            <a:r>
              <a:rPr lang="en-GB" sz="1800" b="0" dirty="0"/>
              <a:t> kaons/spill.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800" b="0" dirty="0"/>
              <a:t>High kaon tagging efficiency for the CEDARs is therefore required for the K-induced DY measurement.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GB" sz="1800" b="0" dirty="0"/>
          </a:p>
        </p:txBody>
      </p:sp>
      <p:pic>
        <p:nvPicPr>
          <p:cNvPr id="12" name="Inhaltsplatzhalter 8">
            <a:extLst>
              <a:ext uri="{FF2B5EF4-FFF2-40B4-BE49-F238E27FC236}">
                <a16:creationId xmlns:a16="http://schemas.microsoft.com/office/drawing/2014/main" id="{F17E1E60-34E4-33CC-42B1-A1CBE6EF28E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028292" y="2780928"/>
            <a:ext cx="5039940" cy="2985442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A1A946C-A743-4616-47B5-38E915D31B61}"/>
              </a:ext>
            </a:extLst>
          </p:cNvPr>
          <p:cNvSpPr txBox="1"/>
          <p:nvPr/>
        </p:nvSpPr>
        <p:spPr>
          <a:xfrm>
            <a:off x="415612" y="2585997"/>
            <a:ext cx="6608248" cy="40113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000" b="0">
                <a:solidFill>
                  <a:schemeClr val="tx2">
                    <a:lumMod val="50000"/>
                  </a:schemeClr>
                </a:solidFill>
              </a:defRPr>
            </a:lvl1pPr>
            <a:lvl2pPr marL="628650" indent="-261938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889000" indent="-260350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209675" indent="-269875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en-GB" sz="1800" dirty="0"/>
              <a:t>The tagging efficiency is dependent on the the beam divergence at the CEDARs.</a:t>
            </a:r>
          </a:p>
          <a:p>
            <a:r>
              <a:rPr lang="en-GB" sz="1800" dirty="0"/>
              <a:t>To improve the number of identifiable kaons at AMBER the options checked are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Optimising the hadron beam in terms of divergence to increase the tagging efficiency of the CEDARs.</a:t>
            </a:r>
          </a:p>
          <a:p>
            <a:pPr lvl="1"/>
            <a:r>
              <a:rPr lang="en-GB" dirty="0"/>
              <a:t>Increasing the number of accumulated hadrons on the AMBER target to 3x10</a:t>
            </a:r>
            <a:r>
              <a:rPr lang="en-GB" baseline="30000" dirty="0"/>
              <a:t>14</a:t>
            </a:r>
            <a:r>
              <a:rPr lang="en-GB" dirty="0"/>
              <a:t> per year </a:t>
            </a:r>
            <a:r>
              <a:rPr lang="en-GB" dirty="0">
                <a:sym typeface="Wingdings" pitchFamily="2" charset="2"/>
              </a:rPr>
              <a:t> </a:t>
            </a:r>
            <a:r>
              <a:rPr lang="en-GB" dirty="0"/>
              <a:t>RP considerations</a:t>
            </a:r>
          </a:p>
        </p:txBody>
      </p:sp>
      <p:sp>
        <p:nvSpPr>
          <p:cNvPr id="14" name="Textfeld 9">
            <a:extLst>
              <a:ext uri="{FF2B5EF4-FFF2-40B4-BE49-F238E27FC236}">
                <a16:creationId xmlns:a16="http://schemas.microsoft.com/office/drawing/2014/main" id="{681C82CC-058C-9AAD-D00C-E61B3B6B7C34}"/>
              </a:ext>
            </a:extLst>
          </p:cNvPr>
          <p:cNvSpPr txBox="1"/>
          <p:nvPr/>
        </p:nvSpPr>
        <p:spPr>
          <a:xfrm>
            <a:off x="7796686" y="5703058"/>
            <a:ext cx="331086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Plot by C. Quintans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AMBER DY-Meeting 30.11.2021</a:t>
            </a:r>
            <a:endParaRPr lang="en-GB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291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2BBDF6-B631-E4F4-0F2C-97018B938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Improvements to the divergence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66613-45DE-4158-6EB9-A99CC8D8AA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EC6D4-8C63-0429-B221-AB90FA415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B8BF1-2AF3-0E46-E916-CA1517D49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13" name="Inhaltsplatzhalter 13">
            <a:extLst>
              <a:ext uri="{FF2B5EF4-FFF2-40B4-BE49-F238E27FC236}">
                <a16:creationId xmlns:a16="http://schemas.microsoft.com/office/drawing/2014/main" id="{06F12F86-1510-D1A0-3EEB-478FA7EAA3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13" t="2754" r="14196" b="5858"/>
          <a:stretch/>
        </p:blipFill>
        <p:spPr>
          <a:xfrm>
            <a:off x="8713195" y="3430168"/>
            <a:ext cx="3389066" cy="2800726"/>
          </a:xfrm>
          <a:prstGeom prst="rect">
            <a:avLst/>
          </a:prstGeom>
        </p:spPr>
      </p:pic>
      <p:pic>
        <p:nvPicPr>
          <p:cNvPr id="14" name="Inhaltsplatzhalter 8">
            <a:extLst>
              <a:ext uri="{FF2B5EF4-FFF2-40B4-BE49-F238E27FC236}">
                <a16:creationId xmlns:a16="http://schemas.microsoft.com/office/drawing/2014/main" id="{23C20EB1-76C7-7808-2502-7063601932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54" t="3944" r="13010" b="6015"/>
          <a:stretch/>
        </p:blipFill>
        <p:spPr>
          <a:xfrm>
            <a:off x="8616280" y="583127"/>
            <a:ext cx="3525148" cy="28007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C65B926C-1893-D67D-69D4-9EB58362AC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63751" y="908720"/>
                <a:ext cx="4849443" cy="5203851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90000"/>
                  </a:lnSpc>
                  <a:spcBef>
                    <a:spcPts val="1800"/>
                  </a:spcBef>
                  <a:spcAft>
                    <a:spcPts val="400"/>
                  </a:spcAft>
                  <a:buFont typeface="Arial" panose="020B0604020202020204" pitchFamily="34" charset="0"/>
                  <a:buChar char="•"/>
                  <a:tabLst/>
                  <a:defRPr sz="2100" b="1" kern="120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28650" indent="-261938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300"/>
                  </a:spcAft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889000" indent="-26035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209675" indent="-269875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300"/>
                  </a:spcAft>
                  <a:buSzPct val="100000"/>
                  <a:buFont typeface="Arial" panose="020B0604020202020204" pitchFamily="34" charset="0"/>
                  <a:buChar char="•"/>
                  <a:tabLst/>
                  <a:defRPr sz="1600" kern="120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SzPct val="100000"/>
                  <a:buFont typeface="Arial" charset="0"/>
                  <a:buChar char="•"/>
                  <a:defRPr sz="1600" kern="120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GB" sz="1600" b="0" dirty="0">
                    <a:sym typeface="Wingdings" pitchFamily="2" charset="2"/>
                  </a:rPr>
                  <a:t>Completion of vacuum in the beamline. 100 m air region currently.</a:t>
                </a:r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GB" sz="1600" b="0" dirty="0">
                    <a:sym typeface="Wingdings" pitchFamily="2" charset="2"/>
                  </a:rPr>
                  <a:t>Adding another collimator for improved cleaning.</a:t>
                </a:r>
                <a:endParaRPr lang="en-GB" sz="1600" b="0" dirty="0"/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GB" sz="1600" b="0" dirty="0"/>
                  <a:t>By closing the collimators from 30 mm to 15 mm, divergence decreases by 50% and therefore the relative intensity within 60µrad increases.</a:t>
                </a:r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GB" sz="1600" b="0" dirty="0"/>
                  <a:t>Vertical collimation shows small improvement as M2 is a vertically bending beam line so there is dispersion in Y. </a:t>
                </a:r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GB" sz="1600" b="0" dirty="0"/>
                  <a:t>The effect of collimation in X is therefore limited by the vertical divergence as the figure of merit is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b="0" dirty="0">
                    <a:solidFill>
                      <a:srgbClr val="000000"/>
                    </a:solidFill>
                  </a:rPr>
                  <a:t> 	</a:t>
                </a:r>
                <a:r>
                  <a:rPr lang="en-GB" sz="1600" dirty="0">
                    <a:solidFill>
                      <a:srgbClr val="000000"/>
                    </a:solidFill>
                  </a:rPr>
                  <a:t>r’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fr-CH" sz="16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CH" sz="16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fr-CH" sz="16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CH" sz="1600" b="1" i="1" baseline="30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fr-CH" sz="16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fr-CH" sz="16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CH" sz="16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fr-CH" sz="16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fr-CH" sz="1600" b="1" i="1" baseline="30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fr-CH" sz="16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GB" sz="1600" dirty="0"/>
                  <a:t> </a:t>
                </a:r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GB" sz="1600" b="0" dirty="0"/>
                  <a:t>For the vertical plane it is possible to decrease the divergence to </a:t>
                </a:r>
                <a:r>
                  <a:rPr lang="en-GB" sz="1600" b="0" dirty="0" err="1"/>
                  <a:t>σ</a:t>
                </a:r>
                <a:r>
                  <a:rPr lang="en-GB" sz="1600" b="0" baseline="-25000" dirty="0" err="1"/>
                  <a:t>y</a:t>
                </a:r>
                <a:r>
                  <a:rPr lang="en-GB" sz="1600" b="0" baseline="-25000" dirty="0"/>
                  <a:t>’</a:t>
                </a:r>
                <a:r>
                  <a:rPr lang="en-GB" sz="1600" b="0" dirty="0"/>
                  <a:t>= 53 µrad by increasing the beam size at the CEDARs.</a:t>
                </a:r>
              </a:p>
            </p:txBody>
          </p:sp>
        </mc:Choice>
        <mc:Fallback xmlns="">
          <p:sp>
            <p:nvSpPr>
              <p:cNvPr id="7" name="Content Placeholder 4">
                <a:extLst>
                  <a:ext uri="{FF2B5EF4-FFF2-40B4-BE49-F238E27FC236}">
                    <a16:creationId xmlns:a16="http://schemas.microsoft.com/office/drawing/2014/main" id="{C65B926C-1893-D67D-69D4-9EB58362A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751" y="908720"/>
                <a:ext cx="4849443" cy="5203851"/>
              </a:xfrm>
              <a:prstGeom prst="rect">
                <a:avLst/>
              </a:prstGeom>
              <a:blipFill>
                <a:blip r:embed="rId4"/>
                <a:stretch>
                  <a:fillRect l="-2618" t="-1217" r="-2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0C7B3692-051C-EE6E-4212-1D28F222FF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76" y="980728"/>
            <a:ext cx="3647911" cy="1872208"/>
          </a:xfrm>
          <a:prstGeom prst="rect">
            <a:avLst/>
          </a:prstGeom>
        </p:spPr>
      </p:pic>
      <p:pic>
        <p:nvPicPr>
          <p:cNvPr id="18" name="Picture 17" descr="A screenshot of a computer&#10;&#10;Description automatically generated">
            <a:extLst>
              <a:ext uri="{FF2B5EF4-FFF2-40B4-BE49-F238E27FC236}">
                <a16:creationId xmlns:a16="http://schemas.microsoft.com/office/drawing/2014/main" id="{24782D8B-35C7-5B8C-D490-80D252557BE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487" t="24502" r="20147" b="23483"/>
          <a:stretch/>
        </p:blipFill>
        <p:spPr>
          <a:xfrm>
            <a:off x="-2552" y="3363754"/>
            <a:ext cx="3866304" cy="21534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ADA8C9-7C2E-7716-B1AE-C1CBD429C545}"/>
              </a:ext>
            </a:extLst>
          </p:cNvPr>
          <p:cNvSpPr txBox="1"/>
          <p:nvPr/>
        </p:nvSpPr>
        <p:spPr>
          <a:xfrm>
            <a:off x="10863590" y="109027"/>
            <a:ext cx="92042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00" dirty="0"/>
              <a:t>F. Metzger, PhD 2024</a:t>
            </a:r>
          </a:p>
        </p:txBody>
      </p:sp>
    </p:spTree>
    <p:extLst>
      <p:ext uri="{BB962C8B-B14F-4D97-AF65-F5344CB8AC3E}">
        <p14:creationId xmlns:p14="http://schemas.microsoft.com/office/powerpoint/2010/main" val="7478595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2BBDF6-B631-E4F4-0F2C-97018B938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from the divergence improvement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66613-45DE-4158-6EB9-A99CC8D8AA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10128" y="6382512"/>
            <a:ext cx="914400" cy="365760"/>
          </a:xfrm>
        </p:spPr>
        <p:txBody>
          <a:bodyPr/>
          <a:lstStyle/>
          <a:p>
            <a:r>
              <a:rPr lang="en-US"/>
              <a:t>30.09.2026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EC6D4-8C63-0429-B221-AB90FA415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D. Banerjee | Light Dark Matter Workshop, Bonn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B8BF1-2AF3-0E46-E916-CA1517D49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C65B926C-1893-D67D-69D4-9EB58362ACDB}"/>
              </a:ext>
            </a:extLst>
          </p:cNvPr>
          <p:cNvSpPr txBox="1">
            <a:spLocks/>
          </p:cNvSpPr>
          <p:nvPr/>
        </p:nvSpPr>
        <p:spPr>
          <a:xfrm>
            <a:off x="7536204" y="1230508"/>
            <a:ext cx="4135140" cy="46467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GB" sz="1900" b="0" dirty="0"/>
          </a:p>
        </p:txBody>
      </p:sp>
      <p:pic>
        <p:nvPicPr>
          <p:cNvPr id="15" name="Inhaltsplatzhalter 10">
            <a:extLst>
              <a:ext uri="{FF2B5EF4-FFF2-40B4-BE49-F238E27FC236}">
                <a16:creationId xmlns:a16="http://schemas.microsoft.com/office/drawing/2014/main" id="{D022A9C4-EBA0-020F-C7C6-C9CB4733BF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4476" t="6369" r="2779"/>
          <a:stretch/>
        </p:blipFill>
        <p:spPr>
          <a:xfrm>
            <a:off x="389705" y="902566"/>
            <a:ext cx="5222324" cy="2670450"/>
          </a:xfrm>
        </p:spPr>
      </p:pic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DAF07FE0-3E1C-7D46-4F02-982907EC68BC}"/>
              </a:ext>
            </a:extLst>
          </p:cNvPr>
          <p:cNvSpPr txBox="1">
            <a:spLocks/>
          </p:cNvSpPr>
          <p:nvPr/>
        </p:nvSpPr>
        <p:spPr>
          <a:xfrm>
            <a:off x="5680151" y="980762"/>
            <a:ext cx="5775125" cy="49222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800" b="0" dirty="0">
                <a:sym typeface="Wingdings" pitchFamily="2" charset="2"/>
              </a:rPr>
              <a:t>With the improvements in the horizontal collimation and larger beam size in the y-plane (for full vacuum):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>
                <a:sym typeface="Wingdings" pitchFamily="2" charset="2"/>
              </a:rPr>
              <a:t>6 x 10</a:t>
            </a:r>
            <a:r>
              <a:rPr lang="en-GB" sz="1800" baseline="30000" dirty="0">
                <a:sym typeface="Wingdings" pitchFamily="2" charset="2"/>
              </a:rPr>
              <a:t>6 </a:t>
            </a:r>
            <a:r>
              <a:rPr lang="en-GB" sz="1800" dirty="0">
                <a:sym typeface="Wingdings" pitchFamily="2" charset="2"/>
              </a:rPr>
              <a:t>kaons per spill within 60 µrad 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>
                <a:sym typeface="Wingdings" pitchFamily="2" charset="2"/>
              </a:rPr>
              <a:t>(from 2.7 x 10</a:t>
            </a:r>
            <a:r>
              <a:rPr lang="en-GB" sz="1800" baseline="30000" dirty="0">
                <a:sym typeface="Wingdings" pitchFamily="2" charset="2"/>
              </a:rPr>
              <a:t>6 </a:t>
            </a:r>
            <a:r>
              <a:rPr lang="en-GB" sz="1800" dirty="0">
                <a:sym typeface="Wingdings" pitchFamily="2" charset="2"/>
              </a:rPr>
              <a:t>in the current scenario)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800" b="0" kern="0" dirty="0">
                <a:solidFill>
                  <a:srgbClr val="000000"/>
                </a:solidFill>
                <a:ea typeface="Cambria Math" panose="02040503050406030204" pitchFamily="18" charset="0"/>
              </a:rPr>
              <a:t>This is for about 10</a:t>
            </a:r>
            <a:r>
              <a:rPr lang="en-GB" sz="1800" b="0" kern="0" baseline="30000" dirty="0">
                <a:solidFill>
                  <a:srgbClr val="000000"/>
                </a:solidFill>
                <a:ea typeface="Cambria Math" panose="02040503050406030204" pitchFamily="18" charset="0"/>
              </a:rPr>
              <a:t>9</a:t>
            </a:r>
            <a:r>
              <a:rPr lang="en-GB" sz="1800" b="0" kern="0" dirty="0">
                <a:solidFill>
                  <a:srgbClr val="000000"/>
                </a:solidFill>
                <a:ea typeface="Cambria Math" panose="02040503050406030204" pitchFamily="18" charset="0"/>
              </a:rPr>
              <a:t> hadrons per spill and 120 units on the T6 target.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800" b="0" kern="0" dirty="0">
                <a:solidFill>
                  <a:srgbClr val="000000"/>
                </a:solidFill>
                <a:ea typeface="Cambria Math" panose="02040503050406030204" pitchFamily="18" charset="0"/>
              </a:rPr>
              <a:t>Up to 150 units on T6 target possible and better collimation can lead to better relative intensity within 60 µrad.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800" b="0" kern="0" dirty="0">
                <a:solidFill>
                  <a:srgbClr val="000000"/>
                </a:solidFill>
                <a:ea typeface="Cambria Math" panose="02040503050406030204" pitchFamily="18" charset="0"/>
              </a:rPr>
              <a:t>Upgrade to 200-250 units also being studied.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800" b="0" dirty="0">
                <a:sym typeface="Wingdings" pitchFamily="2" charset="2"/>
              </a:rPr>
              <a:t>Focussing of the beam at the AMBER target has also been checked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b="0" dirty="0"/>
              <a:t>	</a:t>
            </a:r>
            <a:r>
              <a:rPr lang="en-GB" sz="1800" b="0" dirty="0" err="1"/>
              <a:t>σ</a:t>
            </a:r>
            <a:r>
              <a:rPr lang="en-GB" sz="1800" b="0" baseline="-25000" dirty="0" err="1"/>
              <a:t>x</a:t>
            </a:r>
            <a:r>
              <a:rPr lang="en-GB" sz="1800" b="0" dirty="0"/>
              <a:t>= 1.4 mm </a:t>
            </a:r>
            <a:r>
              <a:rPr lang="en-GB" sz="1800" b="0" dirty="0" err="1"/>
              <a:t>σ</a:t>
            </a:r>
            <a:r>
              <a:rPr lang="en-GB" sz="1800" b="0" baseline="-25000" dirty="0" err="1"/>
              <a:t>y</a:t>
            </a:r>
            <a:r>
              <a:rPr lang="en-GB" sz="1800" b="0" dirty="0"/>
              <a:t>= 1 mm </a:t>
            </a:r>
            <a:endParaRPr lang="en-GB" sz="1800" b="0" dirty="0">
              <a:sym typeface="Wingdings" pitchFamily="2" charset="2"/>
            </a:endParaRPr>
          </a:p>
        </p:txBody>
      </p:sp>
      <p:pic>
        <p:nvPicPr>
          <p:cNvPr id="17" name="Inhaltsplatzhalter 8">
            <a:extLst>
              <a:ext uri="{FF2B5EF4-FFF2-40B4-BE49-F238E27FC236}">
                <a16:creationId xmlns:a16="http://schemas.microsoft.com/office/drawing/2014/main" id="{34A2CBB9-72A6-C65A-DCD4-FA1CC4564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05" y="3566862"/>
            <a:ext cx="5272163" cy="26704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23FCE2-5E3A-FCDD-C72B-31BB1A1D1894}"/>
              </a:ext>
            </a:extLst>
          </p:cNvPr>
          <p:cNvSpPr txBox="1"/>
          <p:nvPr/>
        </p:nvSpPr>
        <p:spPr>
          <a:xfrm>
            <a:off x="1055440" y="1209877"/>
            <a:ext cx="80791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/>
              <a:t>CEDAR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C3E431-5A5E-E3CE-0220-B5F70536DCD7}"/>
              </a:ext>
            </a:extLst>
          </p:cNvPr>
          <p:cNvSpPr txBox="1"/>
          <p:nvPr/>
        </p:nvSpPr>
        <p:spPr>
          <a:xfrm>
            <a:off x="1199456" y="4221088"/>
            <a:ext cx="93610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AMBER Target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355CFE-BE9D-73FA-C8A6-55FC3D9EB46A}"/>
              </a:ext>
            </a:extLst>
          </p:cNvPr>
          <p:cNvSpPr txBox="1"/>
          <p:nvPr/>
        </p:nvSpPr>
        <p:spPr>
          <a:xfrm>
            <a:off x="10863590" y="109027"/>
            <a:ext cx="92042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00" dirty="0"/>
              <a:t>F. Metzger, PhD 2024</a:t>
            </a:r>
          </a:p>
        </p:txBody>
      </p:sp>
    </p:spTree>
    <p:extLst>
      <p:ext uri="{BB962C8B-B14F-4D97-AF65-F5344CB8AC3E}">
        <p14:creationId xmlns:p14="http://schemas.microsoft.com/office/powerpoint/2010/main" val="34503301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2636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ERN">
      <a:dk1>
        <a:srgbClr val="0033A0"/>
      </a:dk1>
      <a:lt1>
        <a:srgbClr val="FFFFFF"/>
      </a:lt1>
      <a:dk2>
        <a:srgbClr val="2F2F2F"/>
      </a:dk2>
      <a:lt2>
        <a:srgbClr val="F8F8F8"/>
      </a:lt2>
      <a:accent1>
        <a:srgbClr val="0033A0"/>
      </a:accent1>
      <a:accent2>
        <a:srgbClr val="61C4D3"/>
      </a:accent2>
      <a:accent3>
        <a:srgbClr val="E15E32"/>
      </a:accent3>
      <a:accent4>
        <a:srgbClr val="BEBECB"/>
      </a:accent4>
      <a:accent5>
        <a:srgbClr val="6E2466"/>
      </a:accent5>
      <a:accent6>
        <a:srgbClr val="1C446A"/>
      </a:accent6>
      <a:hlink>
        <a:srgbClr val="6D2466"/>
      </a:hlink>
      <a:folHlink>
        <a:srgbClr val="61C4D3"/>
      </a:folHlink>
    </a:clrScheme>
    <a:fontScheme name="CER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A5ED4DE0-6C8E-0F4F-99A2-B683A9745008}" vid="{F053E86A-31FE-1346-BAEE-DD9C694C52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ERN">
    <a:dk1>
      <a:srgbClr val="0033A0"/>
    </a:dk1>
    <a:lt1>
      <a:srgbClr val="FFFFFF"/>
    </a:lt1>
    <a:dk2>
      <a:srgbClr val="2F2F2F"/>
    </a:dk2>
    <a:lt2>
      <a:srgbClr val="F8F8F8"/>
    </a:lt2>
    <a:accent1>
      <a:srgbClr val="0033A0"/>
    </a:accent1>
    <a:accent2>
      <a:srgbClr val="61C4D3"/>
    </a:accent2>
    <a:accent3>
      <a:srgbClr val="E15E32"/>
    </a:accent3>
    <a:accent4>
      <a:srgbClr val="BEBECB"/>
    </a:accent4>
    <a:accent5>
      <a:srgbClr val="6E2466"/>
    </a:accent5>
    <a:accent6>
      <a:srgbClr val="1C446A"/>
    </a:accent6>
    <a:hlink>
      <a:srgbClr val="6D2466"/>
    </a:hlink>
    <a:folHlink>
      <a:srgbClr val="61C4D3"/>
    </a:folHlink>
  </a:clrScheme>
</a:themeOverride>
</file>

<file path=ppt/theme/themeOverride2.xml><?xml version="1.0" encoding="utf-8"?>
<a:themeOverride xmlns:a="http://schemas.openxmlformats.org/drawingml/2006/main">
  <a:clrScheme name="CERN">
    <a:dk1>
      <a:srgbClr val="0033A0"/>
    </a:dk1>
    <a:lt1>
      <a:srgbClr val="FFFFFF"/>
    </a:lt1>
    <a:dk2>
      <a:srgbClr val="2F2F2F"/>
    </a:dk2>
    <a:lt2>
      <a:srgbClr val="F8F8F8"/>
    </a:lt2>
    <a:accent1>
      <a:srgbClr val="0033A0"/>
    </a:accent1>
    <a:accent2>
      <a:srgbClr val="61C4D3"/>
    </a:accent2>
    <a:accent3>
      <a:srgbClr val="E15E32"/>
    </a:accent3>
    <a:accent4>
      <a:srgbClr val="BEBECB"/>
    </a:accent4>
    <a:accent5>
      <a:srgbClr val="6E2466"/>
    </a:accent5>
    <a:accent6>
      <a:srgbClr val="1C446A"/>
    </a:accent6>
    <a:hlink>
      <a:srgbClr val="6D2466"/>
    </a:hlink>
    <a:folHlink>
      <a:srgbClr val="61C4D3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F51466B-9DA2-734C-A2CA-698FEBC28BE4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cf7eadd8-04a4-4077-84ed-b6eb3e4befc8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10214</TotalTime>
  <Words>5488</Words>
  <Application>Microsoft Macintosh PowerPoint</Application>
  <PresentationFormat>Widescreen</PresentationFormat>
  <Paragraphs>853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Cambria Math</vt:lpstr>
      <vt:lpstr>Roboto</vt:lpstr>
      <vt:lpstr>Wingdings</vt:lpstr>
      <vt:lpstr>Office Theme</vt:lpstr>
      <vt:lpstr>Beams for Fixed Target experiments at CERN's North and East Areas</vt:lpstr>
      <vt:lpstr>CERN Accelerator Complex </vt:lpstr>
      <vt:lpstr>Secondary Beams Generation</vt:lpstr>
      <vt:lpstr>East Area Secondary Beamlines</vt:lpstr>
      <vt:lpstr>Characteristics of the Secondary Beams </vt:lpstr>
      <vt:lpstr>North Area Secondary Beamlines</vt:lpstr>
      <vt:lpstr>Science Diversity at the CERN  North Area</vt:lpstr>
      <vt:lpstr>EHN1 Beams</vt:lpstr>
      <vt:lpstr>Characteristics of the EHN1 Beam</vt:lpstr>
      <vt:lpstr>Experiments at EHN1</vt:lpstr>
      <vt:lpstr>EHN1 Studies and Upgrades H4 electron beam for NA64</vt:lpstr>
      <vt:lpstr>EHN1 Studies and Upgrades NA61/SHINE (H2) and NA60+/DiCE (H8)</vt:lpstr>
      <vt:lpstr>EHN2 Beams</vt:lpstr>
      <vt:lpstr>The M2 Beam </vt:lpstr>
      <vt:lpstr>The M2 Beamline Layout</vt:lpstr>
      <vt:lpstr>Experiments at EHN2</vt:lpstr>
      <vt:lpstr>M2 Muon Beam – EHN2 Studies and upgrades</vt:lpstr>
      <vt:lpstr>M2 Hadron Beam – EHN2 studies and upgrades</vt:lpstr>
      <vt:lpstr>ECN3 Beams</vt:lpstr>
      <vt:lpstr>Dedicated Beam Delivery to BDF/SHiP</vt:lpstr>
      <vt:lpstr>HI-ECN3: Proton Sharing and Upgrade Plan</vt:lpstr>
      <vt:lpstr>A Roadmap for Non-Collider Physics at CERN</vt:lpstr>
      <vt:lpstr>Opportunities at the FCC-ee Injector</vt:lpstr>
      <vt:lpstr>Possible Experiment Locations</vt:lpstr>
      <vt:lpstr>Slow Extraction Options for Dark Matter Searches</vt:lpstr>
      <vt:lpstr>FCC-ee Injector Physics Workshop 30 November–1 December 2026</vt:lpstr>
      <vt:lpstr>Summary</vt:lpstr>
      <vt:lpstr>Backup</vt:lpstr>
      <vt:lpstr>Beams for Dark Sector Searches at a Glance</vt:lpstr>
      <vt:lpstr>M2 Muon Flux Limit: Dose at the Site Fence</vt:lpstr>
      <vt:lpstr>Increasing the M2 Intensity – Radiation Protection</vt:lpstr>
      <vt:lpstr>NA60+: Beam Spot and Shielding Studies</vt:lpstr>
      <vt:lpstr>Planned Studies and upgrades for the hadron beam</vt:lpstr>
      <vt:lpstr>Improvements to the divergence</vt:lpstr>
      <vt:lpstr>Results from the divergence improvement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Dipanwita Banerjee</dc:creator>
  <cp:lastModifiedBy>Dipanwita Banerjee</cp:lastModifiedBy>
  <cp:revision>115</cp:revision>
  <cp:lastPrinted>2020-01-30T13:49:18Z</cp:lastPrinted>
  <dcterms:created xsi:type="dcterms:W3CDTF">2024-07-03T11:04:55Z</dcterms:created>
  <dcterms:modified xsi:type="dcterms:W3CDTF">2026-09-29T18:24:22Z</dcterms:modified>
</cp:coreProperties>
</file>