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90" r:id="rId3"/>
    <p:sldId id="305" r:id="rId4"/>
    <p:sldId id="291" r:id="rId5"/>
    <p:sldId id="303" r:id="rId6"/>
    <p:sldId id="302" r:id="rId7"/>
    <p:sldId id="301" r:id="rId8"/>
    <p:sldId id="292" r:id="rId9"/>
    <p:sldId id="293" r:id="rId10"/>
    <p:sldId id="294" r:id="rId11"/>
    <p:sldId id="295" r:id="rId12"/>
    <p:sldId id="299" r:id="rId13"/>
    <p:sldId id="300" r:id="rId14"/>
    <p:sldId id="278" r:id="rId15"/>
    <p:sldId id="306" r:id="rId16"/>
    <p:sldId id="296" r:id="rId17"/>
    <p:sldId id="297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E88CC-795F-4528-BF80-728DC9018254}" type="datetimeFigureOut">
              <a:rPr lang="en-IN" smtClean="0"/>
              <a:t>22-05-2026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C8D9B-C0FE-4F6D-8D8B-7CCFF53987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628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68130-C3B2-BEC4-FBC9-2ACEF27F1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CFE22-E18F-84A6-7A15-2E0D77EF1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9D7C7-0651-684F-05D5-7FFAA059D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43F3-175A-4410-8C9C-B000B759B39C}" type="datetime1">
              <a:rPr lang="en-IN" smtClean="0"/>
              <a:t>22-05-2026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2E096-CAC9-F7FF-A766-9201DA92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F2FA9-0486-2DFF-1105-6F2015B3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615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8E687-B783-84A8-7260-808A8D31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32CC8-447F-9B7C-03F9-D7CA2C2AB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1C8E1-3E75-9057-7847-D1D5CCE6C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4238-BDC2-4DF1-A176-62DF1571DA6E}" type="datetime1">
              <a:rPr lang="en-IN" smtClean="0"/>
              <a:t>22-05-2026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1C35D-FF5F-C085-D54C-46E58FECD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00733-FDEC-94A5-49F1-BFC7C14B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576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63C4C2-D36B-33AD-2D32-B75EB86CC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23685-0254-232A-16DF-60088E128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61BC4-43DF-63F7-A0CD-3935C4FE0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A42-8025-463F-AA05-AEC56C4D9DE4}" type="datetime1">
              <a:rPr lang="en-IN" smtClean="0"/>
              <a:t>22-05-2026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956EA-0B57-0B89-88E1-5BE92733E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E56A-0B15-7A65-EC4A-DED6B93D3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9090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2F9BD-69A4-4E61-FA2E-C121F94FD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6DD35-099F-6A94-317B-FEF2E68C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DFE95-852F-D9EE-826C-6F0417DC4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39E50-ED4F-4FCA-BC45-FEB31D99126E}" type="datetime1">
              <a:rPr lang="en-IN" smtClean="0"/>
              <a:t>22-05-2026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91839-CE5B-468B-3253-A303B7000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93F91-7E26-74D0-0C4C-F72AF35CB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058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047F3-4B2F-33C9-0C58-26D587D6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EF72F-00AF-864F-9477-11D4CD9D3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2CE23-85DC-7ECC-95D8-F14A09C6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FB18-C287-4F7C-AB46-AD1E409BF02C}" type="datetime1">
              <a:rPr lang="en-IN" smtClean="0"/>
              <a:t>22-05-2026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328E7-8511-6458-4F49-34CFA859C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C3C78-07B4-8EFE-525C-A750C356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5798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65485-CED0-4013-7BBE-4EBEA7DC2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09032-29B4-18ED-85B9-2639AAC9E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996A9-D738-5043-6503-3AC2650DC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39256-B4A1-1C97-C6C4-951CB62B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B83B-8E51-4585-B275-830B0F0427D7}" type="datetime1">
              <a:rPr lang="en-IN" smtClean="0"/>
              <a:t>22-05-2026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F03B50-4668-5B12-0FC3-73599BB8A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DC504-0221-086E-5175-3C8A4BDB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796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3D215-9ABD-1521-A7D9-257D3C2F0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F781D-B2BA-3DF3-F92B-BDEF8FBC3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0CA5B-E265-3C82-B807-6BC0585DB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E6F55B-F09F-88E9-A05C-07DCBFA3C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6CF88-1CEA-83A6-E6E7-5D4BBEB6F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49157F-E5D0-61CA-3866-5B710AF7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6775-E7F5-4FAE-B22B-8F4D623E0BA2}" type="datetime1">
              <a:rPr lang="en-IN" smtClean="0"/>
              <a:t>22-05-2026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BE7A49-FD25-A351-DCF4-48F54C2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C9274F-36D4-2D62-F2D7-8EC353C13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664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ECFCF-43BE-5BF5-C2B8-A3AB9E5EE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EC50E-EFC8-0798-FAAF-3226D8A95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BBC17-DED4-4FEF-A187-B71D6359E1B7}" type="datetime1">
              <a:rPr lang="en-IN" smtClean="0"/>
              <a:t>22-05-2026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A8C58-B8E6-B2D5-1B8D-491E3767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441B8C-2512-EE2A-8974-D89AFDB6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4679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0C67E8-98CF-E51F-51A7-A833B9EF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4084-9D1A-4852-BE09-98564E18989D}" type="datetime1">
              <a:rPr lang="en-IN" smtClean="0"/>
              <a:t>22-05-2026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AF637-9E04-FD58-FB07-2A36F0FD8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14488-BDB9-7DF8-6DB5-9C2F8E3DA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950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DA71-4802-1603-10ED-5ACF0A63D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EC5EC-5F49-5DD6-5E90-C6713290B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92D2C-039E-BD1D-E1DF-5EAC22C1A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A410D-A1E0-EF79-AB1D-28F003EEF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8F91-12AD-44BC-BE54-E28AADEDA065}" type="datetime1">
              <a:rPr lang="en-IN" smtClean="0"/>
              <a:t>22-05-2026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09461-4320-7C06-A288-4D5DEA65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5C042-69FE-B626-6506-C54C8FA8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738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672EA-02B2-0978-DD08-8326C928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96CA26-568D-BCFB-F890-EDE9D6D4E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5D0A4-8730-1987-3FB4-C8D12829B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F2E99-EC15-51F5-BD85-22706A436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C5D0-D315-443F-8ADD-15A7A4B0085F}" type="datetime1">
              <a:rPr lang="en-IN" smtClean="0"/>
              <a:t>22-05-2026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66678-922F-5C15-C655-6FB805F7D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18261-4B17-16C5-A720-58867E13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676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AB00B9-B9BE-CBA8-6D2A-22417F344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52AEA-9CD2-66E2-B6DB-AAA605A7B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8B1A-9E22-E0F7-91B6-71282A3B8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C2012-1E58-408C-AF51-07015B0056C8}" type="datetime1">
              <a:rPr lang="en-IN" smtClean="0"/>
              <a:t>22-05-2026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BAF63-B1DB-A24D-169C-0A5F9D413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627F7-5737-DC62-0B88-95D17AA6D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034F-2DAE-4F25-8298-CAF7E429C3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374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E67AB-4CC9-60D0-447D-50D993C79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2" y="1233632"/>
            <a:ext cx="11482874" cy="2387600"/>
          </a:xfrm>
        </p:spPr>
        <p:txBody>
          <a:bodyPr>
            <a:noAutofit/>
          </a:bodyPr>
          <a:lstStyle/>
          <a:p>
            <a:r>
              <a:rPr lang="en-IN" sz="4400" b="1" dirty="0">
                <a:solidFill>
                  <a:srgbClr val="FF0000"/>
                </a:solidFill>
              </a:rPr>
              <a:t>All-Silicon Meeting</a:t>
            </a:r>
            <a:br>
              <a:rPr lang="en-IN" sz="3200" dirty="0"/>
            </a:br>
            <a:br>
              <a:rPr lang="en-IN" sz="3200" dirty="0"/>
            </a:br>
            <a:endParaRPr lang="en-IN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02147D-69D9-AA81-42DD-FF3561A15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3588" y="2998311"/>
            <a:ext cx="9144000" cy="2052219"/>
          </a:xfrm>
        </p:spPr>
        <p:txBody>
          <a:bodyPr>
            <a:normAutofit/>
          </a:bodyPr>
          <a:lstStyle/>
          <a:p>
            <a:r>
              <a:rPr lang="en-IN" sz="2800" dirty="0"/>
              <a:t>Markus Cristinziani, Qader Dorosti, Stefan Heidbrink, Denise Müller, Noah Siegemund, Waldemar Stroh, </a:t>
            </a:r>
            <a:r>
              <a:rPr lang="en-IN" sz="2800" b="1" u="sng" dirty="0"/>
              <a:t>Darshil Vagadiya</a:t>
            </a:r>
            <a:r>
              <a:rPr lang="en-IN" sz="2800" dirty="0"/>
              <a:t>, Wolfgang Walkowiak, Jens Winter, and Michael Ziolkowski </a:t>
            </a:r>
          </a:p>
          <a:p>
            <a:r>
              <a:rPr lang="en-IN" sz="2800" u="sng" dirty="0"/>
              <a:t>22.05.2026</a:t>
            </a:r>
          </a:p>
          <a:p>
            <a:endParaRPr lang="en-IN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D2384-31E4-BBEA-95A6-460477A3BF09}"/>
              </a:ext>
            </a:extLst>
          </p:cNvPr>
          <p:cNvSpPr txBox="1"/>
          <p:nvPr/>
        </p:nvSpPr>
        <p:spPr>
          <a:xfrm>
            <a:off x="4552335" y="5157369"/>
            <a:ext cx="3087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/>
              <a:t>In collaboration with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DEFF9A8-6248-1868-063B-E53017F4D5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9108" y="5735204"/>
            <a:ext cx="2341306" cy="9317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AEE22C-D21D-CDCB-87E1-E075E86E3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512" y="5725873"/>
            <a:ext cx="4655390" cy="9310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EA01DE-2492-29F8-A6D3-C521BA5D0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" y="18662"/>
            <a:ext cx="6076336" cy="11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85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75C37-FC07-D23F-10B5-7C5C14705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1D6D4-2689-502B-5512-830DE7B2A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680"/>
            <a:ext cx="6384000" cy="47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34A5C-CF58-425A-A90C-06A842FF2D2E}"/>
              </a:ext>
            </a:extLst>
          </p:cNvPr>
          <p:cNvSpPr txBox="1"/>
          <p:nvPr/>
        </p:nvSpPr>
        <p:spPr>
          <a:xfrm>
            <a:off x="1" y="2084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TDR measurements of the wire-bond test PCB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5CE1C-980E-5811-39D8-35080B269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10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712EB-95AC-B056-6D93-C032DFC5B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29130A-B95F-88CB-2694-96AED1DFE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00" y="1325680"/>
            <a:ext cx="6384000" cy="47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9DB8D8-3C38-77EA-B1A8-04E74C582C81}"/>
              </a:ext>
            </a:extLst>
          </p:cNvPr>
          <p:cNvSpPr txBox="1"/>
          <p:nvPr/>
        </p:nvSpPr>
        <p:spPr>
          <a:xfrm>
            <a:off x="1" y="87539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/>
              <a:t>Impedance measurements of line-7</a:t>
            </a:r>
            <a:r>
              <a:rPr lang="en-IN" sz="3600" baseline="30000" dirty="0"/>
              <a:t>w/</a:t>
            </a:r>
            <a:r>
              <a:rPr lang="en-IN" sz="3600" baseline="30000" dirty="0" err="1"/>
              <a:t>orp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9CFC97-1CF1-FB0F-1C94-9C90EF10C50E}"/>
              </a:ext>
            </a:extLst>
          </p:cNvPr>
          <p:cNvSpPr txBox="1"/>
          <p:nvPr/>
        </p:nvSpPr>
        <p:spPr>
          <a:xfrm>
            <a:off x="9752884" y="615862"/>
            <a:ext cx="2592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/>
              <a:t>w/</a:t>
            </a:r>
            <a:r>
              <a:rPr lang="en-IN" sz="1400" dirty="0" err="1"/>
              <a:t>orp</a:t>
            </a:r>
            <a:r>
              <a:rPr lang="en-IN" sz="1400" dirty="0"/>
              <a:t>: Without reference plane</a:t>
            </a:r>
          </a:p>
        </p:txBody>
      </p:sp>
    </p:spTree>
    <p:extLst>
      <p:ext uri="{BB962C8B-B14F-4D97-AF65-F5344CB8AC3E}">
        <p14:creationId xmlns:p14="http://schemas.microsoft.com/office/powerpoint/2010/main" val="381336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3235F-6EC4-3CC2-FCAB-ADF800B4B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DB87B3-8094-778A-3EB1-E2CBAC7A0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000" y="270000"/>
            <a:ext cx="8784000" cy="65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C911C1-7292-8149-4EB1-81B6AE0327D6}"/>
              </a:ext>
            </a:extLst>
          </p:cNvPr>
          <p:cNvSpPr txBox="1"/>
          <p:nvPr/>
        </p:nvSpPr>
        <p:spPr>
          <a:xfrm>
            <a:off x="1" y="2084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TDR measurements of the wire-bond test PCB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EF86F5-F4F2-D6F8-45B5-5BC5A351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11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70F8D-1E78-E9C9-3C29-B009A28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4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1DC25-7455-7F4C-CD4C-3F0E8A66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156BBC-75D2-C058-9EBF-12297841B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663273"/>
            <a:ext cx="8887131" cy="5924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13D2CD-2006-8D42-14C1-33C123596CBB}"/>
              </a:ext>
            </a:extLst>
          </p:cNvPr>
          <p:cNvSpPr txBox="1"/>
          <p:nvPr/>
        </p:nvSpPr>
        <p:spPr>
          <a:xfrm>
            <a:off x="1" y="2084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TDR measurements of the wire-bond test PCB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27EB9-B763-E4BE-48E1-B2B3D7CE7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12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B7A526-D0D8-67EA-D604-47FF07600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46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9C7EB-0ADC-F01A-242B-6D2E408A0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2BFD89-62E4-DCDE-8855-837A7F910829}"/>
              </a:ext>
            </a:extLst>
          </p:cNvPr>
          <p:cNvSpPr txBox="1"/>
          <p:nvPr/>
        </p:nvSpPr>
        <p:spPr>
          <a:xfrm>
            <a:off x="1" y="2084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TDR measurements of the wire-bond test PCB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60215-ED11-0D40-77EC-04CCFAC0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13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EFD567-C12A-EAF5-8107-9AF4AE867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989A77-02A0-BF9C-CE76-46B69D744672}"/>
              </a:ext>
            </a:extLst>
          </p:cNvPr>
          <p:cNvSpPr txBox="1"/>
          <p:nvPr/>
        </p:nvSpPr>
        <p:spPr>
          <a:xfrm>
            <a:off x="0" y="90041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/>
              <a:t>S-parameter comparison of all transmission 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910889-EB86-2D41-BC43-5BDA3960A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" y="1412319"/>
            <a:ext cx="6432000" cy="482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16E7C4-3F05-7D7A-EF04-F967383AF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644" y="1412319"/>
            <a:ext cx="64320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28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279E48-B262-C0EC-D16A-14871E28F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4161D4B-43C1-9F4F-15C9-47CFCA1E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14</a:t>
            </a:fld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5D2230-65F4-44F7-E497-2C24829B5805}"/>
              </a:ext>
            </a:extLst>
          </p:cNvPr>
          <p:cNvSpPr txBox="1"/>
          <p:nvPr/>
        </p:nvSpPr>
        <p:spPr>
          <a:xfrm>
            <a:off x="876298" y="1262676"/>
            <a:ext cx="56719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Next steps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/>
              <a:t>Simulations of the IZM structure with surface roughness are in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/>
              <a:t>Wire-bonding of IZM structure is done, next Wednesday, TDR measurements will be done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1DAB5-5CFE-89E9-D57E-58200F9B3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6" y="78658"/>
            <a:ext cx="4636767" cy="8750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7A3FFC-3C50-AE2F-0C5F-131EC54EBA91}"/>
              </a:ext>
            </a:extLst>
          </p:cNvPr>
          <p:cNvSpPr txBox="1"/>
          <p:nvPr/>
        </p:nvSpPr>
        <p:spPr>
          <a:xfrm>
            <a:off x="1181100" y="3946626"/>
            <a:ext cx="5603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Suggestions?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67CB1F-6CE7-3430-7A75-5DC2AF3EC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6" t="18191" r="1810" b="408"/>
          <a:stretch>
            <a:fillRect/>
          </a:stretch>
        </p:blipFill>
        <p:spPr>
          <a:xfrm rot="5400000">
            <a:off x="7005900" y="850074"/>
            <a:ext cx="4714568" cy="51578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3518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9485-FA21-08A1-DFF2-2A04082F1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39EC0C-65B3-D918-791A-87B33AB8C234}"/>
              </a:ext>
            </a:extLst>
          </p:cNvPr>
          <p:cNvSpPr txBox="1"/>
          <p:nvPr/>
        </p:nvSpPr>
        <p:spPr>
          <a:xfrm>
            <a:off x="0" y="2981258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Backup slides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D89B-4D52-E095-C073-5E580834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15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DAA21-D98D-FD67-505A-8FF477F3A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55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E6651-4C08-B0F7-0BF7-F9BCF7442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09E960-4B6E-DEE2-443B-035250D548A7}"/>
              </a:ext>
            </a:extLst>
          </p:cNvPr>
          <p:cNvSpPr txBox="1"/>
          <p:nvPr/>
        </p:nvSpPr>
        <p:spPr>
          <a:xfrm>
            <a:off x="1" y="2084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TDR measurements of the wire-bond test PCB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3F9C4-9F04-BB22-83A4-D87A2FBA2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16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ECB1E9-3171-B274-8677-50D892BA1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E9D795-93B7-4BD7-CA61-DB1035461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26"/>
            <a:ext cx="6432000" cy="482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7B91DB-ED00-8360-A7AB-4B24DB7AF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00" y="1293626"/>
            <a:ext cx="6432000" cy="482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210392-BFAB-F4C1-3392-73264967BE56}"/>
              </a:ext>
            </a:extLst>
          </p:cNvPr>
          <p:cNvSpPr txBox="1"/>
          <p:nvPr/>
        </p:nvSpPr>
        <p:spPr>
          <a:xfrm>
            <a:off x="0" y="77637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/>
              <a:t>S-parameter measurements of line-5</a:t>
            </a:r>
            <a:r>
              <a:rPr lang="en-IN" sz="3600" baseline="30000" dirty="0"/>
              <a:t>wrp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428790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EA258-239B-E795-46FC-663717A9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B8CACB-8738-2C12-5261-B3BB020D0828}"/>
              </a:ext>
            </a:extLst>
          </p:cNvPr>
          <p:cNvSpPr txBox="1"/>
          <p:nvPr/>
        </p:nvSpPr>
        <p:spPr>
          <a:xfrm>
            <a:off x="1" y="2084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TDR measurements of the wire-bond test PCB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82DE4-A4CC-75E9-7C60-AE8CD898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17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646BC-69C0-60C9-7F23-157C0EE90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91DE51-78AF-50CB-EFC7-8C5DE53B89CC}"/>
              </a:ext>
            </a:extLst>
          </p:cNvPr>
          <p:cNvSpPr txBox="1"/>
          <p:nvPr/>
        </p:nvSpPr>
        <p:spPr>
          <a:xfrm>
            <a:off x="0" y="77637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/>
              <a:t>S-parameter measurements of line-6</a:t>
            </a:r>
            <a:r>
              <a:rPr lang="en-IN" sz="3600" baseline="30000" dirty="0"/>
              <a:t>wrp</a:t>
            </a:r>
            <a:endParaRPr lang="en-IN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B8130-8D1D-A023-723D-F2A7B9A05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637"/>
            <a:ext cx="6432000" cy="48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C91881-52BC-DEB5-034D-76DAE70F5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00" y="1375637"/>
            <a:ext cx="64320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05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3A494-9EFE-8C09-7863-E7A698C93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2D43F-20FF-AA1A-163D-9E155894D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704"/>
            <a:ext cx="6432000" cy="482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586DF1-CACE-2612-C67E-4C1C5DE78A57}"/>
              </a:ext>
            </a:extLst>
          </p:cNvPr>
          <p:cNvSpPr txBox="1"/>
          <p:nvPr/>
        </p:nvSpPr>
        <p:spPr>
          <a:xfrm>
            <a:off x="1" y="2084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TDR measurements of the wire-bond test PCB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E0AF6-9CCC-10FC-F868-AAAFE957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18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312816-35D9-BBE3-BAB1-BEDE97408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88699A-C79B-D7FC-E90D-780A66FEEBE7}"/>
              </a:ext>
            </a:extLst>
          </p:cNvPr>
          <p:cNvSpPr txBox="1"/>
          <p:nvPr/>
        </p:nvSpPr>
        <p:spPr>
          <a:xfrm>
            <a:off x="0" y="77637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/>
              <a:t>S-parameter measurements of line-7</a:t>
            </a:r>
            <a:r>
              <a:rPr lang="en-IN" sz="3600" baseline="30000" dirty="0"/>
              <a:t>w/</a:t>
            </a:r>
            <a:r>
              <a:rPr lang="en-IN" sz="3600" baseline="30000" dirty="0" err="1"/>
              <a:t>orp</a:t>
            </a:r>
            <a:endParaRPr lang="en-IN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AF9ED-9E37-4E68-CFF6-DA964F6A1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58" y="1422704"/>
            <a:ext cx="64320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6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C84A9-E7B9-8F3C-48BE-E09B65317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B58CE-7028-4CD8-AFDF-753573523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/>
          <a:stretch>
            <a:fillRect/>
          </a:stretch>
        </p:blipFill>
        <p:spPr>
          <a:xfrm>
            <a:off x="747254" y="433308"/>
            <a:ext cx="10697492" cy="6138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4E0644-3C74-48E1-2E96-98BB894EB890}"/>
              </a:ext>
            </a:extLst>
          </p:cNvPr>
          <p:cNvSpPr txBox="1"/>
          <p:nvPr/>
        </p:nvSpPr>
        <p:spPr>
          <a:xfrm>
            <a:off x="1" y="2084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Ansys (HFSS) Simulations Design of IZM structure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65F7B-1579-1B10-FAA0-E9466D061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2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103C1B-AE30-7DA7-189C-274114BF6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809043-7B8B-744B-5E74-1CE4C5C55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35" y="648415"/>
            <a:ext cx="4586038" cy="231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50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DF668-FD29-2375-2A06-7EB4136B3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A83A89-13A7-E043-377B-65AEDBE112CE}"/>
              </a:ext>
            </a:extLst>
          </p:cNvPr>
          <p:cNvSpPr txBox="1"/>
          <p:nvPr/>
        </p:nvSpPr>
        <p:spPr>
          <a:xfrm>
            <a:off x="1" y="2084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Ansys (HFSS) Simulations results of IZM structure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78363-B693-58AA-7BD7-50EBDD1E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3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38E20-C643-9513-A413-6522BF637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892FF6-DB85-98A1-7C9E-29DCE1EA5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653"/>
            <a:ext cx="6120000" cy="36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3D1D7-4D24-81FE-2A3F-09A254A5E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00" y="1983653"/>
            <a:ext cx="6120000" cy="367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F8142D-158A-AB62-E84B-3842579BD2E8}"/>
              </a:ext>
            </a:extLst>
          </p:cNvPr>
          <p:cNvSpPr txBox="1"/>
          <p:nvPr/>
        </p:nvSpPr>
        <p:spPr>
          <a:xfrm>
            <a:off x="24000" y="120234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/>
              <a:t>What is the reason behind the resonance pattern?</a:t>
            </a:r>
          </a:p>
        </p:txBody>
      </p:sp>
    </p:spTree>
    <p:extLst>
      <p:ext uri="{BB962C8B-B14F-4D97-AF65-F5344CB8AC3E}">
        <p14:creationId xmlns:p14="http://schemas.microsoft.com/office/powerpoint/2010/main" val="1117950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E45A7-9108-F219-B5F2-7C5BE9105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753D1C-3A28-6B93-1F1A-A5843F656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415"/>
            <a:ext cx="12192000" cy="6099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2AB5C5-4F81-B15E-A39E-50745D9B04C4}"/>
              </a:ext>
            </a:extLst>
          </p:cNvPr>
          <p:cNvSpPr txBox="1"/>
          <p:nvPr/>
        </p:nvSpPr>
        <p:spPr>
          <a:xfrm>
            <a:off x="1" y="2084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Ansys (HFSS) Simulations Design of IZM structure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39378-085B-9697-640B-55FB635C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4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B26F55-A0E7-FE26-1A42-A70D3D6BE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59B94E-12AB-0CC5-1AD3-7C94FD4A83C6}"/>
              </a:ext>
            </a:extLst>
          </p:cNvPr>
          <p:cNvSpPr txBox="1"/>
          <p:nvPr/>
        </p:nvSpPr>
        <p:spPr>
          <a:xfrm>
            <a:off x="2871019" y="3244334"/>
            <a:ext cx="184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Data control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5D69B8-1C75-4AEA-11E9-5BD9AA48DD98}"/>
              </a:ext>
            </a:extLst>
          </p:cNvPr>
          <p:cNvSpPr txBox="1"/>
          <p:nvPr/>
        </p:nvSpPr>
        <p:spPr>
          <a:xfrm>
            <a:off x="4390104" y="2379095"/>
            <a:ext cx="184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Clock control</a:t>
            </a:r>
          </a:p>
        </p:txBody>
      </p:sp>
    </p:spTree>
    <p:extLst>
      <p:ext uri="{BB962C8B-B14F-4D97-AF65-F5344CB8AC3E}">
        <p14:creationId xmlns:p14="http://schemas.microsoft.com/office/powerpoint/2010/main" val="2917337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9BADC-25DE-4DC4-38D8-5DFA757D1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6AB931-4BDE-181A-4FBC-D68D169B5145}"/>
              </a:ext>
            </a:extLst>
          </p:cNvPr>
          <p:cNvSpPr txBox="1"/>
          <p:nvPr/>
        </p:nvSpPr>
        <p:spPr>
          <a:xfrm>
            <a:off x="1" y="2084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Ansys (HFSS) Simulations results of IZM structure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FEEF2-FA6D-41B3-FF6F-1D7F5299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5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09021-CBBC-83C1-3183-C76645186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5A5DA5-115F-C7BC-02F2-0EE8C768F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1399899"/>
            <a:ext cx="6096000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8FC0E0-80CB-A808-8D9E-48D0F869687C}"/>
                  </a:ext>
                </a:extLst>
              </p:cNvPr>
              <p:cNvSpPr txBox="1"/>
              <p:nvPr/>
            </p:nvSpPr>
            <p:spPr>
              <a:xfrm>
                <a:off x="6506069" y="941301"/>
                <a:ext cx="5358581" cy="5858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2400" dirty="0"/>
                  <a:t>In differential pairs of IZM structure, we have impedance mismatch due to the vias, which is why part of the input signal reflects.</a:t>
                </a:r>
              </a:p>
              <a:p>
                <a:r>
                  <a:rPr lang="en-IN" sz="2400" dirty="0"/>
                  <a:t>     We then have:</a:t>
                </a:r>
              </a:p>
              <a:p>
                <a:r>
                  <a:rPr lang="en-IN" sz="2400" dirty="0"/>
                  <a:t>     Forward wave: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ar-AE" sz="24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sepChr m:val=","/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ar-AE" sz="2400" dirty="0"/>
              </a:p>
              <a:p>
                <a:r>
                  <a:rPr lang="en-IN" sz="2400" dirty="0"/>
                  <a:t>     Reflected wave: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ar-AE" sz="24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sepChr m:val=","/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IN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2400" dirty="0"/>
                  <a:t>This reflected wave interferes with forward wave and create constructive and destructive interference pattern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 following equation can quantify this interference pattern</a:t>
                </a:r>
                <a:r>
                  <a:rPr lang="en-IN" sz="2400" dirty="0"/>
                  <a:t>,</a:t>
                </a:r>
              </a:p>
              <a:p>
                <a:r>
                  <a:rPr lang="en-IN" sz="2400" dirty="0"/>
                  <a:t>		∆f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I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√</m:t>
                        </m:r>
                        <m:r>
                          <a:rPr lang="en-I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IN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𝑒𝑓𝑓</m:t>
                        </m:r>
                      </m:den>
                    </m:f>
                  </m:oMath>
                </a14:m>
                <a:endParaRPr lang="en-IN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2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b="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nor/>
                          </m:rPr>
                          <a:rPr lang="en-IN" sz="2400" i="1"/>
                          <m:t>eff</m:t>
                        </m:r>
                      </m:sub>
                    </m:sSub>
                    <m:r>
                      <a:rPr lang="en-IN" sz="24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2400" dirty="0"/>
                  <a:t>is the effective permittivity of substrate material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8FC0E0-80CB-A808-8D9E-48D0F8696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069" y="941301"/>
                <a:ext cx="5358581" cy="5858527"/>
              </a:xfrm>
              <a:prstGeom prst="rect">
                <a:avLst/>
              </a:prstGeom>
              <a:blipFill>
                <a:blip r:embed="rId4"/>
                <a:stretch>
                  <a:fillRect l="-1479" t="-832" r="-1024" b="-145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6143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08355-B033-4590-4E6E-A71356888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0A44D0-0C1B-73BA-F87E-E2636DD8514A}"/>
              </a:ext>
            </a:extLst>
          </p:cNvPr>
          <p:cNvSpPr txBox="1"/>
          <p:nvPr/>
        </p:nvSpPr>
        <p:spPr>
          <a:xfrm>
            <a:off x="1" y="2084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Ansys (HFSS) Simulations results of IZM structure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8C7D9-8CDB-6270-5A1F-A9CA0558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6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6634D-22DF-E7BC-533B-A9FFB1033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4EAAF00-A6EE-C392-AC89-6E1CC1526ED6}"/>
              </a:ext>
            </a:extLst>
          </p:cNvPr>
          <p:cNvSpPr txBox="1"/>
          <p:nvPr/>
        </p:nvSpPr>
        <p:spPr>
          <a:xfrm>
            <a:off x="466725" y="4527352"/>
            <a:ext cx="108870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/>
              <a:t>In the IZM structure, we have an impedance mismatch in the clock line and the data control line at length l = 32mm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/>
              <a:t>By putting this value in the equation, we get ∆f =  2.8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/>
              <a:t>This result suggests that the difference between 2 resonance peaks will be 2.8 GHz</a:t>
            </a:r>
            <a:endParaRPr lang="ar-AE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20CB6-FAEF-3798-48E1-9CA3E188A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988"/>
            <a:ext cx="6120000" cy="36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79333B-4F6A-9495-F16B-2EE049918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00" y="751156"/>
            <a:ext cx="6120000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3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97904-57DA-6860-6679-F01F90B8F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FACE6-7911-EC95-4FC0-858681399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98" y="591197"/>
            <a:ext cx="7459804" cy="5874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A7DD37-2DED-BF38-E195-442F383A572F}"/>
              </a:ext>
            </a:extLst>
          </p:cNvPr>
          <p:cNvSpPr txBox="1"/>
          <p:nvPr/>
        </p:nvSpPr>
        <p:spPr>
          <a:xfrm>
            <a:off x="1" y="2084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TDR measurements of the wire-bond test PCB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05B81-60E4-1ACD-AE86-39033BE5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7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3F31B-E59A-5022-C651-C1910FA85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1344F2-39B5-41E8-7972-48476E0312BF}"/>
              </a:ext>
            </a:extLst>
          </p:cNvPr>
          <p:cNvSpPr txBox="1"/>
          <p:nvPr/>
        </p:nvSpPr>
        <p:spPr>
          <a:xfrm>
            <a:off x="6135332" y="910137"/>
            <a:ext cx="31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DF68F-AAED-41D0-E2AD-3AF0812070E0}"/>
              </a:ext>
            </a:extLst>
          </p:cNvPr>
          <p:cNvSpPr txBox="1"/>
          <p:nvPr/>
        </p:nvSpPr>
        <p:spPr>
          <a:xfrm>
            <a:off x="5742038" y="1237528"/>
            <a:ext cx="31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317298-22E0-8C94-905D-DFF95E305967}"/>
              </a:ext>
            </a:extLst>
          </p:cNvPr>
          <p:cNvSpPr txBox="1"/>
          <p:nvPr/>
        </p:nvSpPr>
        <p:spPr>
          <a:xfrm>
            <a:off x="4764749" y="1762109"/>
            <a:ext cx="31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1C048F-5669-2D4D-845E-6A36356FF405}"/>
              </a:ext>
            </a:extLst>
          </p:cNvPr>
          <p:cNvSpPr txBox="1"/>
          <p:nvPr/>
        </p:nvSpPr>
        <p:spPr>
          <a:xfrm>
            <a:off x="5270093" y="1499819"/>
            <a:ext cx="31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EA2FC6-E44A-21B8-6B95-F968C8025D42}"/>
              </a:ext>
            </a:extLst>
          </p:cNvPr>
          <p:cNvSpPr txBox="1"/>
          <p:nvPr/>
        </p:nvSpPr>
        <p:spPr>
          <a:xfrm>
            <a:off x="6213990" y="2131441"/>
            <a:ext cx="31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566B06-9A98-3AD6-DDA4-184950B13B78}"/>
              </a:ext>
            </a:extLst>
          </p:cNvPr>
          <p:cNvSpPr txBox="1"/>
          <p:nvPr/>
        </p:nvSpPr>
        <p:spPr>
          <a:xfrm>
            <a:off x="5810867" y="2637790"/>
            <a:ext cx="31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7B2B2D-E841-4666-2F46-84EAE9D59DB5}"/>
              </a:ext>
            </a:extLst>
          </p:cNvPr>
          <p:cNvSpPr txBox="1"/>
          <p:nvPr/>
        </p:nvSpPr>
        <p:spPr>
          <a:xfrm>
            <a:off x="5427406" y="3133050"/>
            <a:ext cx="31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44517E-823C-D286-0942-B6C17514D503}"/>
              </a:ext>
            </a:extLst>
          </p:cNvPr>
          <p:cNvSpPr txBox="1"/>
          <p:nvPr/>
        </p:nvSpPr>
        <p:spPr>
          <a:xfrm>
            <a:off x="4955461" y="3722163"/>
            <a:ext cx="31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53738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B22D4-FB1F-D2CB-8D5A-9B44B5946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F645B-AD4A-81D9-A1E4-48F0281BB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1392"/>
            <a:ext cx="6384000" cy="47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A72746-2EEE-2274-7B73-977F7F3B8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00" y="1401392"/>
            <a:ext cx="6384000" cy="47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A43632-6849-64A7-6D33-206A7C2DF9DB}"/>
              </a:ext>
            </a:extLst>
          </p:cNvPr>
          <p:cNvSpPr txBox="1"/>
          <p:nvPr/>
        </p:nvSpPr>
        <p:spPr>
          <a:xfrm>
            <a:off x="1" y="2084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TDR measurements of the wire-bond test PCB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61107-BB05-650E-AD6A-EAD356AD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8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E1463-243D-CF92-CFC0-097AFC72E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B58ECC-EA68-3083-0ECB-22F235672C60}"/>
              </a:ext>
            </a:extLst>
          </p:cNvPr>
          <p:cNvSpPr txBox="1"/>
          <p:nvPr/>
        </p:nvSpPr>
        <p:spPr>
          <a:xfrm>
            <a:off x="1" y="87539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/>
              <a:t>Impedance measurements of line-5</a:t>
            </a:r>
            <a:r>
              <a:rPr lang="en-IN" sz="3600" baseline="30000" dirty="0"/>
              <a:t>wrp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003517-FD4C-EB7D-EA39-EFFE449CEA6E}"/>
              </a:ext>
            </a:extLst>
          </p:cNvPr>
          <p:cNvSpPr txBox="1"/>
          <p:nvPr/>
        </p:nvSpPr>
        <p:spPr>
          <a:xfrm>
            <a:off x="10057684" y="648415"/>
            <a:ext cx="2592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 err="1"/>
              <a:t>wrp</a:t>
            </a:r>
            <a:r>
              <a:rPr lang="en-IN" sz="1400" dirty="0"/>
              <a:t>: With reference plane</a:t>
            </a:r>
          </a:p>
        </p:txBody>
      </p:sp>
    </p:spTree>
    <p:extLst>
      <p:ext uri="{BB962C8B-B14F-4D97-AF65-F5344CB8AC3E}">
        <p14:creationId xmlns:p14="http://schemas.microsoft.com/office/powerpoint/2010/main" val="1516543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3C195-943C-3C02-6C67-258256B47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848F6C-7B2B-872F-B77F-BFBA78C8D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000" y="246293"/>
            <a:ext cx="8784000" cy="65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F0B9A0-4A1B-84A9-6BB8-2C1C04BC14F3}"/>
              </a:ext>
            </a:extLst>
          </p:cNvPr>
          <p:cNvSpPr txBox="1"/>
          <p:nvPr/>
        </p:nvSpPr>
        <p:spPr>
          <a:xfrm>
            <a:off x="1" y="2084"/>
            <a:ext cx="12191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latin typeface="+mj-lt"/>
              </a:rPr>
              <a:t>TDR measurements of the wire-bond test PCB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601D1-6932-4228-25E1-5A8C65EEC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7034F-2DAE-4F25-8298-CAF7E429C3D6}" type="slidenum">
              <a:rPr lang="en-IN" smtClean="0"/>
              <a:t>9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60259-3137-AC32-FAAD-9A6A34875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08752"/>
            <a:ext cx="2369397" cy="4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10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5309</TotalTime>
  <Words>400</Words>
  <Application>Microsoft Office PowerPoint</Application>
  <PresentationFormat>Widescreen</PresentationFormat>
  <Paragraphs>71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Office Theme</vt:lpstr>
      <vt:lpstr>All-Silicon Meeting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Darshil patel</dc:creator>
  <cp:lastModifiedBy>Darshil patel</cp:lastModifiedBy>
  <cp:revision>37</cp:revision>
  <dcterms:created xsi:type="dcterms:W3CDTF">2025-12-02T09:13:54Z</dcterms:created>
  <dcterms:modified xsi:type="dcterms:W3CDTF">2026-05-22T11:30:51Z</dcterms:modified>
</cp:coreProperties>
</file>