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65"/>
  </p:normalViewPr>
  <p:slideViewPr>
    <p:cSldViewPr snapToGrid="0">
      <p:cViewPr varScale="1">
        <p:scale>
          <a:sx n="107" d="100"/>
          <a:sy n="107" d="100"/>
        </p:scale>
        <p:origin x="7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2000"/>
              </a:lnSpc>
            </a:pPr>
            <a:r>
              <a:rPr lang="de-DE" sz="6000" b="0" u="none" strike="noStrike">
                <a:solidFill>
                  <a:srgbClr val="222222"/>
                </a:solidFill>
                <a:effectLst/>
                <a:uFillTx/>
                <a:latin typeface="Calibri"/>
              </a:rPr>
              <a:t>Folie mittels Klicken verschieben</a:t>
            </a: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lnSpc>
                <a:spcPct val="83000"/>
              </a:lnSpc>
              <a:buNone/>
            </a:pPr>
            <a:r>
              <a:rPr lang="de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Format der Notizen mittels Klicken bearbeiten</a:t>
            </a:r>
          </a:p>
        </p:txBody>
      </p:sp>
      <p:sp>
        <p:nvSpPr>
          <p:cNvPr id="4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lnSpc>
                <a:spcPct val="83000"/>
              </a:lnSpc>
              <a:buNone/>
            </a:pPr>
            <a:r>
              <a:rPr lang="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&lt;Kopfzeile&gt;</a:t>
            </a:r>
          </a:p>
        </p:txBody>
      </p:sp>
      <p:sp>
        <p:nvSpPr>
          <p:cNvPr id="42" name="PlaceHolder 4"/>
          <p:cNvSpPr>
            <a:spLocks noGrp="1"/>
          </p:cNvSpPr>
          <p:nvPr>
            <p:ph type="dt" idx="19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83000"/>
              </a:lnSpc>
              <a:buNone/>
              <a:defRPr lang="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83000"/>
              </a:lnSpc>
              <a:buNone/>
            </a:pPr>
            <a:r>
              <a:rPr lang="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&lt;Datum/Uhrzeit&gt;</a:t>
            </a:r>
          </a:p>
        </p:txBody>
      </p:sp>
      <p:sp>
        <p:nvSpPr>
          <p:cNvPr id="43" name="PlaceHolder 5"/>
          <p:cNvSpPr>
            <a:spLocks noGrp="1"/>
          </p:cNvSpPr>
          <p:nvPr>
            <p:ph type="ftr" idx="20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83000"/>
              </a:lnSpc>
              <a:buNone/>
              <a:defRPr lang="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lnSpc>
                <a:spcPct val="83000"/>
              </a:lnSpc>
              <a:buNone/>
            </a:pPr>
            <a:r>
              <a:rPr lang="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&lt;Fußzeile&gt;</a:t>
            </a:r>
          </a:p>
        </p:txBody>
      </p:sp>
      <p:sp>
        <p:nvSpPr>
          <p:cNvPr id="44" name="PlaceHolder 6"/>
          <p:cNvSpPr>
            <a:spLocks noGrp="1"/>
          </p:cNvSpPr>
          <p:nvPr>
            <p:ph type="sldNum" idx="21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83000"/>
              </a:lnSpc>
              <a:buNone/>
              <a:defRPr lang="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lnSpc>
                <a:spcPct val="83000"/>
              </a:lnSpc>
              <a:buNone/>
            </a:pPr>
            <a:fld id="{365706B5-07CA-43C0-B531-AF0C7A37F7A6}" type="slidenum">
              <a:rPr lang="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‹Nr.›</a:t>
            </a:fld>
            <a:endParaRPr lang="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1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de" sz="20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Datumsbox unten links ist auf allen Folien etwas zu klein – kann man das für alle Folien einheitlich ändern? („Von Newton UND (...)“?)</a:t>
            </a:r>
          </a:p>
        </p:txBody>
      </p:sp>
      <p:sp>
        <p:nvSpPr>
          <p:cNvPr id="720" name="PlaceHolder 3"/>
          <p:cNvSpPr>
            <a:spLocks noGrp="1"/>
          </p:cNvSpPr>
          <p:nvPr>
            <p:ph type="sldNum" idx="2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E83B503-8648-4770-95BA-8F417F26E0B4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2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23" name="PlaceHolder 3"/>
          <p:cNvSpPr>
            <a:spLocks noGrp="1"/>
          </p:cNvSpPr>
          <p:nvPr>
            <p:ph type="sldNum" idx="2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767BE51-4243-43AD-8F59-D0D4505374E0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2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26" name="PlaceHolder 3"/>
          <p:cNvSpPr>
            <a:spLocks noGrp="1"/>
          </p:cNvSpPr>
          <p:nvPr>
            <p:ph type="sldNum" idx="21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67E0F0D-1CF0-4F11-B1EF-8395CE9D32E9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2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29" name="PlaceHolder 3"/>
          <p:cNvSpPr>
            <a:spLocks noGrp="1"/>
          </p:cNvSpPr>
          <p:nvPr>
            <p:ph type="sldNum" idx="21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EF04473-3411-4F30-AFDA-972C2E2EA0FB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73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32" name="PlaceHolder 3"/>
          <p:cNvSpPr>
            <a:spLocks noGrp="1"/>
          </p:cNvSpPr>
          <p:nvPr>
            <p:ph type="sldNum" idx="21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AAE00A5-2A5C-46D0-A6D3-A16B81C34D3B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73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35" name="PlaceHolder 3"/>
          <p:cNvSpPr>
            <a:spLocks noGrp="1"/>
          </p:cNvSpPr>
          <p:nvPr>
            <p:ph type="sldNum" idx="21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D88646B-FC64-401E-BEBB-FFDBA97E5FDC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3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de" sz="20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Minimal angepasste Ausrichtung</a:t>
            </a:r>
          </a:p>
        </p:txBody>
      </p:sp>
      <p:sp>
        <p:nvSpPr>
          <p:cNvPr id="738" name="PlaceHolder 3"/>
          <p:cNvSpPr>
            <a:spLocks noGrp="1"/>
          </p:cNvSpPr>
          <p:nvPr>
            <p:ph type="sldNum" idx="22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2690AED-5D45-429E-B411-40124FFD551C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7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4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de" sz="20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Minimal angepasste Ausrichtung, Anpassung </a:t>
            </a:r>
            <a:r>
              <a:rPr lang="de" sz="2000" b="0" u="none" strike="noStrike" dirty="0" err="1">
                <a:solidFill>
                  <a:srgbClr val="000000"/>
                </a:solidFill>
                <a:effectLst/>
                <a:uFillTx/>
                <a:latin typeface="Calibri"/>
              </a:rPr>
              <a:t>bulletpoints</a:t>
            </a:r>
            <a:endParaRPr lang="de" sz="20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41" name="PlaceHolder 3"/>
          <p:cNvSpPr>
            <a:spLocks noGrp="1"/>
          </p:cNvSpPr>
          <p:nvPr>
            <p:ph type="sldNum" idx="22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016C24C-99A6-4E2E-BA00-7F31A12CE183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8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4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de" sz="20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Minimal angepasste Ausrichtung</a:t>
            </a:r>
          </a:p>
        </p:txBody>
      </p:sp>
      <p:sp>
        <p:nvSpPr>
          <p:cNvPr id="744" name="PlaceHolder 3"/>
          <p:cNvSpPr>
            <a:spLocks noGrp="1"/>
          </p:cNvSpPr>
          <p:nvPr>
            <p:ph type="sldNum" idx="22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D5F9E43-6E30-44A5-A13F-7BA5C002BD3A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9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4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de" sz="20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dito</a:t>
            </a:r>
          </a:p>
        </p:txBody>
      </p:sp>
      <p:sp>
        <p:nvSpPr>
          <p:cNvPr id="747" name="PlaceHolder 3"/>
          <p:cNvSpPr>
            <a:spLocks noGrp="1"/>
          </p:cNvSpPr>
          <p:nvPr>
            <p:ph type="sldNum" idx="22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CBA7B76-968B-4098-9251-AA97C7D609D1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10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4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50" name="PlaceHolder 3"/>
          <p:cNvSpPr>
            <a:spLocks noGrp="1"/>
          </p:cNvSpPr>
          <p:nvPr>
            <p:ph type="sldNum" idx="22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202BE41-5307-43DE-B5AA-8E56BBA4A319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11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5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de" sz="20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Bei der Wasserstoffgrafik ist was kaputt gegangen</a:t>
            </a:r>
          </a:p>
        </p:txBody>
      </p:sp>
      <p:sp>
        <p:nvSpPr>
          <p:cNvPr id="753" name="PlaceHolder 3"/>
          <p:cNvSpPr>
            <a:spLocks noGrp="1"/>
          </p:cNvSpPr>
          <p:nvPr>
            <p:ph type="sldNum" idx="22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CDEEBB9-A9B4-468B-8A15-3300971ED506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12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75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56" name="PlaceHolder 3"/>
          <p:cNvSpPr>
            <a:spLocks noGrp="1"/>
          </p:cNvSpPr>
          <p:nvPr>
            <p:ph type="sldNum" idx="22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6729A2B-7FC7-4FE7-8049-42A55138E955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13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5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59" name="PlaceHolder 3"/>
          <p:cNvSpPr>
            <a:spLocks noGrp="1"/>
          </p:cNvSpPr>
          <p:nvPr>
            <p:ph type="sldNum" idx="22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4EB9D7F-08BE-4417-AF4A-6ADE4CF9A085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14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6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62" name="PlaceHolder 3"/>
          <p:cNvSpPr>
            <a:spLocks noGrp="1"/>
          </p:cNvSpPr>
          <p:nvPr>
            <p:ph type="sldNum" idx="22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EC28B2F-2068-4455-BD19-0EFE0FE61F46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15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6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65" name="PlaceHolder 3"/>
          <p:cNvSpPr>
            <a:spLocks noGrp="1"/>
          </p:cNvSpPr>
          <p:nvPr>
            <p:ph type="sldNum" idx="22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294D588-1966-44A0-AA89-151C2C5269DF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76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de" sz="20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Bulletpoints etwas umformuliert</a:t>
            </a:r>
          </a:p>
        </p:txBody>
      </p:sp>
      <p:sp>
        <p:nvSpPr>
          <p:cNvPr id="768" name="PlaceHolder 3"/>
          <p:cNvSpPr>
            <a:spLocks noGrp="1"/>
          </p:cNvSpPr>
          <p:nvPr>
            <p:ph type="sldNum" idx="23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135488E-183B-480D-9EDC-A0C5F140F714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17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7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71" name="PlaceHolder 3"/>
          <p:cNvSpPr>
            <a:spLocks noGrp="1"/>
          </p:cNvSpPr>
          <p:nvPr>
            <p:ph type="sldNum" idx="23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4F16753-8009-4C3A-A687-9F2692931B0A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18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7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de" sz="20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Hinzufügen „Erzeugung von </a:t>
            </a:r>
            <a:r>
              <a:rPr lang="de" sz="2000" b="0" u="none" strike="noStrike" dirty="0" err="1">
                <a:solidFill>
                  <a:srgbClr val="000000"/>
                </a:solidFill>
                <a:effectLst/>
                <a:uFillTx/>
                <a:latin typeface="Calibri"/>
              </a:rPr>
              <a:t>Neutrions</a:t>
            </a:r>
            <a:r>
              <a:rPr lang="de" sz="20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“? Müssen ja irgendwoher kommen</a:t>
            </a:r>
          </a:p>
        </p:txBody>
      </p:sp>
      <p:sp>
        <p:nvSpPr>
          <p:cNvPr id="774" name="PlaceHolder 3"/>
          <p:cNvSpPr>
            <a:spLocks noGrp="1"/>
          </p:cNvSpPr>
          <p:nvPr>
            <p:ph type="sldNum" idx="23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65B10A2-CAE9-436D-84C9-9449FE255093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19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7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77" name="PlaceHolder 3"/>
          <p:cNvSpPr>
            <a:spLocks noGrp="1"/>
          </p:cNvSpPr>
          <p:nvPr>
            <p:ph type="sldNum" idx="23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C4FEEE9-E878-48CB-BEDD-1A3BD2214B4F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20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7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80" name="PlaceHolder 3"/>
          <p:cNvSpPr>
            <a:spLocks noGrp="1"/>
          </p:cNvSpPr>
          <p:nvPr>
            <p:ph type="sldNum" idx="23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9822CFE-6D8E-4C17-8B9D-60DF4692DDDF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21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8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83" name="PlaceHolder 3"/>
          <p:cNvSpPr>
            <a:spLocks noGrp="1"/>
          </p:cNvSpPr>
          <p:nvPr>
            <p:ph type="sldNum" idx="23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EDCB8CC-9A04-424A-B46A-B6CBDAD3F454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22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78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86" name="PlaceHolder 3"/>
          <p:cNvSpPr>
            <a:spLocks noGrp="1"/>
          </p:cNvSpPr>
          <p:nvPr>
            <p:ph type="sldNum" idx="23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53587B2-C58B-4525-9F70-7F90DA95026A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23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8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de" sz="20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Was ist </a:t>
            </a:r>
            <a:r>
              <a:rPr lang="de" sz="2000" b="0" u="none" strike="noStrike" dirty="0" err="1">
                <a:solidFill>
                  <a:srgbClr val="000000"/>
                </a:solidFill>
                <a:effectLst/>
                <a:uFillTx/>
                <a:latin typeface="Calibri"/>
              </a:rPr>
              <a:t>egt</a:t>
            </a:r>
            <a:r>
              <a:rPr lang="de" sz="20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 deine Antwort wenn jemand fragt was Spin ist?</a:t>
            </a:r>
          </a:p>
        </p:txBody>
      </p:sp>
      <p:sp>
        <p:nvSpPr>
          <p:cNvPr id="789" name="PlaceHolder 3"/>
          <p:cNvSpPr>
            <a:spLocks noGrp="1"/>
          </p:cNvSpPr>
          <p:nvPr>
            <p:ph type="sldNum" idx="2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97F4AB9-2BBB-4620-B246-AE33B5B3D092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24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79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92" name="PlaceHolder 3"/>
          <p:cNvSpPr>
            <a:spLocks noGrp="1"/>
          </p:cNvSpPr>
          <p:nvPr>
            <p:ph type="sldNum" idx="2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4C2DEB4-4771-486C-9177-BC669FAFFD46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25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9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95" name="PlaceHolder 3"/>
          <p:cNvSpPr>
            <a:spLocks noGrp="1"/>
          </p:cNvSpPr>
          <p:nvPr>
            <p:ph type="sldNum" idx="2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BE24DDD-0514-422F-B6BF-EF5832AC1DFA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9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98" name="PlaceHolder 3"/>
          <p:cNvSpPr>
            <a:spLocks noGrp="1"/>
          </p:cNvSpPr>
          <p:nvPr>
            <p:ph type="sldNum" idx="2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335D880-7D90-46B3-A433-D20DE0F6F9BA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27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0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01" name="PlaceHolder 3"/>
          <p:cNvSpPr>
            <a:spLocks noGrp="1"/>
          </p:cNvSpPr>
          <p:nvPr>
            <p:ph type="sldNum" idx="2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74FD7ED-B07B-4544-8BB2-3CB25CB5905F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28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0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04" name="PlaceHolder 3"/>
          <p:cNvSpPr>
            <a:spLocks noGrp="1"/>
          </p:cNvSpPr>
          <p:nvPr>
            <p:ph type="sldNum" idx="2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B01436E-0987-4D7C-B83B-07F91B98B21D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29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0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07" name="PlaceHolder 3"/>
          <p:cNvSpPr>
            <a:spLocks noGrp="1"/>
          </p:cNvSpPr>
          <p:nvPr>
            <p:ph type="sldNum" idx="2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E22A033-0CC5-4593-84A9-904382552E3D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30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0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10" name="PlaceHolder 3"/>
          <p:cNvSpPr>
            <a:spLocks noGrp="1"/>
          </p:cNvSpPr>
          <p:nvPr>
            <p:ph type="sldNum" idx="24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26A18A4-B9FE-4D5B-BB1A-386709BA3C10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31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1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13" name="PlaceHolder 3"/>
          <p:cNvSpPr>
            <a:spLocks noGrp="1"/>
          </p:cNvSpPr>
          <p:nvPr>
            <p:ph type="sldNum" idx="24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65CEC09-1CFD-455F-90FC-3E4E9411C0C9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32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1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16" name="PlaceHolder 3"/>
          <p:cNvSpPr>
            <a:spLocks noGrp="1"/>
          </p:cNvSpPr>
          <p:nvPr>
            <p:ph type="sldNum" idx="24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8352196-9BE4-4EA2-B853-494D1A802964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33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1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19" name="PlaceHolder 3"/>
          <p:cNvSpPr>
            <a:spLocks noGrp="1"/>
          </p:cNvSpPr>
          <p:nvPr>
            <p:ph type="sldNum" idx="24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843932B-0144-424B-ACE3-DCC3B5333F28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34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2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22" name="PlaceHolder 3"/>
          <p:cNvSpPr>
            <a:spLocks noGrp="1"/>
          </p:cNvSpPr>
          <p:nvPr>
            <p:ph type="sldNum" idx="24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89399BC-B7F1-4116-960D-F12ADCC38118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35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2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25" name="PlaceHolder 3"/>
          <p:cNvSpPr>
            <a:spLocks noGrp="1"/>
          </p:cNvSpPr>
          <p:nvPr>
            <p:ph type="sldNum" idx="24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60EC377-9B4D-4B02-BDBA-D5B33DDC9180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82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28" name="PlaceHolder 3"/>
          <p:cNvSpPr>
            <a:spLocks noGrp="1"/>
          </p:cNvSpPr>
          <p:nvPr>
            <p:ph type="sldNum" idx="25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9C866DB-0EB4-455E-BA44-5B73EF342C4E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37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3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31" name="PlaceHolder 3"/>
          <p:cNvSpPr>
            <a:spLocks noGrp="1"/>
          </p:cNvSpPr>
          <p:nvPr>
            <p:ph type="sldNum" idx="25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23C2CB2-1C18-4A8B-9CF7-1E6E2947D045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38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3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34" name="PlaceHolder 3"/>
          <p:cNvSpPr>
            <a:spLocks noGrp="1"/>
          </p:cNvSpPr>
          <p:nvPr>
            <p:ph type="sldNum" idx="25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79E8B49-4C3F-4560-B9C3-28412DF8347A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39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3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37" name="PlaceHolder 3"/>
          <p:cNvSpPr>
            <a:spLocks noGrp="1"/>
          </p:cNvSpPr>
          <p:nvPr>
            <p:ph type="sldNum" idx="25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6D16458-8E11-41B6-8EC3-DC65C1A24F97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40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3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40" name="PlaceHolder 3"/>
          <p:cNvSpPr>
            <a:spLocks noGrp="1"/>
          </p:cNvSpPr>
          <p:nvPr>
            <p:ph type="sldNum" idx="25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E53A208-3806-487A-A94E-33D3CCD31D75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41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4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43" name="PlaceHolder 3"/>
          <p:cNvSpPr>
            <a:spLocks noGrp="1"/>
          </p:cNvSpPr>
          <p:nvPr>
            <p:ph type="sldNum" idx="25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27BE0C1-F619-4759-B7D2-11FD8CAFB17B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42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4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46" name="PlaceHolder 3"/>
          <p:cNvSpPr>
            <a:spLocks noGrp="1"/>
          </p:cNvSpPr>
          <p:nvPr>
            <p:ph type="sldNum" idx="25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8108E4F-B5E2-494B-995A-F0795DF9F8DC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43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4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49" name="PlaceHolder 3"/>
          <p:cNvSpPr>
            <a:spLocks noGrp="1"/>
          </p:cNvSpPr>
          <p:nvPr>
            <p:ph type="sldNum" idx="25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A30E81C-9D44-4186-B272-C704D47EB369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44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52" name="PlaceHolder 3"/>
          <p:cNvSpPr>
            <a:spLocks noGrp="1"/>
          </p:cNvSpPr>
          <p:nvPr>
            <p:ph type="sldNum" idx="25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E42E597-C993-4FC5-BE4B-9985AC3575E3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45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de" sz="20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Abbildung repariert</a:t>
            </a:r>
          </a:p>
        </p:txBody>
      </p:sp>
      <p:sp>
        <p:nvSpPr>
          <p:cNvPr id="855" name="PlaceHolder 3"/>
          <p:cNvSpPr>
            <a:spLocks noGrp="1"/>
          </p:cNvSpPr>
          <p:nvPr>
            <p:ph type="sldNum" idx="25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441EE22-F060-4CB6-B52D-77FF1ABE5130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5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de" sz="20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Bild bitte durch lizenzfreies ersetzen, gerne ähnlich wie dieses aber weniger dunkel</a:t>
            </a:r>
          </a:p>
        </p:txBody>
      </p:sp>
      <p:sp>
        <p:nvSpPr>
          <p:cNvPr id="858" name="PlaceHolder 3"/>
          <p:cNvSpPr>
            <a:spLocks noGrp="1"/>
          </p:cNvSpPr>
          <p:nvPr>
            <p:ph type="sldNum" idx="26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BB4964B-1872-4200-BF90-4897BC3034C8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47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6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61" name="PlaceHolder 3"/>
          <p:cNvSpPr>
            <a:spLocks noGrp="1"/>
          </p:cNvSpPr>
          <p:nvPr>
            <p:ph type="sldNum" idx="26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45E807B-1CE2-4DAB-96C1-0B0C31758879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48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6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64" name="PlaceHolder 3"/>
          <p:cNvSpPr>
            <a:spLocks noGrp="1"/>
          </p:cNvSpPr>
          <p:nvPr>
            <p:ph type="sldNum" idx="26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284587B-9E8C-4605-AC38-C08C71B23358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49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6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de" sz="20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Edit 3: Kriegt man das so hin, dass es deutlicher wird, dass </a:t>
            </a:r>
            <a:r>
              <a:rPr lang="de" sz="2000" b="0" u="none" strike="noStrike" dirty="0" err="1">
                <a:solidFill>
                  <a:srgbClr val="000000"/>
                </a:solidFill>
                <a:effectLst/>
                <a:uFillTx/>
                <a:latin typeface="Calibri"/>
              </a:rPr>
              <a:t>schwerelosigkeit</a:t>
            </a:r>
            <a:r>
              <a:rPr lang="de" sz="20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 herrscht und Albert so nicht jonglieren kann?</a:t>
            </a:r>
          </a:p>
        </p:txBody>
      </p:sp>
      <p:sp>
        <p:nvSpPr>
          <p:cNvPr id="867" name="PlaceHolder 3"/>
          <p:cNvSpPr>
            <a:spLocks noGrp="1"/>
          </p:cNvSpPr>
          <p:nvPr>
            <p:ph type="sldNum" idx="26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3B8624F-09AB-4C01-A852-A040886AFC24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50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6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70" name="PlaceHolder 3"/>
          <p:cNvSpPr>
            <a:spLocks noGrp="1"/>
          </p:cNvSpPr>
          <p:nvPr>
            <p:ph type="sldNum" idx="26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81EE83D-E321-4A96-9750-AD2908B3751C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51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7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de" sz="20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Hier sollte man noch auf Parabelflüge hinweisen, oder diese Achterbahnen bei denen du einen Ball schweben lassen kannst</a:t>
            </a:r>
          </a:p>
        </p:txBody>
      </p:sp>
      <p:sp>
        <p:nvSpPr>
          <p:cNvPr id="873" name="PlaceHolder 3"/>
          <p:cNvSpPr>
            <a:spLocks noGrp="1"/>
          </p:cNvSpPr>
          <p:nvPr>
            <p:ph type="sldNum" idx="26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E5BB2F9-FA5B-4A53-A2CF-74DFF69C759D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52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7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76" name="PlaceHolder 3"/>
          <p:cNvSpPr>
            <a:spLocks noGrp="1"/>
          </p:cNvSpPr>
          <p:nvPr>
            <p:ph type="sldNum" idx="26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9ACE4BA-B04E-41EC-BE23-394425CA8DC8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53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7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79" name="PlaceHolder 3"/>
          <p:cNvSpPr>
            <a:spLocks noGrp="1"/>
          </p:cNvSpPr>
          <p:nvPr>
            <p:ph type="sldNum" idx="26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17C53FC-5321-4246-933D-64D7250AFEB9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54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8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82" name="PlaceHolder 3"/>
          <p:cNvSpPr>
            <a:spLocks noGrp="1"/>
          </p:cNvSpPr>
          <p:nvPr>
            <p:ph type="sldNum" idx="26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71798FE-E5A9-46DE-9859-43984343F7FD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55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8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de" sz="20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Darauf eingehen, dass 3 wegen 1 vielleicht trivial wirkt, aber es keinesfalls ist, da Licht ja nicht ein massebehafteter Körper ist. Erkenntnis: trotzdem kann man Krümmung erwarten!</a:t>
            </a:r>
          </a:p>
        </p:txBody>
      </p:sp>
      <p:sp>
        <p:nvSpPr>
          <p:cNvPr id="885" name="PlaceHolder 3"/>
          <p:cNvSpPr>
            <a:spLocks noGrp="1"/>
          </p:cNvSpPr>
          <p:nvPr>
            <p:ph type="sldNum" idx="26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D25CE7E-0541-453A-83F5-A9AC05155D3B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8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de" sz="20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Raumkrümmung als anschauliche Begründung für Krümmung massebehafteter, aber auch lichtartiger Beobachtungsgegenstände</a:t>
            </a:r>
          </a:p>
        </p:txBody>
      </p:sp>
      <p:sp>
        <p:nvSpPr>
          <p:cNvPr id="888" name="PlaceHolder 3"/>
          <p:cNvSpPr>
            <a:spLocks noGrp="1"/>
          </p:cNvSpPr>
          <p:nvPr>
            <p:ph type="sldNum" idx="27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4B8B3AB-D721-4990-8541-844A7A1BB28C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57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9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91" name="PlaceHolder 3"/>
          <p:cNvSpPr>
            <a:spLocks noGrp="1"/>
          </p:cNvSpPr>
          <p:nvPr>
            <p:ph type="sldNum" idx="27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63EA829-ECFF-42BF-8D53-4ECBEAED4428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58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9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94" name="PlaceHolder 3"/>
          <p:cNvSpPr>
            <a:spLocks noGrp="1"/>
          </p:cNvSpPr>
          <p:nvPr>
            <p:ph type="sldNum" idx="27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7472944-45D5-4478-865F-07B69B3173D9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59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9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97" name="PlaceHolder 3"/>
          <p:cNvSpPr>
            <a:spLocks noGrp="1"/>
          </p:cNvSpPr>
          <p:nvPr>
            <p:ph type="sldNum" idx="27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B685991-6E1A-4999-AC00-BB0D69F5019A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60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9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de" sz="20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Ggf. Weglassen, da vorgreifend</a:t>
            </a:r>
          </a:p>
        </p:txBody>
      </p:sp>
      <p:sp>
        <p:nvSpPr>
          <p:cNvPr id="900" name="PlaceHolder 3"/>
          <p:cNvSpPr>
            <a:spLocks noGrp="1"/>
          </p:cNvSpPr>
          <p:nvPr>
            <p:ph type="sldNum" idx="27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89450C7-809A-4DBE-9B73-311441A33E19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61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0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03" name="PlaceHolder 3"/>
          <p:cNvSpPr>
            <a:spLocks noGrp="1"/>
          </p:cNvSpPr>
          <p:nvPr>
            <p:ph type="sldNum" idx="27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CBFEFD1-13BE-4847-91A7-AD06019FDAB8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62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90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buNone/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06" name="PlaceHolder 3"/>
          <p:cNvSpPr>
            <a:spLocks noGrp="1"/>
          </p:cNvSpPr>
          <p:nvPr>
            <p:ph type="sldNum" idx="27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7A28207-AB91-4691-B31C-265C866C0BF3}" type="slidenum">
              <a:rPr lang="de-DE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63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3"/>
          <p:cNvPicPr/>
          <p:nvPr/>
        </p:nvPicPr>
        <p:blipFill>
          <a:blip r:embed="rId2"/>
          <a:stretch/>
        </p:blipFill>
        <p:spPr>
          <a:xfrm>
            <a:off x="-6480" y="-1080"/>
            <a:ext cx="12205440" cy="68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ctr" defTabSz="914400">
              <a:lnSpc>
                <a:spcPct val="90000"/>
              </a:lnSpc>
              <a:buNone/>
              <a:defRPr lang="de-DE" sz="6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</a:pPr>
            <a:r>
              <a:rPr lang="de-DE" sz="6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Mastertitelformat bearbeiten</a:t>
            </a:r>
            <a:endParaRPr lang="de-DE" sz="6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dt" idx="1"/>
          </p:nvPr>
        </p:nvSpPr>
        <p:spPr>
          <a:xfrm>
            <a:off x="0" y="646416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&lt;Datum/Uhrzeit&gt;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ftr" idx="2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&lt;Fußzeile&gt;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sldNum" idx="3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EAF66FD-430D-41A9-A265-8EB1D77FBD10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‹Nr.›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102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  <a:def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</a:defRPr>
            </a:lvl1pPr>
            <a:lvl2pPr lvl="1" algn="l" defTabSz="914400">
              <a:lnSpc>
                <a:spcPct val="102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2400" b="0" u="none" strike="noStrike">
                <a:solidFill>
                  <a:srgbClr val="222222"/>
                </a:solidFill>
                <a:effectLst/>
                <a:uFillTx/>
                <a:latin typeface="Calibri"/>
              </a:defRPr>
            </a:lvl2pPr>
            <a:lvl3pPr lvl="2" algn="l" defTabSz="914400">
              <a:lnSpc>
                <a:spcPct val="102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rgbClr val="222222"/>
                </a:solidFill>
                <a:effectLst/>
                <a:uFillTx/>
                <a:latin typeface="Calibri"/>
              </a:defRPr>
            </a:lvl3pPr>
            <a:lvl4pPr lvl="3" algn="l" defTabSz="914400">
              <a:lnSpc>
                <a:spcPct val="102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1800" b="0" u="none" strike="noStrike">
                <a:solidFill>
                  <a:srgbClr val="222222"/>
                </a:solidFill>
                <a:effectLst/>
                <a:uFillTx/>
                <a:latin typeface="Calibri"/>
              </a:defRPr>
            </a:lvl4pPr>
            <a:lvl5pPr lvl="4" algn="l" defTabSz="914400">
              <a:lnSpc>
                <a:spcPct val="102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1800" b="0" u="none" strike="noStrike">
                <a:solidFill>
                  <a:srgbClr val="222222"/>
                </a:solidFill>
                <a:effectLst/>
                <a:uFillTx/>
                <a:latin typeface="Calibri"/>
              </a:defRPr>
            </a:lvl5pPr>
            <a:lvl6pPr lvl="5" algn="l" defTabSz="914400">
              <a:lnSpc>
                <a:spcPct val="102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rgbClr val="222222"/>
                </a:solidFill>
                <a:effectLst/>
                <a:uFillTx/>
                <a:latin typeface="Calibri"/>
              </a:defRPr>
            </a:lvl6pPr>
            <a:lvl7pPr lvl="6" algn="l" defTabSz="914400">
              <a:lnSpc>
                <a:spcPct val="102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rgbClr val="222222"/>
                </a:solidFill>
                <a:effectLst/>
                <a:uFillTx/>
                <a:latin typeface="Calibri"/>
              </a:defRPr>
            </a:lvl7pPr>
          </a:lstStyle>
          <a:p>
            <a:pPr marL="228600" indent="-228600" algn="l" defTabSz="914400">
              <a:lnSpc>
                <a:spcPct val="102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102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400" b="0" u="none" strike="noStrike">
                <a:solidFill>
                  <a:srgbClr val="222222"/>
                </a:solidFill>
                <a:effectLst/>
                <a:uFillTx/>
                <a:latin typeface="Calibri"/>
              </a:rPr>
              <a:t>Zweite Gliederungsebene</a:t>
            </a:r>
          </a:p>
          <a:p>
            <a:pPr marL="1296000" lvl="2" indent="-288000" algn="l" defTabSz="914400">
              <a:lnSpc>
                <a:spcPct val="102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rgbClr val="222222"/>
                </a:solidFill>
                <a:effectLst/>
                <a:uFillTx/>
                <a:latin typeface="Calibri"/>
              </a:rPr>
              <a:t>Dritte Gliederungsebene</a:t>
            </a:r>
          </a:p>
          <a:p>
            <a:pPr marL="1728000" lvl="3" indent="-216000" algn="l" defTabSz="914400">
              <a:lnSpc>
                <a:spcPct val="102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u="none" strike="noStrike">
                <a:solidFill>
                  <a:srgbClr val="222222"/>
                </a:solidFill>
                <a:effectLst/>
                <a:uFillTx/>
                <a:latin typeface="Calibri"/>
              </a:rPr>
              <a:t>Vierte Gliederungsebene</a:t>
            </a:r>
          </a:p>
          <a:p>
            <a:pPr marL="2160000" lvl="4" indent="-216000" algn="l" defTabSz="914400">
              <a:lnSpc>
                <a:spcPct val="102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u="none" strike="noStrike">
                <a:solidFill>
                  <a:srgbClr val="222222"/>
                </a:solidFill>
                <a:effectLst/>
                <a:uFillTx/>
                <a:latin typeface="Calibri"/>
              </a:rPr>
              <a:t>Fünfte Gliederungsebene</a:t>
            </a:r>
          </a:p>
          <a:p>
            <a:pPr marL="2592000" lvl="5" indent="-216000" algn="l" defTabSz="914400">
              <a:lnSpc>
                <a:spcPct val="102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rgbClr val="222222"/>
                </a:solidFill>
                <a:effectLst/>
                <a:uFillTx/>
                <a:latin typeface="Calibri"/>
              </a:rPr>
              <a:t>Sechste Gliederungsebene</a:t>
            </a:r>
          </a:p>
          <a:p>
            <a:pPr marL="3024000" lvl="6" indent="-216000" algn="l" defTabSz="914400">
              <a:lnSpc>
                <a:spcPct val="102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rgbClr val="222222"/>
                </a:solidFill>
                <a:effectLst/>
                <a:uFillTx/>
                <a:latin typeface="Calibri"/>
              </a:rPr>
              <a:t>Siebte Gliederungsebene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13"/>
          <p:cNvPicPr/>
          <p:nvPr/>
        </p:nvPicPr>
        <p:blipFill>
          <a:blip r:embed="rId2"/>
          <a:stretch/>
        </p:blipFill>
        <p:spPr>
          <a:xfrm>
            <a:off x="-6480" y="-1080"/>
            <a:ext cx="12205440" cy="68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90000"/>
              </a:lnSpc>
              <a:buNone/>
              <a:def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Mastertitelformat bearbeiten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6329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  <a:def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defRPr lang="de-DE" sz="24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defRPr lang="de-DE" sz="2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defRPr lang="de-DE" sz="1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defRPr lang="de-DE" sz="1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Mastertextformat bearbeiten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</a:pPr>
            <a:r>
              <a:rPr lang="de-DE" sz="24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Zweite Ebene</a:t>
            </a:r>
            <a:endParaRPr lang="de-DE" sz="24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</a:pPr>
            <a:r>
              <a:rPr lang="de-DE" sz="2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Dritte Ebene</a:t>
            </a:r>
            <a:endParaRPr lang="de-DE" sz="2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</a:pPr>
            <a:r>
              <a:rPr lang="de-DE" sz="1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Vierte Ebene</a:t>
            </a:r>
            <a:endParaRPr lang="de-DE" sz="1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</a:pPr>
            <a:r>
              <a:rPr lang="de-DE" sz="1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Fünfte Ebene</a:t>
            </a:r>
            <a:endParaRPr lang="de-DE" sz="1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dt" idx="4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&lt;Datum/Uhrzeit&gt;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ftr" idx="5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&lt;Fußzeile&gt;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sldNum" idx="6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12A2882-095D-4F6A-987B-B459EEB01084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‹Nr.›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/>
          <p:cNvPicPr/>
          <p:nvPr/>
        </p:nvPicPr>
        <p:blipFill>
          <a:blip r:embed="rId2"/>
          <a:stretch/>
        </p:blipFill>
        <p:spPr>
          <a:xfrm>
            <a:off x="-6480" y="-1080"/>
            <a:ext cx="12205440" cy="68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705400" y="13680"/>
            <a:ext cx="712620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90000"/>
              </a:lnSpc>
              <a:buNone/>
              <a:def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Mastertitelformat bearbeiten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  <a:def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defRPr lang="de-DE" sz="24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defRPr lang="de-DE" sz="2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defRPr lang="de-DE" sz="1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defRPr lang="de-DE" sz="1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Mastertextformat bearbeiten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</a:pPr>
            <a:r>
              <a:rPr lang="de-DE" sz="24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Zweite Ebene</a:t>
            </a:r>
            <a:endParaRPr lang="de-DE" sz="24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</a:pPr>
            <a:r>
              <a:rPr lang="de-DE" sz="2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Dritte Ebene</a:t>
            </a:r>
            <a:endParaRPr lang="de-DE" sz="2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</a:pPr>
            <a:r>
              <a:rPr lang="de-DE" sz="1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Vierte Ebene</a:t>
            </a:r>
            <a:endParaRPr lang="de-DE" sz="1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</a:pPr>
            <a:r>
              <a:rPr lang="de-DE" sz="1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Fünfte Ebene</a:t>
            </a:r>
            <a:endParaRPr lang="de-DE" sz="1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  <a:def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defRPr lang="de-DE" sz="24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defRPr lang="de-DE" sz="2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defRPr lang="de-DE" sz="1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defRPr lang="de-DE" sz="1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Mastertextformat bearbeiten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</a:pPr>
            <a:r>
              <a:rPr lang="de-DE" sz="24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Zweite Ebene</a:t>
            </a:r>
            <a:endParaRPr lang="de-DE" sz="24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</a:pPr>
            <a:r>
              <a:rPr lang="de-DE" sz="2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Dritte Ebene</a:t>
            </a:r>
            <a:endParaRPr lang="de-DE" sz="2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</a:pPr>
            <a:r>
              <a:rPr lang="de-DE" sz="1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Vierte Ebene</a:t>
            </a:r>
            <a:endParaRPr lang="de-DE" sz="1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</a:pPr>
            <a:r>
              <a:rPr lang="de-DE" sz="1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Fünfte Ebene</a:t>
            </a:r>
            <a:endParaRPr lang="de-DE" sz="1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dt" idx="7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&lt;Datum/Uhrzeit&gt;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ftr" idx="8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&lt;Fußzeile&gt;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0" name="PlaceHolder 6"/>
          <p:cNvSpPr>
            <a:spLocks noGrp="1"/>
          </p:cNvSpPr>
          <p:nvPr>
            <p:ph type="sldNum" idx="9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7EA3371-EFDC-411A-AFF8-8ABC96757D60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‹Nr.›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ergleich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13"/>
          <p:cNvPicPr/>
          <p:nvPr/>
        </p:nvPicPr>
        <p:blipFill>
          <a:blip r:embed="rId2"/>
          <a:stretch/>
        </p:blipFill>
        <p:spPr>
          <a:xfrm>
            <a:off x="-6480" y="-1080"/>
            <a:ext cx="12205440" cy="68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2696040" y="0"/>
            <a:ext cx="714528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90000"/>
              </a:lnSpc>
              <a:buNone/>
              <a:def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Mastertitelformat bearbeiten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de-DE" sz="2400" b="1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2400" b="1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Mastertextformat bearbeiten</a:t>
            </a:r>
            <a:endParaRPr lang="de-DE" sz="24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  <a:tabLst>
                <a:tab pos="0" algn="l"/>
              </a:tabLst>
              <a:def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tabLst>
                <a:tab pos="0" algn="l"/>
              </a:tabLst>
              <a:defRPr lang="de-DE" sz="24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tabLst>
                <a:tab pos="0" algn="l"/>
              </a:tabLst>
              <a:defRPr lang="de-DE" sz="2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tabLst>
                <a:tab pos="0" algn="l"/>
              </a:tabLst>
              <a:defRPr lang="de-DE" sz="1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tabLst>
                <a:tab pos="0" algn="l"/>
              </a:tabLst>
              <a:defRPr lang="de-DE" sz="1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Mastertextformat bearbeiten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Zweite Ebene</a:t>
            </a:r>
            <a:endParaRPr lang="de-DE" sz="24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Dritte Ebene</a:t>
            </a:r>
            <a:endParaRPr lang="de-DE" sz="2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Vierte Ebene</a:t>
            </a:r>
            <a:endParaRPr lang="de-DE" sz="1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Fünfte Ebene</a:t>
            </a:r>
            <a:endParaRPr lang="de-DE" sz="1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de-DE" sz="2400" b="1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2400" b="1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Mastertextformat bearbeiten</a:t>
            </a:r>
            <a:endParaRPr lang="de-DE" sz="24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  <a:tabLst>
                <a:tab pos="0" algn="l"/>
              </a:tabLst>
              <a:def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tabLst>
                <a:tab pos="0" algn="l"/>
              </a:tabLst>
              <a:defRPr lang="de-DE" sz="24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tabLst>
                <a:tab pos="0" algn="l"/>
              </a:tabLst>
              <a:defRPr lang="de-DE" sz="2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tabLst>
                <a:tab pos="0" algn="l"/>
              </a:tabLst>
              <a:defRPr lang="de-DE" sz="1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tabLst>
                <a:tab pos="0" algn="l"/>
              </a:tabLst>
              <a:defRPr lang="de-DE" sz="1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Mastertextformat bearbeiten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Zweite Ebene</a:t>
            </a:r>
            <a:endParaRPr lang="de-DE" sz="24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Dritte Ebene</a:t>
            </a:r>
            <a:endParaRPr lang="de-DE" sz="2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Vierte Ebene</a:t>
            </a:r>
            <a:endParaRPr lang="de-DE" sz="1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Fünfte Ebene</a:t>
            </a:r>
            <a:endParaRPr lang="de-DE" sz="1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6"/>
          <p:cNvSpPr>
            <a:spLocks noGrp="1"/>
          </p:cNvSpPr>
          <p:nvPr>
            <p:ph type="dt" idx="10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&lt;Datum/Uhrzeit&gt;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7"/>
          <p:cNvSpPr>
            <a:spLocks noGrp="1"/>
          </p:cNvSpPr>
          <p:nvPr>
            <p:ph type="ftr" idx="11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&lt;Fußzeile&gt;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8"/>
          <p:cNvSpPr>
            <a:spLocks noGrp="1"/>
          </p:cNvSpPr>
          <p:nvPr>
            <p:ph type="sldNum" idx="12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4B02D37-C414-4524-A0C1-8D5945AC108E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‹Nr.›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rafik 13"/>
          <p:cNvPicPr/>
          <p:nvPr/>
        </p:nvPicPr>
        <p:blipFill>
          <a:blip r:embed="rId2"/>
          <a:stretch/>
        </p:blipFill>
        <p:spPr>
          <a:xfrm>
            <a:off x="-6480" y="-1080"/>
            <a:ext cx="12205440" cy="68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705400" y="13680"/>
            <a:ext cx="712620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90000"/>
              </a:lnSpc>
              <a:buNone/>
              <a:def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Mastertitelformat bearbeiten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dt" idx="13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&lt;Datum/Uhrzeit&gt;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ftr" idx="14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&lt;Fußzeile&gt;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sldNum" idx="15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7F9452A-D8F8-47E2-B7B6-FE64EA74251E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‹Nr.›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rafik 13"/>
          <p:cNvPicPr/>
          <p:nvPr/>
        </p:nvPicPr>
        <p:blipFill>
          <a:blip r:embed="rId2"/>
          <a:stretch/>
        </p:blipFill>
        <p:spPr>
          <a:xfrm>
            <a:off x="-6480" y="-1080"/>
            <a:ext cx="12205440" cy="686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" name="PlaceHolder 1"/>
          <p:cNvSpPr>
            <a:spLocks noGrp="1"/>
          </p:cNvSpPr>
          <p:nvPr>
            <p:ph type="dt" idx="16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&lt;Datum/Uhrzeit&gt;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ftr" idx="17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&lt;Fußzeile&gt;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sldNum" idx="18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2EFE9EE-6EA7-444B-A9A0-84584B8B5DD1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‹Nr.›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7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28.jpeg"/><Relationship Id="rId4" Type="http://schemas.openxmlformats.org/officeDocument/2006/relationships/image" Target="../media/image34.png"/><Relationship Id="rId9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3.png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2.png"/><Relationship Id="rId4" Type="http://schemas.openxmlformats.org/officeDocument/2006/relationships/image" Target="../media/image5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gi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gif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gi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jpeg"/><Relationship Id="rId4" Type="http://schemas.openxmlformats.org/officeDocument/2006/relationships/image" Target="../media/image57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rafik 7" descr="Ein Bild, das Cartoon, Animierter Cartoon, Animation, Darstellung enthält.&#10;&#10;Automatisch generierte Beschreibung"/>
          <p:cNvPicPr/>
          <p:nvPr/>
        </p:nvPicPr>
        <p:blipFill>
          <a:blip r:embed="rId3"/>
          <a:srcRect l="27678"/>
          <a:stretch/>
        </p:blipFill>
        <p:spPr>
          <a:xfrm>
            <a:off x="0" y="784080"/>
            <a:ext cx="4085640" cy="5649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6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Die Numerik Masterclass</a:t>
            </a:r>
            <a:endParaRPr lang="de-DE" sz="6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24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Von Newton mit unentdeckbaren Planeten bis hin zu Einstein und gekrümmten Räumen.</a:t>
            </a:r>
            <a:endParaRPr lang="de" sz="24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ftr" idx="22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sldNum" idx="23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0A051D2-D1F5-400C-8BBB-D9F00E0264EB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1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50" name="Grafik 9" descr="Ein Bild, das Screenshot, Kreis, Nacht, Licht enthält.&#10;&#10;Automatisch generierte Beschreibung"/>
          <p:cNvPicPr/>
          <p:nvPr/>
        </p:nvPicPr>
        <p:blipFill>
          <a:blip r:embed="rId4"/>
          <a:stretch/>
        </p:blipFill>
        <p:spPr>
          <a:xfrm>
            <a:off x="7358760" y="1614960"/>
            <a:ext cx="4833000" cy="4833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PlaceHolder 5"/>
          <p:cNvSpPr>
            <a:spLocks noGrp="1"/>
          </p:cNvSpPr>
          <p:nvPr>
            <p:ph type="dt" idx="24"/>
          </p:nvPr>
        </p:nvSpPr>
        <p:spPr>
          <a:xfrm>
            <a:off x="0" y="646416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FB86E1D5-615B-4704-A950-E9D185F6B8CD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Was erwartet euch?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/>
          </p:nvPr>
        </p:nvSpPr>
        <p:spPr>
          <a:xfrm>
            <a:off x="838080" y="1632960"/>
            <a:ext cx="472176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2800" b="0" u="sng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Teil 1 - Vormittag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Einführungsvortrag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Blitzkurs Python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Warum eigentlich… Numerik?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ftr" idx="25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sldNum" idx="26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91B5E0F-7B3B-4309-A88A-2906980D2771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2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6" name="Inhaltsplatzhalter 2"/>
          <p:cNvSpPr/>
          <p:nvPr/>
        </p:nvSpPr>
        <p:spPr>
          <a:xfrm>
            <a:off x="6273360" y="1632960"/>
            <a:ext cx="4721760" cy="4350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de-DE" sz="2800" b="0" u="sng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Teil 2 – Nachmittag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Erste Simulation mit Python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Vorhersage vs. Realität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Und nun kommt Einstein!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57" name="Grafik 10" descr="Ein Bild, das Kunst enthält.&#10;&#10;Automatisch generierte Beschreibung mit mittlerer Zuverlässigkeit"/>
          <p:cNvPicPr/>
          <p:nvPr/>
        </p:nvPicPr>
        <p:blipFill>
          <a:blip r:embed="rId3"/>
          <a:srcRect b="35436"/>
          <a:stretch/>
        </p:blipFill>
        <p:spPr>
          <a:xfrm>
            <a:off x="2585160" y="3474360"/>
            <a:ext cx="4579200" cy="2956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8" name="PlaceHolder 5"/>
          <p:cNvSpPr>
            <a:spLocks noGrp="1"/>
          </p:cNvSpPr>
          <p:nvPr>
            <p:ph type="dt" idx="27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7DC547B2-C4FC-42B7-B600-CF7AE2F6661E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4"/>
          <p:cNvPicPr/>
          <p:nvPr/>
        </p:nvPicPr>
        <p:blipFill>
          <a:blip r:embed="rId3"/>
          <a:srcRect r="30417"/>
          <a:stretch/>
        </p:blipFill>
        <p:spPr>
          <a:xfrm>
            <a:off x="0" y="854640"/>
            <a:ext cx="3147480" cy="308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" name="Picture 2"/>
          <p:cNvPicPr/>
          <p:nvPr/>
        </p:nvPicPr>
        <p:blipFill>
          <a:blip r:embed="rId4"/>
          <a:stretch/>
        </p:blipFill>
        <p:spPr>
          <a:xfrm>
            <a:off x="7853760" y="2386800"/>
            <a:ext cx="4337640" cy="3988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6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Das Standardmodell</a:t>
            </a:r>
            <a:endParaRPr lang="de-DE" sz="6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subTitle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24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Das Zentrum der Teilchenphysik.</a:t>
            </a:r>
            <a:endParaRPr lang="de" sz="24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ftr" idx="28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sldNum" idx="29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6E76091-795F-407A-8E0E-723183C4F1DC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3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5" name="Textfeld 6"/>
          <p:cNvSpPr/>
          <p:nvPr/>
        </p:nvSpPr>
        <p:spPr>
          <a:xfrm rot="16200000">
            <a:off x="10647720" y="4920120"/>
            <a:ext cx="27190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Grafiken: Weltmaschine.de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dt" idx="30"/>
          </p:nvPr>
        </p:nvSpPr>
        <p:spPr>
          <a:xfrm>
            <a:off x="0" y="646416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1199C58D-4D48-4146-BC12-5FB50F6756BA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Was seht ihr?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ftr" idx="31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sldNum" idx="32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683707E-0919-42B3-8275-640540E16F5A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4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70" name="Grafik 10" descr="Ein Bild, das Spielzeug, Maßstabsmodell, Bauspielzeug, Gebäude enthält.&#10;&#10;Automatisch generierte Beschreibung"/>
          <p:cNvPicPr/>
          <p:nvPr/>
        </p:nvPicPr>
        <p:blipFill>
          <a:blip r:embed="rId3"/>
          <a:stretch/>
        </p:blipFill>
        <p:spPr>
          <a:xfrm>
            <a:off x="451080" y="793080"/>
            <a:ext cx="11360880" cy="5648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" name="PlaceHolder 4"/>
          <p:cNvSpPr>
            <a:spLocks noGrp="1"/>
          </p:cNvSpPr>
          <p:nvPr>
            <p:ph type="dt" idx="33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2B940F71-2B95-4280-84FF-E5FD47F0B9CD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2500"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Was sehen Teilchenphysiker:innen?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ftr" idx="34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sldNum" idx="35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46BF7D3-844F-48B2-9C96-6341326B6551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5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75" name="Grafik 7" descr="Ein Bild, das Rechteck, Im Haus enthält.&#10;&#10;Automatisch generierte Beschreibung"/>
          <p:cNvPicPr/>
          <p:nvPr/>
        </p:nvPicPr>
        <p:blipFill>
          <a:blip r:embed="rId3"/>
          <a:stretch/>
        </p:blipFill>
        <p:spPr>
          <a:xfrm>
            <a:off x="2059920" y="790200"/>
            <a:ext cx="7809120" cy="5643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PlaceHolder 4"/>
          <p:cNvSpPr>
            <a:spLocks noGrp="1"/>
          </p:cNvSpPr>
          <p:nvPr>
            <p:ph type="dt" idx="36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FFCA4921-4905-485C-A0DF-F9B48E88D4D7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Von groß zu klein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ftr" idx="37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sldNum" idx="38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209891C-0DDE-4D54-8771-2EC54C0D5EFA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939960" y="5373000"/>
            <a:ext cx="10515240" cy="461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92500"/>
          </a:bodyPr>
          <a:lstStyle/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1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Elementarteilchen: </a:t>
            </a: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Teilchen, die nicht aus kleineren Teilchen bestehen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81" name="Geschweifte Klammer links 8"/>
          <p:cNvSpPr/>
          <p:nvPr/>
        </p:nvSpPr>
        <p:spPr>
          <a:xfrm rot="16200000">
            <a:off x="5140080" y="3359520"/>
            <a:ext cx="338400" cy="1198080"/>
          </a:xfrm>
          <a:prstGeom prst="leftBrace">
            <a:avLst>
              <a:gd name="adj1" fmla="val 37511"/>
              <a:gd name="adj2" fmla="val 50000"/>
            </a:avLst>
          </a:prstGeom>
          <a:noFill/>
          <a:ln w="28575">
            <a:solidFill>
              <a:srgbClr val="0034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de-DE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2" name="Textfeld 9"/>
          <p:cNvSpPr/>
          <p:nvPr/>
        </p:nvSpPr>
        <p:spPr>
          <a:xfrm>
            <a:off x="4710240" y="4158000"/>
            <a:ext cx="1198080" cy="46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4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Chemie</a:t>
            </a:r>
            <a:endParaRPr lang="de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3" name="Geschweifte Klammer links 10"/>
          <p:cNvSpPr/>
          <p:nvPr/>
        </p:nvSpPr>
        <p:spPr>
          <a:xfrm rot="16200000">
            <a:off x="7047360" y="3391200"/>
            <a:ext cx="338400" cy="1198080"/>
          </a:xfrm>
          <a:prstGeom prst="leftBrace">
            <a:avLst>
              <a:gd name="adj1" fmla="val 37511"/>
              <a:gd name="adj2" fmla="val 50000"/>
            </a:avLst>
          </a:prstGeom>
          <a:noFill/>
          <a:ln w="28575">
            <a:solidFill>
              <a:srgbClr val="0034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de-DE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4" name="Textfeld 11"/>
          <p:cNvSpPr/>
          <p:nvPr/>
        </p:nvSpPr>
        <p:spPr>
          <a:xfrm>
            <a:off x="6729480" y="4079880"/>
            <a:ext cx="1047960" cy="83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4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Atom-physik</a:t>
            </a:r>
            <a:endParaRPr lang="de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5" name="Geschweifte Klammer links 12"/>
          <p:cNvSpPr/>
          <p:nvPr/>
        </p:nvSpPr>
        <p:spPr>
          <a:xfrm rot="16200000">
            <a:off x="8354880" y="3391200"/>
            <a:ext cx="338400" cy="1198080"/>
          </a:xfrm>
          <a:prstGeom prst="leftBrace">
            <a:avLst>
              <a:gd name="adj1" fmla="val 37511"/>
              <a:gd name="adj2" fmla="val 50000"/>
            </a:avLst>
          </a:prstGeom>
          <a:noFill/>
          <a:ln w="28575">
            <a:solidFill>
              <a:srgbClr val="0034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de-DE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6" name="Textfeld 13"/>
          <p:cNvSpPr/>
          <p:nvPr/>
        </p:nvSpPr>
        <p:spPr>
          <a:xfrm>
            <a:off x="8039520" y="4079880"/>
            <a:ext cx="1083600" cy="830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4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Kern-physik</a:t>
            </a:r>
            <a:endParaRPr lang="de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7" name="Geschweifte Klammer links 14"/>
          <p:cNvSpPr/>
          <p:nvPr/>
        </p:nvSpPr>
        <p:spPr>
          <a:xfrm rot="16200000">
            <a:off x="9662760" y="3391200"/>
            <a:ext cx="338400" cy="1198080"/>
          </a:xfrm>
          <a:prstGeom prst="leftBrace">
            <a:avLst>
              <a:gd name="adj1" fmla="val 37511"/>
              <a:gd name="adj2" fmla="val 50000"/>
            </a:avLst>
          </a:prstGeom>
          <a:noFill/>
          <a:ln w="28575">
            <a:solidFill>
              <a:srgbClr val="0034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de-DE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8" name="Textfeld 15"/>
          <p:cNvSpPr/>
          <p:nvPr/>
        </p:nvSpPr>
        <p:spPr>
          <a:xfrm>
            <a:off x="9347400" y="4079880"/>
            <a:ext cx="1428840" cy="822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4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Teilchen-physik</a:t>
            </a:r>
            <a:endParaRPr lang="de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89" name="Grafik 17" descr="Ein Bild, das Screenshot, Diagramm, Design enthält.&#10;&#10;Automatisch generierte Beschreibung"/>
          <p:cNvPicPr/>
          <p:nvPr/>
        </p:nvPicPr>
        <p:blipFill>
          <a:blip r:embed="rId3"/>
          <a:stretch/>
        </p:blipFill>
        <p:spPr>
          <a:xfrm>
            <a:off x="2714760" y="1199880"/>
            <a:ext cx="7772040" cy="2620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0" name="PlaceHolder 5"/>
          <p:cNvSpPr>
            <a:spLocks noGrp="1"/>
          </p:cNvSpPr>
          <p:nvPr>
            <p:ph type="dt" idx="39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EAC2F5B2-86FD-4EF8-BC81-DDA6C02AD806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Geladene Leptonen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ftr" idx="40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sldNum" idx="41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896394F-5436-4492-BC3E-56885E7D1DF1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7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94" name="Grafik 6" descr="Ein Bild, das Kreis, Logo, Text, Design enthält.&#10;&#10;Automatisch generierte Beschreibung"/>
          <p:cNvPicPr/>
          <p:nvPr/>
        </p:nvPicPr>
        <p:blipFill>
          <a:blip r:embed="rId3"/>
          <a:stretch/>
        </p:blipFill>
        <p:spPr>
          <a:xfrm rot="16200000">
            <a:off x="2594880" y="1104840"/>
            <a:ext cx="2209320" cy="2285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5" name="Grafik 8" descr="Ein Bild, das Kreis, Logo, Grafiken, Schrift enthält.&#10;&#10;Automatisch generierte Beschreibung"/>
          <p:cNvPicPr/>
          <p:nvPr/>
        </p:nvPicPr>
        <p:blipFill>
          <a:blip r:embed="rId4"/>
          <a:stretch/>
        </p:blipFill>
        <p:spPr>
          <a:xfrm rot="16200000">
            <a:off x="5311440" y="1147680"/>
            <a:ext cx="2400120" cy="2260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96" name="Grafik 10" descr="Ein Bild, das Kreis, Logo, Grafiken, Cartoon enthält.&#10;&#10;Automatisch generierte Beschreibung"/>
          <p:cNvPicPr/>
          <p:nvPr/>
        </p:nvPicPr>
        <p:blipFill>
          <a:blip r:embed="rId5"/>
          <a:stretch/>
        </p:blipFill>
        <p:spPr>
          <a:xfrm rot="16200000">
            <a:off x="8124120" y="1135080"/>
            <a:ext cx="2387160" cy="2273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7" name="Textfeld 11"/>
          <p:cNvSpPr/>
          <p:nvPr/>
        </p:nvSpPr>
        <p:spPr>
          <a:xfrm>
            <a:off x="4617000" y="3508560"/>
            <a:ext cx="4031280" cy="953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Gleiche Ladung (-1)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Gleiche Quantenzahlen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8" name="Pfeil nach rechts 12"/>
          <p:cNvSpPr/>
          <p:nvPr/>
        </p:nvSpPr>
        <p:spPr>
          <a:xfrm>
            <a:off x="2652480" y="4618800"/>
            <a:ext cx="7801560" cy="48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4472C4"/>
          </a:solidFill>
          <a:ln>
            <a:solidFill>
              <a:srgbClr val="1D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9" name="Textfeld 13"/>
          <p:cNvSpPr/>
          <p:nvPr/>
        </p:nvSpPr>
        <p:spPr>
          <a:xfrm>
            <a:off x="5940360" y="5016600"/>
            <a:ext cx="114300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Masse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0" name="Textfeld 15"/>
          <p:cNvSpPr/>
          <p:nvPr/>
        </p:nvSpPr>
        <p:spPr>
          <a:xfrm>
            <a:off x="5156640" y="5434200"/>
            <a:ext cx="2514240" cy="645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etwa 200x schwerer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als Elektron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1" name="Textfeld 16"/>
          <p:cNvSpPr/>
          <p:nvPr/>
        </p:nvSpPr>
        <p:spPr>
          <a:xfrm>
            <a:off x="8011800" y="5434200"/>
            <a:ext cx="2514240" cy="645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etwa 3500x schwerer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als Elektron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dt" idx="42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28576C18-DC0A-4E7D-9655-D97E5FE4E9FF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Ungeladene Leptonen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ftr" idx="43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sldNum" idx="44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212692D-F882-4C5C-B71C-88C9F2B685F5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8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106" name="Grafik 7" descr="Ein Bild, das Text, Logo, Darstellung enthält.&#10;&#10;Automatisch generierte Beschreibung"/>
          <p:cNvPicPr/>
          <p:nvPr/>
        </p:nvPicPr>
        <p:blipFill>
          <a:blip r:embed="rId3"/>
          <a:stretch/>
        </p:blipFill>
        <p:spPr>
          <a:xfrm rot="16200000">
            <a:off x="2601360" y="1136160"/>
            <a:ext cx="2311200" cy="2196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7" name="Grafik 9" descr="Ein Bild, das Text, Logo, Cartoon enthält.&#10;&#10;Automatisch generierte Beschreibung"/>
          <p:cNvPicPr/>
          <p:nvPr/>
        </p:nvPicPr>
        <p:blipFill>
          <a:blip r:embed="rId4"/>
          <a:stretch/>
        </p:blipFill>
        <p:spPr>
          <a:xfrm rot="16200000">
            <a:off x="5259600" y="1142280"/>
            <a:ext cx="2437920" cy="2285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8" name="Grafik 11" descr="Ein Bild, das Logo, Text, Kreis, Grafiken enthält.&#10;&#10;Automatisch generierte Beschreibung"/>
          <p:cNvPicPr/>
          <p:nvPr/>
        </p:nvPicPr>
        <p:blipFill>
          <a:blip r:embed="rId5"/>
          <a:stretch/>
        </p:blipFill>
        <p:spPr>
          <a:xfrm rot="16200000">
            <a:off x="8156160" y="1110600"/>
            <a:ext cx="2336400" cy="2247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9" name="Textfeld 12"/>
          <p:cNvSpPr/>
          <p:nvPr/>
        </p:nvSpPr>
        <p:spPr>
          <a:xfrm>
            <a:off x="3851280" y="3606840"/>
            <a:ext cx="5535360" cy="1371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Wechselwirken kaum mit Materie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Extrem geringe Masse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„Geisterteilchen“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dt" idx="45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2703FFC9-BEB0-4386-AC39-DD4BD6C7B797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Quarks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ftr" idx="46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sldNum" idx="47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8C8BD38-916A-4AE1-8335-9B68D1603E5A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9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114" name="Grafik 7" descr="Ein Bild, das Text, Fisch, Cartoon, Logo enthält.&#10;&#10;Automatisch generierte Beschreibung"/>
          <p:cNvPicPr/>
          <p:nvPr/>
        </p:nvPicPr>
        <p:blipFill>
          <a:blip r:embed="rId3"/>
          <a:stretch/>
        </p:blipFill>
        <p:spPr>
          <a:xfrm rot="16200000">
            <a:off x="2579400" y="1036800"/>
            <a:ext cx="2336400" cy="2336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5" name="Grafik 9" descr="Ein Bild, das Text, Cartoon, Logo, Grafiken enthält.&#10;&#10;Automatisch generierte Beschreibung"/>
          <p:cNvPicPr/>
          <p:nvPr/>
        </p:nvPicPr>
        <p:blipFill>
          <a:blip r:embed="rId4"/>
          <a:stretch/>
        </p:blipFill>
        <p:spPr>
          <a:xfrm rot="16200000">
            <a:off x="5246280" y="1082880"/>
            <a:ext cx="2488680" cy="2374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6" name="Grafik 11" descr="Ein Bild, das Text, Kreis, Logo, Grafiken enthält.&#10;&#10;Automatisch generierte Beschreibung"/>
          <p:cNvPicPr/>
          <p:nvPr/>
        </p:nvPicPr>
        <p:blipFill>
          <a:blip r:embed="rId5"/>
          <a:stretch/>
        </p:blipFill>
        <p:spPr>
          <a:xfrm rot="16200000">
            <a:off x="8093520" y="1106640"/>
            <a:ext cx="2437920" cy="2298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7" name="Textfeld 12"/>
          <p:cNvSpPr/>
          <p:nvPr/>
        </p:nvSpPr>
        <p:spPr>
          <a:xfrm>
            <a:off x="4617000" y="3508560"/>
            <a:ext cx="4031280" cy="953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Gleiche Ladung (+2/3)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Gleiche Quantenzahlen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8" name="Pfeil nach rechts 13"/>
          <p:cNvSpPr/>
          <p:nvPr/>
        </p:nvSpPr>
        <p:spPr>
          <a:xfrm>
            <a:off x="2652480" y="4618800"/>
            <a:ext cx="7801560" cy="48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4472C4"/>
          </a:solidFill>
          <a:ln>
            <a:solidFill>
              <a:srgbClr val="1D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9" name="Textfeld 14"/>
          <p:cNvSpPr/>
          <p:nvPr/>
        </p:nvSpPr>
        <p:spPr>
          <a:xfrm>
            <a:off x="5940360" y="5016600"/>
            <a:ext cx="114300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Masse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0" name="Textfeld 15"/>
          <p:cNvSpPr/>
          <p:nvPr/>
        </p:nvSpPr>
        <p:spPr>
          <a:xfrm>
            <a:off x="8105760" y="5434920"/>
            <a:ext cx="2514600" cy="64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etwa 80.000x schwerer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als Up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1" name="Textfeld 16"/>
          <p:cNvSpPr/>
          <p:nvPr/>
        </p:nvSpPr>
        <p:spPr>
          <a:xfrm>
            <a:off x="5165640" y="5434920"/>
            <a:ext cx="2501640" cy="64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etwa 600x schwerer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als Up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dt" idx="48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2743F226-C8CB-43D8-9D16-6D212E57F589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Quarks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ftr" idx="49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sldNum" idx="50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52AFA8C-462E-4380-9621-F695CEFED1E8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10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126" name="Grafik 7" descr="Ein Bild, das Fisch, Text, Logo enthält.&#10;&#10;Automatisch generierte Beschreibung"/>
          <p:cNvPicPr/>
          <p:nvPr/>
        </p:nvPicPr>
        <p:blipFill>
          <a:blip r:embed="rId3"/>
          <a:stretch/>
        </p:blipFill>
        <p:spPr>
          <a:xfrm rot="16200000">
            <a:off x="2658600" y="1099440"/>
            <a:ext cx="2209320" cy="2234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7" name="Grafik 9" descr="Ein Bild, das Text, Logo, Kreis, Grafiken enthält.&#10;&#10;Automatisch generierte Beschreibung"/>
          <p:cNvPicPr/>
          <p:nvPr/>
        </p:nvPicPr>
        <p:blipFill>
          <a:blip r:embed="rId4"/>
          <a:stretch/>
        </p:blipFill>
        <p:spPr>
          <a:xfrm rot="16200000">
            <a:off x="5383440" y="1071000"/>
            <a:ext cx="2311200" cy="23112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8" name="Grafik 11" descr="Ein Bild, das Grün, Logo, Darstellung enthält.&#10;&#10;Automatisch generierte Beschreibung"/>
          <p:cNvPicPr/>
          <p:nvPr/>
        </p:nvPicPr>
        <p:blipFill>
          <a:blip r:embed="rId5"/>
          <a:stretch/>
        </p:blipFill>
        <p:spPr>
          <a:xfrm rot="16200000">
            <a:off x="8176680" y="1083960"/>
            <a:ext cx="2222280" cy="2285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9" name="Textfeld 12"/>
          <p:cNvSpPr/>
          <p:nvPr/>
        </p:nvSpPr>
        <p:spPr>
          <a:xfrm>
            <a:off x="4617000" y="3508560"/>
            <a:ext cx="4031280" cy="953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Gleiche Ladung (-1/3)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Gleiche Quantenzahlen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0" name="Pfeil nach rechts 13"/>
          <p:cNvSpPr/>
          <p:nvPr/>
        </p:nvSpPr>
        <p:spPr>
          <a:xfrm>
            <a:off x="2652480" y="4618800"/>
            <a:ext cx="7801560" cy="48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4472C4"/>
          </a:solidFill>
          <a:ln>
            <a:solidFill>
              <a:srgbClr val="1D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1" name="Textfeld 14"/>
          <p:cNvSpPr/>
          <p:nvPr/>
        </p:nvSpPr>
        <p:spPr>
          <a:xfrm>
            <a:off x="5940360" y="5016600"/>
            <a:ext cx="114300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Masse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2" name="Textfeld 15"/>
          <p:cNvSpPr/>
          <p:nvPr/>
        </p:nvSpPr>
        <p:spPr>
          <a:xfrm>
            <a:off x="7958520" y="5434920"/>
            <a:ext cx="2514600" cy="64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etwa 900x schwerer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als Down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3" name="Textfeld 16"/>
          <p:cNvSpPr/>
          <p:nvPr/>
        </p:nvSpPr>
        <p:spPr>
          <a:xfrm>
            <a:off x="5100120" y="5434920"/>
            <a:ext cx="2514600" cy="64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etwa 20x schwerer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als Down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 type="dt" idx="51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4ED9A7B2-2271-49F5-BA54-60B3EA1A75CE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Betrachten wir Wasserstoff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ftr" idx="52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sldNum" idx="53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D0CAF3B-E3F2-41A6-BC06-299C5C4DD24E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11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138" name="Grafik 10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8771" b="54147"/>
          <a:stretch/>
        </p:blipFill>
        <p:spPr>
          <a:xfrm>
            <a:off x="4710960" y="2061720"/>
            <a:ext cx="7355160" cy="4284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9" name="Grafik 18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69872"/>
          <a:stretch/>
        </p:blipFill>
        <p:spPr>
          <a:xfrm>
            <a:off x="838080" y="983880"/>
            <a:ext cx="2341080" cy="3885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0" name="Abgerundetes Rechteck 19"/>
          <p:cNvSpPr/>
          <p:nvPr/>
        </p:nvSpPr>
        <p:spPr>
          <a:xfrm>
            <a:off x="840240" y="983520"/>
            <a:ext cx="2341080" cy="388584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CDC74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cxnSp>
        <p:nvCxnSpPr>
          <p:cNvPr id="141" name="Gerade Verbindung 21"/>
          <p:cNvCxnSpPr/>
          <p:nvPr/>
        </p:nvCxnSpPr>
        <p:spPr>
          <a:xfrm>
            <a:off x="3009960" y="1054080"/>
            <a:ext cx="2562840" cy="1420200"/>
          </a:xfrm>
          <a:prstGeom prst="straightConnector1">
            <a:avLst/>
          </a:prstGeom>
          <a:ln w="38100">
            <a:solidFill>
              <a:srgbClr val="CDC743"/>
            </a:solidFill>
          </a:ln>
        </p:spPr>
      </p:cxnSp>
      <p:cxnSp>
        <p:nvCxnSpPr>
          <p:cNvPr id="142" name="Gerade Verbindung 23"/>
          <p:cNvCxnSpPr/>
          <p:nvPr/>
        </p:nvCxnSpPr>
        <p:spPr>
          <a:xfrm flipV="1">
            <a:off x="3009960" y="3357360"/>
            <a:ext cx="2562840" cy="1440720"/>
          </a:xfrm>
          <a:prstGeom prst="straightConnector1">
            <a:avLst/>
          </a:prstGeom>
          <a:ln w="38100">
            <a:solidFill>
              <a:srgbClr val="CDC743"/>
            </a:solidFill>
          </a:ln>
        </p:spPr>
      </p:cxnSp>
      <p:sp>
        <p:nvSpPr>
          <p:cNvPr id="143" name="PlaceHolder 4"/>
          <p:cNvSpPr>
            <a:spLocks noGrp="1"/>
          </p:cNvSpPr>
          <p:nvPr>
            <p:ph type="dt" idx="54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FA6ABDDB-C7E7-4FA8-8305-A16DFAF0AAB5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Abgerundetes Rechteck 2"/>
          <p:cNvSpPr/>
          <p:nvPr/>
        </p:nvSpPr>
        <p:spPr>
          <a:xfrm>
            <a:off x="838080" y="983880"/>
            <a:ext cx="2341080" cy="3885840"/>
          </a:xfrm>
          <a:prstGeom prst="roundRect">
            <a:avLst>
              <a:gd name="adj" fmla="val 16667"/>
            </a:avLst>
          </a:prstGeom>
          <a:noFill/>
          <a:ln w="38100">
            <a:solidFill>
              <a:srgbClr val="CDC74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45" name="Grafik 11" descr="Ein Bild, das Kreis, Logo, Text, Design enthält.&#10;&#10;Automatisch generierte Beschreibung"/>
          <p:cNvPicPr/>
          <p:nvPr/>
        </p:nvPicPr>
        <p:blipFill>
          <a:blip r:embed="rId3"/>
          <a:srcRect l="3894"/>
          <a:stretch/>
        </p:blipFill>
        <p:spPr>
          <a:xfrm rot="16200000">
            <a:off x="5630040" y="1277640"/>
            <a:ext cx="1595160" cy="1717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Betrachten wir Wasserstoff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ftr" idx="55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sldNum" idx="56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D681992-5627-4168-ACDC-709B7437177E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12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149" name="Gerade Verbindung 21"/>
          <p:cNvCxnSpPr>
            <a:endCxn id="145" idx="3"/>
          </p:cNvCxnSpPr>
          <p:nvPr/>
        </p:nvCxnSpPr>
        <p:spPr>
          <a:xfrm>
            <a:off x="2483280" y="1143000"/>
            <a:ext cx="3944880" cy="196200"/>
          </a:xfrm>
          <a:prstGeom prst="straightConnector1">
            <a:avLst/>
          </a:prstGeom>
          <a:ln w="38100">
            <a:solidFill>
              <a:srgbClr val="FF0000"/>
            </a:solidFill>
          </a:ln>
        </p:spPr>
      </p:cxnSp>
      <p:pic>
        <p:nvPicPr>
          <p:cNvPr id="150" name="Grafik 16" descr="Ein Bild, das Text, Kreis, Logo, Schrift enthält.&#10;&#10;Automatisch generierte Beschreibung"/>
          <p:cNvPicPr/>
          <p:nvPr/>
        </p:nvPicPr>
        <p:blipFill>
          <a:blip r:embed="rId4"/>
          <a:srcRect l="7650" r="1932"/>
          <a:stretch/>
        </p:blipFill>
        <p:spPr>
          <a:xfrm rot="16200000">
            <a:off x="4582800" y="3418560"/>
            <a:ext cx="2728080" cy="288324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151" name="Gerade Verbindung 23"/>
          <p:cNvCxnSpPr>
            <a:endCxn id="145" idx="1"/>
          </p:cNvCxnSpPr>
          <p:nvPr/>
        </p:nvCxnSpPr>
        <p:spPr>
          <a:xfrm>
            <a:off x="2483280" y="1428480"/>
            <a:ext cx="3944880" cy="1505880"/>
          </a:xfrm>
          <a:prstGeom prst="straightConnector1">
            <a:avLst/>
          </a:prstGeom>
          <a:ln w="38100">
            <a:solidFill>
              <a:srgbClr val="FF0000"/>
            </a:solidFill>
          </a:ln>
        </p:spPr>
      </p:cxnSp>
      <p:cxnSp>
        <p:nvCxnSpPr>
          <p:cNvPr id="152" name="Gerade Verbindung 22"/>
          <p:cNvCxnSpPr>
            <a:endCxn id="150" idx="3"/>
          </p:cNvCxnSpPr>
          <p:nvPr/>
        </p:nvCxnSpPr>
        <p:spPr>
          <a:xfrm>
            <a:off x="2135880" y="1962720"/>
            <a:ext cx="3811320" cy="1533960"/>
          </a:xfrm>
          <a:prstGeom prst="straightConnector1">
            <a:avLst/>
          </a:prstGeom>
          <a:ln w="38100">
            <a:solidFill>
              <a:srgbClr val="FF0000"/>
            </a:solidFill>
          </a:ln>
        </p:spPr>
      </p:cxnSp>
      <p:cxnSp>
        <p:nvCxnSpPr>
          <p:cNvPr id="153" name="Gerade Verbindung 25"/>
          <p:cNvCxnSpPr>
            <a:endCxn id="150" idx="0"/>
          </p:cNvCxnSpPr>
          <p:nvPr/>
        </p:nvCxnSpPr>
        <p:spPr>
          <a:xfrm>
            <a:off x="2008800" y="2242800"/>
            <a:ext cx="2496960" cy="2617920"/>
          </a:xfrm>
          <a:prstGeom prst="straightConnector1">
            <a:avLst/>
          </a:prstGeom>
          <a:ln w="38100">
            <a:solidFill>
              <a:srgbClr val="FF0000"/>
            </a:solidFill>
          </a:ln>
        </p:spPr>
      </p:cxnSp>
      <p:pic>
        <p:nvPicPr>
          <p:cNvPr id="154" name="Grafik 27" descr="Ein Bild, das Text, Fisch, Cartoon, Logo enthält.&#10;&#10;Automatisch generierte Beschreibung"/>
          <p:cNvPicPr/>
          <p:nvPr/>
        </p:nvPicPr>
        <p:blipFill>
          <a:blip r:embed="rId5"/>
          <a:stretch/>
        </p:blipFill>
        <p:spPr>
          <a:xfrm rot="16200000">
            <a:off x="4853520" y="3740040"/>
            <a:ext cx="1198800" cy="1198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5" name="Grafik 28" descr="Ein Bild, das Text, Fisch, Cartoon, Logo enthält.&#10;&#10;Automatisch generierte Beschreibung"/>
          <p:cNvPicPr/>
          <p:nvPr/>
        </p:nvPicPr>
        <p:blipFill>
          <a:blip r:embed="rId5"/>
          <a:stretch/>
        </p:blipFill>
        <p:spPr>
          <a:xfrm rot="16200000">
            <a:off x="6056280" y="4030560"/>
            <a:ext cx="1198800" cy="1198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6" name="Grafik 29" descr="Ein Bild, das Fisch, Text, Logo enthält.&#10;&#10;Automatisch generierte Beschreibung"/>
          <p:cNvPicPr/>
          <p:nvPr/>
        </p:nvPicPr>
        <p:blipFill>
          <a:blip r:embed="rId6"/>
          <a:stretch/>
        </p:blipFill>
        <p:spPr>
          <a:xfrm rot="16200000">
            <a:off x="4987800" y="4954320"/>
            <a:ext cx="1133640" cy="1146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7" name="Textfeld 31"/>
          <p:cNvSpPr/>
          <p:nvPr/>
        </p:nvSpPr>
        <p:spPr>
          <a:xfrm>
            <a:off x="7342200" y="4167720"/>
            <a:ext cx="4567320" cy="2246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Ein Proton besteht aus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2x Up-Quarks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1x Down-Quarks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Woraus besteht ein Neutron?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58" name="Oval 30"/>
          <p:cNvSpPr/>
          <p:nvPr/>
        </p:nvSpPr>
        <p:spPr>
          <a:xfrm>
            <a:off x="4551840" y="3488400"/>
            <a:ext cx="2743560" cy="27435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de-DE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9" name="PlaceHolder 4"/>
          <p:cNvSpPr>
            <a:spLocks noGrp="1"/>
          </p:cNvSpPr>
          <p:nvPr>
            <p:ph type="dt" idx="57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FD621549-E705-4D7D-8FC9-C532097547AC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160" name="Grafik 6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69872"/>
          <a:stretch/>
        </p:blipFill>
        <p:spPr>
          <a:xfrm>
            <a:off x="828000" y="983880"/>
            <a:ext cx="2341080" cy="38858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Jetzt müssen wir es sortieren!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ftr" idx="58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sldNum" idx="59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063BB0C-F7A5-4E84-B6D0-2A083EE1627A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13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165" name="Grafik 9" descr="Ein Bild, das Kreis, Logo, Text, Design enthält.&#10;&#10;Automatisch generierte Beschreibung"/>
          <p:cNvPicPr/>
          <p:nvPr/>
        </p:nvPicPr>
        <p:blipFill>
          <a:blip r:embed="rId3"/>
          <a:stretch/>
        </p:blipFill>
        <p:spPr>
          <a:xfrm rot="16200000">
            <a:off x="2894040" y="3708000"/>
            <a:ext cx="1247040" cy="1289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6" name="Grafik 10" descr="Ein Bild, das Kreis, Logo, Grafiken, Schrift enthält.&#10;&#10;Automatisch generierte Beschreibung"/>
          <p:cNvPicPr/>
          <p:nvPr/>
        </p:nvPicPr>
        <p:blipFill>
          <a:blip r:embed="rId4"/>
          <a:stretch/>
        </p:blipFill>
        <p:spPr>
          <a:xfrm rot="16200000">
            <a:off x="5702040" y="3714840"/>
            <a:ext cx="1354680" cy="1275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7" name="Grafik 11" descr="Ein Bild, das Kreis, Logo, Grafiken, Cartoon enthält.&#10;&#10;Automatisch generierte Beschreibung"/>
          <p:cNvPicPr/>
          <p:nvPr/>
        </p:nvPicPr>
        <p:blipFill>
          <a:blip r:embed="rId5"/>
          <a:stretch/>
        </p:blipFill>
        <p:spPr>
          <a:xfrm rot="16200000">
            <a:off x="8462520" y="3752640"/>
            <a:ext cx="1347480" cy="1282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8" name="Grafik 12" descr="Ein Bild, das Text, Logo, Darstellung enthält.&#10;&#10;Automatisch generierte Beschreibung"/>
          <p:cNvPicPr/>
          <p:nvPr/>
        </p:nvPicPr>
        <p:blipFill>
          <a:blip r:embed="rId6"/>
          <a:srcRect l="4393"/>
          <a:stretch/>
        </p:blipFill>
        <p:spPr>
          <a:xfrm rot="16200000">
            <a:off x="2922840" y="4964040"/>
            <a:ext cx="1247040" cy="1239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9" name="Grafik 13" descr="Ein Bild, das Text, Logo, Cartoon enthält.&#10;&#10;Automatisch generierte Beschreibung"/>
          <p:cNvPicPr/>
          <p:nvPr/>
        </p:nvPicPr>
        <p:blipFill>
          <a:blip r:embed="rId7"/>
          <a:stretch/>
        </p:blipFill>
        <p:spPr>
          <a:xfrm rot="16200000">
            <a:off x="5678280" y="4967640"/>
            <a:ext cx="1375920" cy="1289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0" name="Grafik 14" descr="Ein Bild, das Logo, Text, Kreis, Grafiken enthält.&#10;&#10;Automatisch generierte Beschreibung"/>
          <p:cNvPicPr/>
          <p:nvPr/>
        </p:nvPicPr>
        <p:blipFill>
          <a:blip r:embed="rId8"/>
          <a:stretch/>
        </p:blipFill>
        <p:spPr>
          <a:xfrm rot="16200000">
            <a:off x="8503560" y="4965480"/>
            <a:ext cx="1318680" cy="1268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1" name="Grafik 15" descr="Ein Bild, das Text, Fisch, Cartoon, Logo enthält.&#10;&#10;Automatisch generierte Beschreibung"/>
          <p:cNvPicPr/>
          <p:nvPr/>
        </p:nvPicPr>
        <p:blipFill>
          <a:blip r:embed="rId9"/>
          <a:srcRect r="4098"/>
          <a:stretch/>
        </p:blipFill>
        <p:spPr>
          <a:xfrm rot="16200000">
            <a:off x="2931840" y="1110600"/>
            <a:ext cx="1264680" cy="1318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2" name="Grafik 16" descr="Ein Bild, das Text, Cartoon, Logo, Grafiken enthält.&#10;&#10;Automatisch generierte Beschreibung"/>
          <p:cNvPicPr/>
          <p:nvPr/>
        </p:nvPicPr>
        <p:blipFill>
          <a:blip r:embed="rId10"/>
          <a:srcRect l="6118"/>
          <a:stretch/>
        </p:blipFill>
        <p:spPr>
          <a:xfrm rot="16200000">
            <a:off x="5697000" y="1052280"/>
            <a:ext cx="1318680" cy="1340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3" name="Grafik 17" descr="Ein Bild, das Text, Kreis, Logo, Grafiken enthält.&#10;&#10;Automatisch generierte Beschreibung"/>
          <p:cNvPicPr/>
          <p:nvPr/>
        </p:nvPicPr>
        <p:blipFill>
          <a:blip r:embed="rId11"/>
          <a:srcRect l="4164"/>
          <a:stretch/>
        </p:blipFill>
        <p:spPr>
          <a:xfrm rot="16200000">
            <a:off x="8469720" y="1073880"/>
            <a:ext cx="1318680" cy="1297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4" name="Grafik 18" descr="Ein Bild, das Fisch, Text, Logo enthält.&#10;&#10;Automatisch generierte Beschreibung"/>
          <p:cNvPicPr/>
          <p:nvPr/>
        </p:nvPicPr>
        <p:blipFill>
          <a:blip r:embed="rId12"/>
          <a:stretch/>
        </p:blipFill>
        <p:spPr>
          <a:xfrm rot="16200000">
            <a:off x="2935800" y="2458800"/>
            <a:ext cx="1247040" cy="1261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5" name="Grafik 19" descr="Ein Bild, das Text, Logo, Kreis, Grafiken enthält.&#10;&#10;Automatisch generierte Beschreibung"/>
          <p:cNvPicPr/>
          <p:nvPr/>
        </p:nvPicPr>
        <p:blipFill>
          <a:blip r:embed="rId13"/>
          <a:srcRect r="5218"/>
          <a:stretch/>
        </p:blipFill>
        <p:spPr>
          <a:xfrm rot="16200000">
            <a:off x="5765760" y="2431800"/>
            <a:ext cx="1236240" cy="1304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6" name="Grafik 20" descr="Ein Bild, das Grün, Logo, Darstellung enthält.&#10;&#10;Automatisch generierte Beschreibung"/>
          <p:cNvPicPr/>
          <p:nvPr/>
        </p:nvPicPr>
        <p:blipFill>
          <a:blip r:embed="rId14"/>
          <a:srcRect r="2138"/>
          <a:stretch/>
        </p:blipFill>
        <p:spPr>
          <a:xfrm rot="16200000">
            <a:off x="8519040" y="2425680"/>
            <a:ext cx="1227240" cy="1289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7" name="Textfeld 22"/>
          <p:cNvSpPr/>
          <p:nvPr/>
        </p:nvSpPr>
        <p:spPr>
          <a:xfrm>
            <a:off x="514800" y="1419480"/>
            <a:ext cx="2041200" cy="645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133271"/>
                </a:solidFill>
                <a:effectLst/>
                <a:uFillTx/>
                <a:latin typeface="Calibri"/>
                <a:ea typeface="Arial"/>
              </a:rPr>
              <a:t>Gleiche elektrische 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133271"/>
                </a:solidFill>
                <a:effectLst/>
                <a:uFillTx/>
                <a:latin typeface="Calibri"/>
                <a:ea typeface="Arial"/>
              </a:rPr>
              <a:t>Ladung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78" name="Textfeld 24"/>
          <p:cNvSpPr/>
          <p:nvPr/>
        </p:nvSpPr>
        <p:spPr>
          <a:xfrm>
            <a:off x="160920" y="3207240"/>
            <a:ext cx="2503440" cy="945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de-DE" sz="2800" b="1" u="none" strike="noStrike">
                <a:solidFill>
                  <a:srgbClr val="CDC743"/>
                </a:solidFill>
                <a:effectLst/>
                <a:uFillTx/>
                <a:latin typeface="Calibri"/>
                <a:ea typeface="Arial"/>
              </a:rPr>
              <a:t>Erklärt gesamte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algn="ctr" defTabSz="914400">
              <a:lnSpc>
                <a:spcPct val="100000"/>
              </a:lnSpc>
            </a:pPr>
            <a:r>
              <a:rPr lang="de-DE" sz="2800" b="1" u="none" strike="noStrike">
                <a:solidFill>
                  <a:srgbClr val="CDC743"/>
                </a:solidFill>
                <a:effectLst/>
                <a:uFillTx/>
                <a:latin typeface="Calibri"/>
                <a:ea typeface="Arial"/>
              </a:rPr>
              <a:t>stabile Materie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79" name="Rechteck 21"/>
          <p:cNvSpPr/>
          <p:nvPr/>
        </p:nvSpPr>
        <p:spPr>
          <a:xfrm>
            <a:off x="2714760" y="1040040"/>
            <a:ext cx="7116840" cy="1341360"/>
          </a:xfrm>
          <a:prstGeom prst="rect">
            <a:avLst/>
          </a:prstGeom>
          <a:noFill/>
          <a:ln w="38100">
            <a:solidFill>
              <a:srgbClr val="13327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0" name="PlaceHolder 4"/>
          <p:cNvSpPr>
            <a:spLocks noGrp="1"/>
          </p:cNvSpPr>
          <p:nvPr>
            <p:ph type="dt" idx="60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19D22A57-6F83-4A4F-A542-5A6BFF193BF1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61" name="Rechteck 23"/>
          <p:cNvSpPr/>
          <p:nvPr/>
        </p:nvSpPr>
        <p:spPr>
          <a:xfrm>
            <a:off x="2757600" y="1083240"/>
            <a:ext cx="1520280" cy="3874319"/>
          </a:xfrm>
          <a:prstGeom prst="rect">
            <a:avLst/>
          </a:prstGeom>
          <a:noFill/>
          <a:ln w="38100">
            <a:solidFill>
              <a:srgbClr val="CDC74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Nun kennen wir die Spieler…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ftr" idx="61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 type="sldNum" idx="62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C2C4F2F-72EF-460A-B861-6F3C04A14168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14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184" name="Grafik 7" descr="Ein Bild, das Himmel, Ball, Sportausrüstung, Schuhwerk enthält.&#10;&#10;Automatisch generierte Beschreibung"/>
          <p:cNvPicPr/>
          <p:nvPr/>
        </p:nvPicPr>
        <p:blipFill>
          <a:blip r:embed="rId3"/>
          <a:stretch/>
        </p:blipFill>
        <p:spPr>
          <a:xfrm>
            <a:off x="50760" y="789480"/>
            <a:ext cx="5644800" cy="5644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5" name="Textfeld 9"/>
          <p:cNvSpPr/>
          <p:nvPr/>
        </p:nvSpPr>
        <p:spPr>
          <a:xfrm>
            <a:off x="5988240" y="956520"/>
            <a:ext cx="6152760" cy="953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Die Teilchen im Standardmodell sind wie 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die Spieler auf einem Spielfeld.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86" name="Textfeld 10"/>
          <p:cNvSpPr/>
          <p:nvPr/>
        </p:nvSpPr>
        <p:spPr>
          <a:xfrm>
            <a:off x="5988240" y="1943640"/>
            <a:ext cx="3338280" cy="181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Was wir wissen: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Wie sie heißen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Ihre Eigenschaften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Wo sie auftreten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87" name="Textfeld 11"/>
          <p:cNvSpPr/>
          <p:nvPr/>
        </p:nvSpPr>
        <p:spPr>
          <a:xfrm>
            <a:off x="5996520" y="4001400"/>
            <a:ext cx="4344480" cy="953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Was wir (noch) nicht wissen: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457200" indent="-4572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Die Spielregeln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 type="dt" idx="63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2ABBD4AB-87D0-436A-B2FA-0199272400BF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Was sind die Regeln?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190" name="PlaceHolder 2"/>
          <p:cNvSpPr>
            <a:spLocks noGrp="1"/>
          </p:cNvSpPr>
          <p:nvPr>
            <p:ph type="ftr" idx="64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 type="sldNum" idx="65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9B861BA-2382-4594-ACAC-2AA86B8AD1A2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15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92" name="Textfeld 7"/>
          <p:cNvSpPr/>
          <p:nvPr/>
        </p:nvSpPr>
        <p:spPr>
          <a:xfrm rot="5400000">
            <a:off x="11209320" y="5501520"/>
            <a:ext cx="159624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Quelle: Jiskefet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193" name="Grafik 192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8080" y="787680"/>
            <a:ext cx="10018800" cy="5635440"/>
          </a:xfrm>
          <a:prstGeom prst="rect">
            <a:avLst/>
          </a:prstGeom>
          <a:ln w="0">
            <a:noFill/>
          </a:ln>
        </p:spPr>
      </p:pic>
      <p:sp>
        <p:nvSpPr>
          <p:cNvPr id="194" name="PlaceHolder 4"/>
          <p:cNvSpPr>
            <a:spLocks noGrp="1"/>
          </p:cNvSpPr>
          <p:nvPr>
            <p:ph type="dt" idx="66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ADCC6730-5350-4042-9F66-2D6E064B29CB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6800" fill="hold"/>
                                        <p:tgtEl>
                                          <p:spTgt spid="1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>
                  <p:stCondLst>
                    <p:cond delay="indefinite"/>
                  </p:stCondLst>
                </p:cTn>
                <p:tgtEl>
                  <p:spTgt spid="193"/>
                </p:tgtEl>
              </p:cMediaNode>
            </p:video>
            <p:seq>
              <p:cTn id="8" restart="whenNotActive" fill="hold" nodeType="interactiveSeq">
                <p:stCondLst>
                  <p:cond evt="onClick" delay="0">
                    <p:tgtEl>
                      <p:spTgt spid="193"/>
                    </p:tgtEl>
                  </p:cond>
                </p:stCondLst>
                <p:childTnLst>
                  <p:par>
                    <p:cTn id="9" fill="hold">
                      <p:stCondLst>
                        <p:cond evt="onClick" delay="0">
                          <p:tgtEl>
                            <p:spTgt spid="193"/>
                          </p:tgtEl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Spielregeln im Standardmodell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ftr" idx="67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sldNum" idx="68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6B333B1-459C-4F63-B7FD-489298F64180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16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98" name="Rechteck: abgerundete Ecken 6"/>
          <p:cNvSpPr/>
          <p:nvPr/>
        </p:nvSpPr>
        <p:spPr>
          <a:xfrm>
            <a:off x="3792600" y="1418400"/>
            <a:ext cx="4418640" cy="2585160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0034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de-DE" sz="24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    Hangabtriebskraft,</a:t>
            </a:r>
            <a:br>
              <a:rPr sz="2400"/>
            </a:br>
            <a:r>
              <a:rPr lang="de-DE" sz="24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    Wasserkraft,</a:t>
            </a:r>
            <a:br>
              <a:rPr sz="2400"/>
            </a:br>
            <a:r>
              <a:rPr lang="de-DE" sz="24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    Gasdruck,</a:t>
            </a:r>
            <a:br>
              <a:rPr sz="2400"/>
            </a:br>
            <a:r>
              <a:rPr lang="de-DE" sz="24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    Luftreibung,</a:t>
            </a:r>
            <a:br>
              <a:rPr sz="2400"/>
            </a:br>
            <a:r>
              <a:rPr lang="de-DE" sz="24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    Radioaktive Umwandlungen,</a:t>
            </a:r>
            <a:br>
              <a:rPr sz="2400"/>
            </a:br>
            <a:r>
              <a:rPr lang="de-DE" sz="24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    …</a:t>
            </a:r>
            <a:endParaRPr lang="de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99" name="Rechteck: abgerundete Ecken 8"/>
          <p:cNvSpPr/>
          <p:nvPr/>
        </p:nvSpPr>
        <p:spPr>
          <a:xfrm>
            <a:off x="2171880" y="4618080"/>
            <a:ext cx="7660080" cy="1235160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0034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4 fundamentale Wechselwirkungen: </a:t>
            </a:r>
            <a:br>
              <a:rPr sz="2800"/>
            </a:br>
            <a:r>
              <a:rPr lang="de-DE" sz="28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Gravitation, elektromagnetische, schwache, starke 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00" name="Pfeil: nach unten 7"/>
          <p:cNvSpPr/>
          <p:nvPr/>
        </p:nvSpPr>
        <p:spPr>
          <a:xfrm>
            <a:off x="5712840" y="3933720"/>
            <a:ext cx="577800" cy="8298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DC400"/>
          </a:solidFill>
          <a:ln>
            <a:solidFill>
              <a:srgbClr val="CDC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 type="dt" idx="69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3F91D094-3584-40E7-9AB8-E644AF4448B8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Elektromagnetische Wechselwirkung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ftr" idx="70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 type="sldNum" idx="71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6EFF257-395E-4F61-A638-8BC60A849189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17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05" name="Grafik 6"/>
          <p:cNvPicPr/>
          <p:nvPr/>
        </p:nvPicPr>
        <p:blipFill>
          <a:blip r:embed="rId3"/>
          <a:stretch/>
        </p:blipFill>
        <p:spPr>
          <a:xfrm>
            <a:off x="5199480" y="3967920"/>
            <a:ext cx="1766160" cy="1766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6" name="PlaceHolder 4"/>
          <p:cNvSpPr>
            <a:spLocks noGrp="1"/>
          </p:cNvSpPr>
          <p:nvPr>
            <p:ph/>
          </p:nvPr>
        </p:nvSpPr>
        <p:spPr>
          <a:xfrm>
            <a:off x="1060920" y="1253160"/>
            <a:ext cx="1027908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Elektromagnetische Wellen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Phänomen Magnetismus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Bindungen zwischen Atomen &amp; Molekülen</a:t>
            </a:r>
            <a:br>
              <a:rPr sz="1800"/>
            </a:br>
            <a:r>
              <a:rPr lang="de-DE" sz="1800" b="0" u="none" strike="noStrike">
                <a:solidFill>
                  <a:srgbClr val="222222"/>
                </a:solidFill>
                <a:effectLst/>
                <a:uFillTx/>
                <a:latin typeface="Calibri"/>
              </a:rPr>
              <a:t> </a:t>
            </a: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3477"/>
              </a:buClr>
              <a:buFont typeface="Wingdings" charset="2"/>
              <a:buChar char=""/>
            </a:pPr>
            <a:r>
              <a:rPr lang="de-DE" sz="2800" b="1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Warum „halten“ Protonen im Atomkern zusammen, obwohl sie sich elektromagnetisch abstoßen?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207" name="Rechteck 8"/>
          <p:cNvSpPr/>
          <p:nvPr/>
        </p:nvSpPr>
        <p:spPr>
          <a:xfrm>
            <a:off x="5199480" y="5743440"/>
            <a:ext cx="1766160" cy="27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1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©Netzwerk Teilchenwelt</a:t>
            </a:r>
            <a:endParaRPr lang="de" sz="11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08" name="PlaceHolder 5"/>
          <p:cNvSpPr>
            <a:spLocks noGrp="1"/>
          </p:cNvSpPr>
          <p:nvPr>
            <p:ph type="dt" idx="72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E2B358F5-332F-4C5F-B56C-E88A55719A24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Starke Wechselwirkung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ftr" idx="73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sldNum" idx="74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019379F-7981-451E-8EA8-85ECAEB8F167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18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12" name="Inhaltsplatzhalter 2"/>
          <p:cNvSpPr/>
          <p:nvPr/>
        </p:nvSpPr>
        <p:spPr>
          <a:xfrm>
            <a:off x="1486080" y="1597680"/>
            <a:ext cx="7570800" cy="4350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CDC4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Anziehung zwischen Quarks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CDC4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Zusammenhalt von Atomkernen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13" name="Grafik 7"/>
          <p:cNvPicPr/>
          <p:nvPr/>
        </p:nvPicPr>
        <p:blipFill>
          <a:blip r:embed="rId3"/>
          <a:stretch/>
        </p:blipFill>
        <p:spPr>
          <a:xfrm>
            <a:off x="5199480" y="3963960"/>
            <a:ext cx="1766160" cy="1766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4" name="Grafik 8"/>
          <p:cNvPicPr/>
          <p:nvPr/>
        </p:nvPicPr>
        <p:blipFill>
          <a:blip r:embed="rId4"/>
          <a:stretch/>
        </p:blipFill>
        <p:spPr>
          <a:xfrm>
            <a:off x="9056880" y="1160280"/>
            <a:ext cx="959760" cy="959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5" name="Textfeld 9"/>
          <p:cNvSpPr/>
          <p:nvPr/>
        </p:nvSpPr>
        <p:spPr>
          <a:xfrm>
            <a:off x="9056880" y="2067480"/>
            <a:ext cx="906840" cy="399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0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Proton</a:t>
            </a:r>
            <a:endParaRPr lang="de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16" name="Grafik 10"/>
          <p:cNvPicPr/>
          <p:nvPr/>
        </p:nvPicPr>
        <p:blipFill>
          <a:blip r:embed="rId5"/>
          <a:stretch/>
        </p:blipFill>
        <p:spPr>
          <a:xfrm>
            <a:off x="8912520" y="2564280"/>
            <a:ext cx="1301760" cy="130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7" name="Textfeld 11"/>
          <p:cNvSpPr/>
          <p:nvPr/>
        </p:nvSpPr>
        <p:spPr>
          <a:xfrm>
            <a:off x="9064800" y="3693600"/>
            <a:ext cx="99720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Neutron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18" name="Rechteck 12"/>
          <p:cNvSpPr/>
          <p:nvPr/>
        </p:nvSpPr>
        <p:spPr>
          <a:xfrm>
            <a:off x="5199480" y="5743800"/>
            <a:ext cx="1766160" cy="27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1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©Netzwerk Teilchenwelt</a:t>
            </a:r>
            <a:endParaRPr lang="de" sz="11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19" name="PlaceHolder 4"/>
          <p:cNvSpPr>
            <a:spLocks noGrp="1"/>
          </p:cNvSpPr>
          <p:nvPr>
            <p:ph type="dt" idx="75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5BD414F5-A8EF-470F-A81F-A8A2D92837C2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Schwache Wechselwirkung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ftr" idx="76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sldNum" idx="77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D11EB85-F1C4-4B16-B48C-1E40988B616F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19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/>
          </p:nvPr>
        </p:nvSpPr>
        <p:spPr>
          <a:xfrm>
            <a:off x="1042200" y="1740240"/>
            <a:ext cx="1031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Verantwortlich für radioaktive Zerfälle von Atomkernen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222222"/>
              </a:buClr>
              <a:buFont typeface="Arial"/>
              <a:buChar char="•"/>
            </a:pPr>
            <a:r>
              <a:rPr lang="de-DE" sz="24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z.B. Beta-Zerfall</a:t>
            </a:r>
            <a:endParaRPr lang="de-DE" sz="24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Erzeugung von Neutrinos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Wechselwirkung von Neutrinos mit anderen Teilchen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</a:pP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pic>
        <p:nvPicPr>
          <p:cNvPr id="224" name="Grafik 7"/>
          <p:cNvPicPr/>
          <p:nvPr/>
        </p:nvPicPr>
        <p:blipFill>
          <a:blip r:embed="rId3"/>
          <a:stretch/>
        </p:blipFill>
        <p:spPr>
          <a:xfrm>
            <a:off x="5199480" y="3976200"/>
            <a:ext cx="1766160" cy="1766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5" name="Rechteck 8"/>
          <p:cNvSpPr/>
          <p:nvPr/>
        </p:nvSpPr>
        <p:spPr>
          <a:xfrm>
            <a:off x="5199480" y="5742360"/>
            <a:ext cx="1766160" cy="27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1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©Netzwerk Teilchenwelt</a:t>
            </a:r>
            <a:endParaRPr lang="de" sz="11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26" name="PlaceHolder 5"/>
          <p:cNvSpPr>
            <a:spLocks noGrp="1"/>
          </p:cNvSpPr>
          <p:nvPr>
            <p:ph type="dt" idx="78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5813A890-818A-47D2-B892-BB26A0BF7190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Gravitation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 type="ftr" idx="79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 type="sldNum" idx="80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41619BA-2D44-4902-8FE5-A58A6183BB45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20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30" name="Inhaltsplatzhalter 2"/>
          <p:cNvSpPr/>
          <p:nvPr/>
        </p:nvSpPr>
        <p:spPr>
          <a:xfrm>
            <a:off x="2283840" y="1192680"/>
            <a:ext cx="7623720" cy="4350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CDC4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Anziehung zwischen massenbehafteten Objekten: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3477"/>
              </a:buClr>
              <a:buFont typeface="Arial"/>
              <a:buChar char="•"/>
            </a:pPr>
            <a:r>
              <a:rPr lang="de-DE" sz="24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Schwerkraft</a:t>
            </a:r>
            <a:endParaRPr lang="de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3477"/>
              </a:buClr>
              <a:buFont typeface="Arial"/>
              <a:buChar char="•"/>
            </a:pPr>
            <a:r>
              <a:rPr lang="de-DE" sz="24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Umlauf der Planeten um die Sonne</a:t>
            </a:r>
            <a:endParaRPr lang="de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CDC4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Elementarteilchen haben kleine Massen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685800" lvl="1" indent="-228600" defTabSz="914400">
              <a:lnSpc>
                <a:spcPct val="90000"/>
              </a:lnSpc>
              <a:spcBef>
                <a:spcPts val="499"/>
              </a:spcBef>
              <a:buClr>
                <a:srgbClr val="003477"/>
              </a:buClr>
              <a:buFont typeface="Wingdings" charset="2"/>
              <a:buChar char=""/>
            </a:pPr>
            <a:r>
              <a:rPr lang="de-DE" sz="24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 Gravitationskraft sehr viel schwächer als die anderen            drei Wechselwirkungen</a:t>
            </a:r>
            <a:endParaRPr lang="de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90000"/>
              </a:lnSpc>
              <a:spcBef>
                <a:spcPts val="1001"/>
              </a:spcBef>
            </a:pP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31" name="Grafik 7"/>
          <p:cNvPicPr/>
          <p:nvPr/>
        </p:nvPicPr>
        <p:blipFill>
          <a:blip r:embed="rId3"/>
          <a:stretch/>
        </p:blipFill>
        <p:spPr>
          <a:xfrm>
            <a:off x="5212800" y="4038480"/>
            <a:ext cx="1766160" cy="1766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2" name="Rechteck 8"/>
          <p:cNvSpPr/>
          <p:nvPr/>
        </p:nvSpPr>
        <p:spPr>
          <a:xfrm>
            <a:off x="5212800" y="5813640"/>
            <a:ext cx="1766160" cy="27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1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©Netzwerk Teilchenwelt</a:t>
            </a:r>
            <a:endParaRPr lang="de" sz="11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233" name="Gerade Verbindung 9"/>
          <p:cNvCxnSpPr/>
          <p:nvPr/>
        </p:nvCxnSpPr>
        <p:spPr>
          <a:xfrm>
            <a:off x="5122080" y="3915000"/>
            <a:ext cx="1947960" cy="2015280"/>
          </a:xfrm>
          <a:prstGeom prst="straightConnector1">
            <a:avLst/>
          </a:prstGeom>
          <a:ln w="101600">
            <a:solidFill>
              <a:srgbClr val="003477"/>
            </a:solidFill>
            <a:miter/>
          </a:ln>
        </p:spPr>
      </p:cxnSp>
      <p:cxnSp>
        <p:nvCxnSpPr>
          <p:cNvPr id="234" name="Gerade Verbindung 11"/>
          <p:cNvCxnSpPr/>
          <p:nvPr/>
        </p:nvCxnSpPr>
        <p:spPr>
          <a:xfrm flipV="1">
            <a:off x="5122080" y="3915000"/>
            <a:ext cx="1947960" cy="2015280"/>
          </a:xfrm>
          <a:prstGeom prst="straightConnector1">
            <a:avLst/>
          </a:prstGeom>
          <a:ln w="101600">
            <a:solidFill>
              <a:srgbClr val="003477"/>
            </a:solidFill>
            <a:miter/>
          </a:ln>
        </p:spPr>
      </p:cxnSp>
      <p:sp>
        <p:nvSpPr>
          <p:cNvPr id="235" name="PlaceHolder 4"/>
          <p:cNvSpPr>
            <a:spLocks noGrp="1"/>
          </p:cNvSpPr>
          <p:nvPr>
            <p:ph type="dt" idx="81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55574AE7-E7D1-44B5-8F13-DC382551A834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Wechselwirkungen im Überblick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ftr" idx="82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38" name="PlaceHolder 3"/>
          <p:cNvSpPr>
            <a:spLocks noGrp="1"/>
          </p:cNvSpPr>
          <p:nvPr>
            <p:ph type="sldNum" idx="83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873C833-61DE-4D22-8DFB-AF547C407D7B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21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39" name="Inhaltsplatzhalter 2"/>
          <p:cNvSpPr/>
          <p:nvPr/>
        </p:nvSpPr>
        <p:spPr>
          <a:xfrm>
            <a:off x="2714760" y="4619520"/>
            <a:ext cx="7886520" cy="65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CDC4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Schwache Wechselwirkung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40" name="Grafik 7"/>
          <p:cNvPicPr/>
          <p:nvPr/>
        </p:nvPicPr>
        <p:blipFill>
          <a:blip r:embed="rId3"/>
          <a:stretch/>
        </p:blipFill>
        <p:spPr>
          <a:xfrm>
            <a:off x="1635120" y="1645920"/>
            <a:ext cx="899640" cy="89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1" name="Inhaltsplatzhalter 2"/>
          <p:cNvSpPr/>
          <p:nvPr/>
        </p:nvSpPr>
        <p:spPr>
          <a:xfrm>
            <a:off x="2714760" y="3280320"/>
            <a:ext cx="7886520" cy="65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CDC301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Starke Wechselwirkung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90000"/>
              </a:lnSpc>
              <a:spcBef>
                <a:spcPts val="1001"/>
              </a:spcBef>
            </a:pP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2" name="Inhaltsplatzhalter 2"/>
          <p:cNvSpPr/>
          <p:nvPr/>
        </p:nvSpPr>
        <p:spPr>
          <a:xfrm>
            <a:off x="2714760" y="1955880"/>
            <a:ext cx="7886520" cy="65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CDC301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Elektromagnetische Wechselwirkung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43" name="Grafik 10"/>
          <p:cNvPicPr/>
          <p:nvPr/>
        </p:nvPicPr>
        <p:blipFill>
          <a:blip r:embed="rId4"/>
          <a:stretch/>
        </p:blipFill>
        <p:spPr>
          <a:xfrm>
            <a:off x="1645560" y="4434480"/>
            <a:ext cx="899640" cy="89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4" name="Grafik 11"/>
          <p:cNvPicPr/>
          <p:nvPr/>
        </p:nvPicPr>
        <p:blipFill>
          <a:blip r:embed="rId5"/>
          <a:stretch/>
        </p:blipFill>
        <p:spPr>
          <a:xfrm>
            <a:off x="1635120" y="3038040"/>
            <a:ext cx="899640" cy="89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5" name="Rechteck 12"/>
          <p:cNvSpPr/>
          <p:nvPr/>
        </p:nvSpPr>
        <p:spPr>
          <a:xfrm>
            <a:off x="1326600" y="5364720"/>
            <a:ext cx="1766880" cy="261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1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©Netzwerk Teilchenwelt</a:t>
            </a:r>
            <a:endParaRPr lang="de" sz="11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6" name="PlaceHolder 4"/>
          <p:cNvSpPr>
            <a:spLocks noGrp="1"/>
          </p:cNvSpPr>
          <p:nvPr>
            <p:ph type="dt" idx="84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83C42C4D-EEF7-4912-BE23-C82E25C15634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Austauschteilchen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 type="ftr" idx="85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49" name="PlaceHolder 3"/>
          <p:cNvSpPr>
            <a:spLocks noGrp="1"/>
          </p:cNvSpPr>
          <p:nvPr>
            <p:ph type="sldNum" idx="86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4CC5B1E-5260-4201-96B6-4AF2ABEEFF4E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22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0" name="PlaceHolder 4"/>
          <p:cNvSpPr>
            <a:spLocks noGrp="1"/>
          </p:cNvSpPr>
          <p:nvPr>
            <p:ph/>
          </p:nvPr>
        </p:nvSpPr>
        <p:spPr>
          <a:xfrm>
            <a:off x="1377000" y="1451520"/>
            <a:ext cx="1031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Wechselwirkungen werden durch Austauschteilchen übertragen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</a:pP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pic>
        <p:nvPicPr>
          <p:cNvPr id="251" name="Picture 7" descr="C:\Users\mkuhar\Dropbox\Netzwerk Teilchenwelt\Grafiken_TP\Wechselwirkungen\Wechselwirkungen_Boot_Ballspiel.jpg"/>
          <p:cNvPicPr/>
          <p:nvPr/>
        </p:nvPicPr>
        <p:blipFill>
          <a:blip r:embed="rId3"/>
          <a:stretch/>
        </p:blipFill>
        <p:spPr>
          <a:xfrm>
            <a:off x="1821960" y="2424240"/>
            <a:ext cx="5999040" cy="31802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2" name="Fußzeilenplatzhalter 1"/>
          <p:cNvSpPr/>
          <p:nvPr/>
        </p:nvSpPr>
        <p:spPr>
          <a:xfrm>
            <a:off x="5598000" y="5676840"/>
            <a:ext cx="2223000" cy="143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r" defTabSz="914400">
              <a:lnSpc>
                <a:spcPct val="100000"/>
              </a:lnSpc>
            </a:pPr>
            <a:r>
              <a:rPr lang="de-DE" sz="1100" b="0" u="none" strike="noStrike">
                <a:solidFill>
                  <a:schemeClr val="dk1"/>
                </a:solidFill>
                <a:effectLst/>
                <a:uFillTx/>
                <a:latin typeface="Arial Narrow"/>
                <a:ea typeface="Arial"/>
              </a:rPr>
              <a:t>© Netzwerk Teilchenwelt</a:t>
            </a:r>
            <a:endParaRPr lang="de" sz="11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3" name="PlaceHolder 5"/>
          <p:cNvSpPr>
            <a:spLocks noGrp="1"/>
          </p:cNvSpPr>
          <p:nvPr>
            <p:ph type="dt" idx="87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5F9D6CFA-4ABF-46A3-A0CA-0FA91CAE43B8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Wechselwirkungen &amp; ihre Austauschteilchen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255" name="PlaceHolder 2"/>
          <p:cNvSpPr>
            <a:spLocks noGrp="1"/>
          </p:cNvSpPr>
          <p:nvPr>
            <p:ph type="ftr" idx="88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6" name="PlaceHolder 3"/>
          <p:cNvSpPr>
            <a:spLocks noGrp="1"/>
          </p:cNvSpPr>
          <p:nvPr>
            <p:ph type="sldNum" idx="89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AB256D8-E7A8-4773-B20B-C126851C17CF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23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57" name="Inhaltsplatzhalter 2"/>
          <p:cNvSpPr/>
          <p:nvPr/>
        </p:nvSpPr>
        <p:spPr>
          <a:xfrm>
            <a:off x="1945440" y="4626000"/>
            <a:ext cx="7886520" cy="65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CDC4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Schwache Wechselwirkung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58" name="Grafik 7"/>
          <p:cNvPicPr/>
          <p:nvPr/>
        </p:nvPicPr>
        <p:blipFill>
          <a:blip r:embed="rId3"/>
          <a:stretch/>
        </p:blipFill>
        <p:spPr>
          <a:xfrm>
            <a:off x="865800" y="1652040"/>
            <a:ext cx="899640" cy="89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9" name="Inhaltsplatzhalter 2"/>
          <p:cNvSpPr/>
          <p:nvPr/>
        </p:nvSpPr>
        <p:spPr>
          <a:xfrm>
            <a:off x="1945440" y="3286440"/>
            <a:ext cx="7886520" cy="65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CDC301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Starke Wechselwirkung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90000"/>
              </a:lnSpc>
              <a:spcBef>
                <a:spcPts val="1001"/>
              </a:spcBef>
            </a:pP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60" name="Inhaltsplatzhalter 2"/>
          <p:cNvSpPr/>
          <p:nvPr/>
        </p:nvSpPr>
        <p:spPr>
          <a:xfrm>
            <a:off x="1945440" y="1962360"/>
            <a:ext cx="7886520" cy="65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CDC301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Elektromagnetische Wechselwirkung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261" name="Gerade Verbindung mit Pfeil 10"/>
          <p:cNvCxnSpPr/>
          <p:nvPr/>
        </p:nvCxnSpPr>
        <p:spPr>
          <a:xfrm>
            <a:off x="7741440" y="2162880"/>
            <a:ext cx="410400" cy="360"/>
          </a:xfrm>
          <a:prstGeom prst="straightConnector1">
            <a:avLst/>
          </a:prstGeom>
          <a:ln w="57150">
            <a:solidFill>
              <a:srgbClr val="CDC400"/>
            </a:solidFill>
            <a:tailEnd type="arrow" w="med" len="med"/>
          </a:ln>
        </p:spPr>
      </p:cxnSp>
      <p:pic>
        <p:nvPicPr>
          <p:cNvPr id="262" name="Grafik 11"/>
          <p:cNvPicPr/>
          <p:nvPr/>
        </p:nvPicPr>
        <p:blipFill>
          <a:blip r:embed="rId4"/>
          <a:stretch/>
        </p:blipFill>
        <p:spPr>
          <a:xfrm>
            <a:off x="8349120" y="1639440"/>
            <a:ext cx="1020600" cy="972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3" name="Textfeld 12"/>
          <p:cNvSpPr/>
          <p:nvPr/>
        </p:nvSpPr>
        <p:spPr>
          <a:xfrm>
            <a:off x="9607680" y="1909800"/>
            <a:ext cx="161640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Photon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264" name="Gerade Verbindung mit Pfeil 13"/>
          <p:cNvCxnSpPr/>
          <p:nvPr/>
        </p:nvCxnSpPr>
        <p:spPr>
          <a:xfrm>
            <a:off x="5766840" y="3514320"/>
            <a:ext cx="410400" cy="360"/>
          </a:xfrm>
          <a:prstGeom prst="straightConnector1">
            <a:avLst/>
          </a:prstGeom>
          <a:ln w="57150">
            <a:solidFill>
              <a:srgbClr val="CDC400"/>
            </a:solidFill>
            <a:tailEnd type="arrow" w="med" len="med"/>
          </a:ln>
        </p:spPr>
      </p:cxnSp>
      <p:pic>
        <p:nvPicPr>
          <p:cNvPr id="265" name="Grafik 14"/>
          <p:cNvPicPr/>
          <p:nvPr/>
        </p:nvPicPr>
        <p:blipFill>
          <a:blip r:embed="rId5"/>
          <a:stretch/>
        </p:blipFill>
        <p:spPr>
          <a:xfrm>
            <a:off x="6401520" y="2760840"/>
            <a:ext cx="2024640" cy="1506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6" name="Textfeld 15"/>
          <p:cNvSpPr/>
          <p:nvPr/>
        </p:nvSpPr>
        <p:spPr>
          <a:xfrm>
            <a:off x="8622360" y="3263400"/>
            <a:ext cx="327888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rgbClr val="003477"/>
                </a:solidFill>
                <a:effectLst/>
                <a:uFillTx/>
                <a:latin typeface="Calibri"/>
                <a:ea typeface="Arial"/>
              </a:rPr>
              <a:t>Gluon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267" name="Gerade Verbindung mit Pfeil 16"/>
          <p:cNvCxnSpPr/>
          <p:nvPr/>
        </p:nvCxnSpPr>
        <p:spPr>
          <a:xfrm>
            <a:off x="6318000" y="4837680"/>
            <a:ext cx="410400" cy="360"/>
          </a:xfrm>
          <a:prstGeom prst="straightConnector1">
            <a:avLst/>
          </a:prstGeom>
          <a:ln w="57150">
            <a:solidFill>
              <a:srgbClr val="CDC400"/>
            </a:solidFill>
            <a:tailEnd type="arrow" w="med" len="med"/>
          </a:ln>
        </p:spPr>
      </p:cxnSp>
      <p:pic>
        <p:nvPicPr>
          <p:cNvPr id="268" name="Grafik 17"/>
          <p:cNvPicPr/>
          <p:nvPr/>
        </p:nvPicPr>
        <p:blipFill>
          <a:blip r:embed="rId6"/>
          <a:stretch/>
        </p:blipFill>
        <p:spPr>
          <a:xfrm>
            <a:off x="6726600" y="4356720"/>
            <a:ext cx="1223280" cy="945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9" name="Grafik 18"/>
          <p:cNvPicPr/>
          <p:nvPr/>
        </p:nvPicPr>
        <p:blipFill>
          <a:blip r:embed="rId7"/>
          <a:stretch/>
        </p:blipFill>
        <p:spPr>
          <a:xfrm>
            <a:off x="7707240" y="4444200"/>
            <a:ext cx="1223280" cy="945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0" name="Grafik 19"/>
          <p:cNvPicPr/>
          <p:nvPr/>
        </p:nvPicPr>
        <p:blipFill>
          <a:blip r:embed="rId8"/>
          <a:stretch/>
        </p:blipFill>
        <p:spPr>
          <a:xfrm>
            <a:off x="8984520" y="4408920"/>
            <a:ext cx="1109160" cy="945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1" name="Grafik 20"/>
          <p:cNvPicPr/>
          <p:nvPr/>
        </p:nvPicPr>
        <p:blipFill>
          <a:blip r:embed="rId9"/>
          <a:stretch/>
        </p:blipFill>
        <p:spPr>
          <a:xfrm>
            <a:off x="876240" y="4440600"/>
            <a:ext cx="899640" cy="899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2" name="Grafik 21"/>
          <p:cNvPicPr/>
          <p:nvPr/>
        </p:nvPicPr>
        <p:blipFill>
          <a:blip r:embed="rId10"/>
          <a:stretch/>
        </p:blipFill>
        <p:spPr>
          <a:xfrm>
            <a:off x="865800" y="3044160"/>
            <a:ext cx="899640" cy="899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3" name="Rechteck 22"/>
          <p:cNvSpPr/>
          <p:nvPr/>
        </p:nvSpPr>
        <p:spPr>
          <a:xfrm>
            <a:off x="556920" y="5370840"/>
            <a:ext cx="1766880" cy="261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1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©Netzwerk Teilchenwelt</a:t>
            </a:r>
            <a:endParaRPr lang="de" sz="11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4" name="PlaceHolder 4"/>
          <p:cNvSpPr>
            <a:spLocks noGrp="1"/>
          </p:cNvSpPr>
          <p:nvPr>
            <p:ph type="dt" idx="90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29E8C3D6-88BE-4050-8FD0-6EDF8D4999B5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Das Standardmodell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 type="ftr" idx="91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77" name="PlaceHolder 3"/>
          <p:cNvSpPr>
            <a:spLocks noGrp="1"/>
          </p:cNvSpPr>
          <p:nvPr>
            <p:ph type="sldNum" idx="92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B907A20-A0C1-44AB-A725-51C7EBCC9410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24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78" name="Inhaltsplatzhalter 9"/>
          <p:cNvPicPr/>
          <p:nvPr/>
        </p:nvPicPr>
        <p:blipFill>
          <a:blip r:embed="rId3"/>
          <a:stretch/>
        </p:blipFill>
        <p:spPr>
          <a:xfrm>
            <a:off x="2714760" y="1253160"/>
            <a:ext cx="6756480" cy="4350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9" name="PlaceHolder 4"/>
          <p:cNvSpPr>
            <a:spLocks noGrp="1"/>
          </p:cNvSpPr>
          <p:nvPr>
            <p:ph type="dt" idx="93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D8F9F860-FB45-4756-8E3F-B81553B57EB0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Teilchen Persönlichkeitstest!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ftr" idx="94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sldNum" idx="95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053E814-A145-4784-860A-5F1EA137F359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25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84" name="Grafik 9" descr="Ein Bild, das Screenshot, Text, Kreis, Grafiken enthält.&#10;&#10;Automatisch generierte Beschreibung"/>
          <p:cNvPicPr/>
          <p:nvPr/>
        </p:nvPicPr>
        <p:blipFill>
          <a:blip r:embed="rId3"/>
          <a:stretch/>
        </p:blipFill>
        <p:spPr>
          <a:xfrm>
            <a:off x="6095880" y="1078200"/>
            <a:ext cx="4914720" cy="5092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5" name="PlaceHolder 4"/>
          <p:cNvSpPr>
            <a:spLocks noGrp="1"/>
          </p:cNvSpPr>
          <p:nvPr>
            <p:ph type="dt" idx="96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EB336ABE-19AC-441C-A6FF-16FA9230F0F2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ABBFB51-A9FE-B9DE-2B4A-F42FD26F33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38" y="1326391"/>
            <a:ext cx="4553803" cy="461885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title"/>
          </p:nvPr>
        </p:nvSpPr>
        <p:spPr>
          <a:xfrm>
            <a:off x="2376000" y="234036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PAUSE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287" name="PlaceHolder 2"/>
          <p:cNvSpPr>
            <a:spLocks noGrp="1"/>
          </p:cNvSpPr>
          <p:nvPr>
            <p:ph type="ftr" idx="97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88" name="PlaceHolder 3"/>
          <p:cNvSpPr>
            <a:spLocks noGrp="1"/>
          </p:cNvSpPr>
          <p:nvPr>
            <p:ph type="sldNum" idx="98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F80C965-4894-4290-BB01-12DFD57C80A8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289" name="Grafik 7" descr="Kaffee mit einfarbiger Füllung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4941720" y="3133440"/>
            <a:ext cx="2307960" cy="2307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0" name="PlaceHolder 4"/>
          <p:cNvSpPr>
            <a:spLocks noGrp="1"/>
          </p:cNvSpPr>
          <p:nvPr>
            <p:ph type="dt" idx="99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F15DCFE1-F4CC-4DF8-86E2-8526377AA435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6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Forschung</a:t>
            </a:r>
            <a:endParaRPr lang="de-DE" sz="6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292" name="PlaceHolder 2"/>
          <p:cNvSpPr>
            <a:spLocks noGrp="1"/>
          </p:cNvSpPr>
          <p:nvPr>
            <p:ph type="subTitle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24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und wie sie (nicht) funktioniert.</a:t>
            </a:r>
            <a:endParaRPr lang="de" sz="24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293" name="PlaceHolder 3"/>
          <p:cNvSpPr>
            <a:spLocks noGrp="1"/>
          </p:cNvSpPr>
          <p:nvPr>
            <p:ph type="ftr" idx="100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4" name="PlaceHolder 4"/>
          <p:cNvSpPr>
            <a:spLocks noGrp="1"/>
          </p:cNvSpPr>
          <p:nvPr>
            <p:ph type="sldNum" idx="101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95EB240-FC21-4247-877C-258C5421E586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27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95" name="Grafik 7" descr="Ein Bild, das Anime, Cartoon, Menschliches Gesicht, Kleidung enthält.&#10;&#10;Automatisch generierte Beschreibung"/>
          <p:cNvSpPr/>
          <p:nvPr/>
        </p:nvSpPr>
        <p:spPr>
          <a:xfrm>
            <a:off x="8269200" y="893880"/>
            <a:ext cx="4205880" cy="4205880"/>
          </a:xfrm>
          <a:prstGeom prst="ellipse">
            <a:avLst/>
          </a:prstGeom>
          <a:blipFill rotWithShape="0">
            <a:blip r:embed="rId3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de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96" name="Grafik 9" descr="Ein Bild, das Im Haus, Uhr, Möbel, Schublade enthält.&#10;&#10;Automatisch generierte Beschreibung"/>
          <p:cNvSpPr/>
          <p:nvPr/>
        </p:nvSpPr>
        <p:spPr>
          <a:xfrm>
            <a:off x="-486000" y="1828800"/>
            <a:ext cx="4408560" cy="4408560"/>
          </a:xfrm>
          <a:prstGeom prst="ellipse">
            <a:avLst/>
          </a:pr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de" sz="18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297" name="PlaceHolder 5"/>
          <p:cNvSpPr>
            <a:spLocks noGrp="1"/>
          </p:cNvSpPr>
          <p:nvPr>
            <p:ph type="dt" idx="102"/>
          </p:nvPr>
        </p:nvSpPr>
        <p:spPr>
          <a:xfrm>
            <a:off x="0" y="646416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6B44572D-E79A-42C7-9569-F02EE35E15F3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Wissenschaftliche Modelle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299" name="PlaceHolder 2"/>
          <p:cNvSpPr>
            <a:spLocks noGrp="1"/>
          </p:cNvSpPr>
          <p:nvPr>
            <p:ph type="ftr" idx="103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0" name="PlaceHolder 3"/>
          <p:cNvSpPr>
            <a:spLocks noGrp="1"/>
          </p:cNvSpPr>
          <p:nvPr>
            <p:ph type="sldNum" idx="104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B5B9506-ADD1-4C36-B52E-E80B334AB671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28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1" name="Textfeld 6"/>
          <p:cNvSpPr/>
          <p:nvPr/>
        </p:nvSpPr>
        <p:spPr>
          <a:xfrm>
            <a:off x="1011600" y="1148040"/>
            <a:ext cx="28065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Modellstufe I </a:t>
            </a:r>
            <a:r>
              <a:rPr lang="de-DE" sz="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(nach GROSSLIGHT et al. (1991))</a:t>
            </a:r>
            <a:endParaRPr lang="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02" name="Picture 2" descr="undefined"/>
          <p:cNvPicPr/>
          <p:nvPr/>
        </p:nvPicPr>
        <p:blipFill>
          <a:blip r:embed="rId3"/>
          <a:stretch/>
        </p:blipFill>
        <p:spPr>
          <a:xfrm>
            <a:off x="1011600" y="1517040"/>
            <a:ext cx="6517080" cy="4323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3" name="Textfeld 7"/>
          <p:cNvSpPr/>
          <p:nvPr/>
        </p:nvSpPr>
        <p:spPr>
          <a:xfrm>
            <a:off x="7646400" y="3107520"/>
            <a:ext cx="4252680" cy="1737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Typischerweise zur Unterhaltung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Kopie der Realität oder einer Handlung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Unterschied zwischen Realität und Modell nicht explizit zu benennen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4" name="Textfeld 8"/>
          <p:cNvSpPr/>
          <p:nvPr/>
        </p:nvSpPr>
        <p:spPr>
          <a:xfrm>
            <a:off x="1011600" y="5840640"/>
            <a:ext cx="363744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Modell der Frankfurter Altstadt 1926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5" name="PlaceHolder 4"/>
          <p:cNvSpPr>
            <a:spLocks noGrp="1"/>
          </p:cNvSpPr>
          <p:nvPr>
            <p:ph type="dt" idx="105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C0269C2B-872E-4D2C-9FEF-5CD47E200911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Wissenschaftliche Modelle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307" name="PlaceHolder 2"/>
          <p:cNvSpPr>
            <a:spLocks noGrp="1"/>
          </p:cNvSpPr>
          <p:nvPr>
            <p:ph type="ftr" idx="106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8" name="PlaceHolder 3"/>
          <p:cNvSpPr>
            <a:spLocks noGrp="1"/>
          </p:cNvSpPr>
          <p:nvPr>
            <p:ph type="sldNum" idx="107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4C7A458-488F-4F9D-9229-DF39DD8E567E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29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09" name="Textfeld 6"/>
          <p:cNvSpPr/>
          <p:nvPr/>
        </p:nvSpPr>
        <p:spPr>
          <a:xfrm>
            <a:off x="1011600" y="1148040"/>
            <a:ext cx="28641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Modellstufe II </a:t>
            </a:r>
            <a:r>
              <a:rPr lang="de-DE" sz="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(nach GROSSLIGHT et al. (1991))</a:t>
            </a:r>
            <a:endParaRPr lang="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0" name="Textfeld 7"/>
          <p:cNvSpPr/>
          <p:nvPr/>
        </p:nvSpPr>
        <p:spPr>
          <a:xfrm>
            <a:off x="5579640" y="2759040"/>
            <a:ext cx="5048640" cy="1753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Typischerweise für Lehrzwecke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Modell dient bestimmten Zweck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Hinzufügen von Symbolen, Vereinfachungen usw.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Noch immer erkennbare Darstellung der Realität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11" name="Picture 2"/>
          <p:cNvPicPr/>
          <p:nvPr/>
        </p:nvPicPr>
        <p:blipFill>
          <a:blip r:embed="rId3"/>
          <a:stretch/>
        </p:blipFill>
        <p:spPr>
          <a:xfrm>
            <a:off x="1396080" y="1517040"/>
            <a:ext cx="2095200" cy="3644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2" name="PlaceHolder 4"/>
          <p:cNvSpPr>
            <a:spLocks noGrp="1"/>
          </p:cNvSpPr>
          <p:nvPr>
            <p:ph type="dt" idx="108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3E8D3F35-7565-4994-8CD5-88625E38141B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Wissenschaftliche Modelle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 type="ftr" idx="109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5" name="PlaceHolder 3"/>
          <p:cNvSpPr>
            <a:spLocks noGrp="1"/>
          </p:cNvSpPr>
          <p:nvPr>
            <p:ph type="sldNum" idx="110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F66565B-9766-41BD-9D0D-D6AE90B65398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30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6" name="Textfeld 6"/>
          <p:cNvSpPr/>
          <p:nvPr/>
        </p:nvSpPr>
        <p:spPr>
          <a:xfrm>
            <a:off x="1011600" y="1148040"/>
            <a:ext cx="29217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Modellstufe III </a:t>
            </a:r>
            <a:r>
              <a:rPr lang="de-DE" sz="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(nach GROSSLIGHT et al. (1991))</a:t>
            </a:r>
            <a:endParaRPr lang="de" sz="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17" name="Textfeld 7"/>
          <p:cNvSpPr/>
          <p:nvPr/>
        </p:nvSpPr>
        <p:spPr>
          <a:xfrm>
            <a:off x="5579640" y="2759040"/>
            <a:ext cx="5715000" cy="2011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Typischerweise wissenschaftlich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repräsentiert Idee und kann getestet werden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wurde für bestimmten Zweck erstellt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kann angepasst oder erweitert werden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erlaubt Vorhersagen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18" name="Picture 2" descr="undefined"/>
          <p:cNvPicPr/>
          <p:nvPr/>
        </p:nvPicPr>
        <p:blipFill>
          <a:blip r:embed="rId3"/>
          <a:stretch/>
        </p:blipFill>
        <p:spPr>
          <a:xfrm>
            <a:off x="463320" y="1882080"/>
            <a:ext cx="4018680" cy="2630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9" name="Textfeld 2"/>
          <p:cNvSpPr/>
          <p:nvPr/>
        </p:nvSpPr>
        <p:spPr>
          <a:xfrm>
            <a:off x="617400" y="4508640"/>
            <a:ext cx="323280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Potentialtopf in einer Dimension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0" name="Textfeld 8"/>
          <p:cNvSpPr/>
          <p:nvPr/>
        </p:nvSpPr>
        <p:spPr>
          <a:xfrm>
            <a:off x="617400" y="5480280"/>
            <a:ext cx="591120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Weitere Beispiele sind Zahlenmodelle, Formeln oder Axiome.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1" name="PlaceHolder 4"/>
          <p:cNvSpPr>
            <a:spLocks noGrp="1"/>
          </p:cNvSpPr>
          <p:nvPr>
            <p:ph type="dt" idx="111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3A954606-A213-401E-83CF-B60105D2849F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Wissenschaftliche Modelle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323" name="PlaceHolder 2"/>
          <p:cNvSpPr>
            <a:spLocks noGrp="1"/>
          </p:cNvSpPr>
          <p:nvPr>
            <p:ph type="ftr" idx="112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 type="sldNum" idx="113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9DA6B4D-49F0-465C-BA98-1458C0E77E4D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31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5" name="Textfeld 6"/>
          <p:cNvSpPr/>
          <p:nvPr/>
        </p:nvSpPr>
        <p:spPr>
          <a:xfrm>
            <a:off x="3093480" y="1127520"/>
            <a:ext cx="2287440" cy="483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Modellstufe I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Modellstufe II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Modellstufe III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6" name="Pfeil nach unten 9"/>
          <p:cNvSpPr/>
          <p:nvPr/>
        </p:nvSpPr>
        <p:spPr>
          <a:xfrm>
            <a:off x="5906520" y="1220040"/>
            <a:ext cx="45360" cy="437724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4472C4"/>
          </a:solidFill>
          <a:ln w="76200">
            <a:solidFill>
              <a:srgbClr val="1D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-DE" sz="60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7" name="Textfeld 10"/>
          <p:cNvSpPr/>
          <p:nvPr/>
        </p:nvSpPr>
        <p:spPr>
          <a:xfrm>
            <a:off x="6022080" y="1220040"/>
            <a:ext cx="3773520" cy="36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Greifbar, gut vorstellbar, unterhaltsam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8" name="Textfeld 11"/>
          <p:cNvSpPr/>
          <p:nvPr/>
        </p:nvSpPr>
        <p:spPr>
          <a:xfrm>
            <a:off x="6022080" y="5228280"/>
            <a:ext cx="351072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Abstrakt, für Wissenschaft geeignet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29" name="PlaceHolder 4"/>
          <p:cNvSpPr>
            <a:spLocks noGrp="1"/>
          </p:cNvSpPr>
          <p:nvPr>
            <p:ph type="dt" idx="114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6F1959E0-D291-4291-A11D-038E81DBC3A4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Wissenschaftliche Modelle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331" name="PlaceHolder 2"/>
          <p:cNvSpPr>
            <a:spLocks noGrp="1"/>
          </p:cNvSpPr>
          <p:nvPr>
            <p:ph type="ftr" idx="115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 type="sldNum" idx="116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E4A742B-BA33-4868-BE56-640B2A67E922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32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33" name="Textfeld 6"/>
          <p:cNvSpPr/>
          <p:nvPr/>
        </p:nvSpPr>
        <p:spPr>
          <a:xfrm>
            <a:off x="427320" y="1127520"/>
            <a:ext cx="2287440" cy="483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Modellstufe I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Modellstufe II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Modellstufe III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34" name="Picture 4" descr="Sonne"/>
          <p:cNvPicPr/>
          <p:nvPr/>
        </p:nvPicPr>
        <p:blipFill>
          <a:blip r:embed="rId3"/>
          <a:stretch/>
        </p:blipFill>
        <p:spPr>
          <a:xfrm>
            <a:off x="3809880" y="892800"/>
            <a:ext cx="1013760" cy="14698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5" name="Textfeld 2"/>
          <p:cNvSpPr/>
          <p:nvPr/>
        </p:nvSpPr>
        <p:spPr>
          <a:xfrm>
            <a:off x="3560040" y="2267280"/>
            <a:ext cx="151344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Planetenwege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36" name="Picture 8"/>
          <p:cNvPicPr/>
          <p:nvPr/>
        </p:nvPicPr>
        <p:blipFill>
          <a:blip r:embed="rId4"/>
          <a:stretch/>
        </p:blipFill>
        <p:spPr>
          <a:xfrm>
            <a:off x="5324040" y="1995480"/>
            <a:ext cx="2237040" cy="2237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7" name="Textfeld 7"/>
          <p:cNvSpPr/>
          <p:nvPr/>
        </p:nvSpPr>
        <p:spPr>
          <a:xfrm>
            <a:off x="5214960" y="4266000"/>
            <a:ext cx="24544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Geozentrisches Weltbild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38" name="Picture 12" descr="Newtonsches Gesetz der Gravitationskraft"/>
          <p:cNvPicPr/>
          <p:nvPr/>
        </p:nvPicPr>
        <p:blipFill>
          <a:blip r:embed="rId5"/>
          <a:stretch/>
        </p:blipFill>
        <p:spPr>
          <a:xfrm>
            <a:off x="7912080" y="4805280"/>
            <a:ext cx="2703600" cy="115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9" name="Textfeld 8"/>
          <p:cNvSpPr/>
          <p:nvPr/>
        </p:nvSpPr>
        <p:spPr>
          <a:xfrm>
            <a:off x="8038800" y="5776560"/>
            <a:ext cx="245052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Newtonsche Gravitation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0" name="PlaceHolder 4"/>
          <p:cNvSpPr>
            <a:spLocks noGrp="1"/>
          </p:cNvSpPr>
          <p:nvPr>
            <p:ph type="dt" idx="117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D8016035-2CE9-4649-AA4F-CE2C7BB60921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Wissenschaftliche Modelle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342" name="PlaceHolder 2"/>
          <p:cNvSpPr>
            <a:spLocks noGrp="1"/>
          </p:cNvSpPr>
          <p:nvPr>
            <p:ph type="ftr" idx="118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3" name="PlaceHolder 3"/>
          <p:cNvSpPr>
            <a:spLocks noGrp="1"/>
          </p:cNvSpPr>
          <p:nvPr>
            <p:ph type="sldNum" idx="119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EDB4A7C-C213-46C7-851F-8159A4A9AD55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33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44" name="Picture 4" descr="Sonne"/>
          <p:cNvPicPr/>
          <p:nvPr/>
        </p:nvPicPr>
        <p:blipFill>
          <a:blip r:embed="rId3"/>
          <a:stretch/>
        </p:blipFill>
        <p:spPr>
          <a:xfrm>
            <a:off x="331200" y="981720"/>
            <a:ext cx="1013760" cy="1469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5" name="Picture 8"/>
          <p:cNvPicPr/>
          <p:nvPr/>
        </p:nvPicPr>
        <p:blipFill>
          <a:blip r:embed="rId4"/>
          <a:stretch/>
        </p:blipFill>
        <p:spPr>
          <a:xfrm>
            <a:off x="838080" y="2451960"/>
            <a:ext cx="2237040" cy="2237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6" name="Picture 12" descr="Newtonsches Gesetz der Gravitationskraft"/>
          <p:cNvPicPr/>
          <p:nvPr/>
        </p:nvPicPr>
        <p:blipFill>
          <a:blip r:embed="rId5"/>
          <a:stretch/>
        </p:blipFill>
        <p:spPr>
          <a:xfrm>
            <a:off x="604800" y="4836600"/>
            <a:ext cx="2703600" cy="115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7" name="Textfeld 9"/>
          <p:cNvSpPr/>
          <p:nvPr/>
        </p:nvSpPr>
        <p:spPr>
          <a:xfrm>
            <a:off x="4523040" y="2047320"/>
            <a:ext cx="9784800" cy="181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Aufgabe: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1. Gibt es Unterschiede zur Realität?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2. Was kann man mit diesem Modell vorhersagen?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3. Lässt sich das Modell gut erweitern?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8" name="Textfeld 10"/>
          <p:cNvSpPr/>
          <p:nvPr/>
        </p:nvSpPr>
        <p:spPr>
          <a:xfrm>
            <a:off x="6563520" y="4515480"/>
            <a:ext cx="3268080" cy="138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10 Minuten Zeit, 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arbeitet zusammen,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macht euch Notizen!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49" name="PlaceHolder 4"/>
          <p:cNvSpPr>
            <a:spLocks noGrp="1"/>
          </p:cNvSpPr>
          <p:nvPr>
            <p:ph type="dt" idx="120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8EE06312-4C67-42D6-B33F-C8629DB5379F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Beispiel für gute Wissenschaft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351" name="PlaceHolder 2"/>
          <p:cNvSpPr>
            <a:spLocks noGrp="1"/>
          </p:cNvSpPr>
          <p:nvPr>
            <p:ph type="ftr" idx="121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 type="sldNum" idx="122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83F46F3-3085-412D-9B0F-3E9CC4E6C7EA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34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53" name="Grafik 7" descr="Ein Bild, das Screenshot, Person enthält.&#10;&#10;Automatisch generierte Beschreibung"/>
          <p:cNvPicPr/>
          <p:nvPr/>
        </p:nvPicPr>
        <p:blipFill>
          <a:blip r:embed="rId3"/>
          <a:stretch/>
        </p:blipFill>
        <p:spPr>
          <a:xfrm>
            <a:off x="3131280" y="903960"/>
            <a:ext cx="5133240" cy="265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4" name="Textfeld 8"/>
          <p:cNvSpPr/>
          <p:nvPr/>
        </p:nvSpPr>
        <p:spPr>
          <a:xfrm>
            <a:off x="3131280" y="3572280"/>
            <a:ext cx="476712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Vorher</a:t>
            </a: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sagen durch Modelle (Flat Earth vs. Globe)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55" name="Grafik 13" descr="Ein Bild, das Screenshot, 3D-Modellierung enthält.&#10;&#10;Automatisch generierte Beschreibung"/>
          <p:cNvPicPr/>
          <p:nvPr/>
        </p:nvPicPr>
        <p:blipFill>
          <a:blip r:embed="rId4"/>
          <a:srcRect t="8509"/>
          <a:stretch/>
        </p:blipFill>
        <p:spPr>
          <a:xfrm>
            <a:off x="3084480" y="3941640"/>
            <a:ext cx="5180040" cy="2426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6" name="PlaceHolder 4"/>
          <p:cNvSpPr>
            <a:spLocks noGrp="1"/>
          </p:cNvSpPr>
          <p:nvPr>
            <p:ph type="dt" idx="123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23C9898B-780F-41CF-B39E-F268BFB5E09D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Beispiel für gute Wissenschaft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 type="ftr" idx="124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 type="sldNum" idx="125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C40912E-4BF7-4FAD-A967-450F99E7AB07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35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60" name="Grafik 359">
            <a:hlinkClick r:id="" action="ppaction://media"/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0520" y="803880"/>
            <a:ext cx="9949680" cy="5596560"/>
          </a:xfrm>
          <a:prstGeom prst="rect">
            <a:avLst/>
          </a:prstGeom>
          <a:ln w="0">
            <a:noFill/>
          </a:ln>
        </p:spPr>
      </p:pic>
      <p:sp>
        <p:nvSpPr>
          <p:cNvPr id="361" name="PlaceHolder 4"/>
          <p:cNvSpPr>
            <a:spLocks noGrp="1"/>
          </p:cNvSpPr>
          <p:nvPr>
            <p:ph type="dt" idx="126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CD09933E-7961-4BB2-88E7-B82369DD9510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866" fill="hold"/>
                                        <p:tgtEl>
                                          <p:spTgt spid="3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>
                  <p:stCondLst>
                    <p:cond delay="indefinite"/>
                  </p:stCondLst>
                </p:cTn>
                <p:tgtEl>
                  <p:spTgt spid="360"/>
                </p:tgtEl>
              </p:cMediaNode>
            </p:video>
            <p:seq>
              <p:cTn id="8" restart="whenNotActive" fill="hold" nodeType="interactiveSeq">
                <p:stCondLst>
                  <p:cond evt="onClick" delay="0">
                    <p:tgtEl>
                      <p:spTgt spid="360"/>
                    </p:tgtEl>
                  </p:cond>
                </p:stCondLst>
                <p:childTnLst>
                  <p:par>
                    <p:cTn id="9" fill="hold">
                      <p:stCondLst>
                        <p:cond evt="onClick" delay="0">
                          <p:tgtEl>
                            <p:spTgt spid="360"/>
                          </p:tgtEl>
                        </p:cond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6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Beispiel für gute Wissenschaft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363" name="PlaceHolder 2"/>
          <p:cNvSpPr>
            <a:spLocks noGrp="1"/>
          </p:cNvSpPr>
          <p:nvPr>
            <p:ph type="ftr" idx="127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64" name="PlaceHolder 3"/>
          <p:cNvSpPr>
            <a:spLocks noGrp="1"/>
          </p:cNvSpPr>
          <p:nvPr>
            <p:ph type="sldNum" idx="128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BE95144-9B09-4480-ABA9-34E881B2F418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36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65" name="Grafik 7" descr="Ein Bild, das Screenshot, Person enthält.&#10;&#10;Automatisch generierte Beschreibung"/>
          <p:cNvPicPr/>
          <p:nvPr/>
        </p:nvPicPr>
        <p:blipFill>
          <a:blip r:embed="rId3"/>
          <a:stretch/>
        </p:blipFill>
        <p:spPr>
          <a:xfrm>
            <a:off x="573480" y="828720"/>
            <a:ext cx="5133240" cy="265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6" name="Textfeld 8"/>
          <p:cNvSpPr/>
          <p:nvPr/>
        </p:nvSpPr>
        <p:spPr>
          <a:xfrm>
            <a:off x="573480" y="3497400"/>
            <a:ext cx="476712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Vorher</a:t>
            </a: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sagen durch Modelle (Flat Earth vs. Globe)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67" name="Grafik 10" descr="Ein Bild, das Screenshot, Gerät, Elektronisches Gerät, Multimedia enthält.&#10;&#10;Automatisch generierte Beschreibung"/>
          <p:cNvPicPr/>
          <p:nvPr/>
        </p:nvPicPr>
        <p:blipFill>
          <a:blip r:embed="rId4"/>
          <a:stretch/>
        </p:blipFill>
        <p:spPr>
          <a:xfrm>
            <a:off x="6267600" y="828720"/>
            <a:ext cx="5596560" cy="265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8" name="Textfeld 11"/>
          <p:cNvSpPr/>
          <p:nvPr/>
        </p:nvSpPr>
        <p:spPr>
          <a:xfrm>
            <a:off x="6267600" y="3481200"/>
            <a:ext cx="53002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Durchführung von Experiment zum Testen von Modell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69" name="Grafik 13" descr="Ein Bild, das Screenshot, 3D-Modellierung enthält.&#10;&#10;Automatisch generierte Beschreibung"/>
          <p:cNvPicPr/>
          <p:nvPr/>
        </p:nvPicPr>
        <p:blipFill>
          <a:blip r:embed="rId5"/>
          <a:srcRect t="8509"/>
          <a:stretch/>
        </p:blipFill>
        <p:spPr>
          <a:xfrm>
            <a:off x="526680" y="3866760"/>
            <a:ext cx="5180040" cy="2426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0" name="Grafik 15" descr="Ein Bild, das Screenshot enthält.&#10;&#10;Automatisch generierte Beschreibung"/>
          <p:cNvPicPr/>
          <p:nvPr/>
        </p:nvPicPr>
        <p:blipFill>
          <a:blip r:embed="rId6"/>
          <a:srcRect t="8285"/>
          <a:stretch/>
        </p:blipFill>
        <p:spPr>
          <a:xfrm>
            <a:off x="6267600" y="3866760"/>
            <a:ext cx="5509080" cy="2432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1" name="PlaceHolder 4"/>
          <p:cNvSpPr>
            <a:spLocks noGrp="1"/>
          </p:cNvSpPr>
          <p:nvPr>
            <p:ph type="dt" idx="129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AA99CDB5-47D0-428F-BC99-E4BDAF37620A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 fontScale="90000"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Beispiel für schlechte „Wissenschaft“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373" name="PlaceHolder 2"/>
          <p:cNvSpPr>
            <a:spLocks noGrp="1"/>
          </p:cNvSpPr>
          <p:nvPr>
            <p:ph type="ftr" idx="130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74" name="PlaceHolder 3"/>
          <p:cNvSpPr>
            <a:spLocks noGrp="1"/>
          </p:cNvSpPr>
          <p:nvPr>
            <p:ph type="sldNum" idx="131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08C572C-20C6-43DC-B0AF-EE3F926008BF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37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375" name="Grafik 13" descr="Ein Bild, das Screenshot, 3D-Modellierung enthält.&#10;&#10;Automatisch generierte Beschreibung"/>
          <p:cNvPicPr/>
          <p:nvPr/>
        </p:nvPicPr>
        <p:blipFill>
          <a:blip r:embed="rId3"/>
          <a:srcRect t="8509"/>
          <a:stretch/>
        </p:blipFill>
        <p:spPr>
          <a:xfrm>
            <a:off x="526680" y="952920"/>
            <a:ext cx="5180040" cy="2426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6" name="Grafik 15" descr="Ein Bild, das Screenshot enthält.&#10;&#10;Automatisch generierte Beschreibung"/>
          <p:cNvPicPr/>
          <p:nvPr/>
        </p:nvPicPr>
        <p:blipFill>
          <a:blip r:embed="rId4"/>
          <a:srcRect t="8285"/>
          <a:stretch/>
        </p:blipFill>
        <p:spPr>
          <a:xfrm>
            <a:off x="6267600" y="952920"/>
            <a:ext cx="5509080" cy="2432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7" name="Grafik 6" descr="Ein Bild, das Text, Screenshot, Schrift, Webseite enthält.&#10;&#10;Automatisch generierte Beschreibung"/>
          <p:cNvPicPr/>
          <p:nvPr/>
        </p:nvPicPr>
        <p:blipFill>
          <a:blip r:embed="rId5"/>
          <a:stretch/>
        </p:blipFill>
        <p:spPr>
          <a:xfrm>
            <a:off x="3334320" y="2885040"/>
            <a:ext cx="5180040" cy="3443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8" name="Textfeld 9"/>
          <p:cNvSpPr/>
          <p:nvPr/>
        </p:nvSpPr>
        <p:spPr>
          <a:xfrm rot="20907600">
            <a:off x="7002720" y="5038560"/>
            <a:ext cx="44859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z. B. unbegründetes Leugnen oder Abstreiten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79" name="PlaceHolder 4"/>
          <p:cNvSpPr>
            <a:spLocks noGrp="1"/>
          </p:cNvSpPr>
          <p:nvPr>
            <p:ph type="dt" idx="132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95CF5288-5264-4224-B3B8-B8559776893F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Vereinfacht also…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381" name="PlaceHolder 2"/>
          <p:cNvSpPr>
            <a:spLocks noGrp="1"/>
          </p:cNvSpPr>
          <p:nvPr>
            <p:ph type="ftr" idx="133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82" name="PlaceHolder 3"/>
          <p:cNvSpPr>
            <a:spLocks noGrp="1"/>
          </p:cNvSpPr>
          <p:nvPr>
            <p:ph type="sldNum" idx="134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20AACB1-0FD9-46EA-8327-2F19649DA446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38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83" name="Textfeld 6"/>
          <p:cNvSpPr/>
          <p:nvPr/>
        </p:nvSpPr>
        <p:spPr>
          <a:xfrm>
            <a:off x="2895120" y="3167280"/>
            <a:ext cx="124056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Modell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84" name="Textfeld 7"/>
          <p:cNvSpPr/>
          <p:nvPr/>
        </p:nvSpPr>
        <p:spPr>
          <a:xfrm>
            <a:off x="7082280" y="1462680"/>
            <a:ext cx="190116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Experiment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85" name="Textfeld 8"/>
          <p:cNvSpPr/>
          <p:nvPr/>
        </p:nvSpPr>
        <p:spPr>
          <a:xfrm>
            <a:off x="7364160" y="4872240"/>
            <a:ext cx="133740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Realität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386" name="Gerade Verbindung mit Pfeil 11"/>
          <p:cNvCxnSpPr>
            <a:stCxn id="384" idx="1"/>
            <a:endCxn id="383" idx="3"/>
          </p:cNvCxnSpPr>
          <p:nvPr/>
        </p:nvCxnSpPr>
        <p:spPr>
          <a:xfrm flipH="1">
            <a:off x="4135680" y="1724040"/>
            <a:ext cx="2946960" cy="1704960"/>
          </a:xfrm>
          <a:prstGeom prst="straightConnector1">
            <a:avLst/>
          </a:prstGeom>
          <a:ln w="76200">
            <a:solidFill>
              <a:srgbClr val="000000"/>
            </a:solidFill>
            <a:tailEnd type="triangle" w="med" len="med"/>
          </a:ln>
        </p:spPr>
      </p:cxnSp>
      <p:sp>
        <p:nvSpPr>
          <p:cNvPr id="387" name="Textfeld 14"/>
          <p:cNvSpPr/>
          <p:nvPr/>
        </p:nvSpPr>
        <p:spPr>
          <a:xfrm rot="19771800">
            <a:off x="4942440" y="2190600"/>
            <a:ext cx="11379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Überprüft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388" name="Gerade Verbindung mit Pfeil 15"/>
          <p:cNvCxnSpPr>
            <a:stCxn id="383" idx="3"/>
            <a:endCxn id="385" idx="1"/>
          </p:cNvCxnSpPr>
          <p:nvPr/>
        </p:nvCxnSpPr>
        <p:spPr>
          <a:xfrm>
            <a:off x="4135680" y="3428640"/>
            <a:ext cx="3228840" cy="1705320"/>
          </a:xfrm>
          <a:prstGeom prst="straightConnector1">
            <a:avLst/>
          </a:prstGeom>
          <a:ln w="76200">
            <a:solidFill>
              <a:srgbClr val="000000"/>
            </a:solidFill>
            <a:tailEnd type="triangle" w="med" len="med"/>
          </a:ln>
        </p:spPr>
      </p:cxnSp>
      <p:sp>
        <p:nvSpPr>
          <p:cNvPr id="389" name="Textfeld 18"/>
          <p:cNvSpPr/>
          <p:nvPr/>
        </p:nvSpPr>
        <p:spPr>
          <a:xfrm rot="1641600">
            <a:off x="4680720" y="3972600"/>
            <a:ext cx="230904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Versuch von Erklärung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390" name="Gerade Verbindung mit Pfeil 19"/>
          <p:cNvCxnSpPr>
            <a:stCxn id="385" idx="0"/>
            <a:endCxn id="384" idx="2"/>
          </p:cNvCxnSpPr>
          <p:nvPr/>
        </p:nvCxnSpPr>
        <p:spPr>
          <a:xfrm flipV="1">
            <a:off x="8033040" y="1985400"/>
            <a:ext cx="360" cy="2887200"/>
          </a:xfrm>
          <a:prstGeom prst="straightConnector1">
            <a:avLst/>
          </a:prstGeom>
          <a:ln w="76200">
            <a:solidFill>
              <a:srgbClr val="000000"/>
            </a:solidFill>
            <a:tailEnd type="triangle" w="med" len="med"/>
          </a:ln>
        </p:spPr>
      </p:cxnSp>
      <p:sp>
        <p:nvSpPr>
          <p:cNvPr id="391" name="Textfeld 22"/>
          <p:cNvSpPr/>
          <p:nvPr/>
        </p:nvSpPr>
        <p:spPr>
          <a:xfrm>
            <a:off x="8033040" y="3321360"/>
            <a:ext cx="12369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Beeinflusst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2" name="PlaceHolder 4"/>
          <p:cNvSpPr>
            <a:spLocks noGrp="1"/>
          </p:cNvSpPr>
          <p:nvPr>
            <p:ph type="dt" idx="135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9A0DC7FA-5FF6-4EED-8E01-E80990577FF0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i="1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Vereinfacht</a:t>
            </a: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 also…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394" name="PlaceHolder 2"/>
          <p:cNvSpPr>
            <a:spLocks noGrp="1"/>
          </p:cNvSpPr>
          <p:nvPr>
            <p:ph type="ftr" idx="136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5" name="PlaceHolder 3"/>
          <p:cNvSpPr>
            <a:spLocks noGrp="1"/>
          </p:cNvSpPr>
          <p:nvPr>
            <p:ph type="sldNum" idx="137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CD845C4-9BCC-4487-B84B-1FC8A9507C9D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39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6" name="Textfeld 6"/>
          <p:cNvSpPr/>
          <p:nvPr/>
        </p:nvSpPr>
        <p:spPr>
          <a:xfrm>
            <a:off x="5644800" y="3167280"/>
            <a:ext cx="124056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Modell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7" name="Textfeld 7"/>
          <p:cNvSpPr/>
          <p:nvPr/>
        </p:nvSpPr>
        <p:spPr>
          <a:xfrm>
            <a:off x="9832320" y="1462680"/>
            <a:ext cx="190116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Experiment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8" name="Textfeld 8"/>
          <p:cNvSpPr/>
          <p:nvPr/>
        </p:nvSpPr>
        <p:spPr>
          <a:xfrm>
            <a:off x="10113840" y="4872240"/>
            <a:ext cx="133740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Realität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399" name="Gerade Verbindung mit Pfeil 11"/>
          <p:cNvCxnSpPr>
            <a:stCxn id="397" idx="1"/>
            <a:endCxn id="396" idx="3"/>
          </p:cNvCxnSpPr>
          <p:nvPr/>
        </p:nvCxnSpPr>
        <p:spPr>
          <a:xfrm flipH="1">
            <a:off x="6885360" y="1724040"/>
            <a:ext cx="2947320" cy="1704960"/>
          </a:xfrm>
          <a:prstGeom prst="straightConnector1">
            <a:avLst/>
          </a:prstGeom>
          <a:ln w="76200">
            <a:solidFill>
              <a:srgbClr val="000000"/>
            </a:solidFill>
            <a:tailEnd type="triangle" w="med" len="med"/>
          </a:ln>
        </p:spPr>
      </p:cxnSp>
      <p:sp>
        <p:nvSpPr>
          <p:cNvPr id="400" name="Textfeld 14"/>
          <p:cNvSpPr/>
          <p:nvPr/>
        </p:nvSpPr>
        <p:spPr>
          <a:xfrm rot="19771800">
            <a:off x="7696440" y="2190600"/>
            <a:ext cx="113004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Widerlegt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01" name="Gerade Verbindung mit Pfeil 15"/>
          <p:cNvCxnSpPr>
            <a:stCxn id="396" idx="3"/>
            <a:endCxn id="398" idx="1"/>
          </p:cNvCxnSpPr>
          <p:nvPr/>
        </p:nvCxnSpPr>
        <p:spPr>
          <a:xfrm>
            <a:off x="6885360" y="3428640"/>
            <a:ext cx="3228840" cy="1705320"/>
          </a:xfrm>
          <a:prstGeom prst="straightConnector1">
            <a:avLst/>
          </a:prstGeom>
          <a:ln w="76200">
            <a:solidFill>
              <a:srgbClr val="000000"/>
            </a:solidFill>
            <a:tailEnd type="triangle" w="med" len="med"/>
          </a:ln>
        </p:spPr>
      </p:cxnSp>
      <p:sp>
        <p:nvSpPr>
          <p:cNvPr id="402" name="Textfeld 18"/>
          <p:cNvSpPr/>
          <p:nvPr/>
        </p:nvSpPr>
        <p:spPr>
          <a:xfrm rot="1641600">
            <a:off x="7430760" y="3972600"/>
            <a:ext cx="230904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Versuch von Erklärung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03" name="Gerade Verbindung mit Pfeil 19"/>
          <p:cNvCxnSpPr>
            <a:stCxn id="398" idx="0"/>
            <a:endCxn id="397" idx="2"/>
          </p:cNvCxnSpPr>
          <p:nvPr/>
        </p:nvCxnSpPr>
        <p:spPr>
          <a:xfrm flipV="1">
            <a:off x="10782720" y="1985400"/>
            <a:ext cx="720" cy="2887200"/>
          </a:xfrm>
          <a:prstGeom prst="straightConnector1">
            <a:avLst/>
          </a:prstGeom>
          <a:ln w="76200">
            <a:solidFill>
              <a:srgbClr val="000000"/>
            </a:solidFill>
            <a:tailEnd type="triangle" w="med" len="med"/>
          </a:ln>
        </p:spPr>
      </p:cxnSp>
      <p:sp>
        <p:nvSpPr>
          <p:cNvPr id="404" name="Textfeld 22"/>
          <p:cNvSpPr/>
          <p:nvPr/>
        </p:nvSpPr>
        <p:spPr>
          <a:xfrm>
            <a:off x="10782720" y="3321360"/>
            <a:ext cx="12369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Beeinflusst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05" name="Textfeld 2"/>
          <p:cNvSpPr/>
          <p:nvPr/>
        </p:nvSpPr>
        <p:spPr>
          <a:xfrm>
            <a:off x="933840" y="1462680"/>
            <a:ext cx="303984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Neue Fragestellung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06" name="Gerade Verbindung mit Pfeil 9"/>
          <p:cNvCxnSpPr>
            <a:stCxn id="396" idx="1"/>
            <a:endCxn id="405" idx="3"/>
          </p:cNvCxnSpPr>
          <p:nvPr/>
        </p:nvCxnSpPr>
        <p:spPr>
          <a:xfrm flipH="1" flipV="1">
            <a:off x="3973680" y="1724040"/>
            <a:ext cx="1671480" cy="1704960"/>
          </a:xfrm>
          <a:prstGeom prst="straightConnector1">
            <a:avLst/>
          </a:prstGeom>
          <a:ln w="76200">
            <a:solidFill>
              <a:srgbClr val="000000"/>
            </a:solidFill>
            <a:tailEnd type="triangle" w="med" len="med"/>
          </a:ln>
        </p:spPr>
      </p:cxnSp>
      <p:sp>
        <p:nvSpPr>
          <p:cNvPr id="407" name="Textfeld 16"/>
          <p:cNvSpPr/>
          <p:nvPr/>
        </p:nvSpPr>
        <p:spPr>
          <a:xfrm>
            <a:off x="307800" y="4872240"/>
            <a:ext cx="429192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Theoretische Überlegungen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08" name="Gerade Verbindung mit Pfeil 17"/>
          <p:cNvCxnSpPr>
            <a:stCxn id="405" idx="2"/>
            <a:endCxn id="407" idx="0"/>
          </p:cNvCxnSpPr>
          <p:nvPr/>
        </p:nvCxnSpPr>
        <p:spPr>
          <a:xfrm>
            <a:off x="2453760" y="1985400"/>
            <a:ext cx="360" cy="2887200"/>
          </a:xfrm>
          <a:prstGeom prst="straightConnector1">
            <a:avLst/>
          </a:prstGeom>
          <a:ln w="76200">
            <a:solidFill>
              <a:srgbClr val="000000"/>
            </a:solidFill>
            <a:tailEnd type="triangle" w="med" len="med"/>
          </a:ln>
        </p:spPr>
      </p:cxnSp>
      <p:cxnSp>
        <p:nvCxnSpPr>
          <p:cNvPr id="409" name="Gerade Verbindung mit Pfeil 27"/>
          <p:cNvCxnSpPr>
            <a:stCxn id="407" idx="3"/>
            <a:endCxn id="396" idx="1"/>
          </p:cNvCxnSpPr>
          <p:nvPr/>
        </p:nvCxnSpPr>
        <p:spPr>
          <a:xfrm flipV="1">
            <a:off x="4599720" y="3428640"/>
            <a:ext cx="1045440" cy="1705320"/>
          </a:xfrm>
          <a:prstGeom prst="straightConnector1">
            <a:avLst/>
          </a:prstGeom>
          <a:ln w="76200">
            <a:solidFill>
              <a:srgbClr val="000000"/>
            </a:solidFill>
            <a:tailEnd type="triangle" w="med" len="med"/>
          </a:ln>
        </p:spPr>
      </p:cxnSp>
      <p:sp>
        <p:nvSpPr>
          <p:cNvPr id="410" name="Textfeld 38"/>
          <p:cNvSpPr/>
          <p:nvPr/>
        </p:nvSpPr>
        <p:spPr>
          <a:xfrm rot="2823600">
            <a:off x="4500000" y="2251080"/>
            <a:ext cx="9039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Regt an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1" name="Textfeld 39"/>
          <p:cNvSpPr/>
          <p:nvPr/>
        </p:nvSpPr>
        <p:spPr>
          <a:xfrm>
            <a:off x="4902480" y="4448520"/>
            <a:ext cx="14122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Überarbeitet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2" name="Textfeld 40"/>
          <p:cNvSpPr/>
          <p:nvPr/>
        </p:nvSpPr>
        <p:spPr>
          <a:xfrm>
            <a:off x="1122480" y="3136680"/>
            <a:ext cx="12369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Beeinflusst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3" name="PlaceHolder 4"/>
          <p:cNvSpPr>
            <a:spLocks noGrp="1"/>
          </p:cNvSpPr>
          <p:nvPr>
            <p:ph type="dt" idx="138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1FCBD5A5-703C-4583-8CD4-17F45D999001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… also…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415" name="PlaceHolder 2"/>
          <p:cNvSpPr>
            <a:spLocks noGrp="1"/>
          </p:cNvSpPr>
          <p:nvPr>
            <p:ph type="ftr" idx="139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6" name="PlaceHolder 3"/>
          <p:cNvSpPr>
            <a:spLocks noGrp="1"/>
          </p:cNvSpPr>
          <p:nvPr>
            <p:ph type="sldNum" idx="140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6293F23-9446-47E4-BD7E-22B963B96B4E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40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7" name="Textfeld 6"/>
          <p:cNvSpPr/>
          <p:nvPr/>
        </p:nvSpPr>
        <p:spPr>
          <a:xfrm>
            <a:off x="5644800" y="3167280"/>
            <a:ext cx="124056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Modell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8" name="Textfeld 7"/>
          <p:cNvSpPr/>
          <p:nvPr/>
        </p:nvSpPr>
        <p:spPr>
          <a:xfrm>
            <a:off x="9832320" y="1462680"/>
            <a:ext cx="190116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Experiment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19" name="Textfeld 8"/>
          <p:cNvSpPr/>
          <p:nvPr/>
        </p:nvSpPr>
        <p:spPr>
          <a:xfrm>
            <a:off x="10113840" y="4872240"/>
            <a:ext cx="133740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Realität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20" name="Gerade Verbindung mit Pfeil 11"/>
          <p:cNvCxnSpPr>
            <a:stCxn id="418" idx="1"/>
            <a:endCxn id="417" idx="3"/>
          </p:cNvCxnSpPr>
          <p:nvPr/>
        </p:nvCxnSpPr>
        <p:spPr>
          <a:xfrm flipH="1">
            <a:off x="6885360" y="1724040"/>
            <a:ext cx="2947320" cy="1704960"/>
          </a:xfrm>
          <a:prstGeom prst="straightConnector1">
            <a:avLst/>
          </a:prstGeom>
          <a:ln w="76200">
            <a:solidFill>
              <a:srgbClr val="000000"/>
            </a:solidFill>
            <a:tailEnd type="triangle" w="med" len="med"/>
          </a:ln>
        </p:spPr>
      </p:cxnSp>
      <p:sp>
        <p:nvSpPr>
          <p:cNvPr id="421" name="Textfeld 14"/>
          <p:cNvSpPr/>
          <p:nvPr/>
        </p:nvSpPr>
        <p:spPr>
          <a:xfrm rot="19771800">
            <a:off x="7696440" y="2190600"/>
            <a:ext cx="113004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Widerlegt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22" name="Gerade Verbindung mit Pfeil 15"/>
          <p:cNvCxnSpPr>
            <a:stCxn id="417" idx="3"/>
            <a:endCxn id="419" idx="1"/>
          </p:cNvCxnSpPr>
          <p:nvPr/>
        </p:nvCxnSpPr>
        <p:spPr>
          <a:xfrm>
            <a:off x="6885360" y="3428640"/>
            <a:ext cx="3228840" cy="1705320"/>
          </a:xfrm>
          <a:prstGeom prst="straightConnector1">
            <a:avLst/>
          </a:prstGeom>
          <a:ln w="76200">
            <a:solidFill>
              <a:srgbClr val="000000"/>
            </a:solidFill>
            <a:tailEnd type="triangle" w="med" len="med"/>
          </a:ln>
        </p:spPr>
      </p:cxnSp>
      <p:sp>
        <p:nvSpPr>
          <p:cNvPr id="423" name="Textfeld 18"/>
          <p:cNvSpPr/>
          <p:nvPr/>
        </p:nvSpPr>
        <p:spPr>
          <a:xfrm rot="1641600">
            <a:off x="7430760" y="3972600"/>
            <a:ext cx="230904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Versuch von Erklärung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24" name="Gerade Verbindung mit Pfeil 19"/>
          <p:cNvCxnSpPr>
            <a:stCxn id="419" idx="0"/>
            <a:endCxn id="418" idx="2"/>
          </p:cNvCxnSpPr>
          <p:nvPr/>
        </p:nvCxnSpPr>
        <p:spPr>
          <a:xfrm flipV="1">
            <a:off x="10782720" y="1985400"/>
            <a:ext cx="720" cy="2887200"/>
          </a:xfrm>
          <a:prstGeom prst="straightConnector1">
            <a:avLst/>
          </a:prstGeom>
          <a:ln w="76200">
            <a:solidFill>
              <a:srgbClr val="000000"/>
            </a:solidFill>
            <a:tailEnd type="triangle" w="med" len="med"/>
          </a:ln>
        </p:spPr>
      </p:cxnSp>
      <p:sp>
        <p:nvSpPr>
          <p:cNvPr id="425" name="Textfeld 22"/>
          <p:cNvSpPr/>
          <p:nvPr/>
        </p:nvSpPr>
        <p:spPr>
          <a:xfrm>
            <a:off x="10782720" y="3321360"/>
            <a:ext cx="12369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Beeinflusst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26" name="Textfeld 2"/>
          <p:cNvSpPr/>
          <p:nvPr/>
        </p:nvSpPr>
        <p:spPr>
          <a:xfrm>
            <a:off x="933840" y="1462680"/>
            <a:ext cx="303984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Neue Fragestellung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27" name="Gerade Verbindung mit Pfeil 9"/>
          <p:cNvCxnSpPr>
            <a:stCxn id="417" idx="1"/>
            <a:endCxn id="426" idx="3"/>
          </p:cNvCxnSpPr>
          <p:nvPr/>
        </p:nvCxnSpPr>
        <p:spPr>
          <a:xfrm flipH="1" flipV="1">
            <a:off x="3973680" y="1724040"/>
            <a:ext cx="1671480" cy="1704960"/>
          </a:xfrm>
          <a:prstGeom prst="straightConnector1">
            <a:avLst/>
          </a:prstGeom>
          <a:ln w="76200">
            <a:solidFill>
              <a:srgbClr val="000000"/>
            </a:solidFill>
            <a:tailEnd type="triangle" w="med" len="med"/>
          </a:ln>
        </p:spPr>
      </p:cxnSp>
      <p:sp>
        <p:nvSpPr>
          <p:cNvPr id="428" name="Textfeld 16"/>
          <p:cNvSpPr/>
          <p:nvPr/>
        </p:nvSpPr>
        <p:spPr>
          <a:xfrm>
            <a:off x="307800" y="4872240"/>
            <a:ext cx="429192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Theoretische Überlegungen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29" name="Gerade Verbindung mit Pfeil 17"/>
          <p:cNvCxnSpPr>
            <a:stCxn id="426" idx="2"/>
            <a:endCxn id="428" idx="0"/>
          </p:cNvCxnSpPr>
          <p:nvPr/>
        </p:nvCxnSpPr>
        <p:spPr>
          <a:xfrm>
            <a:off x="2453760" y="1985400"/>
            <a:ext cx="360" cy="2887200"/>
          </a:xfrm>
          <a:prstGeom prst="straightConnector1">
            <a:avLst/>
          </a:prstGeom>
          <a:ln w="76200">
            <a:solidFill>
              <a:srgbClr val="000000"/>
            </a:solidFill>
            <a:tailEnd type="triangle" w="med" len="med"/>
          </a:ln>
        </p:spPr>
      </p:cxnSp>
      <p:cxnSp>
        <p:nvCxnSpPr>
          <p:cNvPr id="430" name="Gerade Verbindung mit Pfeil 27"/>
          <p:cNvCxnSpPr>
            <a:stCxn id="428" idx="3"/>
            <a:endCxn id="417" idx="1"/>
          </p:cNvCxnSpPr>
          <p:nvPr/>
        </p:nvCxnSpPr>
        <p:spPr>
          <a:xfrm flipV="1">
            <a:off x="4599720" y="3428640"/>
            <a:ext cx="1045440" cy="1705320"/>
          </a:xfrm>
          <a:prstGeom prst="straightConnector1">
            <a:avLst/>
          </a:prstGeom>
          <a:ln w="76200">
            <a:solidFill>
              <a:srgbClr val="000000"/>
            </a:solidFill>
            <a:tailEnd type="triangle" w="med" len="med"/>
          </a:ln>
        </p:spPr>
      </p:cxnSp>
      <p:sp>
        <p:nvSpPr>
          <p:cNvPr id="431" name="Textfeld 38"/>
          <p:cNvSpPr/>
          <p:nvPr/>
        </p:nvSpPr>
        <p:spPr>
          <a:xfrm rot="2823600">
            <a:off x="4500000" y="2251080"/>
            <a:ext cx="9039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Regt an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32" name="Textfeld 39"/>
          <p:cNvSpPr/>
          <p:nvPr/>
        </p:nvSpPr>
        <p:spPr>
          <a:xfrm>
            <a:off x="4902480" y="4448520"/>
            <a:ext cx="14122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Überarbeitet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33" name="Textfeld 40"/>
          <p:cNvSpPr/>
          <p:nvPr/>
        </p:nvSpPr>
        <p:spPr>
          <a:xfrm>
            <a:off x="1122480" y="3136680"/>
            <a:ext cx="12369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Beeinflusst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34" name="Gerade Verbindung mit Pfeil 10"/>
          <p:cNvCxnSpPr>
            <a:stCxn id="418" idx="1"/>
            <a:endCxn id="426" idx="3"/>
          </p:cNvCxnSpPr>
          <p:nvPr/>
        </p:nvCxnSpPr>
        <p:spPr>
          <a:xfrm flipH="1">
            <a:off x="3973680" y="1724040"/>
            <a:ext cx="5859000" cy="360"/>
          </a:xfrm>
          <a:prstGeom prst="straightConnector1">
            <a:avLst/>
          </a:prstGeom>
          <a:ln w="76200">
            <a:solidFill>
              <a:srgbClr val="000000"/>
            </a:solidFill>
            <a:tailEnd type="triangle" w="med" len="med"/>
          </a:ln>
        </p:spPr>
      </p:cxnSp>
      <p:sp>
        <p:nvSpPr>
          <p:cNvPr id="435" name="Textfeld 20"/>
          <p:cNvSpPr/>
          <p:nvPr/>
        </p:nvSpPr>
        <p:spPr>
          <a:xfrm>
            <a:off x="6062400" y="1332360"/>
            <a:ext cx="16696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Lässt entstehen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36" name="Gerade Verbindung mit Pfeil 21"/>
          <p:cNvCxnSpPr>
            <a:stCxn id="437" idx="0"/>
            <a:endCxn id="418" idx="1"/>
          </p:cNvCxnSpPr>
          <p:nvPr/>
        </p:nvCxnSpPr>
        <p:spPr>
          <a:xfrm flipV="1">
            <a:off x="6897600" y="1724040"/>
            <a:ext cx="2935080" cy="40179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med"/>
          </a:ln>
        </p:spPr>
      </p:cxnSp>
      <p:sp>
        <p:nvSpPr>
          <p:cNvPr id="437" name="Textfeld 28"/>
          <p:cNvSpPr/>
          <p:nvPr/>
        </p:nvSpPr>
        <p:spPr>
          <a:xfrm>
            <a:off x="5413680" y="5741640"/>
            <a:ext cx="296784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rgbClr val="FF0000"/>
                </a:solidFill>
                <a:effectLst/>
                <a:uFillTx/>
                <a:latin typeface="Calibri"/>
                <a:ea typeface="Arial"/>
              </a:rPr>
              <a:t>Aktuelle Methodik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38" name="Gerade Verbindung mit Pfeil 31"/>
          <p:cNvCxnSpPr>
            <a:stCxn id="437" idx="0"/>
            <a:endCxn id="428" idx="2"/>
          </p:cNvCxnSpPr>
          <p:nvPr/>
        </p:nvCxnSpPr>
        <p:spPr>
          <a:xfrm flipH="1" flipV="1">
            <a:off x="2453760" y="5394960"/>
            <a:ext cx="4444200" cy="3470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med"/>
          </a:ln>
        </p:spPr>
      </p:cxnSp>
      <p:sp>
        <p:nvSpPr>
          <p:cNvPr id="439" name="Textfeld 36"/>
          <p:cNvSpPr/>
          <p:nvPr/>
        </p:nvSpPr>
        <p:spPr>
          <a:xfrm>
            <a:off x="2903040" y="797400"/>
            <a:ext cx="199548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rgbClr val="FF0000"/>
                </a:solidFill>
                <a:effectLst/>
                <a:uFillTx/>
                <a:latin typeface="Calibri"/>
                <a:ea typeface="Arial"/>
              </a:rPr>
              <a:t>Gesellschaft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40" name="Gerade Verbindung mit Pfeil 37"/>
          <p:cNvCxnSpPr>
            <a:stCxn id="439" idx="1"/>
            <a:endCxn id="426" idx="0"/>
          </p:cNvCxnSpPr>
          <p:nvPr/>
        </p:nvCxnSpPr>
        <p:spPr>
          <a:xfrm flipH="1">
            <a:off x="2453760" y="1058760"/>
            <a:ext cx="449640" cy="4042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med"/>
          </a:ln>
        </p:spPr>
      </p:cxnSp>
      <p:sp>
        <p:nvSpPr>
          <p:cNvPr id="441" name="Textfeld 43"/>
          <p:cNvSpPr/>
          <p:nvPr/>
        </p:nvSpPr>
        <p:spPr>
          <a:xfrm>
            <a:off x="1477800" y="1022400"/>
            <a:ext cx="12369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FF0000"/>
                </a:solidFill>
                <a:effectLst/>
                <a:uFillTx/>
                <a:latin typeface="Calibri"/>
                <a:ea typeface="Arial"/>
              </a:rPr>
              <a:t>Beeinflusst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42" name="Textfeld 44"/>
          <p:cNvSpPr/>
          <p:nvPr/>
        </p:nvSpPr>
        <p:spPr>
          <a:xfrm>
            <a:off x="3391560" y="5575680"/>
            <a:ext cx="12081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FF0000"/>
                </a:solidFill>
                <a:effectLst/>
                <a:uFillTx/>
                <a:latin typeface="Calibri"/>
                <a:ea typeface="Arial"/>
              </a:rPr>
              <a:t>Ermöglicht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43" name="Textfeld 45"/>
          <p:cNvSpPr/>
          <p:nvPr/>
        </p:nvSpPr>
        <p:spPr>
          <a:xfrm rot="18300600">
            <a:off x="6818400" y="4487760"/>
            <a:ext cx="12441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FF0000"/>
                </a:solidFill>
                <a:effectLst/>
                <a:uFillTx/>
                <a:latin typeface="Calibri"/>
                <a:ea typeface="Arial"/>
              </a:rPr>
              <a:t>Beschränkt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44" name="Gerade Verbindung mit Pfeil 46"/>
          <p:cNvCxnSpPr>
            <a:stCxn id="439" idx="3"/>
            <a:endCxn id="418" idx="0"/>
          </p:cNvCxnSpPr>
          <p:nvPr/>
        </p:nvCxnSpPr>
        <p:spPr>
          <a:xfrm>
            <a:off x="4898520" y="1058760"/>
            <a:ext cx="5884920" cy="4042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med"/>
          </a:ln>
        </p:spPr>
      </p:cxnSp>
      <p:sp>
        <p:nvSpPr>
          <p:cNvPr id="445" name="Textfeld 49"/>
          <p:cNvSpPr/>
          <p:nvPr/>
        </p:nvSpPr>
        <p:spPr>
          <a:xfrm rot="235800">
            <a:off x="7380720" y="923040"/>
            <a:ext cx="113184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FF0000"/>
                </a:solidFill>
                <a:effectLst/>
                <a:uFillTx/>
                <a:latin typeface="Calibri"/>
                <a:ea typeface="Arial"/>
              </a:rPr>
              <a:t>Finanziert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46" name="Textfeld 51"/>
          <p:cNvSpPr/>
          <p:nvPr/>
        </p:nvSpPr>
        <p:spPr>
          <a:xfrm rot="20997000">
            <a:off x="8623440" y="5670000"/>
            <a:ext cx="275292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rgbClr val="FF0000"/>
                </a:solidFill>
                <a:effectLst/>
                <a:uFillTx/>
                <a:latin typeface="Calibri"/>
                <a:ea typeface="Arial"/>
              </a:rPr>
              <a:t>Globale Konflikte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47" name="Gerade Verbindung mit Pfeil 52"/>
          <p:cNvCxnSpPr>
            <a:stCxn id="446" idx="0"/>
            <a:endCxn id="418" idx="2"/>
          </p:cNvCxnSpPr>
          <p:nvPr/>
        </p:nvCxnSpPr>
        <p:spPr>
          <a:xfrm flipV="1">
            <a:off x="9954360" y="1985400"/>
            <a:ext cx="829080" cy="36903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med"/>
          </a:ln>
        </p:spPr>
      </p:cxnSp>
      <p:sp>
        <p:nvSpPr>
          <p:cNvPr id="448" name="Textfeld 55"/>
          <p:cNvSpPr/>
          <p:nvPr/>
        </p:nvSpPr>
        <p:spPr>
          <a:xfrm rot="17064600">
            <a:off x="9590400" y="3150720"/>
            <a:ext cx="139752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FF0000"/>
                </a:solidFill>
                <a:effectLst/>
                <a:uFillTx/>
                <a:latin typeface="Calibri"/>
                <a:ea typeface="Arial"/>
              </a:rPr>
              <a:t>Beschränken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49" name="Gerade Verbindung mit Pfeil 58"/>
          <p:cNvCxnSpPr>
            <a:stCxn id="439" idx="2"/>
            <a:endCxn id="446" idx="1"/>
          </p:cNvCxnSpPr>
          <p:nvPr/>
        </p:nvCxnSpPr>
        <p:spPr>
          <a:xfrm>
            <a:off x="3900960" y="1320120"/>
            <a:ext cx="4744080" cy="48531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med"/>
          </a:ln>
        </p:spPr>
      </p:cxnSp>
      <p:sp>
        <p:nvSpPr>
          <p:cNvPr id="450" name="Textfeld 61"/>
          <p:cNvSpPr/>
          <p:nvPr/>
        </p:nvSpPr>
        <p:spPr>
          <a:xfrm rot="2935200">
            <a:off x="5232600" y="2707920"/>
            <a:ext cx="84924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FF0000"/>
                </a:solidFill>
                <a:effectLst/>
                <a:uFillTx/>
                <a:latin typeface="Calibri"/>
                <a:ea typeface="Arial"/>
              </a:rPr>
              <a:t>Erstellt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51" name="Gerade Verbindung mit Pfeil 62"/>
          <p:cNvCxnSpPr>
            <a:stCxn id="439" idx="3"/>
            <a:endCxn id="417" idx="0"/>
          </p:cNvCxnSpPr>
          <p:nvPr/>
        </p:nvCxnSpPr>
        <p:spPr>
          <a:xfrm>
            <a:off x="4898520" y="1058760"/>
            <a:ext cx="1366920" cy="21088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med"/>
          </a:ln>
        </p:spPr>
      </p:cxnSp>
      <p:sp>
        <p:nvSpPr>
          <p:cNvPr id="452" name="Textfeld 65"/>
          <p:cNvSpPr/>
          <p:nvPr/>
        </p:nvSpPr>
        <p:spPr>
          <a:xfrm>
            <a:off x="5624280" y="2023200"/>
            <a:ext cx="68580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FF0000"/>
                </a:solidFill>
                <a:effectLst/>
                <a:uFillTx/>
                <a:latin typeface="Calibri"/>
                <a:ea typeface="Arial"/>
              </a:rPr>
              <a:t>Prägt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53" name="Textfeld 66"/>
          <p:cNvSpPr/>
          <p:nvPr/>
        </p:nvSpPr>
        <p:spPr>
          <a:xfrm>
            <a:off x="69840" y="5844960"/>
            <a:ext cx="335808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rgbClr val="133271"/>
                </a:solidFill>
                <a:effectLst/>
                <a:uFillTx/>
                <a:latin typeface="Calibri"/>
                <a:ea typeface="Arial"/>
              </a:rPr>
              <a:t>Wissenchaftler:innen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54" name="Gerade Verbindung mit Pfeil 67"/>
          <p:cNvCxnSpPr>
            <a:stCxn id="453" idx="0"/>
            <a:endCxn id="428" idx="2"/>
          </p:cNvCxnSpPr>
          <p:nvPr/>
        </p:nvCxnSpPr>
        <p:spPr>
          <a:xfrm flipV="1">
            <a:off x="1748880" y="5394960"/>
            <a:ext cx="705240" cy="450360"/>
          </a:xfrm>
          <a:prstGeom prst="straightConnector1">
            <a:avLst/>
          </a:prstGeom>
          <a:ln w="76200">
            <a:solidFill>
              <a:srgbClr val="133271"/>
            </a:solidFill>
            <a:tailEnd type="triangle" w="med" len="med"/>
          </a:ln>
        </p:spPr>
      </p:cxnSp>
      <p:sp>
        <p:nvSpPr>
          <p:cNvPr id="455" name="Textfeld 70"/>
          <p:cNvSpPr/>
          <p:nvPr/>
        </p:nvSpPr>
        <p:spPr>
          <a:xfrm>
            <a:off x="1935360" y="5554800"/>
            <a:ext cx="13690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133271"/>
                </a:solidFill>
                <a:effectLst/>
                <a:uFillTx/>
                <a:latin typeface="Calibri"/>
                <a:ea typeface="Arial"/>
              </a:rPr>
              <a:t>Ermöglichen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56" name="Gerade Verbindung mit Pfeil 71"/>
          <p:cNvCxnSpPr>
            <a:stCxn id="453" idx="3"/>
            <a:endCxn id="418" idx="2"/>
          </p:cNvCxnSpPr>
          <p:nvPr/>
        </p:nvCxnSpPr>
        <p:spPr>
          <a:xfrm flipV="1">
            <a:off x="3427920" y="1985400"/>
            <a:ext cx="7355520" cy="4121280"/>
          </a:xfrm>
          <a:prstGeom prst="straightConnector1">
            <a:avLst/>
          </a:prstGeom>
          <a:ln w="76200">
            <a:solidFill>
              <a:srgbClr val="133271"/>
            </a:solidFill>
            <a:tailEnd type="triangle" w="med" len="med"/>
          </a:ln>
        </p:spPr>
      </p:cxnSp>
      <p:sp>
        <p:nvSpPr>
          <p:cNvPr id="457" name="Textfeld 74"/>
          <p:cNvSpPr/>
          <p:nvPr/>
        </p:nvSpPr>
        <p:spPr>
          <a:xfrm rot="19903800">
            <a:off x="7479720" y="2996280"/>
            <a:ext cx="152712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133271"/>
                </a:solidFill>
                <a:effectLst/>
                <a:uFillTx/>
                <a:latin typeface="Calibri"/>
                <a:ea typeface="Arial"/>
              </a:rPr>
              <a:t>Interpretieren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58" name="Gerade Verbindung mit Pfeil 75"/>
          <p:cNvCxnSpPr>
            <a:stCxn id="453" idx="0"/>
            <a:endCxn id="439" idx="2"/>
          </p:cNvCxnSpPr>
          <p:nvPr/>
        </p:nvCxnSpPr>
        <p:spPr>
          <a:xfrm flipV="1">
            <a:off x="1748880" y="1320120"/>
            <a:ext cx="2152440" cy="45252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med"/>
          </a:ln>
        </p:spPr>
      </p:cxnSp>
      <p:sp>
        <p:nvSpPr>
          <p:cNvPr id="459" name="Textfeld 78"/>
          <p:cNvSpPr/>
          <p:nvPr/>
        </p:nvSpPr>
        <p:spPr>
          <a:xfrm rot="17847000">
            <a:off x="2500560" y="2706840"/>
            <a:ext cx="9705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FF0000"/>
                </a:solidFill>
                <a:effectLst/>
                <a:uFillTx/>
                <a:latin typeface="Calibri"/>
                <a:ea typeface="Arial"/>
              </a:rPr>
              <a:t>Sind Teil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60" name="Gerade Verbindung mit Pfeil 82"/>
          <p:cNvCxnSpPr>
            <a:stCxn id="453" idx="3"/>
            <a:endCxn id="419" idx="1"/>
          </p:cNvCxnSpPr>
          <p:nvPr/>
        </p:nvCxnSpPr>
        <p:spPr>
          <a:xfrm flipV="1">
            <a:off x="3427920" y="5133600"/>
            <a:ext cx="6686280" cy="973080"/>
          </a:xfrm>
          <a:prstGeom prst="straightConnector1">
            <a:avLst/>
          </a:prstGeom>
          <a:ln w="76200">
            <a:solidFill>
              <a:srgbClr val="133271"/>
            </a:solidFill>
            <a:tailEnd type="triangle" w="med" len="med"/>
          </a:ln>
        </p:spPr>
      </p:cxnSp>
      <p:sp>
        <p:nvSpPr>
          <p:cNvPr id="461" name="Textfeld 85"/>
          <p:cNvSpPr/>
          <p:nvPr/>
        </p:nvSpPr>
        <p:spPr>
          <a:xfrm rot="21166800">
            <a:off x="7878960" y="4993560"/>
            <a:ext cx="152712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133271"/>
                </a:solidFill>
                <a:effectLst/>
                <a:uFillTx/>
                <a:latin typeface="Calibri"/>
                <a:ea typeface="Arial"/>
              </a:rPr>
              <a:t>Interpretieren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62" name="Textfeld 86"/>
          <p:cNvSpPr/>
          <p:nvPr/>
        </p:nvSpPr>
        <p:spPr>
          <a:xfrm>
            <a:off x="-38160" y="2311560"/>
            <a:ext cx="170172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rgbClr val="133271"/>
                </a:solidFill>
                <a:effectLst/>
                <a:uFillTx/>
                <a:latin typeface="Calibri"/>
                <a:ea typeface="Arial"/>
              </a:rPr>
              <a:t>Forschung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63" name="Gerade Verbindung mit Pfeil 87"/>
          <p:cNvCxnSpPr>
            <a:stCxn id="439" idx="2"/>
            <a:endCxn id="462" idx="0"/>
          </p:cNvCxnSpPr>
          <p:nvPr/>
        </p:nvCxnSpPr>
        <p:spPr>
          <a:xfrm flipH="1">
            <a:off x="812880" y="1320120"/>
            <a:ext cx="3088440" cy="9918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med"/>
          </a:ln>
        </p:spPr>
      </p:cxnSp>
      <p:sp>
        <p:nvSpPr>
          <p:cNvPr id="464" name="Textfeld 90"/>
          <p:cNvSpPr/>
          <p:nvPr/>
        </p:nvSpPr>
        <p:spPr>
          <a:xfrm rot="20587200">
            <a:off x="1202400" y="1982880"/>
            <a:ext cx="113184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FF0000"/>
                </a:solidFill>
                <a:effectLst/>
                <a:uFillTx/>
                <a:latin typeface="Calibri"/>
                <a:ea typeface="Arial"/>
              </a:rPr>
              <a:t>Finanziert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65" name="Gerade Verbindung mit Pfeil 91"/>
          <p:cNvCxnSpPr>
            <a:stCxn id="462" idx="2"/>
            <a:endCxn id="453" idx="0"/>
          </p:cNvCxnSpPr>
          <p:nvPr/>
        </p:nvCxnSpPr>
        <p:spPr>
          <a:xfrm>
            <a:off x="812880" y="2834280"/>
            <a:ext cx="936360" cy="3011040"/>
          </a:xfrm>
          <a:prstGeom prst="straightConnector1">
            <a:avLst/>
          </a:prstGeom>
          <a:ln w="76200">
            <a:solidFill>
              <a:srgbClr val="133271"/>
            </a:solidFill>
            <a:tailEnd type="triangle" w="med" len="med"/>
          </a:ln>
        </p:spPr>
      </p:cxnSp>
      <p:sp>
        <p:nvSpPr>
          <p:cNvPr id="466" name="Textfeld 94"/>
          <p:cNvSpPr/>
          <p:nvPr/>
        </p:nvSpPr>
        <p:spPr>
          <a:xfrm>
            <a:off x="443880" y="4201200"/>
            <a:ext cx="8902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133271"/>
                </a:solidFill>
                <a:effectLst/>
                <a:uFillTx/>
                <a:latin typeface="Calibri"/>
                <a:ea typeface="Arial"/>
              </a:rPr>
              <a:t>Fördert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67" name="Gerade Verbindung mit Pfeil 98"/>
          <p:cNvCxnSpPr>
            <a:stCxn id="462" idx="0"/>
            <a:endCxn id="426" idx="1"/>
          </p:cNvCxnSpPr>
          <p:nvPr/>
        </p:nvCxnSpPr>
        <p:spPr>
          <a:xfrm flipV="1">
            <a:off x="812880" y="1724040"/>
            <a:ext cx="121320" cy="587880"/>
          </a:xfrm>
          <a:prstGeom prst="straightConnector1">
            <a:avLst/>
          </a:prstGeom>
          <a:ln w="76200">
            <a:solidFill>
              <a:srgbClr val="133271"/>
            </a:solidFill>
            <a:tailEnd type="triangle" w="med" len="med"/>
          </a:ln>
        </p:spPr>
      </p:cxnSp>
      <p:sp>
        <p:nvSpPr>
          <p:cNvPr id="468" name="Textfeld 101"/>
          <p:cNvSpPr/>
          <p:nvPr/>
        </p:nvSpPr>
        <p:spPr>
          <a:xfrm>
            <a:off x="-24120" y="1876680"/>
            <a:ext cx="9039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133271"/>
                </a:solidFill>
                <a:effectLst/>
                <a:uFillTx/>
                <a:latin typeface="Calibri"/>
                <a:ea typeface="Arial"/>
              </a:rPr>
              <a:t>Regt an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69" name="Gerade Verbindung mit Pfeil 102"/>
          <p:cNvCxnSpPr>
            <a:stCxn id="453" idx="3"/>
            <a:endCxn id="417" idx="1"/>
          </p:cNvCxnSpPr>
          <p:nvPr/>
        </p:nvCxnSpPr>
        <p:spPr>
          <a:xfrm flipV="1">
            <a:off x="3427920" y="3428640"/>
            <a:ext cx="2217240" cy="2678040"/>
          </a:xfrm>
          <a:prstGeom prst="straightConnector1">
            <a:avLst/>
          </a:prstGeom>
          <a:ln w="76200">
            <a:solidFill>
              <a:srgbClr val="133271"/>
            </a:solidFill>
            <a:tailEnd type="triangle" w="med" len="med"/>
          </a:ln>
        </p:spPr>
      </p:cxnSp>
      <p:sp>
        <p:nvSpPr>
          <p:cNvPr id="470" name="Textfeld 105"/>
          <p:cNvSpPr/>
          <p:nvPr/>
        </p:nvSpPr>
        <p:spPr>
          <a:xfrm rot="18701400">
            <a:off x="3960360" y="4218120"/>
            <a:ext cx="127872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133271"/>
                </a:solidFill>
                <a:effectLst/>
                <a:uFillTx/>
                <a:latin typeface="Calibri"/>
                <a:ea typeface="Arial"/>
              </a:rPr>
              <a:t>Diskutieren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71" name="Gerade Verbindung mit Pfeil 106"/>
          <p:cNvCxnSpPr>
            <a:stCxn id="446" idx="1"/>
            <a:endCxn id="453" idx="3"/>
          </p:cNvCxnSpPr>
          <p:nvPr/>
        </p:nvCxnSpPr>
        <p:spPr>
          <a:xfrm flipH="1" flipV="1">
            <a:off x="3427920" y="6106320"/>
            <a:ext cx="5217120" cy="669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med"/>
          </a:ln>
        </p:spPr>
      </p:cxnSp>
      <p:sp>
        <p:nvSpPr>
          <p:cNvPr id="472" name="Textfeld 109"/>
          <p:cNvSpPr/>
          <p:nvPr/>
        </p:nvSpPr>
        <p:spPr>
          <a:xfrm>
            <a:off x="4251240" y="6096960"/>
            <a:ext cx="111780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FF0000"/>
                </a:solidFill>
                <a:effectLst/>
                <a:uFillTx/>
                <a:latin typeface="Calibri"/>
                <a:ea typeface="Arial"/>
              </a:rPr>
              <a:t>Bedrohen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73" name="PlaceHolder 4"/>
          <p:cNvSpPr>
            <a:spLocks noGrp="1"/>
          </p:cNvSpPr>
          <p:nvPr>
            <p:ph type="dt" idx="141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B573F263-AE3C-4C37-A5CA-24C3583AB24D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… ist auch ein Modell.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475" name="PlaceHolder 2"/>
          <p:cNvSpPr>
            <a:spLocks noGrp="1"/>
          </p:cNvSpPr>
          <p:nvPr>
            <p:ph type="ftr" idx="142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76" name="PlaceHolder 3"/>
          <p:cNvSpPr>
            <a:spLocks noGrp="1"/>
          </p:cNvSpPr>
          <p:nvPr>
            <p:ph type="sldNum" idx="143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DF8D145-3DDC-473B-80F1-5AD24D8A0C49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41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77" name="Textfeld 7"/>
          <p:cNvSpPr/>
          <p:nvPr/>
        </p:nvSpPr>
        <p:spPr>
          <a:xfrm>
            <a:off x="9832320" y="1462680"/>
            <a:ext cx="190116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Experiment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78" name="Textfeld 8"/>
          <p:cNvSpPr/>
          <p:nvPr/>
        </p:nvSpPr>
        <p:spPr>
          <a:xfrm>
            <a:off x="10113840" y="4872240"/>
            <a:ext cx="133740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Realität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79" name="Gerade Verbindung mit Pfeil 11"/>
          <p:cNvCxnSpPr>
            <a:stCxn id="477" idx="1"/>
          </p:cNvCxnSpPr>
          <p:nvPr/>
        </p:nvCxnSpPr>
        <p:spPr>
          <a:xfrm flipH="1">
            <a:off x="7277400" y="1724040"/>
            <a:ext cx="2555280" cy="1782000"/>
          </a:xfrm>
          <a:prstGeom prst="straightConnector1">
            <a:avLst/>
          </a:prstGeom>
          <a:ln w="76200">
            <a:solidFill>
              <a:srgbClr val="000000"/>
            </a:solidFill>
            <a:tailEnd type="triangle" w="med" len="med"/>
          </a:ln>
        </p:spPr>
      </p:cxnSp>
      <p:sp>
        <p:nvSpPr>
          <p:cNvPr id="480" name="Textfeld 14"/>
          <p:cNvSpPr/>
          <p:nvPr/>
        </p:nvSpPr>
        <p:spPr>
          <a:xfrm rot="19771800">
            <a:off x="7696440" y="2190600"/>
            <a:ext cx="113004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Widerlegt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81" name="Gerade Verbindung mit Pfeil 15"/>
          <p:cNvCxnSpPr>
            <a:endCxn id="478" idx="1"/>
          </p:cNvCxnSpPr>
          <p:nvPr/>
        </p:nvCxnSpPr>
        <p:spPr>
          <a:xfrm>
            <a:off x="7277400" y="3505680"/>
            <a:ext cx="2836800" cy="1628280"/>
          </a:xfrm>
          <a:prstGeom prst="straightConnector1">
            <a:avLst/>
          </a:prstGeom>
          <a:ln w="76200">
            <a:solidFill>
              <a:srgbClr val="000000"/>
            </a:solidFill>
            <a:tailEnd type="triangle" w="med" len="med"/>
          </a:ln>
        </p:spPr>
      </p:cxnSp>
      <p:sp>
        <p:nvSpPr>
          <p:cNvPr id="482" name="Textfeld 18"/>
          <p:cNvSpPr/>
          <p:nvPr/>
        </p:nvSpPr>
        <p:spPr>
          <a:xfrm rot="1641600">
            <a:off x="7430760" y="3972600"/>
            <a:ext cx="230904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Versuch von Erklärung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83" name="Gerade Verbindung mit Pfeil 19"/>
          <p:cNvCxnSpPr>
            <a:stCxn id="478" idx="0"/>
            <a:endCxn id="477" idx="2"/>
          </p:cNvCxnSpPr>
          <p:nvPr/>
        </p:nvCxnSpPr>
        <p:spPr>
          <a:xfrm flipV="1">
            <a:off x="10782720" y="1985400"/>
            <a:ext cx="720" cy="2887200"/>
          </a:xfrm>
          <a:prstGeom prst="straightConnector1">
            <a:avLst/>
          </a:prstGeom>
          <a:ln w="76200">
            <a:solidFill>
              <a:srgbClr val="000000"/>
            </a:solidFill>
            <a:tailEnd type="triangle" w="med" len="med"/>
          </a:ln>
        </p:spPr>
      </p:cxnSp>
      <p:sp>
        <p:nvSpPr>
          <p:cNvPr id="484" name="Textfeld 22"/>
          <p:cNvSpPr/>
          <p:nvPr/>
        </p:nvSpPr>
        <p:spPr>
          <a:xfrm>
            <a:off x="10782720" y="3321360"/>
            <a:ext cx="12369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Beeinflusst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85" name="Textfeld 2"/>
          <p:cNvSpPr/>
          <p:nvPr/>
        </p:nvSpPr>
        <p:spPr>
          <a:xfrm>
            <a:off x="933840" y="1462680"/>
            <a:ext cx="303984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Neue Fragestellung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86" name="Gerade Verbindung mit Pfeil 9"/>
          <p:cNvCxnSpPr>
            <a:endCxn id="485" idx="3"/>
          </p:cNvCxnSpPr>
          <p:nvPr/>
        </p:nvCxnSpPr>
        <p:spPr>
          <a:xfrm flipH="1" flipV="1">
            <a:off x="3973680" y="1724040"/>
            <a:ext cx="852840" cy="1782000"/>
          </a:xfrm>
          <a:prstGeom prst="straightConnector1">
            <a:avLst/>
          </a:prstGeom>
          <a:ln w="76200">
            <a:solidFill>
              <a:srgbClr val="000000"/>
            </a:solidFill>
            <a:tailEnd type="triangle" w="med" len="med"/>
          </a:ln>
        </p:spPr>
      </p:cxnSp>
      <p:sp>
        <p:nvSpPr>
          <p:cNvPr id="487" name="Textfeld 16"/>
          <p:cNvSpPr/>
          <p:nvPr/>
        </p:nvSpPr>
        <p:spPr>
          <a:xfrm>
            <a:off x="307800" y="4872240"/>
            <a:ext cx="429192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Theoretische Überlegungen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88" name="Gerade Verbindung mit Pfeil 17"/>
          <p:cNvCxnSpPr>
            <a:stCxn id="485" idx="2"/>
            <a:endCxn id="487" idx="0"/>
          </p:cNvCxnSpPr>
          <p:nvPr/>
        </p:nvCxnSpPr>
        <p:spPr>
          <a:xfrm>
            <a:off x="2453760" y="1985400"/>
            <a:ext cx="360" cy="2887200"/>
          </a:xfrm>
          <a:prstGeom prst="straightConnector1">
            <a:avLst/>
          </a:prstGeom>
          <a:ln w="76200">
            <a:solidFill>
              <a:srgbClr val="000000"/>
            </a:solidFill>
            <a:tailEnd type="triangle" w="med" len="med"/>
          </a:ln>
        </p:spPr>
      </p:cxnSp>
      <p:cxnSp>
        <p:nvCxnSpPr>
          <p:cNvPr id="489" name="Gerade Verbindung mit Pfeil 27"/>
          <p:cNvCxnSpPr>
            <a:stCxn id="487" idx="3"/>
          </p:cNvCxnSpPr>
          <p:nvPr/>
        </p:nvCxnSpPr>
        <p:spPr>
          <a:xfrm flipV="1">
            <a:off x="4599720" y="3505680"/>
            <a:ext cx="226800" cy="1628280"/>
          </a:xfrm>
          <a:prstGeom prst="straightConnector1">
            <a:avLst/>
          </a:prstGeom>
          <a:ln w="76200">
            <a:solidFill>
              <a:srgbClr val="000000"/>
            </a:solidFill>
            <a:tailEnd type="triangle" w="med" len="med"/>
          </a:ln>
        </p:spPr>
      </p:cxnSp>
      <p:sp>
        <p:nvSpPr>
          <p:cNvPr id="490" name="Textfeld 38"/>
          <p:cNvSpPr/>
          <p:nvPr/>
        </p:nvSpPr>
        <p:spPr>
          <a:xfrm rot="2823600">
            <a:off x="4500000" y="2251080"/>
            <a:ext cx="9039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Regt an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91" name="Textfeld 39"/>
          <p:cNvSpPr/>
          <p:nvPr/>
        </p:nvSpPr>
        <p:spPr>
          <a:xfrm>
            <a:off x="4902480" y="4448520"/>
            <a:ext cx="14122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Überarbeitet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492" name="Textfeld 40"/>
          <p:cNvSpPr/>
          <p:nvPr/>
        </p:nvSpPr>
        <p:spPr>
          <a:xfrm>
            <a:off x="1122480" y="3136680"/>
            <a:ext cx="12369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Beeinflusst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93" name="Gerade Verbindung mit Pfeil 10"/>
          <p:cNvCxnSpPr>
            <a:stCxn id="477" idx="1"/>
            <a:endCxn id="485" idx="3"/>
          </p:cNvCxnSpPr>
          <p:nvPr/>
        </p:nvCxnSpPr>
        <p:spPr>
          <a:xfrm flipH="1">
            <a:off x="3973680" y="1724040"/>
            <a:ext cx="5859000" cy="360"/>
          </a:xfrm>
          <a:prstGeom prst="straightConnector1">
            <a:avLst/>
          </a:prstGeom>
          <a:ln w="76200">
            <a:solidFill>
              <a:srgbClr val="000000"/>
            </a:solidFill>
            <a:tailEnd type="triangle" w="med" len="med"/>
          </a:ln>
        </p:spPr>
      </p:cxnSp>
      <p:sp>
        <p:nvSpPr>
          <p:cNvPr id="494" name="Textfeld 20"/>
          <p:cNvSpPr/>
          <p:nvPr/>
        </p:nvSpPr>
        <p:spPr>
          <a:xfrm>
            <a:off x="6062400" y="1332360"/>
            <a:ext cx="16696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Lässt entstehen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95" name="Gerade Verbindung mit Pfeil 21"/>
          <p:cNvCxnSpPr>
            <a:stCxn id="496" idx="0"/>
            <a:endCxn id="477" idx="1"/>
          </p:cNvCxnSpPr>
          <p:nvPr/>
        </p:nvCxnSpPr>
        <p:spPr>
          <a:xfrm flipV="1">
            <a:off x="6897600" y="1724040"/>
            <a:ext cx="2935080" cy="40179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med"/>
          </a:ln>
        </p:spPr>
      </p:cxnSp>
      <p:sp>
        <p:nvSpPr>
          <p:cNvPr id="496" name="Textfeld 28"/>
          <p:cNvSpPr/>
          <p:nvPr/>
        </p:nvSpPr>
        <p:spPr>
          <a:xfrm>
            <a:off x="5413680" y="5741640"/>
            <a:ext cx="296784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rgbClr val="FF0000"/>
                </a:solidFill>
                <a:effectLst/>
                <a:uFillTx/>
                <a:latin typeface="Calibri"/>
                <a:ea typeface="Arial"/>
              </a:rPr>
              <a:t>Aktuelle Methodik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97" name="Gerade Verbindung mit Pfeil 31"/>
          <p:cNvCxnSpPr>
            <a:stCxn id="496" idx="0"/>
            <a:endCxn id="487" idx="2"/>
          </p:cNvCxnSpPr>
          <p:nvPr/>
        </p:nvCxnSpPr>
        <p:spPr>
          <a:xfrm flipH="1" flipV="1">
            <a:off x="2453760" y="5394960"/>
            <a:ext cx="4444200" cy="34704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med"/>
          </a:ln>
        </p:spPr>
      </p:cxnSp>
      <p:sp>
        <p:nvSpPr>
          <p:cNvPr id="498" name="Textfeld 36"/>
          <p:cNvSpPr/>
          <p:nvPr/>
        </p:nvSpPr>
        <p:spPr>
          <a:xfrm>
            <a:off x="2903040" y="797400"/>
            <a:ext cx="199548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rgbClr val="FF0000"/>
                </a:solidFill>
                <a:effectLst/>
                <a:uFillTx/>
                <a:latin typeface="Calibri"/>
                <a:ea typeface="Arial"/>
              </a:rPr>
              <a:t>Gesellschaft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499" name="Gerade Verbindung mit Pfeil 37"/>
          <p:cNvCxnSpPr>
            <a:stCxn id="498" idx="1"/>
            <a:endCxn id="485" idx="0"/>
          </p:cNvCxnSpPr>
          <p:nvPr/>
        </p:nvCxnSpPr>
        <p:spPr>
          <a:xfrm flipH="1">
            <a:off x="2453760" y="1058760"/>
            <a:ext cx="449640" cy="4042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med"/>
          </a:ln>
        </p:spPr>
      </p:cxnSp>
      <p:sp>
        <p:nvSpPr>
          <p:cNvPr id="500" name="Textfeld 43"/>
          <p:cNvSpPr/>
          <p:nvPr/>
        </p:nvSpPr>
        <p:spPr>
          <a:xfrm>
            <a:off x="1477800" y="1022400"/>
            <a:ext cx="12369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FF0000"/>
                </a:solidFill>
                <a:effectLst/>
                <a:uFillTx/>
                <a:latin typeface="Calibri"/>
                <a:ea typeface="Arial"/>
              </a:rPr>
              <a:t>Beeinflusst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01" name="Textfeld 44"/>
          <p:cNvSpPr/>
          <p:nvPr/>
        </p:nvSpPr>
        <p:spPr>
          <a:xfrm>
            <a:off x="3391560" y="5575680"/>
            <a:ext cx="12081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FF0000"/>
                </a:solidFill>
                <a:effectLst/>
                <a:uFillTx/>
                <a:latin typeface="Calibri"/>
                <a:ea typeface="Arial"/>
              </a:rPr>
              <a:t>Ermöglicht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02" name="Textfeld 45"/>
          <p:cNvSpPr/>
          <p:nvPr/>
        </p:nvSpPr>
        <p:spPr>
          <a:xfrm rot="18300600">
            <a:off x="6818400" y="4487760"/>
            <a:ext cx="12441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FF0000"/>
                </a:solidFill>
                <a:effectLst/>
                <a:uFillTx/>
                <a:latin typeface="Calibri"/>
                <a:ea typeface="Arial"/>
              </a:rPr>
              <a:t>Beschränkt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503" name="Gerade Verbindung mit Pfeil 46"/>
          <p:cNvCxnSpPr>
            <a:stCxn id="498" idx="3"/>
            <a:endCxn id="477" idx="0"/>
          </p:cNvCxnSpPr>
          <p:nvPr/>
        </p:nvCxnSpPr>
        <p:spPr>
          <a:xfrm>
            <a:off x="4898520" y="1058760"/>
            <a:ext cx="5884920" cy="4042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med"/>
          </a:ln>
        </p:spPr>
      </p:cxnSp>
      <p:sp>
        <p:nvSpPr>
          <p:cNvPr id="504" name="Textfeld 49"/>
          <p:cNvSpPr/>
          <p:nvPr/>
        </p:nvSpPr>
        <p:spPr>
          <a:xfrm rot="235800">
            <a:off x="7380720" y="923040"/>
            <a:ext cx="113184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FF0000"/>
                </a:solidFill>
                <a:effectLst/>
                <a:uFillTx/>
                <a:latin typeface="Calibri"/>
                <a:ea typeface="Arial"/>
              </a:rPr>
              <a:t>Finanziert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05" name="Textfeld 51"/>
          <p:cNvSpPr/>
          <p:nvPr/>
        </p:nvSpPr>
        <p:spPr>
          <a:xfrm rot="20997000">
            <a:off x="8623440" y="5670000"/>
            <a:ext cx="275292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rgbClr val="FF0000"/>
                </a:solidFill>
                <a:effectLst/>
                <a:uFillTx/>
                <a:latin typeface="Calibri"/>
                <a:ea typeface="Arial"/>
              </a:rPr>
              <a:t>Globale Konflikte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506" name="Gerade Verbindung mit Pfeil 52"/>
          <p:cNvCxnSpPr>
            <a:stCxn id="505" idx="0"/>
            <a:endCxn id="477" idx="2"/>
          </p:cNvCxnSpPr>
          <p:nvPr/>
        </p:nvCxnSpPr>
        <p:spPr>
          <a:xfrm flipV="1">
            <a:off x="9954360" y="1985400"/>
            <a:ext cx="829080" cy="36903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med"/>
          </a:ln>
        </p:spPr>
      </p:cxnSp>
      <p:sp>
        <p:nvSpPr>
          <p:cNvPr id="507" name="Textfeld 55"/>
          <p:cNvSpPr/>
          <p:nvPr/>
        </p:nvSpPr>
        <p:spPr>
          <a:xfrm rot="17064600">
            <a:off x="9590400" y="3150720"/>
            <a:ext cx="139752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FF0000"/>
                </a:solidFill>
                <a:effectLst/>
                <a:uFillTx/>
                <a:latin typeface="Calibri"/>
                <a:ea typeface="Arial"/>
              </a:rPr>
              <a:t>Beschränken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508" name="Gerade Verbindung mit Pfeil 58"/>
          <p:cNvCxnSpPr>
            <a:stCxn id="498" idx="2"/>
            <a:endCxn id="505" idx="1"/>
          </p:cNvCxnSpPr>
          <p:nvPr/>
        </p:nvCxnSpPr>
        <p:spPr>
          <a:xfrm>
            <a:off x="3900960" y="1320120"/>
            <a:ext cx="4744080" cy="48531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med"/>
          </a:ln>
        </p:spPr>
      </p:cxnSp>
      <p:sp>
        <p:nvSpPr>
          <p:cNvPr id="509" name="Textfeld 61"/>
          <p:cNvSpPr/>
          <p:nvPr/>
        </p:nvSpPr>
        <p:spPr>
          <a:xfrm rot="2935200">
            <a:off x="5232600" y="2707920"/>
            <a:ext cx="84924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FF0000"/>
                </a:solidFill>
                <a:effectLst/>
                <a:uFillTx/>
                <a:latin typeface="Calibri"/>
                <a:ea typeface="Arial"/>
              </a:rPr>
              <a:t>Erstellt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510" name="Gerade Verbindung mit Pfeil 62"/>
          <p:cNvCxnSpPr>
            <a:stCxn id="498" idx="3"/>
          </p:cNvCxnSpPr>
          <p:nvPr/>
        </p:nvCxnSpPr>
        <p:spPr>
          <a:xfrm>
            <a:off x="4898520" y="1058760"/>
            <a:ext cx="1153440" cy="19396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med"/>
          </a:ln>
        </p:spPr>
      </p:cxnSp>
      <p:sp>
        <p:nvSpPr>
          <p:cNvPr id="511" name="Textfeld 65"/>
          <p:cNvSpPr/>
          <p:nvPr/>
        </p:nvSpPr>
        <p:spPr>
          <a:xfrm>
            <a:off x="5624280" y="2023200"/>
            <a:ext cx="68580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FF0000"/>
                </a:solidFill>
                <a:effectLst/>
                <a:uFillTx/>
                <a:latin typeface="Calibri"/>
                <a:ea typeface="Arial"/>
              </a:rPr>
              <a:t>Prägt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12" name="Textfeld 66"/>
          <p:cNvSpPr/>
          <p:nvPr/>
        </p:nvSpPr>
        <p:spPr>
          <a:xfrm>
            <a:off x="69840" y="5844960"/>
            <a:ext cx="335808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rgbClr val="133271"/>
                </a:solidFill>
                <a:effectLst/>
                <a:uFillTx/>
                <a:latin typeface="Calibri"/>
                <a:ea typeface="Arial"/>
              </a:rPr>
              <a:t>Wissenchaftler:innen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513" name="Gerade Verbindung mit Pfeil 67"/>
          <p:cNvCxnSpPr>
            <a:stCxn id="512" idx="0"/>
            <a:endCxn id="487" idx="2"/>
          </p:cNvCxnSpPr>
          <p:nvPr/>
        </p:nvCxnSpPr>
        <p:spPr>
          <a:xfrm flipV="1">
            <a:off x="1748880" y="5394960"/>
            <a:ext cx="705240" cy="450360"/>
          </a:xfrm>
          <a:prstGeom prst="straightConnector1">
            <a:avLst/>
          </a:prstGeom>
          <a:ln w="76200">
            <a:solidFill>
              <a:srgbClr val="133271"/>
            </a:solidFill>
            <a:tailEnd type="triangle" w="med" len="med"/>
          </a:ln>
        </p:spPr>
      </p:cxnSp>
      <p:sp>
        <p:nvSpPr>
          <p:cNvPr id="514" name="Textfeld 70"/>
          <p:cNvSpPr/>
          <p:nvPr/>
        </p:nvSpPr>
        <p:spPr>
          <a:xfrm>
            <a:off x="1935360" y="5554800"/>
            <a:ext cx="13690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133271"/>
                </a:solidFill>
                <a:effectLst/>
                <a:uFillTx/>
                <a:latin typeface="Calibri"/>
                <a:ea typeface="Arial"/>
              </a:rPr>
              <a:t>Ermöglichen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515" name="Gerade Verbindung mit Pfeil 71"/>
          <p:cNvCxnSpPr>
            <a:stCxn id="512" idx="3"/>
            <a:endCxn id="477" idx="2"/>
          </p:cNvCxnSpPr>
          <p:nvPr/>
        </p:nvCxnSpPr>
        <p:spPr>
          <a:xfrm flipV="1">
            <a:off x="3427920" y="1985400"/>
            <a:ext cx="7355520" cy="4121280"/>
          </a:xfrm>
          <a:prstGeom prst="straightConnector1">
            <a:avLst/>
          </a:prstGeom>
          <a:ln w="76200">
            <a:solidFill>
              <a:srgbClr val="133271"/>
            </a:solidFill>
            <a:tailEnd type="triangle" w="med" len="med"/>
          </a:ln>
        </p:spPr>
      </p:cxnSp>
      <p:sp>
        <p:nvSpPr>
          <p:cNvPr id="516" name="Textfeld 74"/>
          <p:cNvSpPr/>
          <p:nvPr/>
        </p:nvSpPr>
        <p:spPr>
          <a:xfrm rot="19903800">
            <a:off x="7479720" y="2996280"/>
            <a:ext cx="152712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133271"/>
                </a:solidFill>
                <a:effectLst/>
                <a:uFillTx/>
                <a:latin typeface="Calibri"/>
                <a:ea typeface="Arial"/>
              </a:rPr>
              <a:t>Interpretieren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517" name="Gerade Verbindung mit Pfeil 75"/>
          <p:cNvCxnSpPr>
            <a:stCxn id="512" idx="0"/>
            <a:endCxn id="498" idx="2"/>
          </p:cNvCxnSpPr>
          <p:nvPr/>
        </p:nvCxnSpPr>
        <p:spPr>
          <a:xfrm flipV="1">
            <a:off x="1748880" y="1320120"/>
            <a:ext cx="2152440" cy="45252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med"/>
          </a:ln>
        </p:spPr>
      </p:cxnSp>
      <p:sp>
        <p:nvSpPr>
          <p:cNvPr id="518" name="Textfeld 78"/>
          <p:cNvSpPr/>
          <p:nvPr/>
        </p:nvSpPr>
        <p:spPr>
          <a:xfrm rot="17847000">
            <a:off x="2500560" y="2706840"/>
            <a:ext cx="9705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FF0000"/>
                </a:solidFill>
                <a:effectLst/>
                <a:uFillTx/>
                <a:latin typeface="Calibri"/>
                <a:ea typeface="Arial"/>
              </a:rPr>
              <a:t>Sind Teil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519" name="Gerade Verbindung mit Pfeil 82"/>
          <p:cNvCxnSpPr>
            <a:stCxn id="512" idx="3"/>
            <a:endCxn id="478" idx="1"/>
          </p:cNvCxnSpPr>
          <p:nvPr/>
        </p:nvCxnSpPr>
        <p:spPr>
          <a:xfrm flipV="1">
            <a:off x="3427920" y="5133600"/>
            <a:ext cx="6686280" cy="973080"/>
          </a:xfrm>
          <a:prstGeom prst="straightConnector1">
            <a:avLst/>
          </a:prstGeom>
          <a:ln w="76200">
            <a:solidFill>
              <a:srgbClr val="133271"/>
            </a:solidFill>
            <a:tailEnd type="triangle" w="med" len="med"/>
          </a:ln>
        </p:spPr>
      </p:cxnSp>
      <p:sp>
        <p:nvSpPr>
          <p:cNvPr id="520" name="Textfeld 85"/>
          <p:cNvSpPr/>
          <p:nvPr/>
        </p:nvSpPr>
        <p:spPr>
          <a:xfrm rot="21166800">
            <a:off x="7878960" y="4993560"/>
            <a:ext cx="152712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133271"/>
                </a:solidFill>
                <a:effectLst/>
                <a:uFillTx/>
                <a:latin typeface="Calibri"/>
                <a:ea typeface="Arial"/>
              </a:rPr>
              <a:t>Interpretieren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21" name="Textfeld 86"/>
          <p:cNvSpPr/>
          <p:nvPr/>
        </p:nvSpPr>
        <p:spPr>
          <a:xfrm>
            <a:off x="-38160" y="2311560"/>
            <a:ext cx="170172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1" u="none" strike="noStrike">
                <a:solidFill>
                  <a:srgbClr val="133271"/>
                </a:solidFill>
                <a:effectLst/>
                <a:uFillTx/>
                <a:latin typeface="Calibri"/>
                <a:ea typeface="Arial"/>
              </a:rPr>
              <a:t>Forschung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522" name="Gerade Verbindung mit Pfeil 87"/>
          <p:cNvCxnSpPr>
            <a:stCxn id="498" idx="2"/>
            <a:endCxn id="521" idx="0"/>
          </p:cNvCxnSpPr>
          <p:nvPr/>
        </p:nvCxnSpPr>
        <p:spPr>
          <a:xfrm flipH="1">
            <a:off x="812880" y="1320120"/>
            <a:ext cx="3088440" cy="9918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med"/>
          </a:ln>
        </p:spPr>
      </p:cxnSp>
      <p:sp>
        <p:nvSpPr>
          <p:cNvPr id="523" name="Textfeld 90"/>
          <p:cNvSpPr/>
          <p:nvPr/>
        </p:nvSpPr>
        <p:spPr>
          <a:xfrm rot="20587200">
            <a:off x="1202400" y="1982880"/>
            <a:ext cx="113184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FF0000"/>
                </a:solidFill>
                <a:effectLst/>
                <a:uFillTx/>
                <a:latin typeface="Calibri"/>
                <a:ea typeface="Arial"/>
              </a:rPr>
              <a:t>Finanziert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524" name="Gerade Verbindung mit Pfeil 91"/>
          <p:cNvCxnSpPr>
            <a:stCxn id="521" idx="2"/>
            <a:endCxn id="512" idx="0"/>
          </p:cNvCxnSpPr>
          <p:nvPr/>
        </p:nvCxnSpPr>
        <p:spPr>
          <a:xfrm>
            <a:off x="812880" y="2834280"/>
            <a:ext cx="936360" cy="3011040"/>
          </a:xfrm>
          <a:prstGeom prst="straightConnector1">
            <a:avLst/>
          </a:prstGeom>
          <a:ln w="76200">
            <a:solidFill>
              <a:srgbClr val="133271"/>
            </a:solidFill>
            <a:tailEnd type="triangle" w="med" len="med"/>
          </a:ln>
        </p:spPr>
      </p:cxnSp>
      <p:sp>
        <p:nvSpPr>
          <p:cNvPr id="525" name="Textfeld 94"/>
          <p:cNvSpPr/>
          <p:nvPr/>
        </p:nvSpPr>
        <p:spPr>
          <a:xfrm>
            <a:off x="443880" y="4201200"/>
            <a:ext cx="8902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133271"/>
                </a:solidFill>
                <a:effectLst/>
                <a:uFillTx/>
                <a:latin typeface="Calibri"/>
                <a:ea typeface="Arial"/>
              </a:rPr>
              <a:t>Fördert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526" name="Gerade Verbindung mit Pfeil 98"/>
          <p:cNvCxnSpPr>
            <a:stCxn id="521" idx="0"/>
            <a:endCxn id="485" idx="1"/>
          </p:cNvCxnSpPr>
          <p:nvPr/>
        </p:nvCxnSpPr>
        <p:spPr>
          <a:xfrm flipV="1">
            <a:off x="812880" y="1724040"/>
            <a:ext cx="121320" cy="587880"/>
          </a:xfrm>
          <a:prstGeom prst="straightConnector1">
            <a:avLst/>
          </a:prstGeom>
          <a:ln w="76200">
            <a:solidFill>
              <a:srgbClr val="133271"/>
            </a:solidFill>
            <a:tailEnd type="triangle" w="med" len="med"/>
          </a:ln>
        </p:spPr>
      </p:cxnSp>
      <p:sp>
        <p:nvSpPr>
          <p:cNvPr id="527" name="Textfeld 101"/>
          <p:cNvSpPr/>
          <p:nvPr/>
        </p:nvSpPr>
        <p:spPr>
          <a:xfrm>
            <a:off x="-24120" y="1876680"/>
            <a:ext cx="90396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133271"/>
                </a:solidFill>
                <a:effectLst/>
                <a:uFillTx/>
                <a:latin typeface="Calibri"/>
                <a:ea typeface="Arial"/>
              </a:rPr>
              <a:t>Regt an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528" name="Gerade Verbindung mit Pfeil 102"/>
          <p:cNvCxnSpPr>
            <a:stCxn id="512" idx="3"/>
          </p:cNvCxnSpPr>
          <p:nvPr/>
        </p:nvCxnSpPr>
        <p:spPr>
          <a:xfrm flipV="1">
            <a:off x="3427920" y="3505680"/>
            <a:ext cx="1398600" cy="2601000"/>
          </a:xfrm>
          <a:prstGeom prst="straightConnector1">
            <a:avLst/>
          </a:prstGeom>
          <a:ln w="76200">
            <a:solidFill>
              <a:srgbClr val="133271"/>
            </a:solidFill>
            <a:tailEnd type="triangle" w="med" len="med"/>
          </a:ln>
        </p:spPr>
      </p:cxnSp>
      <p:sp>
        <p:nvSpPr>
          <p:cNvPr id="529" name="Textfeld 105"/>
          <p:cNvSpPr/>
          <p:nvPr/>
        </p:nvSpPr>
        <p:spPr>
          <a:xfrm rot="18701400">
            <a:off x="3960360" y="4218120"/>
            <a:ext cx="127872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133271"/>
                </a:solidFill>
                <a:effectLst/>
                <a:uFillTx/>
                <a:latin typeface="Calibri"/>
                <a:ea typeface="Arial"/>
              </a:rPr>
              <a:t>Diskutieren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530" name="Gerade Verbindung mit Pfeil 106"/>
          <p:cNvCxnSpPr>
            <a:stCxn id="505" idx="1"/>
            <a:endCxn id="512" idx="3"/>
          </p:cNvCxnSpPr>
          <p:nvPr/>
        </p:nvCxnSpPr>
        <p:spPr>
          <a:xfrm flipH="1" flipV="1">
            <a:off x="3427920" y="6106320"/>
            <a:ext cx="5217120" cy="669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med" len="med"/>
          </a:ln>
        </p:spPr>
      </p:cxnSp>
      <p:sp>
        <p:nvSpPr>
          <p:cNvPr id="531" name="Textfeld 109"/>
          <p:cNvSpPr/>
          <p:nvPr/>
        </p:nvSpPr>
        <p:spPr>
          <a:xfrm>
            <a:off x="4251240" y="6096960"/>
            <a:ext cx="111780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1" u="none" strike="noStrike">
                <a:solidFill>
                  <a:srgbClr val="FF0000"/>
                </a:solidFill>
                <a:effectLst/>
                <a:uFillTx/>
                <a:latin typeface="Calibri"/>
                <a:ea typeface="Arial"/>
              </a:rPr>
              <a:t>Bedrohen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32" name="Textfeld 29"/>
          <p:cNvSpPr/>
          <p:nvPr/>
        </p:nvSpPr>
        <p:spPr>
          <a:xfrm rot="20900400">
            <a:off x="1919880" y="2089440"/>
            <a:ext cx="7967520" cy="316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0000" b="1" u="none" strike="noStrike">
                <a:solidFill>
                  <a:schemeClr val="dk1"/>
                </a:solidFill>
                <a:effectLst/>
                <a:highlight>
                  <a:srgbClr val="E2EFFE"/>
                </a:highlight>
                <a:uFillTx/>
                <a:latin typeface="Calibri"/>
                <a:ea typeface="Arial"/>
              </a:rPr>
              <a:t>Modell</a:t>
            </a:r>
            <a:endParaRPr lang="de" sz="20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33" name="Textfeld 30"/>
          <p:cNvSpPr/>
          <p:nvPr/>
        </p:nvSpPr>
        <p:spPr>
          <a:xfrm rot="20934000">
            <a:off x="8742240" y="4183920"/>
            <a:ext cx="9784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(Stufe II)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34" name="PlaceHolder 4"/>
          <p:cNvSpPr>
            <a:spLocks noGrp="1"/>
          </p:cNvSpPr>
          <p:nvPr>
            <p:ph type="dt" idx="144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C9044789-FAA2-468B-BAF1-59C421EC4CB6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Zurück zu Physik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536" name="PlaceHolder 2"/>
          <p:cNvSpPr>
            <a:spLocks noGrp="1"/>
          </p:cNvSpPr>
          <p:nvPr>
            <p:ph/>
          </p:nvPr>
        </p:nvSpPr>
        <p:spPr>
          <a:xfrm>
            <a:off x="838080" y="16329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</a:pP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537" name="PlaceHolder 3"/>
          <p:cNvSpPr>
            <a:spLocks noGrp="1"/>
          </p:cNvSpPr>
          <p:nvPr>
            <p:ph type="ftr" idx="145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38" name="PlaceHolder 4"/>
          <p:cNvSpPr>
            <a:spLocks noGrp="1"/>
          </p:cNvSpPr>
          <p:nvPr>
            <p:ph type="sldNum" idx="146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A56D3EF-9BF8-42F1-8864-E963EBA20063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42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39" name="PlaceHolder 5"/>
          <p:cNvSpPr>
            <a:spLocks noGrp="1"/>
          </p:cNvSpPr>
          <p:nvPr>
            <p:ph type="dt" idx="147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CBD02A82-3294-4F6A-8E47-D24FCD89D794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Wer ist eigentlich Isaac Newton?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541" name="PlaceHolder 2"/>
          <p:cNvSpPr>
            <a:spLocks noGrp="1"/>
          </p:cNvSpPr>
          <p:nvPr>
            <p:ph type="ftr" idx="148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42" name="PlaceHolder 3"/>
          <p:cNvSpPr>
            <a:spLocks noGrp="1"/>
          </p:cNvSpPr>
          <p:nvPr>
            <p:ph type="sldNum" idx="149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B57C15E-C0B9-4FA4-8ED9-98572D5BC40E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43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543" name="Picture 2"/>
          <p:cNvPicPr/>
          <p:nvPr/>
        </p:nvPicPr>
        <p:blipFill>
          <a:blip r:embed="rId3"/>
          <a:stretch/>
        </p:blipFill>
        <p:spPr>
          <a:xfrm>
            <a:off x="2089800" y="1009440"/>
            <a:ext cx="3174480" cy="1079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4" name="Grafik 9" descr="Ein Bild, das Anime, Kleidung, Cartoon, Fiktive Gestalt enthält.&#10;&#10;Automatisch generierte Beschreibung"/>
          <p:cNvPicPr/>
          <p:nvPr/>
        </p:nvPicPr>
        <p:blipFill>
          <a:blip r:embed="rId4"/>
          <a:srcRect r="50610"/>
          <a:stretch/>
        </p:blipFill>
        <p:spPr>
          <a:xfrm>
            <a:off x="-27720" y="759240"/>
            <a:ext cx="2799720" cy="5668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5" name="Textfeld 10"/>
          <p:cNvSpPr/>
          <p:nvPr/>
        </p:nvSpPr>
        <p:spPr>
          <a:xfrm>
            <a:off x="3776400" y="2939760"/>
            <a:ext cx="8057160" cy="1798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Lebte von 1642-1726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Wirkte in England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Studierter Physiker, Astronom und Mathematiker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Legte Grundsteine für die klassische Mechanik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46" name="PlaceHolder 4"/>
          <p:cNvSpPr>
            <a:spLocks noGrp="1"/>
          </p:cNvSpPr>
          <p:nvPr>
            <p:ph type="dt" idx="150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1E6C05FB-5EAC-4878-8C7E-7D05F0A030EB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Wer ist eigentlich Isaac Newton?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548" name="PlaceHolder 2"/>
          <p:cNvSpPr>
            <a:spLocks noGrp="1"/>
          </p:cNvSpPr>
          <p:nvPr>
            <p:ph type="ftr" idx="151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49" name="PlaceHolder 3"/>
          <p:cNvSpPr>
            <a:spLocks noGrp="1"/>
          </p:cNvSpPr>
          <p:nvPr>
            <p:ph type="sldNum" idx="152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4D496D6-8617-43CC-A5D7-5D179B296F58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44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550" name="Picture 2"/>
          <p:cNvPicPr/>
          <p:nvPr/>
        </p:nvPicPr>
        <p:blipFill>
          <a:blip r:embed="rId3"/>
          <a:stretch/>
        </p:blipFill>
        <p:spPr>
          <a:xfrm>
            <a:off x="2089800" y="1009440"/>
            <a:ext cx="3174480" cy="1079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1" name="Grafik 9" descr="Ein Bild, das Anime, Kleidung, Cartoon, Fiktive Gestalt enthält.&#10;&#10;Automatisch generierte Beschreibung"/>
          <p:cNvPicPr/>
          <p:nvPr/>
        </p:nvPicPr>
        <p:blipFill>
          <a:blip r:embed="rId4"/>
          <a:srcRect r="50610"/>
          <a:stretch/>
        </p:blipFill>
        <p:spPr>
          <a:xfrm>
            <a:off x="-27720" y="759240"/>
            <a:ext cx="2799720" cy="5668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2" name="Textfeld 10"/>
          <p:cNvSpPr/>
          <p:nvPr/>
        </p:nvSpPr>
        <p:spPr>
          <a:xfrm>
            <a:off x="3765600" y="2516400"/>
            <a:ext cx="8061480" cy="3078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Ein paar Fun-Facts: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4400" indent="-2844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Newton war auch Alchemist und suchte nach dem Stein der Weisen.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4400" indent="-2844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Er war Münzmeister der Royal Mint und versuchte Falschgeld ausfindig zu machen.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284400" indent="-2844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Er galt als streitlustiger Mensch in wissenschaftlichen Disputen.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53" name="PlaceHolder 4"/>
          <p:cNvSpPr>
            <a:spLocks noGrp="1"/>
          </p:cNvSpPr>
          <p:nvPr>
            <p:ph type="dt" idx="153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B204C811-7ACE-4120-AB93-4CE65D20FFD3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Wiederholung zur Gravitation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555" name="PlaceHolder 2"/>
          <p:cNvSpPr>
            <a:spLocks noGrp="1"/>
          </p:cNvSpPr>
          <p:nvPr>
            <p:ph type="ftr" idx="154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56" name="PlaceHolder 3"/>
          <p:cNvSpPr>
            <a:spLocks noGrp="1"/>
          </p:cNvSpPr>
          <p:nvPr>
            <p:ph type="sldNum" idx="155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3F609C1-4043-47B0-8151-E790768DCA92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45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557" name="Grafik 6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2612520" y="1146960"/>
            <a:ext cx="7321680" cy="4563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8" name="PlaceHolder 4"/>
          <p:cNvSpPr>
            <a:spLocks noGrp="1"/>
          </p:cNvSpPr>
          <p:nvPr>
            <p:ph type="dt" idx="156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C4C93970-C015-4C65-9BE2-AD7F53861AE7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Wiederholung zur Gravitation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560" name="PlaceHolder 2"/>
          <p:cNvSpPr>
            <a:spLocks noGrp="1"/>
          </p:cNvSpPr>
          <p:nvPr>
            <p:ph type="ftr" idx="157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61" name="PlaceHolder 3"/>
          <p:cNvSpPr>
            <a:spLocks noGrp="1"/>
          </p:cNvSpPr>
          <p:nvPr>
            <p:ph type="sldNum" idx="158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9747D02-16A5-48CF-994A-97A20A76DF7F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46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62" name="Textfeld 7"/>
          <p:cNvSpPr/>
          <p:nvPr/>
        </p:nvSpPr>
        <p:spPr>
          <a:xfrm>
            <a:off x="4812840" y="2092320"/>
            <a:ext cx="8055720" cy="310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Diese Formel kommt übrigens nicht von Newton, sondern von Curnu und Baille.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Newton stellte ausschließlich fest: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F ist proportional zu Masse 1.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F ist proportional zu Masse 2.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F ist antiproportional zum Abstandsquadrat.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63" name="PlaceHolder 4"/>
          <p:cNvSpPr>
            <a:spLocks noGrp="1"/>
          </p:cNvSpPr>
          <p:nvPr>
            <p:ph type="dt" idx="159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DF0375C8-6974-4F8E-8389-6B1966C59B88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564" name="Grafik 6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 rot="19500000">
            <a:off x="-2895120" y="1325520"/>
            <a:ext cx="7322040" cy="45644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Und wer ist dieser Einstein?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566" name="PlaceHolder 2"/>
          <p:cNvSpPr>
            <a:spLocks noGrp="1"/>
          </p:cNvSpPr>
          <p:nvPr>
            <p:ph/>
          </p:nvPr>
        </p:nvSpPr>
        <p:spPr>
          <a:xfrm>
            <a:off x="3015360" y="1592640"/>
            <a:ext cx="9036000" cy="412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Lebte 1879-1955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Wuchs auf in Deutschland, wirkte überwiegend in der Schweiz und zuletzt in den USA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Einer der bekanntesten Physiker aller Zeiten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Bahnbrechend: Allgemeine und spezielle Relativitätstheorie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Berühmt für seine Gedankenexperimente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567" name="PlaceHolder 3"/>
          <p:cNvSpPr>
            <a:spLocks noGrp="1"/>
          </p:cNvSpPr>
          <p:nvPr>
            <p:ph type="dt" idx="160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8F90B713-144F-43FA-859F-D65DFC006944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68" name="PlaceHolder 4"/>
          <p:cNvSpPr>
            <a:spLocks noGrp="1"/>
          </p:cNvSpPr>
          <p:nvPr>
            <p:ph type="ftr" idx="161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69" name="PlaceHolder 5"/>
          <p:cNvSpPr>
            <a:spLocks noGrp="1"/>
          </p:cNvSpPr>
          <p:nvPr>
            <p:ph type="sldNum" idx="162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C9A8AEB-8CA3-4E08-8189-50A34D945C88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47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570" name="Grafik 1902106204"/>
          <p:cNvPicPr/>
          <p:nvPr/>
        </p:nvPicPr>
        <p:blipFill>
          <a:blip r:embed="rId3"/>
          <a:srcRect l="10680" r="13245"/>
          <a:stretch/>
        </p:blipFill>
        <p:spPr>
          <a:xfrm>
            <a:off x="153720" y="1207800"/>
            <a:ext cx="2626920" cy="4599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Gedankenexperiment I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572" name="PlaceHolder 2"/>
          <p:cNvSpPr>
            <a:spLocks noGrp="1"/>
          </p:cNvSpPr>
          <p:nvPr>
            <p:ph/>
          </p:nvPr>
        </p:nvSpPr>
        <p:spPr>
          <a:xfrm>
            <a:off x="3921840" y="1817280"/>
            <a:ext cx="8017920" cy="4203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84400" indent="-2844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6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Nehmen wir an, man stehe in einem Fahrstuhl. Das Kabel reißt und die Kabine stürzt hinab.</a:t>
            </a:r>
            <a:endParaRPr lang="de-DE" sz="26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84400" indent="-2844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6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Nach einem kurzen Schrei beginnen wir zu experimentieren:</a:t>
            </a:r>
            <a:endParaRPr lang="de-DE" sz="26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573" name="PlaceHolder 3"/>
          <p:cNvSpPr>
            <a:spLocks noGrp="1"/>
          </p:cNvSpPr>
          <p:nvPr>
            <p:ph type="dt" idx="163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C6F20709-FA92-4183-AEE0-77787586801A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74" name="PlaceHolder 4"/>
          <p:cNvSpPr>
            <a:spLocks noGrp="1"/>
          </p:cNvSpPr>
          <p:nvPr>
            <p:ph type="ftr" idx="164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75" name="PlaceHolder 5"/>
          <p:cNvSpPr>
            <a:spLocks noGrp="1"/>
          </p:cNvSpPr>
          <p:nvPr>
            <p:ph type="sldNum" idx="165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33F53A3-AA5E-4CFE-B2D6-12397DAA9FAB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48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576" name="Grafik 2076213503"/>
          <p:cNvPicPr/>
          <p:nvPr/>
        </p:nvPicPr>
        <p:blipFill>
          <a:blip r:embed="rId3"/>
          <a:srcRect l="24154" t="25934" r="15898" b="8367"/>
          <a:stretch/>
        </p:blipFill>
        <p:spPr>
          <a:xfrm>
            <a:off x="105840" y="954360"/>
            <a:ext cx="3709800" cy="5433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7" name="Grafik 684592178"/>
          <p:cNvPicPr/>
          <p:nvPr/>
        </p:nvPicPr>
        <p:blipFill>
          <a:blip r:embed="rId4"/>
          <a:srcRect l="34891" t="4902" r="35429" b="47363"/>
          <a:stretch/>
        </p:blipFill>
        <p:spPr>
          <a:xfrm>
            <a:off x="9677520" y="3141360"/>
            <a:ext cx="1746000" cy="2677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78" name="Textfeld 1543455151"/>
          <p:cNvSpPr/>
          <p:nvPr/>
        </p:nvSpPr>
        <p:spPr>
          <a:xfrm>
            <a:off x="3921840" y="3842280"/>
            <a:ext cx="5297760" cy="1676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marL="284040" indent="-284040" defTabSz="914400">
              <a:lnSpc>
                <a:spcPct val="100000"/>
              </a:lnSpc>
              <a:buClr>
                <a:srgbClr val="222222"/>
              </a:buClr>
              <a:buFont typeface="Arial"/>
              <a:buChar char="•"/>
            </a:pPr>
            <a:r>
              <a:rPr lang="de-DE" sz="26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Wir nehmen den Experimentierball, den wir immer in der Tasche haben und lassen ihn vor uns Fallen – was passiert?</a:t>
            </a:r>
            <a:endParaRPr lang="de" sz="2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Gedankenexperiment I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580" name="PlaceHolder 2"/>
          <p:cNvSpPr>
            <a:spLocks noGrp="1"/>
          </p:cNvSpPr>
          <p:nvPr>
            <p:ph type="dt" idx="166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107E5583-A589-4D91-BDDF-9B9A8BC6B1EF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81" name="PlaceHolder 3"/>
          <p:cNvSpPr>
            <a:spLocks noGrp="1"/>
          </p:cNvSpPr>
          <p:nvPr>
            <p:ph type="ftr" idx="167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82" name="PlaceHolder 4"/>
          <p:cNvSpPr>
            <a:spLocks noGrp="1"/>
          </p:cNvSpPr>
          <p:nvPr>
            <p:ph type="sldNum" idx="168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E712CD9-F5D7-45F6-996C-9ACBBC1CFB43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49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583" name="Grafik 882003924"/>
          <p:cNvPicPr/>
          <p:nvPr/>
        </p:nvPicPr>
        <p:blipFill>
          <a:blip r:embed="rId3"/>
          <a:srcRect l="34891" t="4902" r="35429" b="47363"/>
          <a:stretch/>
        </p:blipFill>
        <p:spPr>
          <a:xfrm>
            <a:off x="7462440" y="1542600"/>
            <a:ext cx="2733480" cy="4191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84" name="Grafik 2" descr="Ein Bild, das Animierter Cartoon, Animation, Clipart, Cartoon enthält.&#10;&#10;Automatisch generierte Beschreibung"/>
          <p:cNvPicPr/>
          <p:nvPr/>
        </p:nvPicPr>
        <p:blipFill>
          <a:blip r:embed="rId4"/>
          <a:stretch/>
        </p:blipFill>
        <p:spPr>
          <a:xfrm>
            <a:off x="1096200" y="1025280"/>
            <a:ext cx="5416560" cy="541188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Gedankenexperiment I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586" name="PlaceHolder 2"/>
          <p:cNvSpPr>
            <a:spLocks noGrp="1"/>
          </p:cNvSpPr>
          <p:nvPr>
            <p:ph type="dt" idx="169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1DAE6984-784A-48F3-98F7-1561C5977793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87" name="PlaceHolder 3"/>
          <p:cNvSpPr>
            <a:spLocks noGrp="1"/>
          </p:cNvSpPr>
          <p:nvPr>
            <p:ph type="ftr" idx="170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88" name="PlaceHolder 4"/>
          <p:cNvSpPr>
            <a:spLocks noGrp="1"/>
          </p:cNvSpPr>
          <p:nvPr>
            <p:ph type="sldNum" idx="171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84D78A4-874E-47A1-8D34-08166ACA33E3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50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89" name="Textfeld 1591684563"/>
          <p:cNvSpPr/>
          <p:nvPr/>
        </p:nvSpPr>
        <p:spPr>
          <a:xfrm>
            <a:off x="5851440" y="2878560"/>
            <a:ext cx="6064560" cy="1371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marL="394200" indent="-3942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Der Ball „schwebt“ vor uns in der Luft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94200" indent="-3942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Wir fühlen keinerlei Kräfte 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94200" indent="-39420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Genau wie Schwerelosigkeit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590" name="Grafik 2" descr="Ein Bild, das Cartoon, Animierter Cartoon, Clipart, Animation enthält.&#10;&#10;Automatisch generierte Beschreibung"/>
          <p:cNvPicPr/>
          <p:nvPr/>
        </p:nvPicPr>
        <p:blipFill>
          <a:blip r:embed="rId3"/>
          <a:stretch/>
        </p:blipFill>
        <p:spPr>
          <a:xfrm>
            <a:off x="105840" y="817920"/>
            <a:ext cx="5554800" cy="55548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Gedankenexperiment II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592" name="PlaceHolder 2"/>
          <p:cNvSpPr>
            <a:spLocks noGrp="1"/>
          </p:cNvSpPr>
          <p:nvPr>
            <p:ph/>
          </p:nvPr>
        </p:nvSpPr>
        <p:spPr>
          <a:xfrm>
            <a:off x="838080" y="16329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6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Nehmen wir an, wir erwachen in einem Raumschiff, sehen vor uns nichts außer unbewegte, weit entfernte Sterne</a:t>
            </a:r>
            <a:endParaRPr lang="de-DE" sz="26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6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Wir fühlen eine deutliche Kraft, die uns nach hinten in den Sitz presst</a:t>
            </a:r>
            <a:endParaRPr lang="de-DE" sz="26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6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Steht die Rakete unbewegt, senkrecht auf der Erde oder…</a:t>
            </a:r>
            <a:endParaRPr lang="de-DE" sz="26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6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… befinden wir uns im All und beschleunigen, um ferne Welten zu entdecken?</a:t>
            </a:r>
            <a:endParaRPr lang="de-DE" sz="26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593" name="PlaceHolder 3"/>
          <p:cNvSpPr>
            <a:spLocks noGrp="1"/>
          </p:cNvSpPr>
          <p:nvPr>
            <p:ph type="dt" idx="172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B48C22E0-75E8-40E9-A2E8-65F94C511178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94" name="PlaceHolder 4"/>
          <p:cNvSpPr>
            <a:spLocks noGrp="1"/>
          </p:cNvSpPr>
          <p:nvPr>
            <p:ph type="ftr" idx="173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95" name="PlaceHolder 5"/>
          <p:cNvSpPr>
            <a:spLocks noGrp="1"/>
          </p:cNvSpPr>
          <p:nvPr>
            <p:ph type="sldNum" idx="174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FF2840A-F988-4D97-832E-A3C9B169AEAB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51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Gedankenexperiment II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597" name="PlaceHolder 2"/>
          <p:cNvSpPr>
            <a:spLocks noGrp="1"/>
          </p:cNvSpPr>
          <p:nvPr>
            <p:ph/>
          </p:nvPr>
        </p:nvSpPr>
        <p:spPr>
          <a:xfrm>
            <a:off x="838080" y="16329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6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Nehmen wir an, wir erwachen in einem Raumschiff, sehen vor uns nichts außer unbewegte, weit entfernte Sterne</a:t>
            </a:r>
            <a:endParaRPr lang="de-DE" sz="26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6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Wir fühlen eine deutliche Kraft, die uns nach hinten in den Sitz presst</a:t>
            </a:r>
            <a:endParaRPr lang="de-DE" sz="26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6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Steht die Rakete unbewegt, senkrecht auf der Erde oder…</a:t>
            </a:r>
            <a:endParaRPr lang="de-DE" sz="26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6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… befinden wir uns im All und beschleunigen, um ferne Welten zu entdecken?</a:t>
            </a:r>
            <a:endParaRPr lang="de-DE" sz="26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de-DE" sz="24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de-DE" sz="24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598" name="PlaceHolder 3"/>
          <p:cNvSpPr>
            <a:spLocks noGrp="1"/>
          </p:cNvSpPr>
          <p:nvPr>
            <p:ph type="dt" idx="175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DD720C07-D04D-4E6F-B72E-5D8991EBACC8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99" name="PlaceHolder 4"/>
          <p:cNvSpPr>
            <a:spLocks noGrp="1"/>
          </p:cNvSpPr>
          <p:nvPr>
            <p:ph type="ftr" idx="176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00" name="PlaceHolder 5"/>
          <p:cNvSpPr>
            <a:spLocks noGrp="1"/>
          </p:cNvSpPr>
          <p:nvPr>
            <p:ph type="sldNum" idx="177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2B798D1-8342-4258-B32E-D645799AF7F5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52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01" name="Textfeld 1640382167"/>
          <p:cNvSpPr/>
          <p:nvPr/>
        </p:nvSpPr>
        <p:spPr>
          <a:xfrm>
            <a:off x="964080" y="4919760"/>
            <a:ext cx="9589320" cy="1188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de-DE" sz="36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Wir wissen es nicht und können es innerhalb des Raumschiffes nicht herausfinden!</a:t>
            </a:r>
            <a:endParaRPr lang="de" sz="36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Gedankenexperiment III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603" name="PlaceHolder 2"/>
          <p:cNvSpPr>
            <a:spLocks noGrp="1"/>
          </p:cNvSpPr>
          <p:nvPr>
            <p:ph type="dt" idx="178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9868AF0B-1173-431F-98FC-CC7C472E5E3A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04" name="PlaceHolder 3"/>
          <p:cNvSpPr>
            <a:spLocks noGrp="1"/>
          </p:cNvSpPr>
          <p:nvPr>
            <p:ph type="ftr" idx="179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05" name="PlaceHolder 4"/>
          <p:cNvSpPr>
            <a:spLocks noGrp="1"/>
          </p:cNvSpPr>
          <p:nvPr>
            <p:ph type="sldNum" idx="180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7C7ED3C-2E62-4E70-AAFD-DC0B95FC971F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53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Gedankenexperiment III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607" name="PlaceHolder 2"/>
          <p:cNvSpPr>
            <a:spLocks noGrp="1"/>
          </p:cNvSpPr>
          <p:nvPr>
            <p:ph type="dt" idx="181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C9B149D0-8CB5-40AA-80B6-403A92438260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08" name="PlaceHolder 3"/>
          <p:cNvSpPr>
            <a:spLocks noGrp="1"/>
          </p:cNvSpPr>
          <p:nvPr>
            <p:ph type="ftr" idx="182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09" name="PlaceHolder 4"/>
          <p:cNvSpPr>
            <a:spLocks noGrp="1"/>
          </p:cNvSpPr>
          <p:nvPr>
            <p:ph type="sldNum" idx="183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75BD3BE-3084-4C14-BBD8-D0D282101796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54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10" name="Inhaltsplatzhalter 2"/>
          <p:cNvSpPr/>
          <p:nvPr/>
        </p:nvSpPr>
        <p:spPr>
          <a:xfrm>
            <a:off x="175320" y="1421280"/>
            <a:ext cx="4915800" cy="959040"/>
          </a:xfr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defTabSz="914400">
              <a:lnSpc>
                <a:spcPct val="90000"/>
              </a:lnSpc>
              <a:spcBef>
                <a:spcPts val="998"/>
              </a:spcBef>
              <a:tabLst>
                <a:tab pos="0" algn="l"/>
              </a:tabLst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Wie verläuft ein Wasserstrahl auf der Erde?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11" name="Textfeld 1868053058"/>
          <p:cNvSpPr/>
          <p:nvPr/>
        </p:nvSpPr>
        <p:spPr>
          <a:xfrm>
            <a:off x="8449200" y="1559160"/>
            <a:ext cx="1362600" cy="51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wrap="none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Krumm!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612" name="Grafik 1401539519"/>
          <p:cNvPicPr/>
          <p:nvPr/>
        </p:nvPicPr>
        <p:blipFill>
          <a:blip r:embed="rId3"/>
          <a:srcRect l="55693" t="29033" b="46293"/>
          <a:stretch/>
        </p:blipFill>
        <p:spPr>
          <a:xfrm>
            <a:off x="5681880" y="783000"/>
            <a:ext cx="2573640" cy="21488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Gedankenexperiment III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614" name="PlaceHolder 2"/>
          <p:cNvSpPr>
            <a:spLocks noGrp="1"/>
          </p:cNvSpPr>
          <p:nvPr>
            <p:ph type="dt" idx="184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024C0D30-BE30-42B6-93D0-A130DB2E08E7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15" name="PlaceHolder 3"/>
          <p:cNvSpPr>
            <a:spLocks noGrp="1"/>
          </p:cNvSpPr>
          <p:nvPr>
            <p:ph type="ftr" idx="185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16" name="PlaceHolder 4"/>
          <p:cNvSpPr>
            <a:spLocks noGrp="1"/>
          </p:cNvSpPr>
          <p:nvPr>
            <p:ph type="sldNum" idx="186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4F03B4A-2211-478D-873C-AF377CFFEE38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55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17" name="PlaceHolder 5"/>
          <p:cNvSpPr>
            <a:spLocks noGrp="1"/>
          </p:cNvSpPr>
          <p:nvPr>
            <p:ph/>
          </p:nvPr>
        </p:nvSpPr>
        <p:spPr>
          <a:xfrm>
            <a:off x="164160" y="3114720"/>
            <a:ext cx="5655600" cy="95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Wie sieht ein Lichtstrahl in einer beschleunigenden Rakete aus?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pic>
        <p:nvPicPr>
          <p:cNvPr id="618" name="Grafik 343285522"/>
          <p:cNvPicPr/>
          <p:nvPr/>
        </p:nvPicPr>
        <p:blipFill>
          <a:blip r:embed="rId3"/>
          <a:srcRect l="2863" t="13329" r="55939" b="62243"/>
          <a:stretch/>
        </p:blipFill>
        <p:spPr>
          <a:xfrm>
            <a:off x="7623000" y="2537280"/>
            <a:ext cx="2377440" cy="2113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9" name="Textfeld 1868053058"/>
          <p:cNvSpPr/>
          <p:nvPr/>
        </p:nvSpPr>
        <p:spPr>
          <a:xfrm>
            <a:off x="10172160" y="3252600"/>
            <a:ext cx="1362600" cy="51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wrap="none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Krumm!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20" name="Inhaltsplatzhalter 2"/>
          <p:cNvSpPr/>
          <p:nvPr/>
        </p:nvSpPr>
        <p:spPr>
          <a:xfrm>
            <a:off x="175320" y="1421280"/>
            <a:ext cx="4915800" cy="959040"/>
          </a:xfr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defTabSz="914400">
              <a:lnSpc>
                <a:spcPct val="90000"/>
              </a:lnSpc>
              <a:spcBef>
                <a:spcPts val="998"/>
              </a:spcBef>
              <a:tabLst>
                <a:tab pos="0" algn="l"/>
              </a:tabLst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Wie verläuft ein Wasserstrahl auf der Erde?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21" name="Textfeld 1868053058"/>
          <p:cNvSpPr/>
          <p:nvPr/>
        </p:nvSpPr>
        <p:spPr>
          <a:xfrm>
            <a:off x="8449200" y="1559160"/>
            <a:ext cx="1362600" cy="51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wrap="none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Krumm!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622" name="Grafik 1401539519"/>
          <p:cNvPicPr/>
          <p:nvPr/>
        </p:nvPicPr>
        <p:blipFill>
          <a:blip r:embed="rId3"/>
          <a:srcRect l="55693" t="29033" b="46293"/>
          <a:stretch/>
        </p:blipFill>
        <p:spPr>
          <a:xfrm>
            <a:off x="5651640" y="1111320"/>
            <a:ext cx="1789200" cy="14940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Gedankenexperiment III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624" name="PlaceHolder 2"/>
          <p:cNvSpPr>
            <a:spLocks noGrp="1"/>
          </p:cNvSpPr>
          <p:nvPr>
            <p:ph/>
          </p:nvPr>
        </p:nvSpPr>
        <p:spPr>
          <a:xfrm>
            <a:off x="164160" y="3114720"/>
            <a:ext cx="5655600" cy="95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Wie sieht ein Wasserstrahl in einer beschleunigenden Rakete aus?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625" name="PlaceHolder 3"/>
          <p:cNvSpPr>
            <a:spLocks noGrp="1"/>
          </p:cNvSpPr>
          <p:nvPr>
            <p:ph type="dt" idx="187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CC051EA0-C579-4AEB-8FDC-DA24935B2E26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26" name="PlaceHolder 4"/>
          <p:cNvSpPr>
            <a:spLocks noGrp="1"/>
          </p:cNvSpPr>
          <p:nvPr>
            <p:ph type="ftr" idx="188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27" name="PlaceHolder 5"/>
          <p:cNvSpPr>
            <a:spLocks noGrp="1"/>
          </p:cNvSpPr>
          <p:nvPr>
            <p:ph type="sldNum" idx="189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333EF66-2BE1-4A09-A7DA-A7D8F23D1398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56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628" name="Grafik 343285522"/>
          <p:cNvPicPr/>
          <p:nvPr/>
        </p:nvPicPr>
        <p:blipFill>
          <a:blip r:embed="rId3"/>
          <a:srcRect l="2863" t="13329" r="55939" b="62243"/>
          <a:stretch/>
        </p:blipFill>
        <p:spPr>
          <a:xfrm>
            <a:off x="7834680" y="2537280"/>
            <a:ext cx="1670040" cy="1484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9" name="Textfeld 1868053058"/>
          <p:cNvSpPr/>
          <p:nvPr/>
        </p:nvSpPr>
        <p:spPr>
          <a:xfrm>
            <a:off x="10172160" y="3252600"/>
            <a:ext cx="1362600" cy="51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wrap="none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Krumm!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30" name="Textfeld 960413999"/>
          <p:cNvSpPr/>
          <p:nvPr/>
        </p:nvSpPr>
        <p:spPr>
          <a:xfrm>
            <a:off x="175320" y="4721040"/>
            <a:ext cx="5117760" cy="1371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Wie muss ein Wasserstrahl laut Einstein in der Rakete vorm Start aussehen?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631" name="Grafik 1401539519"/>
          <p:cNvPicPr/>
          <p:nvPr/>
        </p:nvPicPr>
        <p:blipFill>
          <a:blip r:embed="rId3"/>
          <a:srcRect l="55693" t="29033" b="47150"/>
          <a:stretch/>
        </p:blipFill>
        <p:spPr>
          <a:xfrm>
            <a:off x="5628960" y="4328640"/>
            <a:ext cx="2573640" cy="2073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2" name="Textfeld 1108489789"/>
          <p:cNvSpPr/>
          <p:nvPr/>
        </p:nvSpPr>
        <p:spPr>
          <a:xfrm>
            <a:off x="8449200" y="5091480"/>
            <a:ext cx="1362600" cy="51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wrap="none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Krumm!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33" name="Inhaltsplatzhalter 2"/>
          <p:cNvSpPr/>
          <p:nvPr/>
        </p:nvSpPr>
        <p:spPr>
          <a:xfrm>
            <a:off x="175320" y="1421280"/>
            <a:ext cx="4915800" cy="959040"/>
          </a:xfr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 defTabSz="914400">
              <a:lnSpc>
                <a:spcPct val="90000"/>
              </a:lnSpc>
              <a:spcBef>
                <a:spcPts val="998"/>
              </a:spcBef>
              <a:tabLst>
                <a:tab pos="0" algn="l"/>
              </a:tabLst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Wie verläuft ein Wasserstrahl auf der Erde?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34" name="Textfeld 1868053058"/>
          <p:cNvSpPr/>
          <p:nvPr/>
        </p:nvSpPr>
        <p:spPr>
          <a:xfrm>
            <a:off x="8449200" y="1559160"/>
            <a:ext cx="1362600" cy="51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wrap="none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Krumm!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635" name="Grafik 1401539519"/>
          <p:cNvPicPr/>
          <p:nvPr/>
        </p:nvPicPr>
        <p:blipFill>
          <a:blip r:embed="rId3"/>
          <a:srcRect l="55693" t="29033" b="46293"/>
          <a:stretch/>
        </p:blipFill>
        <p:spPr>
          <a:xfrm>
            <a:off x="5651640" y="1111320"/>
            <a:ext cx="1789200" cy="1494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6" name="Rechteck 635"/>
          <p:cNvSpPr/>
          <p:nvPr/>
        </p:nvSpPr>
        <p:spPr>
          <a:xfrm>
            <a:off x="7195320" y="2057400"/>
            <a:ext cx="108000" cy="457200"/>
          </a:xfrm>
          <a:prstGeom prst="rect">
            <a:avLst/>
          </a:prstGeom>
          <a:solidFill>
            <a:srgbClr val="FFFFFF"/>
          </a:solidFill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Grundlagen der ART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638" name="PlaceHolder 2"/>
          <p:cNvSpPr>
            <a:spLocks noGrp="1"/>
          </p:cNvSpPr>
          <p:nvPr>
            <p:ph/>
          </p:nvPr>
        </p:nvSpPr>
        <p:spPr>
          <a:xfrm>
            <a:off x="838080" y="110412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Wir haben das (starke) Äquivalenzprinzip erdacht!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Wir haben angenommen, dass Licht sich geradlinig ausbreitet, erwarten aber gekrümmte Lichtstrahlen in Anwesenheit von Masse...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639" name="PlaceHolder 3"/>
          <p:cNvSpPr>
            <a:spLocks noGrp="1"/>
          </p:cNvSpPr>
          <p:nvPr>
            <p:ph type="dt" idx="190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935FB540-B65F-439E-ACBE-1CCEEB084F3A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40" name="PlaceHolder 4"/>
          <p:cNvSpPr>
            <a:spLocks noGrp="1"/>
          </p:cNvSpPr>
          <p:nvPr>
            <p:ph type="ftr" idx="191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41" name="PlaceHolder 5"/>
          <p:cNvSpPr>
            <a:spLocks noGrp="1"/>
          </p:cNvSpPr>
          <p:nvPr>
            <p:ph type="sldNum" idx="192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F68B96D-E544-4850-BB63-32A41EA3E38B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57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42" name="Textfeld 958310140"/>
          <p:cNvSpPr/>
          <p:nvPr/>
        </p:nvSpPr>
        <p:spPr>
          <a:xfrm>
            <a:off x="419040" y="5842800"/>
            <a:ext cx="11419560" cy="51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wrap="none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Hiermit können wir elegant und anschaulich die Orbits von Planeten erklären!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643" name="Grafik 1" descr="Ein Bild, das Screenshot, Design enthält.&#10;&#10;Automatisch generierte Beschreibung"/>
          <p:cNvPicPr/>
          <p:nvPr/>
        </p:nvPicPr>
        <p:blipFill>
          <a:blip r:embed="rId3"/>
          <a:stretch/>
        </p:blipFill>
        <p:spPr>
          <a:xfrm>
            <a:off x="3190320" y="2543040"/>
            <a:ext cx="5811120" cy="3268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4" name="Textfeld 2"/>
          <p:cNvSpPr/>
          <p:nvPr/>
        </p:nvSpPr>
        <p:spPr>
          <a:xfrm>
            <a:off x="7912080" y="5654880"/>
            <a:ext cx="100332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lt1"/>
                </a:solidFill>
                <a:effectLst/>
                <a:uFillTx/>
                <a:latin typeface="Calibri"/>
                <a:ea typeface="Arial"/>
              </a:rPr>
              <a:t>Bild: ESA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Nicht so schnell!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646" name="PlaceHolder 2"/>
          <p:cNvSpPr>
            <a:spLocks noGrp="1"/>
          </p:cNvSpPr>
          <p:nvPr>
            <p:ph/>
          </p:nvPr>
        </p:nvSpPr>
        <p:spPr>
          <a:xfrm>
            <a:off x="1473120" y="114624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Planetenorbits kann auch Newton beschreiben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Große Skeptik gegenüber grundlegend neuer Theorie (ART)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In der Physik entscheidet das scharfe Schwert des Experiments!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647" name="PlaceHolder 3"/>
          <p:cNvSpPr>
            <a:spLocks noGrp="1"/>
          </p:cNvSpPr>
          <p:nvPr>
            <p:ph type="dt" idx="193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56BD77F0-40F8-4288-A6C6-720BE3C52B72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48" name="PlaceHolder 4"/>
          <p:cNvSpPr>
            <a:spLocks noGrp="1"/>
          </p:cNvSpPr>
          <p:nvPr>
            <p:ph type="ftr" idx="194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49" name="PlaceHolder 5"/>
          <p:cNvSpPr>
            <a:spLocks noGrp="1"/>
          </p:cNvSpPr>
          <p:nvPr>
            <p:ph type="sldNum" idx="195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C0F3CB7-19D4-466C-8FE8-557247180DCD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58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Nicht so schnell!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651" name="PlaceHolder 2"/>
          <p:cNvSpPr>
            <a:spLocks noGrp="1"/>
          </p:cNvSpPr>
          <p:nvPr>
            <p:ph/>
          </p:nvPr>
        </p:nvSpPr>
        <p:spPr>
          <a:xfrm>
            <a:off x="1473120" y="114624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Planetenorbits kann auch Newton beschreiben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Große Skeptik gegenüber grundlegend neuer Theorie (ART)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In der Physik entscheidet das scharfe Schwert des Experiments!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652" name="PlaceHolder 3"/>
          <p:cNvSpPr>
            <a:spLocks noGrp="1"/>
          </p:cNvSpPr>
          <p:nvPr>
            <p:ph type="dt" idx="196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7DA70477-6D8D-4D19-978C-BF63C82E7292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53" name="PlaceHolder 4"/>
          <p:cNvSpPr>
            <a:spLocks noGrp="1"/>
          </p:cNvSpPr>
          <p:nvPr>
            <p:ph type="ftr" idx="197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54" name="PlaceHolder 5"/>
          <p:cNvSpPr>
            <a:spLocks noGrp="1"/>
          </p:cNvSpPr>
          <p:nvPr>
            <p:ph type="sldNum" idx="198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B12341E-4518-443E-99AD-18DF98581668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59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655" name="Grafik 9" descr="Ein Bild, das Anime, Kleidung, Cartoon, Fiktive Gestalt enthält.&#10;&#10;Automatisch generierte Beschreibung"/>
          <p:cNvPicPr/>
          <p:nvPr/>
        </p:nvPicPr>
        <p:blipFill>
          <a:blip r:embed="rId3"/>
          <a:srcRect r="50610"/>
          <a:stretch/>
        </p:blipFill>
        <p:spPr>
          <a:xfrm>
            <a:off x="-239400" y="1672200"/>
            <a:ext cx="2348640" cy="4755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6" name="Picture 2"/>
          <p:cNvPicPr/>
          <p:nvPr/>
        </p:nvPicPr>
        <p:blipFill>
          <a:blip r:embed="rId4"/>
          <a:stretch/>
        </p:blipFill>
        <p:spPr>
          <a:xfrm>
            <a:off x="1889280" y="4798440"/>
            <a:ext cx="3174480" cy="10792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7" name="Explosion 1 2004408921"/>
          <p:cNvSpPr/>
          <p:nvPr/>
        </p:nvSpPr>
        <p:spPr>
          <a:xfrm>
            <a:off x="6355800" y="4658400"/>
            <a:ext cx="1946160" cy="1825920"/>
          </a:xfrm>
          <a:prstGeom prst="irregularSeal1">
            <a:avLst/>
          </a:prstGeom>
          <a:solidFill>
            <a:srgbClr val="4472C4"/>
          </a:solidFill>
          <a:ln>
            <a:solidFill>
              <a:srgbClr val="325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58" name="Explosion 2 862664002"/>
          <p:cNvSpPr/>
          <p:nvPr/>
        </p:nvSpPr>
        <p:spPr>
          <a:xfrm>
            <a:off x="3007440" y="2624400"/>
            <a:ext cx="2405160" cy="2033280"/>
          </a:xfrm>
          <a:prstGeom prst="irregularSeal2">
            <a:avLst/>
          </a:prstGeom>
          <a:solidFill>
            <a:srgbClr val="4472C4"/>
          </a:solidFill>
          <a:ln>
            <a:solidFill>
              <a:srgbClr val="325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de-DE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cxnSp>
        <p:nvCxnSpPr>
          <p:cNvPr id="659" name="Gerade Verbindung 1366920810"/>
          <p:cNvCxnSpPr/>
          <p:nvPr/>
        </p:nvCxnSpPr>
        <p:spPr>
          <a:xfrm flipH="1">
            <a:off x="5329440" y="3321720"/>
            <a:ext cx="1475280" cy="1414440"/>
          </a:xfrm>
          <a:prstGeom prst="straightConnector1">
            <a:avLst/>
          </a:prstGeom>
          <a:ln w="76199">
            <a:solidFill>
              <a:srgbClr val="FF0000"/>
            </a:solidFill>
          </a:ln>
        </p:spPr>
      </p:cxnSp>
      <p:cxnSp>
        <p:nvCxnSpPr>
          <p:cNvPr id="660" name="Gerade Verbindung 1447964968"/>
          <p:cNvCxnSpPr/>
          <p:nvPr/>
        </p:nvCxnSpPr>
        <p:spPr>
          <a:xfrm flipH="1" flipV="1">
            <a:off x="5329440" y="4694040"/>
            <a:ext cx="569880" cy="451800"/>
          </a:xfrm>
          <a:prstGeom prst="straightConnector1">
            <a:avLst/>
          </a:prstGeom>
          <a:ln w="76199">
            <a:solidFill>
              <a:srgbClr val="FF0000"/>
            </a:solidFill>
          </a:ln>
        </p:spPr>
      </p:cxnSp>
      <p:cxnSp>
        <p:nvCxnSpPr>
          <p:cNvPr id="661" name="Gerade Verbindung 344931910"/>
          <p:cNvCxnSpPr/>
          <p:nvPr/>
        </p:nvCxnSpPr>
        <p:spPr>
          <a:xfrm flipH="1">
            <a:off x="4369680" y="5145480"/>
            <a:ext cx="1493640" cy="1198440"/>
          </a:xfrm>
          <a:prstGeom prst="straightConnector1">
            <a:avLst/>
          </a:prstGeom>
          <a:ln w="76199">
            <a:solidFill>
              <a:srgbClr val="FF0000"/>
            </a:solidFill>
            <a:tailEnd type="arrow" w="med" len="med"/>
          </a:ln>
        </p:spPr>
      </p:cxnSp>
      <p:pic>
        <p:nvPicPr>
          <p:cNvPr id="662" name="Grafik 358499658"/>
          <p:cNvPicPr/>
          <p:nvPr/>
        </p:nvPicPr>
        <p:blipFill>
          <a:blip r:embed="rId5"/>
          <a:srcRect l="28169" t="6366" r="28265" b="363"/>
          <a:stretch/>
        </p:blipFill>
        <p:spPr>
          <a:xfrm>
            <a:off x="8673120" y="2570760"/>
            <a:ext cx="3132000" cy="37724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Nicht so schnell!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664" name="PlaceHolder 2"/>
          <p:cNvSpPr>
            <a:spLocks noGrp="1"/>
          </p:cNvSpPr>
          <p:nvPr>
            <p:ph/>
          </p:nvPr>
        </p:nvSpPr>
        <p:spPr>
          <a:xfrm>
            <a:off x="838080" y="16329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Planetenorbits kann auch Newton beschreiben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Große Skeptik gegenüber grundlegend neuer Theorie (ART)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In der Physik entscheidet das scharfe Schwert des Experiments!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665" name="PlaceHolder 3"/>
          <p:cNvSpPr>
            <a:spLocks noGrp="1"/>
          </p:cNvSpPr>
          <p:nvPr>
            <p:ph type="dt" idx="199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0317EC5E-7779-4ED7-9F47-479CE12FD737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66" name="PlaceHolder 4"/>
          <p:cNvSpPr>
            <a:spLocks noGrp="1"/>
          </p:cNvSpPr>
          <p:nvPr>
            <p:ph type="ftr" idx="200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67" name="PlaceHolder 5"/>
          <p:cNvSpPr>
            <a:spLocks noGrp="1"/>
          </p:cNvSpPr>
          <p:nvPr>
            <p:ph type="sldNum" idx="201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BD40F13-0EE6-4996-9671-A0C38313A6B2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60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68" name="Textfeld 1985561417"/>
          <p:cNvSpPr/>
          <p:nvPr/>
        </p:nvSpPr>
        <p:spPr>
          <a:xfrm>
            <a:off x="502200" y="4098960"/>
            <a:ext cx="6592680" cy="1371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=&gt; Albert braucht KLARE, direkt messbare VORHERSAGEN, die seine Theorie von Newton UNTERSCHEIDEN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69" name="Textfeld 843607454"/>
          <p:cNvSpPr/>
          <p:nvPr/>
        </p:nvSpPr>
        <p:spPr>
          <a:xfrm>
            <a:off x="7744320" y="6467040"/>
            <a:ext cx="468396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Bild von Einstein, wie er hart am thinken ist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670" name="Grafik 2" descr="Ein Bild, das Cartoon, Anime, Darstellung, Entwurf enthält.&#10;&#10;Automatisch generierte Beschreibung"/>
          <p:cNvPicPr/>
          <p:nvPr/>
        </p:nvPicPr>
        <p:blipFill>
          <a:blip r:embed="rId3"/>
          <a:stretch/>
        </p:blipFill>
        <p:spPr>
          <a:xfrm>
            <a:off x="8227800" y="3180960"/>
            <a:ext cx="3207960" cy="32079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Mercury to the rescue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672" name="PlaceHolder 2"/>
          <p:cNvSpPr>
            <a:spLocks noGrp="1"/>
          </p:cNvSpPr>
          <p:nvPr>
            <p:ph/>
          </p:nvPr>
        </p:nvSpPr>
        <p:spPr>
          <a:xfrm>
            <a:off x="838080" y="16329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222222"/>
              </a:buClr>
              <a:buFont typeface="Arial"/>
              <a:buChar char="•"/>
            </a:pPr>
            <a:r>
              <a:rPr lang="de-DE" sz="28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Bekannt war bereits, dass die Merkurbahn Abweichungen aufweist</a:t>
            </a:r>
            <a:endParaRPr lang="de-DE" sz="28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673" name="PlaceHolder 3"/>
          <p:cNvSpPr>
            <a:spLocks noGrp="1"/>
          </p:cNvSpPr>
          <p:nvPr>
            <p:ph type="dt" idx="202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4931571A-8EFE-43EE-9177-FB26195269A8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74" name="PlaceHolder 4"/>
          <p:cNvSpPr>
            <a:spLocks noGrp="1"/>
          </p:cNvSpPr>
          <p:nvPr>
            <p:ph type="ftr" idx="203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75" name="PlaceHolder 5"/>
          <p:cNvSpPr>
            <a:spLocks noGrp="1"/>
          </p:cNvSpPr>
          <p:nvPr>
            <p:ph type="sldNum" idx="204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932BA20-0EBD-419F-B2A5-2AB62F8255BF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61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76" name="Textfeld 1913954964"/>
          <p:cNvSpPr/>
          <p:nvPr/>
        </p:nvSpPr>
        <p:spPr>
          <a:xfrm>
            <a:off x="256320" y="3711960"/>
            <a:ext cx="5047200" cy="968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Unbekannter Störung im Rahmen der Newtonschen Theorie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77" name="Textfeld 1762197150"/>
          <p:cNvSpPr/>
          <p:nvPr/>
        </p:nvSpPr>
        <p:spPr>
          <a:xfrm>
            <a:off x="5951520" y="3711960"/>
            <a:ext cx="5993280" cy="51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wrap="none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Effekt der Raumkrümmung durch Sonne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678" name="Gerade Verbindung 1"/>
          <p:cNvCxnSpPr/>
          <p:nvPr/>
        </p:nvCxnSpPr>
        <p:spPr>
          <a:xfrm flipH="1">
            <a:off x="3722400" y="2435040"/>
            <a:ext cx="1777680" cy="1139400"/>
          </a:xfrm>
          <a:prstGeom prst="straightConnector1">
            <a:avLst/>
          </a:prstGeom>
          <a:ln w="76199">
            <a:solidFill>
              <a:srgbClr val="000000"/>
            </a:solidFill>
            <a:tailEnd type="arrow" w="med" len="med"/>
          </a:ln>
        </p:spPr>
      </p:cxnSp>
      <p:cxnSp>
        <p:nvCxnSpPr>
          <p:cNvPr id="679" name="Gerade Verbindung 2"/>
          <p:cNvCxnSpPr/>
          <p:nvPr/>
        </p:nvCxnSpPr>
        <p:spPr>
          <a:xfrm>
            <a:off x="5706000" y="2435040"/>
            <a:ext cx="1954440" cy="1060920"/>
          </a:xfrm>
          <a:prstGeom prst="straightConnector1">
            <a:avLst/>
          </a:prstGeom>
          <a:ln w="76199">
            <a:solidFill>
              <a:srgbClr val="000000"/>
            </a:solidFill>
            <a:tailEnd type="arrow" w="med" len="med"/>
          </a:ln>
        </p:spPr>
      </p:cxnSp>
      <p:sp>
        <p:nvSpPr>
          <p:cNvPr id="680" name="Textfeld 19275247"/>
          <p:cNvSpPr/>
          <p:nvPr/>
        </p:nvSpPr>
        <p:spPr>
          <a:xfrm>
            <a:off x="5195520" y="2831400"/>
            <a:ext cx="858240" cy="51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wrap="none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oder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81" name="Textfeld 3"/>
          <p:cNvSpPr/>
          <p:nvPr/>
        </p:nvSpPr>
        <p:spPr>
          <a:xfrm>
            <a:off x="2927880" y="5317200"/>
            <a:ext cx="5556240" cy="530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Dieser Frage gehen wir heute nach!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Wie sollen wir verfahren?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683" name="PlaceHolder 2"/>
          <p:cNvSpPr>
            <a:spLocks noGrp="1"/>
          </p:cNvSpPr>
          <p:nvPr>
            <p:ph type="ftr" idx="205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84" name="PlaceHolder 3"/>
          <p:cNvSpPr>
            <a:spLocks noGrp="1"/>
          </p:cNvSpPr>
          <p:nvPr>
            <p:ph type="sldNum" idx="206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788DF23-D79D-49C3-8CBB-DB5FB25EAC6C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62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85" name="Textfeld 9"/>
          <p:cNvSpPr/>
          <p:nvPr/>
        </p:nvSpPr>
        <p:spPr>
          <a:xfrm>
            <a:off x="3152520" y="4613400"/>
            <a:ext cx="125352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Erraten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86" name="Textfeld 10"/>
          <p:cNvSpPr/>
          <p:nvPr/>
        </p:nvSpPr>
        <p:spPr>
          <a:xfrm>
            <a:off x="2539440" y="2045160"/>
            <a:ext cx="345852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Numerische Verfahren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687" name="Gerade Verbindung mit Pfeil 12"/>
          <p:cNvCxnSpPr/>
          <p:nvPr/>
        </p:nvCxnSpPr>
        <p:spPr>
          <a:xfrm flipV="1">
            <a:off x="6273360" y="1066680"/>
            <a:ext cx="360" cy="5136840"/>
          </a:xfrm>
          <a:prstGeom prst="straightConnector1">
            <a:avLst/>
          </a:prstGeom>
          <a:ln w="19050">
            <a:solidFill>
              <a:srgbClr val="000000"/>
            </a:solidFill>
            <a:round/>
            <a:tailEnd type="arrow" w="med" len="med"/>
          </a:ln>
        </p:spPr>
      </p:cxnSp>
      <p:cxnSp>
        <p:nvCxnSpPr>
          <p:cNvPr id="688" name="Gerade Verbindung mit Pfeil 16"/>
          <p:cNvCxnSpPr/>
          <p:nvPr/>
        </p:nvCxnSpPr>
        <p:spPr>
          <a:xfrm>
            <a:off x="1953360" y="3546720"/>
            <a:ext cx="9061200" cy="360"/>
          </a:xfrm>
          <a:prstGeom prst="straightConnector1">
            <a:avLst/>
          </a:prstGeom>
          <a:ln w="19050">
            <a:solidFill>
              <a:srgbClr val="000000"/>
            </a:solidFill>
            <a:round/>
            <a:tailEnd type="arrow" w="med" len="med"/>
          </a:ln>
        </p:spPr>
      </p:cxnSp>
      <p:sp>
        <p:nvSpPr>
          <p:cNvPr id="689" name="Textfeld 17"/>
          <p:cNvSpPr/>
          <p:nvPr/>
        </p:nvSpPr>
        <p:spPr>
          <a:xfrm>
            <a:off x="6306120" y="1000800"/>
            <a:ext cx="139860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Systematisch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90" name="Textfeld 18"/>
          <p:cNvSpPr/>
          <p:nvPr/>
        </p:nvSpPr>
        <p:spPr>
          <a:xfrm>
            <a:off x="9789120" y="3546720"/>
            <a:ext cx="134640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Geschlossen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91" name="Textfeld 19"/>
          <p:cNvSpPr/>
          <p:nvPr/>
        </p:nvSpPr>
        <p:spPr>
          <a:xfrm>
            <a:off x="1832040" y="3546720"/>
            <a:ext cx="70704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Offen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92" name="Textfeld 20"/>
          <p:cNvSpPr/>
          <p:nvPr/>
        </p:nvSpPr>
        <p:spPr>
          <a:xfrm>
            <a:off x="6306120" y="5920200"/>
            <a:ext cx="117972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Willkürlich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93" name="Textfeld 21"/>
          <p:cNvSpPr/>
          <p:nvPr/>
        </p:nvSpPr>
        <p:spPr>
          <a:xfrm>
            <a:off x="7278120" y="4613400"/>
            <a:ext cx="280368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Auswendig lernen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94" name="Textfeld 22"/>
          <p:cNvSpPr/>
          <p:nvPr/>
        </p:nvSpPr>
        <p:spPr>
          <a:xfrm>
            <a:off x="7278120" y="2096280"/>
            <a:ext cx="338148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Analytische Verfahren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95" name="PlaceHolder 4"/>
          <p:cNvSpPr>
            <a:spLocks noGrp="1"/>
          </p:cNvSpPr>
          <p:nvPr>
            <p:ph type="dt" idx="207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0FAABBE2-67DA-49EB-96CC-FA55CFAF9A8D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PlaceHolder 1"/>
          <p:cNvSpPr>
            <a:spLocks noGrp="1"/>
          </p:cNvSpPr>
          <p:nvPr>
            <p:ph type="title"/>
          </p:nvPr>
        </p:nvSpPr>
        <p:spPr>
          <a:xfrm>
            <a:off x="2714760" y="13680"/>
            <a:ext cx="7116840" cy="78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de-DE" sz="4000" b="0" u="none" strike="noStrike">
                <a:solidFill>
                  <a:srgbClr val="222222"/>
                </a:solidFill>
                <a:effectLst/>
                <a:uFillTx/>
                <a:latin typeface="Calibri"/>
                <a:ea typeface="Arial"/>
              </a:rPr>
              <a:t>Nenne eine Primzahl</a:t>
            </a:r>
            <a:endParaRPr lang="de-DE" sz="4000" b="0" u="none" strike="noStrike">
              <a:solidFill>
                <a:srgbClr val="222222"/>
              </a:solidFill>
              <a:effectLst/>
              <a:uFillTx/>
              <a:latin typeface="Calibri"/>
            </a:endParaRPr>
          </a:p>
        </p:txBody>
      </p:sp>
      <p:sp>
        <p:nvSpPr>
          <p:cNvPr id="697" name="PlaceHolder 2"/>
          <p:cNvSpPr>
            <a:spLocks noGrp="1"/>
          </p:cNvSpPr>
          <p:nvPr>
            <p:ph type="ftr" idx="208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98" name="PlaceHolder 3"/>
          <p:cNvSpPr>
            <a:spLocks noGrp="1"/>
          </p:cNvSpPr>
          <p:nvPr>
            <p:ph type="sldNum" idx="209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387D17E-C1D9-4287-85C7-3DAC879B79D4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63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99" name="Textfeld 9"/>
          <p:cNvSpPr/>
          <p:nvPr/>
        </p:nvSpPr>
        <p:spPr>
          <a:xfrm>
            <a:off x="3152520" y="4613400"/>
            <a:ext cx="125352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Erraten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00" name="Textfeld 10"/>
          <p:cNvSpPr/>
          <p:nvPr/>
        </p:nvSpPr>
        <p:spPr>
          <a:xfrm>
            <a:off x="2539440" y="2045160"/>
            <a:ext cx="345852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Numerische Verfahren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cxnSp>
        <p:nvCxnSpPr>
          <p:cNvPr id="701" name="Gerade Verbindung mit Pfeil 12"/>
          <p:cNvCxnSpPr/>
          <p:nvPr/>
        </p:nvCxnSpPr>
        <p:spPr>
          <a:xfrm flipV="1">
            <a:off x="6273360" y="1066680"/>
            <a:ext cx="360" cy="5136840"/>
          </a:xfrm>
          <a:prstGeom prst="straightConnector1">
            <a:avLst/>
          </a:prstGeom>
          <a:ln w="19050">
            <a:solidFill>
              <a:srgbClr val="000000"/>
            </a:solidFill>
            <a:round/>
            <a:tailEnd type="arrow" w="med" len="med"/>
          </a:ln>
        </p:spPr>
      </p:cxnSp>
      <p:cxnSp>
        <p:nvCxnSpPr>
          <p:cNvPr id="702" name="Gerade Verbindung mit Pfeil 16"/>
          <p:cNvCxnSpPr/>
          <p:nvPr/>
        </p:nvCxnSpPr>
        <p:spPr>
          <a:xfrm>
            <a:off x="1953360" y="3546720"/>
            <a:ext cx="9061200" cy="360"/>
          </a:xfrm>
          <a:prstGeom prst="straightConnector1">
            <a:avLst/>
          </a:prstGeom>
          <a:ln w="19050">
            <a:solidFill>
              <a:srgbClr val="000000"/>
            </a:solidFill>
            <a:round/>
            <a:tailEnd type="arrow" w="med" len="med"/>
          </a:ln>
        </p:spPr>
      </p:cxnSp>
      <p:sp>
        <p:nvSpPr>
          <p:cNvPr id="703" name="Textfeld 17"/>
          <p:cNvSpPr/>
          <p:nvPr/>
        </p:nvSpPr>
        <p:spPr>
          <a:xfrm>
            <a:off x="6306120" y="1000800"/>
            <a:ext cx="139860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Systematisch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04" name="Textfeld 18"/>
          <p:cNvSpPr/>
          <p:nvPr/>
        </p:nvSpPr>
        <p:spPr>
          <a:xfrm>
            <a:off x="9789120" y="3546720"/>
            <a:ext cx="134640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Geschlossen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05" name="Textfeld 19"/>
          <p:cNvSpPr/>
          <p:nvPr/>
        </p:nvSpPr>
        <p:spPr>
          <a:xfrm>
            <a:off x="1832040" y="3546720"/>
            <a:ext cx="70704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Offen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06" name="Textfeld 20"/>
          <p:cNvSpPr/>
          <p:nvPr/>
        </p:nvSpPr>
        <p:spPr>
          <a:xfrm>
            <a:off x="6306120" y="5920200"/>
            <a:ext cx="117972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Willkürlich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07" name="Textfeld 21"/>
          <p:cNvSpPr/>
          <p:nvPr/>
        </p:nvSpPr>
        <p:spPr>
          <a:xfrm>
            <a:off x="6848280" y="4613400"/>
            <a:ext cx="434340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Auswendig gelerntes Wissen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08" name="Textfeld 22"/>
          <p:cNvSpPr/>
          <p:nvPr/>
        </p:nvSpPr>
        <p:spPr>
          <a:xfrm>
            <a:off x="7278120" y="2096280"/>
            <a:ext cx="3381480" cy="52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Analytische Verfahren</a:t>
            </a:r>
            <a:endParaRPr lang="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09" name="Textfeld 2"/>
          <p:cNvSpPr/>
          <p:nvPr/>
        </p:nvSpPr>
        <p:spPr>
          <a:xfrm>
            <a:off x="2777400" y="5279400"/>
            <a:ext cx="210924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i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Ist 49 eine Primzahl?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10" name="Textfeld 6"/>
          <p:cNvSpPr/>
          <p:nvPr/>
        </p:nvSpPr>
        <p:spPr>
          <a:xfrm>
            <a:off x="7227720" y="5336280"/>
            <a:ext cx="355608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i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2, 11, 17, 23 und 83 sind Primzahlen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11" name="Textfeld 7"/>
          <p:cNvSpPr/>
          <p:nvPr/>
        </p:nvSpPr>
        <p:spPr>
          <a:xfrm>
            <a:off x="2920320" y="2558880"/>
            <a:ext cx="2442240" cy="923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i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Ist 49 eine Primzahl?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de-DE" sz="1800" b="0" i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Nein, da durch 7 Teilbar.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de-DE" sz="1800" b="0" i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Ist 7 eine Primzahl? Ja!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12" name="Textfeld 8"/>
          <p:cNvSpPr/>
          <p:nvPr/>
        </p:nvSpPr>
        <p:spPr>
          <a:xfrm>
            <a:off x="7286760" y="2671560"/>
            <a:ext cx="3555000" cy="36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i="1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Per Definitionem ist 2 eine Primzahl.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13" name="PlaceHolder 4"/>
          <p:cNvSpPr>
            <a:spLocks noGrp="1"/>
          </p:cNvSpPr>
          <p:nvPr>
            <p:ph type="dt" idx="210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E124403F-C1EC-4FAD-981F-8693748919C9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PlaceHolder 1"/>
          <p:cNvSpPr>
            <a:spLocks noGrp="1"/>
          </p:cNvSpPr>
          <p:nvPr>
            <p:ph type="dt" idx="211"/>
          </p:nvPr>
        </p:nvSpPr>
        <p:spPr>
          <a:xfrm>
            <a:off x="0" y="6484320"/>
            <a:ext cx="8377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fld id="{369FBDB6-8ABF-4344-9EE4-C49B9301A9A9}" type="datetime1">
              <a:rPr lang="de-DE" sz="1200" b="0" u="none" strike="noStrike">
                <a:solidFill>
                  <a:srgbClr val="E2EFFE"/>
                </a:solidFill>
                <a:effectLst/>
                <a:uFillTx/>
                <a:latin typeface="Meta Offc Pro"/>
                <a:ea typeface="Arial"/>
              </a:rPr>
              <a:t>19.10.26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15" name="PlaceHolder 2"/>
          <p:cNvSpPr>
            <a:spLocks noGrp="1"/>
          </p:cNvSpPr>
          <p:nvPr>
            <p:ph type="ftr" idx="212"/>
          </p:nvPr>
        </p:nvSpPr>
        <p:spPr>
          <a:xfrm>
            <a:off x="4136040" y="6468120"/>
            <a:ext cx="75520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</a:pPr>
            <a:r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Forschungszentrum Jülich - Universität Münster</a:t>
            </a:r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16" name="PlaceHolder 3"/>
          <p:cNvSpPr>
            <a:spLocks noGrp="1"/>
          </p:cNvSpPr>
          <p:nvPr>
            <p:ph type="sldNum" idx="213"/>
          </p:nvPr>
        </p:nvSpPr>
        <p:spPr>
          <a:xfrm>
            <a:off x="11688480" y="6471000"/>
            <a:ext cx="50328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476F721-7ADD-47DA-A00D-728BFFB4ECFF}" type="slidenum">
              <a:rPr lang="de-DE" sz="1200" b="0" u="none" strike="noStrike">
                <a:solidFill>
                  <a:srgbClr val="222222"/>
                </a:solidFill>
                <a:effectLst/>
                <a:uFillTx/>
                <a:latin typeface="Meta Offc Pro"/>
                <a:ea typeface="Arial"/>
              </a:rPr>
              <a:t>64</a:t>
            </a:fld>
            <a:endParaRPr lang="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17" name="Textfeld 4"/>
          <p:cNvSpPr/>
          <p:nvPr/>
        </p:nvSpPr>
        <p:spPr>
          <a:xfrm>
            <a:off x="3646080" y="2228760"/>
            <a:ext cx="2360520" cy="1187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Bewegungsgleichungen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X =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V = 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  <a:ea typeface="Arial"/>
              </a:rPr>
              <a:t>A =</a:t>
            </a:r>
            <a:endParaRPr lang="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Classic">
      <a:dk1>
        <a:srgbClr val="000000"/>
      </a:dk1>
      <a:lt1>
        <a:srgbClr val="FFFFFF"/>
      </a:lt1>
      <a:dk2>
        <a:srgbClr val="2E2706"/>
      </a:dk2>
      <a:lt2>
        <a:srgbClr val="EEEEEE"/>
      </a:lt2>
      <a:accent1>
        <a:srgbClr val="3465A4"/>
      </a:accent1>
      <a:accent2>
        <a:srgbClr val="168253"/>
      </a:accent2>
      <a:accent3>
        <a:srgbClr val="D62E4E"/>
      </a:accent3>
      <a:accent4>
        <a:srgbClr val="729FCF"/>
      </a:accent4>
      <a:accent5>
        <a:srgbClr val="5EB91E"/>
      </a:accent5>
      <a:accent6>
        <a:srgbClr val="EA7500"/>
      </a:accent6>
      <a:hlink>
        <a:srgbClr val="0060FF"/>
      </a:hlink>
      <a:folHlink>
        <a:srgbClr val="8020D9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0</TotalTime>
  <Words>2202</Words>
  <Application>Microsoft Macintosh PowerPoint</Application>
  <PresentationFormat>Breitbild</PresentationFormat>
  <Paragraphs>658</Paragraphs>
  <Slides>64</Slides>
  <Notes>63</Notes>
  <HiddenSlides>0</HiddenSlides>
  <MMClips>2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64</vt:i4>
      </vt:variant>
    </vt:vector>
  </HeadingPairs>
  <TitlesOfParts>
    <vt:vector size="71" baseType="lpstr">
      <vt:lpstr>Arial</vt:lpstr>
      <vt:lpstr>Arial Narrow</vt:lpstr>
      <vt:lpstr>Calibri</vt:lpstr>
      <vt:lpstr>Meta Offc Pro</vt:lpstr>
      <vt:lpstr>Symbol</vt:lpstr>
      <vt:lpstr>Wingdings</vt:lpstr>
      <vt:lpstr>Office</vt:lpstr>
      <vt:lpstr>Die Numerik Masterclass</vt:lpstr>
      <vt:lpstr>Was erwartet euch?</vt:lpstr>
      <vt:lpstr>Das Standardmodell</vt:lpstr>
      <vt:lpstr>Was seht ihr?</vt:lpstr>
      <vt:lpstr>Was sehen Teilchenphysiker:innen?</vt:lpstr>
      <vt:lpstr>Von groß zu klein</vt:lpstr>
      <vt:lpstr>Geladene Leptonen</vt:lpstr>
      <vt:lpstr>Ungeladene Leptonen</vt:lpstr>
      <vt:lpstr>Quarks</vt:lpstr>
      <vt:lpstr>Quarks</vt:lpstr>
      <vt:lpstr>Betrachten wir Wasserstoff</vt:lpstr>
      <vt:lpstr>Betrachten wir Wasserstoff</vt:lpstr>
      <vt:lpstr>Jetzt müssen wir es sortieren!</vt:lpstr>
      <vt:lpstr>Nun kennen wir die Spieler…</vt:lpstr>
      <vt:lpstr>Was sind die Regeln?</vt:lpstr>
      <vt:lpstr>Spielregeln im Standardmodell</vt:lpstr>
      <vt:lpstr>Elektromagnetische Wechselwirkung</vt:lpstr>
      <vt:lpstr>Starke Wechselwirkung</vt:lpstr>
      <vt:lpstr>Schwache Wechselwirkung</vt:lpstr>
      <vt:lpstr>Gravitation</vt:lpstr>
      <vt:lpstr>Wechselwirkungen im Überblick</vt:lpstr>
      <vt:lpstr>Austauschteilchen</vt:lpstr>
      <vt:lpstr>Wechselwirkungen &amp; ihre Austauschteilchen</vt:lpstr>
      <vt:lpstr>Das Standardmodell</vt:lpstr>
      <vt:lpstr>Teilchen Persönlichkeitstest!</vt:lpstr>
      <vt:lpstr>PAUSE</vt:lpstr>
      <vt:lpstr>Forschung</vt:lpstr>
      <vt:lpstr>Wissenschaftliche Modelle</vt:lpstr>
      <vt:lpstr>Wissenschaftliche Modelle</vt:lpstr>
      <vt:lpstr>Wissenschaftliche Modelle</vt:lpstr>
      <vt:lpstr>Wissenschaftliche Modelle</vt:lpstr>
      <vt:lpstr>Wissenschaftliche Modelle</vt:lpstr>
      <vt:lpstr>Wissenschaftliche Modelle</vt:lpstr>
      <vt:lpstr>Beispiel für gute Wissenschaft</vt:lpstr>
      <vt:lpstr>Beispiel für gute Wissenschaft</vt:lpstr>
      <vt:lpstr>Beispiel für gute Wissenschaft</vt:lpstr>
      <vt:lpstr>Beispiel für schlechte „Wissenschaft“</vt:lpstr>
      <vt:lpstr>Vereinfacht also…</vt:lpstr>
      <vt:lpstr>Vereinfacht also…</vt:lpstr>
      <vt:lpstr>… also…</vt:lpstr>
      <vt:lpstr>… ist auch ein Modell.</vt:lpstr>
      <vt:lpstr>Zurück zu Physik</vt:lpstr>
      <vt:lpstr>Wer ist eigentlich Isaac Newton?</vt:lpstr>
      <vt:lpstr>Wer ist eigentlich Isaac Newton?</vt:lpstr>
      <vt:lpstr>Wiederholung zur Gravitation</vt:lpstr>
      <vt:lpstr>Wiederholung zur Gravitation</vt:lpstr>
      <vt:lpstr>Und wer ist dieser Einstein?</vt:lpstr>
      <vt:lpstr>Gedankenexperiment I</vt:lpstr>
      <vt:lpstr>Gedankenexperiment I</vt:lpstr>
      <vt:lpstr>Gedankenexperiment I</vt:lpstr>
      <vt:lpstr>Gedankenexperiment II</vt:lpstr>
      <vt:lpstr>Gedankenexperiment II</vt:lpstr>
      <vt:lpstr>Gedankenexperiment III</vt:lpstr>
      <vt:lpstr>Gedankenexperiment III</vt:lpstr>
      <vt:lpstr>Gedankenexperiment III</vt:lpstr>
      <vt:lpstr>Gedankenexperiment III</vt:lpstr>
      <vt:lpstr>Grundlagen der ART</vt:lpstr>
      <vt:lpstr>Nicht so schnell!</vt:lpstr>
      <vt:lpstr>Nicht so schnell!</vt:lpstr>
      <vt:lpstr>Nicht so schnell!</vt:lpstr>
      <vt:lpstr>Mercury to the rescue</vt:lpstr>
      <vt:lpstr>Wie sollen wir verfahren?</vt:lpstr>
      <vt:lpstr>Nenne eine Primzahl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Hadronen-Therapie-Masterclass</dc:title>
  <dc:subject/>
  <dc:creator>David Rainer Wolfgang Borgelt</dc:creator>
  <dc:description/>
  <cp:lastModifiedBy>David Borgelt</cp:lastModifiedBy>
  <cp:revision>44</cp:revision>
  <dcterms:created xsi:type="dcterms:W3CDTF">2023-10-23T12:54:25Z</dcterms:created>
  <dcterms:modified xsi:type="dcterms:W3CDTF">2026-10-19T12:10:13Z</dcterms:modified>
  <dc:language>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i4>2</vt:i4>
  </property>
  <property fmtid="{D5CDD505-2E9C-101B-9397-08002B2CF9AE}" pid="3" name="Notes">
    <vt:i4>63</vt:i4>
  </property>
  <property fmtid="{D5CDD505-2E9C-101B-9397-08002B2CF9AE}" pid="4" name="PresentationFormat">
    <vt:lpwstr>Breitbild</vt:lpwstr>
  </property>
  <property fmtid="{D5CDD505-2E9C-101B-9397-08002B2CF9AE}" pid="5" name="Slides">
    <vt:i4>64</vt:i4>
  </property>
</Properties>
</file>