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0"/>
  </p:notesMasterIdLst>
  <p:sldIdLst>
    <p:sldId id="256" r:id="rId2"/>
    <p:sldId id="268" r:id="rId3"/>
    <p:sldId id="267" r:id="rId4"/>
    <p:sldId id="281" r:id="rId5"/>
    <p:sldId id="288" r:id="rId6"/>
    <p:sldId id="289" r:id="rId7"/>
    <p:sldId id="275" r:id="rId8"/>
    <p:sldId id="290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4E9F"/>
    <a:srgbClr val="909085"/>
    <a:srgbClr val="FCBA00"/>
    <a:srgbClr val="F6F7C3"/>
    <a:srgbClr val="C3F7DF"/>
    <a:srgbClr val="F6C3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ittlere Formatvorlage 3 - Akz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 varScale="1">
        <p:scale>
          <a:sx n="94" d="100"/>
          <a:sy n="94" d="100"/>
        </p:scale>
        <p:origin x="91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5D823-D155-436E-BFAC-D6DBED93A7B9}" type="datetimeFigureOut">
              <a:rPr lang="de-DE" smtClean="0"/>
              <a:t>14.11.2025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3DDB0D-879B-4080-9010-79E7BAB775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532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266049-081E-48E1-BD0E-FDEDED47E2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4208D96-504D-44C0-8FC2-B57856FCD3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D9C3DE-CCD9-4457-9881-F03016730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14.11.2025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4888CFC-B318-43E7-910F-3D3825A76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Philip Hauer - GEMs for INSIGHT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BB428B-FB8A-4071-8471-7AA1D87B0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D10C-5F28-401F-95FA-059296A8AF9C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F5AD912-64F3-46B7-A93E-3FF310008086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428CD5F-086F-42D1-A690-265BBC0B1E0F}"/>
              </a:ext>
            </a:extLst>
          </p:cNvPr>
          <p:cNvSpPr/>
          <p:nvPr/>
        </p:nvSpPr>
        <p:spPr>
          <a:xfrm>
            <a:off x="0" y="6013448"/>
            <a:ext cx="12192000" cy="877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0803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495612-6807-4B1C-B500-0A4C81B1A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73FBA96-7CFD-4A65-8537-0E5ED0E1C8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44229A-6025-45E6-8229-AD9643493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14.11.2025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B01CE61-5178-4DD9-8A08-3273F5F58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Philip Hauer - GEMs for INSIGHT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2D2884-0FF5-4B2F-9C8C-6AEE16F15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D10C-5F28-401F-95FA-059296A8AF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5851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22B45AA-3B4E-4647-AC16-E4162674FD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20213A7-81EE-421D-B8D0-6FD552F7C0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7158A4E-5440-454A-931B-415063969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14.11.2025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5E9102-45B5-49F3-AACC-B403B695E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Philip Hauer - GEMs for INSIGHT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6291D99-A378-428A-A4F0-7CC623D99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D10C-5F28-401F-95FA-059296A8AF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4529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B7184A-1F23-4392-96FB-04CBB185A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86" y="0"/>
            <a:ext cx="11047350" cy="74295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Exo 2 SemiBold" pitchFamily="2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4F987A-579D-4D29-AEC8-599A02CC7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967214B-FD89-48B7-8CF9-ADB8180A9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o 2" pitchFamily="2" charset="0"/>
              </a:defRPr>
            </a:lvl1pPr>
          </a:lstStyle>
          <a:p>
            <a:r>
              <a:rPr lang="de-DE"/>
              <a:t>14.11.2025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C590FA-DEFB-4901-8EB1-F3A246887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o 2" pitchFamily="2" charset="0"/>
              </a:defRPr>
            </a:lvl1pPr>
          </a:lstStyle>
          <a:p>
            <a:r>
              <a:rPr lang="de-DE"/>
              <a:t>Philip Hauer - GEMs for INSIGHT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C67DDE5-4058-46B6-8AB0-64CFD437B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D10C-5F28-401F-95FA-059296A8AF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74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56C1DB-C9E7-4D4F-87E9-01F1B0DE9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339BEE-3A1E-4F4D-81F0-6E930ED47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3938E47-7FCA-419C-8605-DA95F6FBA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14.11.2025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27EDC8-0D4F-4551-A376-8C8F17B5A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Philip Hauer - GEMs for INSIGHT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004040-6FE8-4C21-A33E-C06485FA3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D10C-5F28-401F-95FA-059296A8AF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0978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92C5CA-0B82-424D-87BB-A408CFC45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B6DD7DB-2C9A-414D-95AD-DEBE97D6D9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C1B4A8A-6738-43B4-9EEC-E70E0B75E7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F299782-FCD0-4588-99B7-597F5046E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14.11.2025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A2F7EEF-6CA0-4A85-AC29-55FF44714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Philip Hauer - GEMs for INSIGHT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3CE1A5C-02DF-4430-AAAE-491B1A2C8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D10C-5F28-401F-95FA-059296A8AF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908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B38EEC-171C-4B16-964B-03FA5B830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782E8C4-3573-4CF0-BD04-763030B5B2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653A058-C8CF-491D-8A4D-7801E3BF9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812E5EF-129C-4D9E-BC6A-085C32DE60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248EC6B-842C-48F6-8145-3247379D6A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EFC2825-5E87-48B5-9930-EBFDD683C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14.11.2025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18F64E0-652A-45D5-B610-82C75E9F0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Philip Hauer - GEMs for INSIGHT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2557895-2B3B-44F8-9D7E-DF1C4194E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D10C-5F28-401F-95FA-059296A8AF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2556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963F88-9874-4528-9975-8895AA354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1EE3D49-AC16-44CE-8085-1FE084131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14.11.2025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47EE3D2-C8ED-408A-9DF5-27520A32B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Philip Hauer - GEMs for INSIGHT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4E83698-9DD9-4AE6-B3E9-052D23C4F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D10C-5F28-401F-95FA-059296A8AF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5176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169D5D4-2EED-43D2-B61F-9BC89B4A7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14.11.2025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EF1396F-E637-4AA0-96F8-13E7CC6CD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Philip Hauer - GEMs for INSIGHT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62F0219-E115-4C2B-8ACA-A90BD7823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D10C-5F28-401F-95FA-059296A8AF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2077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DD97E4-B772-4962-94EB-55C699220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86D2C3-7706-44B4-819F-C6D739B56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539F9FD-D08E-412F-82CE-BE295DB2D1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BA5F3CD-E05F-4459-AF28-BBFCBB47D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14.11.2025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F3C7941-CA1C-496F-8764-4E31A5D31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Philip Hauer - GEMs for INSIGHT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3CE9424-E49D-429E-BBAB-E50F06181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D10C-5F28-401F-95FA-059296A8AF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0345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D53F62-9E3F-4217-9586-DA0ADFDF5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DF2282A-CD0C-47F0-86F9-207E1E5C73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3528B01-8337-4686-A45E-DECDA83635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83A590C-17BC-462F-BE70-FEDD3234A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14.11.2025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67AABE3-41F6-4013-B433-C1047686F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Philip Hauer - GEMs for INSIGHT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9054E47-6A0F-4C25-B0B0-5372CE999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D10C-5F28-401F-95FA-059296A8AF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7452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36B3D1B5-2503-447D-8F56-DF5E9660585A}"/>
              </a:ext>
            </a:extLst>
          </p:cNvPr>
          <p:cNvSpPr/>
          <p:nvPr/>
        </p:nvSpPr>
        <p:spPr>
          <a:xfrm rot="10800000">
            <a:off x="-1" y="0"/>
            <a:ext cx="12192003" cy="709216"/>
          </a:xfrm>
          <a:prstGeom prst="rect">
            <a:avLst/>
          </a:prstGeom>
          <a:gradFill>
            <a:gsLst>
              <a:gs pos="0">
                <a:srgbClr val="004E9F"/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FD67B29-A085-427A-BF7F-87A4DBDA4A52}"/>
              </a:ext>
            </a:extLst>
          </p:cNvPr>
          <p:cNvSpPr/>
          <p:nvPr/>
        </p:nvSpPr>
        <p:spPr>
          <a:xfrm>
            <a:off x="-3" y="6524621"/>
            <a:ext cx="12192003" cy="365125"/>
          </a:xfrm>
          <a:prstGeom prst="rect">
            <a:avLst/>
          </a:prstGeom>
          <a:gradFill>
            <a:gsLst>
              <a:gs pos="0">
                <a:srgbClr val="004E9F"/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0CD754D-02B7-4908-BF4E-829F87CBF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DCC6E47-A92A-4110-B170-3F4A5199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ADC647-A3E8-4D8F-AF54-8AF1553008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26211"/>
            <a:ext cx="2743200" cy="3643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Exo 2" pitchFamily="2" charset="0"/>
              </a:defRPr>
            </a:lvl1pPr>
          </a:lstStyle>
          <a:p>
            <a:r>
              <a:rPr lang="de-DE"/>
              <a:t>14.11.2025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E9AA278-02CE-4C55-883E-A64859F3D8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2541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Exo 2" pitchFamily="2" charset="0"/>
              </a:defRPr>
            </a:lvl1pPr>
          </a:lstStyle>
          <a:p>
            <a:r>
              <a:rPr lang="de-DE"/>
              <a:t>Philip Hauer - GEMs for INSIGHT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D5F40C6-8A8A-41A3-9218-B2A4B3F47C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25416"/>
            <a:ext cx="2743200" cy="3643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Exo 2" pitchFamily="2" charset="0"/>
              </a:defRPr>
            </a:lvl1pPr>
          </a:lstStyle>
          <a:p>
            <a:fld id="{5B5BD10C-5F28-401F-95FA-059296A8AF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3453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video" Target="../media/media1.avi"/><Relationship Id="rId7" Type="http://schemas.openxmlformats.org/officeDocument/2006/relationships/image" Target="../media/image7.png"/><Relationship Id="rId2" Type="http://schemas.microsoft.com/office/2007/relationships/media" Target="../media/media1.avi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D581D1A-B0AF-4AE6-B56A-20F2B8392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118" y="-7672"/>
            <a:ext cx="9187882" cy="6902007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B256D36B-158D-4BF0-A5E0-C8702B48C79F}"/>
              </a:ext>
            </a:extLst>
          </p:cNvPr>
          <p:cNvSpPr/>
          <p:nvPr/>
        </p:nvSpPr>
        <p:spPr>
          <a:xfrm rot="10800000">
            <a:off x="2102587" y="0"/>
            <a:ext cx="5253446" cy="6902006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8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2F1605F-E385-4AFE-8CF7-575D0F8FA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37" y="5982526"/>
            <a:ext cx="3659308" cy="73564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90E41B3-82A1-47AB-B8B3-858DEDEC5388}"/>
              </a:ext>
            </a:extLst>
          </p:cNvPr>
          <p:cNvSpPr txBox="1"/>
          <p:nvPr/>
        </p:nvSpPr>
        <p:spPr>
          <a:xfrm>
            <a:off x="132737" y="3443332"/>
            <a:ext cx="483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004E9F"/>
                </a:solidFill>
                <a:latin typeface="Exo 2" pitchFamily="2" charset="0"/>
              </a:rPr>
              <a:t>Status and Plans</a:t>
            </a:r>
            <a:endParaRPr lang="de-DE" sz="2800" dirty="0">
              <a:latin typeface="Exo 2" pitchFamily="2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3BBCD35-FEE6-49BB-A46C-970B03B15501}"/>
              </a:ext>
            </a:extLst>
          </p:cNvPr>
          <p:cNvSpPr txBox="1"/>
          <p:nvPr/>
        </p:nvSpPr>
        <p:spPr>
          <a:xfrm>
            <a:off x="132737" y="5326327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909085"/>
                </a:solidFill>
                <a:latin typeface="Exo 2" pitchFamily="2" charset="0"/>
              </a:rPr>
              <a:t>Dr. Philip Hauer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096629E6-7845-47E2-A290-6EB612D692D7}"/>
              </a:ext>
            </a:extLst>
          </p:cNvPr>
          <p:cNvSpPr txBox="1">
            <a:spLocks/>
          </p:cNvSpPr>
          <p:nvPr/>
        </p:nvSpPr>
        <p:spPr>
          <a:xfrm>
            <a:off x="132737" y="1581150"/>
            <a:ext cx="4356713" cy="17965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500" b="1" dirty="0">
                <a:solidFill>
                  <a:srgbClr val="004E9F"/>
                </a:solidFill>
                <a:latin typeface="Exo 2" pitchFamily="2" charset="0"/>
              </a:rPr>
              <a:t>INSIGHT</a:t>
            </a:r>
          </a:p>
          <a:p>
            <a:pPr algn="l"/>
            <a:r>
              <a:rPr lang="de-DE" sz="3500" b="1" dirty="0">
                <a:solidFill>
                  <a:srgbClr val="004E9F"/>
                </a:solidFill>
                <a:latin typeface="Exo 2" pitchFamily="2" charset="0"/>
              </a:rPr>
              <a:t>GEM </a:t>
            </a:r>
            <a:r>
              <a:rPr lang="de-DE" sz="3500" b="1" dirty="0" err="1">
                <a:solidFill>
                  <a:srgbClr val="004E9F"/>
                </a:solidFill>
                <a:latin typeface="Exo 2" pitchFamily="2" charset="0"/>
              </a:rPr>
              <a:t>Detectors</a:t>
            </a:r>
            <a:endParaRPr lang="de-DE" sz="3500" b="1" dirty="0">
              <a:solidFill>
                <a:srgbClr val="004E9F"/>
              </a:solidFill>
              <a:latin typeface="Exo 2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1002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90D9DD-986C-48A8-8954-15E135CB5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GEM </a:t>
            </a:r>
            <a:r>
              <a:rPr lang="de-DE" dirty="0" err="1"/>
              <a:t>Detectors</a:t>
            </a:r>
            <a:r>
              <a:rPr lang="de-DE" dirty="0"/>
              <a:t> @ INSIGHT: Key Facts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02C86A-043E-4A34-ABA3-7C5C9F009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" y="846134"/>
            <a:ext cx="7491006" cy="5679282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Forward </a:t>
            </a:r>
            <a:r>
              <a:rPr lang="de-DE" dirty="0" err="1"/>
              <a:t>tracker</a:t>
            </a:r>
            <a:endParaRPr lang="de-DE" dirty="0"/>
          </a:p>
          <a:p>
            <a:pPr lvl="1"/>
            <a:r>
              <a:rPr lang="de-DE" dirty="0"/>
              <a:t>Four planes</a:t>
            </a:r>
          </a:p>
          <a:p>
            <a:pPr lvl="1"/>
            <a:r>
              <a:rPr lang="de-DE" dirty="0"/>
              <a:t>Tracking </a:t>
            </a:r>
            <a:r>
              <a:rPr lang="de-DE" dirty="0" err="1"/>
              <a:t>efficiency</a:t>
            </a:r>
            <a:r>
              <a:rPr lang="de-DE" dirty="0"/>
              <a:t> </a:t>
            </a:r>
            <a:r>
              <a:rPr lang="de-DE" dirty="0" err="1"/>
              <a:t>approx</a:t>
            </a:r>
            <a:r>
              <a:rPr lang="de-DE" dirty="0"/>
              <a:t>. 99%</a:t>
            </a:r>
          </a:p>
          <a:p>
            <a:pPr lvl="1"/>
            <a:r>
              <a:rPr lang="de-DE" dirty="0" err="1"/>
              <a:t>Active</a:t>
            </a:r>
            <a:r>
              <a:rPr lang="de-DE" dirty="0"/>
              <a:t> </a:t>
            </a:r>
            <a:r>
              <a:rPr lang="de-DE" dirty="0" err="1"/>
              <a:t>area</a:t>
            </a:r>
            <a:r>
              <a:rPr lang="de-DE" dirty="0"/>
              <a:t>: 46 x 46 cm²</a:t>
            </a:r>
          </a:p>
          <a:p>
            <a:endParaRPr lang="de-DE" dirty="0"/>
          </a:p>
          <a:p>
            <a:r>
              <a:rPr lang="de-DE" dirty="0"/>
              <a:t>Triple GEM</a:t>
            </a:r>
          </a:p>
          <a:p>
            <a:pPr lvl="1"/>
            <a:r>
              <a:rPr lang="de-DE" dirty="0"/>
              <a:t>Gas </a:t>
            </a:r>
            <a:r>
              <a:rPr lang="de-DE" dirty="0" err="1"/>
              <a:t>mixture</a:t>
            </a:r>
            <a:r>
              <a:rPr lang="de-DE" dirty="0"/>
              <a:t>: Ar-CO</a:t>
            </a:r>
            <a:r>
              <a:rPr lang="de-DE" baseline="-25000" dirty="0"/>
              <a:t>2</a:t>
            </a:r>
            <a:r>
              <a:rPr lang="de-DE" dirty="0"/>
              <a:t> (70-30)</a:t>
            </a:r>
          </a:p>
          <a:p>
            <a:endParaRPr lang="de-DE" dirty="0"/>
          </a:p>
          <a:p>
            <a:r>
              <a:rPr lang="de-DE" dirty="0"/>
              <a:t>Strip readout</a:t>
            </a:r>
          </a:p>
          <a:p>
            <a:pPr lvl="1"/>
            <a:r>
              <a:rPr lang="de-DE" dirty="0"/>
              <a:t>Pitch: 450 µm</a:t>
            </a:r>
          </a:p>
          <a:p>
            <a:pPr lvl="1"/>
            <a:r>
              <a:rPr lang="de-DE" dirty="0" err="1"/>
              <a:t>Spatial</a:t>
            </a:r>
            <a:r>
              <a:rPr lang="de-DE" dirty="0"/>
              <a:t> </a:t>
            </a:r>
            <a:r>
              <a:rPr lang="de-DE" dirty="0" err="1"/>
              <a:t>resolution</a:t>
            </a:r>
            <a:r>
              <a:rPr lang="de-DE" dirty="0"/>
              <a:t> </a:t>
            </a:r>
            <a:r>
              <a:rPr lang="de-DE" dirty="0" err="1"/>
              <a:t>approx</a:t>
            </a:r>
            <a:r>
              <a:rPr lang="de-DE" dirty="0"/>
              <a:t>. 50 µm</a:t>
            </a:r>
          </a:p>
          <a:p>
            <a:pPr lvl="1"/>
            <a:r>
              <a:rPr lang="de-DE" dirty="0"/>
              <a:t>Readout via VMM</a:t>
            </a:r>
          </a:p>
          <a:p>
            <a:pPr lvl="1"/>
            <a:endParaRPr lang="de-DE" dirty="0"/>
          </a:p>
          <a:p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: GEM Tracker </a:t>
            </a:r>
            <a:r>
              <a:rPr lang="de-DE" dirty="0" err="1"/>
              <a:t>for</a:t>
            </a:r>
            <a:r>
              <a:rPr lang="de-DE" dirty="0"/>
              <a:t> AMBER</a:t>
            </a:r>
          </a:p>
          <a:p>
            <a:pPr lvl="1"/>
            <a:r>
              <a:rPr lang="de-DE" dirty="0"/>
              <a:t>30 x 30 cm² but </a:t>
            </a:r>
            <a:r>
              <a:rPr lang="de-DE" dirty="0" err="1"/>
              <a:t>otherwise</a:t>
            </a:r>
            <a:r>
              <a:rPr lang="de-DE" dirty="0"/>
              <a:t> </a:t>
            </a:r>
            <a:r>
              <a:rPr lang="de-DE" dirty="0" err="1"/>
              <a:t>similar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lvl="1"/>
            <a:endParaRPr lang="de-DE" dirty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DE88A507-C94C-41D0-98DA-EDA32D441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14.11.2025</a:t>
            </a:r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92F5A91B-5625-4CA2-BF7E-660F872E6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Philip Hauer - GEMs for INSIGHT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EDF4A6D6-1F2F-4D3E-9D4A-622713773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2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90913E1-F690-4EB8-AA09-5B5477B40D4F}"/>
              </a:ext>
            </a:extLst>
          </p:cNvPr>
          <p:cNvGrpSpPr/>
          <p:nvPr/>
        </p:nvGrpSpPr>
        <p:grpSpPr>
          <a:xfrm>
            <a:off x="5730455" y="742950"/>
            <a:ext cx="6420905" cy="3253463"/>
            <a:chOff x="3949710" y="1460971"/>
            <a:chExt cx="8238060" cy="4174213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3DDAE219-D704-4F8A-8196-187175607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3949710" y="1460971"/>
              <a:ext cx="8238060" cy="4174213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4FAC0342-06A7-4118-A321-8B791A4B68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536" t="30384" r="52595" b="26717"/>
            <a:stretch/>
          </p:blipFill>
          <p:spPr>
            <a:xfrm>
              <a:off x="6959599" y="2736850"/>
              <a:ext cx="895351" cy="1790700"/>
            </a:xfrm>
            <a:prstGeom prst="ellipse">
              <a:avLst/>
            </a:prstGeom>
          </p:spPr>
        </p:pic>
      </p:grpSp>
      <p:pic>
        <p:nvPicPr>
          <p:cNvPr id="18" name="Grafik 17">
            <a:extLst>
              <a:ext uri="{FF2B5EF4-FFF2-40B4-BE49-F238E27FC236}">
                <a16:creationId xmlns:a16="http://schemas.microsoft.com/office/drawing/2014/main" id="{1970C5D2-9A91-4B63-989D-22A8AA5FD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882" y="4371656"/>
            <a:ext cx="3702050" cy="1969491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D15A5710-4FD6-43D0-B14C-69E374F81C34}"/>
              </a:ext>
            </a:extLst>
          </p:cNvPr>
          <p:cNvSpPr/>
          <p:nvPr/>
        </p:nvSpPr>
        <p:spPr>
          <a:xfrm>
            <a:off x="7034213" y="6069806"/>
            <a:ext cx="1574006" cy="307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E06124DB-7284-4948-9E2E-68F8A558179A}"/>
              </a:ext>
            </a:extLst>
          </p:cNvPr>
          <p:cNvSpPr/>
          <p:nvPr/>
        </p:nvSpPr>
        <p:spPr>
          <a:xfrm>
            <a:off x="9501188" y="6115050"/>
            <a:ext cx="1574006" cy="307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24C1C365-14DE-4078-A920-D03FEBEF2C3B}"/>
              </a:ext>
            </a:extLst>
          </p:cNvPr>
          <p:cNvCxnSpPr>
            <a:cxnSpLocks/>
          </p:cNvCxnSpPr>
          <p:nvPr/>
        </p:nvCxnSpPr>
        <p:spPr>
          <a:xfrm flipV="1">
            <a:off x="9501188" y="5793581"/>
            <a:ext cx="140493" cy="5475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46ABB679-4639-4C05-95CB-093B28F71554}"/>
              </a:ext>
            </a:extLst>
          </p:cNvPr>
          <p:cNvSpPr/>
          <p:nvPr/>
        </p:nvSpPr>
        <p:spPr>
          <a:xfrm>
            <a:off x="8076422" y="1737395"/>
            <a:ext cx="697854" cy="1395706"/>
          </a:xfrm>
          <a:prstGeom prst="ellipse">
            <a:avLst/>
          </a:prstGeom>
          <a:noFill/>
          <a:ln w="19050">
            <a:solidFill>
              <a:srgbClr val="004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4B09834-53E4-4DB3-80F7-103C76C4C187}"/>
              </a:ext>
            </a:extLst>
          </p:cNvPr>
          <p:cNvSpPr/>
          <p:nvPr/>
        </p:nvSpPr>
        <p:spPr>
          <a:xfrm>
            <a:off x="6686550" y="4371656"/>
            <a:ext cx="4476750" cy="2050576"/>
          </a:xfrm>
          <a:prstGeom prst="ellipse">
            <a:avLst/>
          </a:prstGeom>
          <a:noFill/>
          <a:ln w="28575">
            <a:solidFill>
              <a:srgbClr val="004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9093E620-DBF6-4881-AA87-41172D3753A5}"/>
              </a:ext>
            </a:extLst>
          </p:cNvPr>
          <p:cNvCxnSpPr>
            <a:cxnSpLocks/>
            <a:stCxn id="25" idx="1"/>
            <a:endCxn id="24" idx="2"/>
          </p:cNvCxnSpPr>
          <p:nvPr/>
        </p:nvCxnSpPr>
        <p:spPr>
          <a:xfrm flipV="1">
            <a:off x="7342155" y="2435248"/>
            <a:ext cx="734267" cy="2236708"/>
          </a:xfrm>
          <a:prstGeom prst="line">
            <a:avLst/>
          </a:prstGeom>
          <a:ln w="19050">
            <a:solidFill>
              <a:srgbClr val="004E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793B6294-9C51-4555-9FFF-57C9A486985C}"/>
              </a:ext>
            </a:extLst>
          </p:cNvPr>
          <p:cNvCxnSpPr>
            <a:cxnSpLocks/>
            <a:stCxn id="25" idx="7"/>
            <a:endCxn id="24" idx="6"/>
          </p:cNvCxnSpPr>
          <p:nvPr/>
        </p:nvCxnSpPr>
        <p:spPr>
          <a:xfrm flipH="1" flipV="1">
            <a:off x="8774276" y="2435248"/>
            <a:ext cx="1733419" cy="2236708"/>
          </a:xfrm>
          <a:prstGeom prst="line">
            <a:avLst/>
          </a:prstGeom>
          <a:ln w="19050">
            <a:solidFill>
              <a:srgbClr val="004E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90816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valanche_Animated">
            <a:hlinkClick r:id="" action="ppaction://media"/>
            <a:extLst>
              <a:ext uri="{FF2B5EF4-FFF2-40B4-BE49-F238E27FC236}">
                <a16:creationId xmlns:a16="http://schemas.microsoft.com/office/drawing/2014/main" id="{50A4505F-56D3-4D07-AFD7-74C44888004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35898" y="940879"/>
            <a:ext cx="2227585" cy="269330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DC42207-3BF2-46A3-9035-32CB5DEE51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50" r="8920"/>
          <a:stretch/>
        </p:blipFill>
        <p:spPr>
          <a:xfrm>
            <a:off x="6165850" y="773633"/>
            <a:ext cx="3816350" cy="298132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AF26743-8EED-44AF-A3B4-FAF2805A6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Triple GEM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4F62D0B-76F2-4E4E-AF1C-5454C6BAF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87" y="742950"/>
            <a:ext cx="6396920" cy="5845657"/>
          </a:xfrm>
        </p:spPr>
        <p:txBody>
          <a:bodyPr>
            <a:normAutofit fontScale="92500" lnSpcReduction="20000"/>
          </a:bodyPr>
          <a:lstStyle/>
          <a:p>
            <a:r>
              <a:rPr lang="de-DE" dirty="0"/>
              <a:t>Drift </a:t>
            </a:r>
            <a:r>
              <a:rPr lang="de-DE" dirty="0" err="1"/>
              <a:t>gap</a:t>
            </a:r>
            <a:r>
              <a:rPr lang="de-DE" dirty="0"/>
              <a:t> (</a:t>
            </a:r>
            <a:r>
              <a:rPr lang="de-DE" dirty="0" err="1"/>
              <a:t>forms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active</a:t>
            </a:r>
            <a:r>
              <a:rPr lang="de-DE" dirty="0"/>
              <a:t> </a:t>
            </a:r>
            <a:r>
              <a:rPr lang="de-DE" dirty="0" err="1"/>
              <a:t>volume</a:t>
            </a:r>
            <a:r>
              <a:rPr lang="de-DE" dirty="0"/>
              <a:t>) 3 mm</a:t>
            </a:r>
          </a:p>
          <a:p>
            <a:endParaRPr lang="de-DE" dirty="0"/>
          </a:p>
          <a:p>
            <a:r>
              <a:rPr lang="de-DE" dirty="0"/>
              <a:t>Gas </a:t>
            </a:r>
            <a:r>
              <a:rPr lang="de-DE" dirty="0" err="1"/>
              <a:t>mixture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Ar-CO</a:t>
            </a:r>
            <a:r>
              <a:rPr lang="de-DE" baseline="-25000" dirty="0"/>
              <a:t>2</a:t>
            </a:r>
            <a:r>
              <a:rPr lang="de-DE" dirty="0"/>
              <a:t> (70-30) at </a:t>
            </a:r>
            <a:r>
              <a:rPr lang="de-DE" dirty="0" err="1"/>
              <a:t>atmospheric</a:t>
            </a:r>
            <a:r>
              <a:rPr lang="de-DE" dirty="0"/>
              <a:t> </a:t>
            </a:r>
            <a:r>
              <a:rPr lang="de-DE" dirty="0" err="1"/>
              <a:t>pressure</a:t>
            </a:r>
            <a:endParaRPr lang="de-DE" dirty="0"/>
          </a:p>
          <a:p>
            <a:pPr lvl="1"/>
            <a:r>
              <a:rPr lang="de-DE" dirty="0"/>
              <a:t>Flow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approx</a:t>
            </a:r>
            <a:r>
              <a:rPr lang="de-DE" dirty="0"/>
              <a:t>. 5 </a:t>
            </a:r>
            <a:r>
              <a:rPr lang="de-DE" dirty="0" err="1"/>
              <a:t>liters</a:t>
            </a:r>
            <a:r>
              <a:rPr lang="de-DE" dirty="0"/>
              <a:t>/</a:t>
            </a:r>
            <a:r>
              <a:rPr lang="de-DE" dirty="0" err="1"/>
              <a:t>hour</a:t>
            </a:r>
            <a:endParaRPr lang="de-DE" dirty="0"/>
          </a:p>
          <a:p>
            <a:pPr lvl="1"/>
            <a:r>
              <a:rPr lang="de-DE" dirty="0" err="1"/>
              <a:t>Ecofriendly</a:t>
            </a:r>
            <a:r>
              <a:rPr lang="de-DE" dirty="0"/>
              <a:t> and not </a:t>
            </a:r>
            <a:r>
              <a:rPr lang="de-DE" dirty="0" err="1"/>
              <a:t>flammable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Three</a:t>
            </a:r>
            <a:r>
              <a:rPr lang="de-DE" dirty="0"/>
              <a:t> GEMs, </a:t>
            </a:r>
            <a:r>
              <a:rPr lang="de-DE" dirty="0" err="1"/>
              <a:t>effective</a:t>
            </a:r>
            <a:r>
              <a:rPr lang="de-DE" dirty="0"/>
              <a:t> </a:t>
            </a:r>
            <a:r>
              <a:rPr lang="de-DE" dirty="0" err="1"/>
              <a:t>gain</a:t>
            </a:r>
            <a:r>
              <a:rPr lang="de-DE" dirty="0"/>
              <a:t> </a:t>
            </a:r>
            <a:r>
              <a:rPr lang="de-DE" dirty="0" err="1"/>
              <a:t>approx</a:t>
            </a:r>
            <a:r>
              <a:rPr lang="de-DE" dirty="0"/>
              <a:t>. 8000</a:t>
            </a:r>
          </a:p>
          <a:p>
            <a:pPr lvl="1"/>
            <a:r>
              <a:rPr lang="de-DE" dirty="0" err="1"/>
              <a:t>Divided</a:t>
            </a:r>
            <a:r>
              <a:rPr lang="de-DE" dirty="0"/>
              <a:t> into 12 + 1 </a:t>
            </a:r>
            <a:r>
              <a:rPr lang="de-DE" dirty="0" err="1"/>
              <a:t>segments</a:t>
            </a:r>
            <a:r>
              <a:rPr lang="de-DE" dirty="0"/>
              <a:t> (</a:t>
            </a:r>
            <a:r>
              <a:rPr lang="de-DE" dirty="0" err="1"/>
              <a:t>might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INSIGHT)</a:t>
            </a:r>
          </a:p>
          <a:p>
            <a:pPr lvl="1"/>
            <a:r>
              <a:rPr lang="de-DE" dirty="0"/>
              <a:t>Center </a:t>
            </a:r>
            <a:r>
              <a:rPr lang="de-DE" dirty="0" err="1"/>
              <a:t>segment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"</a:t>
            </a:r>
            <a:r>
              <a:rPr lang="de-DE" dirty="0" err="1"/>
              <a:t>turned</a:t>
            </a:r>
            <a:r>
              <a:rPr lang="de-DE" dirty="0"/>
              <a:t> off"</a:t>
            </a:r>
          </a:p>
          <a:p>
            <a:pPr lvl="1"/>
            <a:endParaRPr lang="de-DE" dirty="0"/>
          </a:p>
          <a:p>
            <a:r>
              <a:rPr lang="de-DE" dirty="0"/>
              <a:t>HV </a:t>
            </a:r>
            <a:r>
              <a:rPr lang="de-DE" dirty="0" err="1"/>
              <a:t>supply</a:t>
            </a:r>
            <a:r>
              <a:rPr lang="de-DE" dirty="0"/>
              <a:t>: </a:t>
            </a:r>
            <a:r>
              <a:rPr lang="de-DE" dirty="0" err="1"/>
              <a:t>Stabilised</a:t>
            </a:r>
            <a:r>
              <a:rPr lang="de-DE" dirty="0"/>
              <a:t> </a:t>
            </a:r>
            <a:r>
              <a:rPr lang="de-DE" dirty="0" err="1"/>
              <a:t>voltage</a:t>
            </a:r>
            <a:r>
              <a:rPr lang="de-DE" dirty="0"/>
              <a:t> </a:t>
            </a:r>
            <a:r>
              <a:rPr lang="de-DE" dirty="0" err="1"/>
              <a:t>divider</a:t>
            </a:r>
            <a:r>
              <a:rPr lang="de-DE" dirty="0"/>
              <a:t> (SVD)</a:t>
            </a:r>
          </a:p>
          <a:p>
            <a:pPr lvl="1"/>
            <a:r>
              <a:rPr lang="de-DE" dirty="0"/>
              <a:t>Single HV </a:t>
            </a:r>
            <a:r>
              <a:rPr lang="de-DE" dirty="0" err="1"/>
              <a:t>channel</a:t>
            </a:r>
            <a:r>
              <a:rPr lang="de-DE" dirty="0"/>
              <a:t> with -4100 V</a:t>
            </a:r>
          </a:p>
          <a:p>
            <a:pPr lvl="1"/>
            <a:r>
              <a:rPr lang="de-DE" dirty="0" err="1"/>
              <a:t>Beneficial</a:t>
            </a:r>
            <a:r>
              <a:rPr lang="de-DE" dirty="0"/>
              <a:t> </a:t>
            </a:r>
            <a:r>
              <a:rPr lang="de-DE" dirty="0" err="1"/>
              <a:t>for</a:t>
            </a:r>
            <a:endParaRPr lang="de-DE" dirty="0"/>
          </a:p>
          <a:p>
            <a:pPr lvl="2"/>
            <a:r>
              <a:rPr lang="de-DE" dirty="0"/>
              <a:t>High rate </a:t>
            </a:r>
            <a:r>
              <a:rPr lang="de-DE" dirty="0" err="1"/>
              <a:t>application</a:t>
            </a:r>
            <a:r>
              <a:rPr lang="de-DE" dirty="0"/>
              <a:t> (</a:t>
            </a:r>
            <a:r>
              <a:rPr lang="de-DE" dirty="0" err="1"/>
              <a:t>see</a:t>
            </a:r>
            <a:r>
              <a:rPr lang="de-DE" dirty="0"/>
              <a:t> </a:t>
            </a:r>
            <a:r>
              <a:rPr lang="de-DE" dirty="0" err="1"/>
              <a:t>plot</a:t>
            </a:r>
            <a:r>
              <a:rPr lang="de-DE" dirty="0"/>
              <a:t>)</a:t>
            </a:r>
          </a:p>
          <a:p>
            <a:pPr lvl="2"/>
            <a:r>
              <a:rPr lang="de-DE" dirty="0" err="1"/>
              <a:t>Preventing</a:t>
            </a:r>
            <a:r>
              <a:rPr lang="de-DE" dirty="0"/>
              <a:t> </a:t>
            </a:r>
            <a:r>
              <a:rPr lang="de-DE" dirty="0" err="1"/>
              <a:t>secondary</a:t>
            </a:r>
            <a:r>
              <a:rPr lang="de-DE" dirty="0"/>
              <a:t> </a:t>
            </a:r>
            <a:r>
              <a:rPr lang="de-DE" dirty="0" err="1"/>
              <a:t>discharges</a:t>
            </a:r>
            <a:endParaRPr lang="de-DE" dirty="0"/>
          </a:p>
          <a:p>
            <a:pPr lvl="2"/>
            <a:r>
              <a:rPr lang="de-DE" dirty="0"/>
              <a:t>HV </a:t>
            </a:r>
            <a:r>
              <a:rPr lang="de-DE" dirty="0" err="1"/>
              <a:t>stability</a:t>
            </a:r>
            <a:r>
              <a:rPr lang="de-DE" dirty="0"/>
              <a:t> in </a:t>
            </a:r>
            <a:r>
              <a:rPr lang="de-DE" dirty="0" err="1"/>
              <a:t>case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short</a:t>
            </a:r>
            <a:endParaRPr lang="de-DE" dirty="0"/>
          </a:p>
        </p:txBody>
      </p:sp>
      <p:sp>
        <p:nvSpPr>
          <p:cNvPr id="18" name="Datumsplatzhalter 17">
            <a:extLst>
              <a:ext uri="{FF2B5EF4-FFF2-40B4-BE49-F238E27FC236}">
                <a16:creationId xmlns:a16="http://schemas.microsoft.com/office/drawing/2014/main" id="{12BDD5AC-292E-4721-BC85-E1DFCC993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14.11.2025</a:t>
            </a:r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7DFC686D-198B-4E9D-981E-DE086CF3A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Philip Hauer - GEMs for INSIGHT</a:t>
            </a:r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0C6581BF-6C19-45CB-BC56-235D3BDC2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3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70E6857-AF5C-407D-BE7D-9EE1A6002F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7187" y="4059347"/>
            <a:ext cx="2603500" cy="246402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C228758-B532-4013-B069-4B472BC718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1679" y="4059347"/>
            <a:ext cx="2464027" cy="246402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92169B8-C7E1-46F7-AB87-D522D1D6CF0F}"/>
              </a:ext>
            </a:extLst>
          </p:cNvPr>
          <p:cNvSpPr txBox="1"/>
          <p:nvPr/>
        </p:nvSpPr>
        <p:spPr>
          <a:xfrm>
            <a:off x="7055534" y="3754958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Exo 2" pitchFamily="2" charset="0"/>
              </a:rPr>
              <a:t>12 + 1 </a:t>
            </a:r>
            <a:r>
              <a:rPr lang="de-DE" dirty="0" err="1">
                <a:latin typeface="Exo 2" pitchFamily="2" charset="0"/>
              </a:rPr>
              <a:t>segments</a:t>
            </a:r>
            <a:r>
              <a:rPr lang="de-DE" dirty="0">
                <a:latin typeface="Exo 2" pitchFamily="2" charset="0"/>
              </a:rPr>
              <a:t>: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B60B7D7-B6F1-42EC-B39C-75F198CA57C3}"/>
              </a:ext>
            </a:extLst>
          </p:cNvPr>
          <p:cNvSpPr txBox="1"/>
          <p:nvPr/>
        </p:nvSpPr>
        <p:spPr>
          <a:xfrm rot="16200000">
            <a:off x="10625241" y="5050365"/>
            <a:ext cx="2768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Exo 2" pitchFamily="2" charset="0"/>
              </a:rPr>
              <a:t>[Jakob Krauß – </a:t>
            </a:r>
            <a:r>
              <a:rPr lang="de-DE" sz="1400" dirty="0" err="1">
                <a:latin typeface="Exo 2" pitchFamily="2" charset="0"/>
              </a:rPr>
              <a:t>Master's</a:t>
            </a:r>
            <a:r>
              <a:rPr lang="de-DE" sz="1400" dirty="0">
                <a:latin typeface="Exo 2" pitchFamily="2" charset="0"/>
              </a:rPr>
              <a:t> Thesis]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762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B0E2DA-00A6-41EB-A146-571836756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803" y="811686"/>
            <a:ext cx="7747371" cy="5644200"/>
          </a:xfrm>
        </p:spPr>
        <p:txBody>
          <a:bodyPr>
            <a:normAutofit fontScale="85000" lnSpcReduction="10000"/>
          </a:bodyPr>
          <a:lstStyle/>
          <a:p>
            <a:r>
              <a:rPr lang="de-DE" dirty="0"/>
              <a:t>Split-strip readout</a:t>
            </a:r>
          </a:p>
          <a:p>
            <a:pPr lvl="1"/>
            <a:r>
              <a:rPr lang="de-DE" dirty="0" err="1"/>
              <a:t>Reduces</a:t>
            </a:r>
            <a:r>
              <a:rPr lang="de-DE" dirty="0"/>
              <a:t> </a:t>
            </a:r>
            <a:r>
              <a:rPr lang="de-DE" dirty="0" err="1"/>
              <a:t>occupancy</a:t>
            </a:r>
            <a:r>
              <a:rPr lang="de-DE" dirty="0"/>
              <a:t>  (ghost </a:t>
            </a:r>
            <a:r>
              <a:rPr lang="de-DE" dirty="0" err="1"/>
              <a:t>hits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Reduces</a:t>
            </a:r>
            <a:r>
              <a:rPr lang="de-DE" dirty="0"/>
              <a:t> </a:t>
            </a:r>
            <a:r>
              <a:rPr lang="de-DE" dirty="0" err="1"/>
              <a:t>input</a:t>
            </a:r>
            <a:r>
              <a:rPr lang="de-DE" dirty="0"/>
              <a:t> </a:t>
            </a:r>
            <a:r>
              <a:rPr lang="de-DE" dirty="0" err="1"/>
              <a:t>capacitance</a:t>
            </a:r>
            <a:r>
              <a:rPr lang="de-DE" dirty="0"/>
              <a:t> (</a:t>
            </a:r>
            <a:r>
              <a:rPr lang="de-DE" dirty="0" err="1"/>
              <a:t>noise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Doubles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amount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readout </a:t>
            </a:r>
            <a:r>
              <a:rPr lang="de-DE" dirty="0" err="1"/>
              <a:t>channels</a:t>
            </a:r>
            <a:r>
              <a:rPr lang="de-DE" dirty="0"/>
              <a:t> (4096 per </a:t>
            </a:r>
            <a:r>
              <a:rPr lang="de-DE" dirty="0" err="1"/>
              <a:t>detector</a:t>
            </a:r>
            <a:r>
              <a:rPr lang="de-DE" dirty="0"/>
              <a:t>)</a:t>
            </a:r>
          </a:p>
          <a:p>
            <a:pPr lvl="1"/>
            <a:endParaRPr lang="de-DE" dirty="0"/>
          </a:p>
          <a:p>
            <a:r>
              <a:rPr lang="de-DE" dirty="0"/>
              <a:t>VMM to </a:t>
            </a:r>
            <a:r>
              <a:rPr lang="de-DE" dirty="0" err="1"/>
              <a:t>read</a:t>
            </a:r>
            <a:r>
              <a:rPr lang="de-DE" dirty="0"/>
              <a:t> out </a:t>
            </a:r>
            <a:r>
              <a:rPr lang="de-DE" dirty="0" err="1"/>
              <a:t>signals</a:t>
            </a:r>
            <a:endParaRPr lang="de-DE" dirty="0"/>
          </a:p>
          <a:p>
            <a:pPr lvl="1"/>
            <a:r>
              <a:rPr lang="de-DE" dirty="0" err="1"/>
              <a:t>Each</a:t>
            </a:r>
            <a:r>
              <a:rPr lang="de-DE" dirty="0"/>
              <a:t> VMM: 64 readout </a:t>
            </a:r>
            <a:r>
              <a:rPr lang="de-DE" dirty="0" err="1"/>
              <a:t>channels</a:t>
            </a:r>
            <a:endParaRPr lang="de-DE" dirty="0"/>
          </a:p>
          <a:p>
            <a:pPr lvl="1"/>
            <a:r>
              <a:rPr lang="de-DE" dirty="0"/>
              <a:t>Self-</a:t>
            </a:r>
            <a:r>
              <a:rPr lang="de-DE" dirty="0" err="1"/>
              <a:t>triggering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to 8 </a:t>
            </a:r>
            <a:r>
              <a:rPr lang="de-DE" dirty="0" err="1"/>
              <a:t>Mhits</a:t>
            </a:r>
            <a:r>
              <a:rPr lang="de-DE" dirty="0"/>
              <a:t>/s per VMM</a:t>
            </a:r>
          </a:p>
          <a:p>
            <a:pPr lvl="1"/>
            <a:r>
              <a:rPr lang="de-DE" dirty="0" err="1"/>
              <a:t>Neighbouring</a:t>
            </a:r>
            <a:r>
              <a:rPr lang="de-DE" dirty="0"/>
              <a:t> </a:t>
            </a:r>
            <a:r>
              <a:rPr lang="de-DE" dirty="0" err="1"/>
              <a:t>logic</a:t>
            </a:r>
            <a:endParaRPr lang="de-DE" dirty="0"/>
          </a:p>
          <a:p>
            <a:pPr lvl="1"/>
            <a:endParaRPr lang="de-DE" dirty="0"/>
          </a:p>
          <a:p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status</a:t>
            </a:r>
            <a:r>
              <a:rPr lang="de-DE" dirty="0"/>
              <a:t>: VMM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implemented</a:t>
            </a:r>
            <a:r>
              <a:rPr lang="de-DE" dirty="0"/>
              <a:t> in AMBER DAQ </a:t>
            </a:r>
          </a:p>
          <a:p>
            <a:pPr lvl="1"/>
            <a:r>
              <a:rPr lang="de-DE" dirty="0"/>
              <a:t>Results from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week</a:t>
            </a:r>
            <a:r>
              <a:rPr lang="de-DE" dirty="0"/>
              <a:t>!</a:t>
            </a:r>
          </a:p>
          <a:p>
            <a:pPr lvl="1"/>
            <a:endParaRPr lang="de-DE" dirty="0"/>
          </a:p>
          <a:p>
            <a:r>
              <a:rPr lang="de-DE" dirty="0" err="1"/>
              <a:t>For</a:t>
            </a:r>
            <a:r>
              <a:rPr lang="de-DE" dirty="0"/>
              <a:t> INSIGHT: Plan to </a:t>
            </a:r>
            <a:r>
              <a:rPr lang="de-DE" dirty="0" err="1"/>
              <a:t>adapt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DAQ </a:t>
            </a:r>
            <a:r>
              <a:rPr lang="de-DE" dirty="0" err="1"/>
              <a:t>scheme</a:t>
            </a:r>
            <a:endParaRPr lang="de-DE" dirty="0"/>
          </a:p>
          <a:p>
            <a:pPr lvl="1"/>
            <a:r>
              <a:rPr lang="de-DE" dirty="0" err="1"/>
              <a:t>Redesign</a:t>
            </a:r>
            <a:r>
              <a:rPr lang="de-DE" dirty="0"/>
              <a:t> FEC, </a:t>
            </a:r>
            <a:r>
              <a:rPr lang="de-DE" dirty="0" err="1"/>
              <a:t>remove</a:t>
            </a:r>
            <a:r>
              <a:rPr lang="de-DE" dirty="0"/>
              <a:t> FPGA </a:t>
            </a:r>
          </a:p>
          <a:p>
            <a:pPr lvl="1"/>
            <a:r>
              <a:rPr lang="de-DE" dirty="0" err="1"/>
              <a:t>Adapt</a:t>
            </a:r>
            <a:r>
              <a:rPr lang="de-DE" dirty="0"/>
              <a:t> </a:t>
            </a:r>
            <a:r>
              <a:rPr lang="de-DE" dirty="0" err="1"/>
              <a:t>logic</a:t>
            </a:r>
            <a:r>
              <a:rPr lang="de-DE" dirty="0"/>
              <a:t> to DAQ </a:t>
            </a:r>
            <a:r>
              <a:rPr lang="de-DE" dirty="0" err="1"/>
              <a:t>architecture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AF26743-8EED-44AF-A3B4-FAF2805A6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Readout</a:t>
            </a:r>
          </a:p>
        </p:txBody>
      </p:sp>
      <p:sp>
        <p:nvSpPr>
          <p:cNvPr id="35" name="Datumsplatzhalter 34">
            <a:extLst>
              <a:ext uri="{FF2B5EF4-FFF2-40B4-BE49-F238E27FC236}">
                <a16:creationId xmlns:a16="http://schemas.microsoft.com/office/drawing/2014/main" id="{AA4EC050-FC7C-402C-A4C0-942334454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14.11.2025</a:t>
            </a:r>
          </a:p>
        </p:txBody>
      </p:sp>
      <p:sp>
        <p:nvSpPr>
          <p:cNvPr id="36" name="Fußzeilenplatzhalter 35">
            <a:extLst>
              <a:ext uri="{FF2B5EF4-FFF2-40B4-BE49-F238E27FC236}">
                <a16:creationId xmlns:a16="http://schemas.microsoft.com/office/drawing/2014/main" id="{60563337-4E9B-4080-A9B3-1FC25AFC6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Philip Hauer - GEMs for INSIGHT</a:t>
            </a:r>
          </a:p>
        </p:txBody>
      </p:sp>
      <p:sp>
        <p:nvSpPr>
          <p:cNvPr id="37" name="Foliennummernplatzhalter 36">
            <a:extLst>
              <a:ext uri="{FF2B5EF4-FFF2-40B4-BE49-F238E27FC236}">
                <a16:creationId xmlns:a16="http://schemas.microsoft.com/office/drawing/2014/main" id="{A7968AF7-81A8-4C1C-98AA-C0AA3312C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4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909A401-036E-487C-8DC2-775E434E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2244" y="4436901"/>
            <a:ext cx="3682105" cy="208851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474AA5B-DE96-4CFE-AEE6-F52D57604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2244" y="790575"/>
            <a:ext cx="3537520" cy="34956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7898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90D9DD-986C-48A8-8954-15E135CB5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Efficiency and Resolution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02C86A-043E-4A34-ABA3-7C5C9F009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39" y="824536"/>
            <a:ext cx="6055361" cy="5637223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Testbeam with AMBER Triple GEM </a:t>
            </a:r>
            <a:r>
              <a:rPr lang="de-DE" dirty="0" err="1"/>
              <a:t>detector</a:t>
            </a:r>
            <a:endParaRPr lang="de-DE" dirty="0"/>
          </a:p>
          <a:p>
            <a:pPr lvl="1"/>
            <a:r>
              <a:rPr lang="de-DE" dirty="0"/>
              <a:t>August and September 2023</a:t>
            </a:r>
          </a:p>
          <a:p>
            <a:pPr lvl="1"/>
            <a:r>
              <a:rPr lang="de-DE" dirty="0"/>
              <a:t>Readout with VMM</a:t>
            </a:r>
          </a:p>
          <a:p>
            <a:pPr marL="457200" lvl="1" indent="0">
              <a:buNone/>
            </a:pPr>
            <a:endParaRPr lang="de-DE" dirty="0"/>
          </a:p>
          <a:p>
            <a:r>
              <a:rPr lang="de-DE" dirty="0" err="1"/>
              <a:t>Spatial</a:t>
            </a:r>
            <a:r>
              <a:rPr lang="de-DE" dirty="0"/>
              <a:t> </a:t>
            </a:r>
            <a:r>
              <a:rPr lang="de-DE" dirty="0" err="1"/>
              <a:t>resolution</a:t>
            </a:r>
            <a:r>
              <a:rPr lang="de-DE" dirty="0"/>
              <a:t> </a:t>
            </a:r>
            <a:r>
              <a:rPr lang="de-DE" dirty="0" err="1"/>
              <a:t>approx</a:t>
            </a:r>
            <a:r>
              <a:rPr lang="de-DE" dirty="0"/>
              <a:t>. 70 µm</a:t>
            </a:r>
          </a:p>
          <a:p>
            <a:pPr lvl="1"/>
            <a:r>
              <a:rPr lang="de-DE" dirty="0" err="1"/>
              <a:t>Based</a:t>
            </a:r>
            <a:r>
              <a:rPr lang="de-DE" dirty="0"/>
              <a:t> on </a:t>
            </a:r>
            <a:r>
              <a:rPr lang="de-DE" dirty="0" err="1"/>
              <a:t>spatial</a:t>
            </a:r>
            <a:r>
              <a:rPr lang="de-DE" dirty="0"/>
              <a:t> </a:t>
            </a:r>
            <a:r>
              <a:rPr lang="de-DE" dirty="0" err="1"/>
              <a:t>residuals</a:t>
            </a:r>
            <a:r>
              <a:rPr lang="de-DE" dirty="0"/>
              <a:t> and track </a:t>
            </a:r>
            <a:r>
              <a:rPr lang="de-DE" dirty="0" err="1"/>
              <a:t>resolution</a:t>
            </a:r>
            <a:endParaRPr lang="de-DE" dirty="0"/>
          </a:p>
          <a:p>
            <a:pPr lvl="1"/>
            <a:r>
              <a:rPr lang="de-DE" dirty="0" err="1"/>
              <a:t>Could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improved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different </a:t>
            </a:r>
            <a:r>
              <a:rPr lang="de-DE" dirty="0" err="1"/>
              <a:t>cluster</a:t>
            </a:r>
            <a:r>
              <a:rPr lang="de-DE" dirty="0"/>
              <a:t> </a:t>
            </a:r>
            <a:r>
              <a:rPr lang="de-DE" dirty="0" err="1"/>
              <a:t>algorithm</a:t>
            </a:r>
            <a:endParaRPr lang="de-DE" dirty="0"/>
          </a:p>
          <a:p>
            <a:pPr lvl="1"/>
            <a:endParaRPr lang="de-DE" dirty="0"/>
          </a:p>
          <a:p>
            <a:r>
              <a:rPr lang="de-DE" dirty="0"/>
              <a:t>Time </a:t>
            </a:r>
            <a:r>
              <a:rPr lang="de-DE" dirty="0" err="1"/>
              <a:t>resolution</a:t>
            </a:r>
            <a:r>
              <a:rPr lang="de-DE" dirty="0"/>
              <a:t> </a:t>
            </a:r>
            <a:r>
              <a:rPr lang="de-DE" dirty="0" err="1"/>
              <a:t>approx</a:t>
            </a:r>
            <a:r>
              <a:rPr lang="de-DE" dirty="0"/>
              <a:t>. 10 </a:t>
            </a:r>
            <a:r>
              <a:rPr lang="de-DE" dirty="0" err="1"/>
              <a:t>ns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Detection</a:t>
            </a:r>
            <a:r>
              <a:rPr lang="de-DE" dirty="0"/>
              <a:t> </a:t>
            </a:r>
            <a:r>
              <a:rPr lang="de-DE" dirty="0" err="1"/>
              <a:t>efficiency</a:t>
            </a:r>
            <a:r>
              <a:rPr lang="de-DE" dirty="0"/>
              <a:t> </a:t>
            </a:r>
            <a:r>
              <a:rPr lang="de-DE" dirty="0" err="1"/>
              <a:t>close</a:t>
            </a:r>
            <a:r>
              <a:rPr lang="de-DE" dirty="0"/>
              <a:t> to 100%</a:t>
            </a:r>
          </a:p>
          <a:p>
            <a:pPr lvl="1"/>
            <a:r>
              <a:rPr lang="de-DE" dirty="0" err="1"/>
              <a:t>Except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segment</a:t>
            </a:r>
            <a:r>
              <a:rPr lang="de-DE" dirty="0"/>
              <a:t> </a:t>
            </a:r>
            <a:r>
              <a:rPr lang="de-DE" dirty="0" err="1"/>
              <a:t>boundaries</a:t>
            </a:r>
            <a:endParaRPr lang="de-DE" dirty="0"/>
          </a:p>
        </p:txBody>
      </p:sp>
      <p:sp>
        <p:nvSpPr>
          <p:cNvPr id="37" name="Datumsplatzhalter 36">
            <a:extLst>
              <a:ext uri="{FF2B5EF4-FFF2-40B4-BE49-F238E27FC236}">
                <a16:creationId xmlns:a16="http://schemas.microsoft.com/office/drawing/2014/main" id="{07D3A022-6B69-4E5D-B7DF-9FC71F47C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14.11.2025</a:t>
            </a:r>
          </a:p>
        </p:txBody>
      </p:sp>
      <p:sp>
        <p:nvSpPr>
          <p:cNvPr id="38" name="Fußzeilenplatzhalter 37">
            <a:extLst>
              <a:ext uri="{FF2B5EF4-FFF2-40B4-BE49-F238E27FC236}">
                <a16:creationId xmlns:a16="http://schemas.microsoft.com/office/drawing/2014/main" id="{2A383039-E766-4DE1-BF98-A2A6A736D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Philip Hauer - GEMs for INSIGHT</a:t>
            </a:r>
          </a:p>
        </p:txBody>
      </p:sp>
      <p:sp>
        <p:nvSpPr>
          <p:cNvPr id="39" name="Foliennummernplatzhalter 38">
            <a:extLst>
              <a:ext uri="{FF2B5EF4-FFF2-40B4-BE49-F238E27FC236}">
                <a16:creationId xmlns:a16="http://schemas.microsoft.com/office/drawing/2014/main" id="{9B88E0EA-E149-4F26-9740-D882E293C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5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5236B3A-56C4-4737-A0CC-A66F5440B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265" y="1105392"/>
            <a:ext cx="3950804" cy="232360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F31ADF3-B1A6-47FF-8F0B-CDF7ACC12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0265" y="3803674"/>
            <a:ext cx="3781720" cy="234706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E58ADA6-5345-4D88-8743-588B4BE81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1069" y="1269269"/>
            <a:ext cx="2358922" cy="234706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E142F2F-4866-4583-B1D9-8F21E42CBF96}"/>
              </a:ext>
            </a:extLst>
          </p:cNvPr>
          <p:cNvSpPr txBox="1"/>
          <p:nvPr/>
        </p:nvSpPr>
        <p:spPr>
          <a:xfrm>
            <a:off x="6772269" y="1023806"/>
            <a:ext cx="1761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highlight>
                  <a:srgbClr val="FFFFFF"/>
                </a:highlight>
              </a:rPr>
              <a:t>Spatial</a:t>
            </a:r>
            <a:r>
              <a:rPr lang="de-DE" dirty="0">
                <a:highlight>
                  <a:srgbClr val="FFFFFF"/>
                </a:highlight>
              </a:rPr>
              <a:t> </a:t>
            </a:r>
            <a:r>
              <a:rPr lang="de-DE" dirty="0" err="1">
                <a:highlight>
                  <a:srgbClr val="FFFFFF"/>
                </a:highlight>
              </a:rPr>
              <a:t>residuals</a:t>
            </a:r>
            <a:r>
              <a:rPr lang="de-DE" dirty="0">
                <a:highlight>
                  <a:srgbClr val="FFFFFF"/>
                </a:highlight>
              </a:rPr>
              <a:t>: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A290985-3915-45F9-AAF7-69B07A416EE5}"/>
              </a:ext>
            </a:extLst>
          </p:cNvPr>
          <p:cNvSpPr txBox="1"/>
          <p:nvPr/>
        </p:nvSpPr>
        <p:spPr>
          <a:xfrm>
            <a:off x="6746075" y="3709856"/>
            <a:ext cx="1597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FFFFFF"/>
                </a:highlight>
              </a:rPr>
              <a:t>Time </a:t>
            </a:r>
            <a:r>
              <a:rPr lang="de-DE" dirty="0" err="1">
                <a:highlight>
                  <a:srgbClr val="FFFFFF"/>
                </a:highlight>
              </a:rPr>
              <a:t>residuals</a:t>
            </a:r>
            <a:r>
              <a:rPr lang="de-DE" dirty="0">
                <a:highlight>
                  <a:srgbClr val="FFFFFF"/>
                </a:highlight>
              </a:rPr>
              <a:t>: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CD6B0AF-B8DA-42E6-BFD9-69CEBDD1FF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2267" y="3728122"/>
            <a:ext cx="1807724" cy="2231181"/>
          </a:xfrm>
          <a:prstGeom prst="rect">
            <a:avLst/>
          </a:prstGeom>
          <a:ln w="25400">
            <a:solidFill>
              <a:srgbClr val="004E9F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8227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CF6C663B-0DBB-45C5-9956-1674B0C7F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709123"/>
            <a:ext cx="7772400" cy="5816292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0E10C89A-0421-4757-B563-81D76D9D772A}"/>
              </a:ext>
            </a:extLst>
          </p:cNvPr>
          <p:cNvSpPr/>
          <p:nvPr/>
        </p:nvSpPr>
        <p:spPr>
          <a:xfrm rot="10800000">
            <a:off x="4234248" y="709120"/>
            <a:ext cx="4176585" cy="581629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8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90D9DD-986C-48A8-8954-15E135CB5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 and Outlook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02C86A-043E-4A34-ABA3-7C5C9F009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15465"/>
            <a:ext cx="5833905" cy="5892800"/>
          </a:xfrm>
        </p:spPr>
        <p:txBody>
          <a:bodyPr>
            <a:normAutofit fontScale="77500" lnSpcReduction="20000"/>
          </a:bodyPr>
          <a:lstStyle/>
          <a:p>
            <a:r>
              <a:rPr lang="de-DE" dirty="0" err="1"/>
              <a:t>Currently</a:t>
            </a:r>
            <a:r>
              <a:rPr lang="de-DE" dirty="0"/>
              <a:t> </a:t>
            </a:r>
            <a:r>
              <a:rPr lang="de-DE" dirty="0" err="1"/>
              <a:t>working</a:t>
            </a:r>
            <a:r>
              <a:rPr lang="de-DE" dirty="0"/>
              <a:t> on AMBER GEM </a:t>
            </a:r>
            <a:r>
              <a:rPr lang="de-DE" dirty="0" err="1"/>
              <a:t>tracking</a:t>
            </a:r>
            <a:r>
              <a:rPr lang="de-DE" dirty="0"/>
              <a:t> </a:t>
            </a:r>
            <a:r>
              <a:rPr lang="de-DE" dirty="0" err="1"/>
              <a:t>detector</a:t>
            </a:r>
            <a:endParaRPr lang="de-DE" dirty="0"/>
          </a:p>
          <a:p>
            <a:pPr lvl="1"/>
            <a:r>
              <a:rPr lang="de-DE" dirty="0"/>
              <a:t>Testbeam </a:t>
            </a:r>
            <a:r>
              <a:rPr lang="de-DE" dirty="0" err="1"/>
              <a:t>successful</a:t>
            </a:r>
            <a:r>
              <a:rPr lang="de-DE" dirty="0"/>
              <a:t>, </a:t>
            </a:r>
            <a:r>
              <a:rPr lang="de-DE" dirty="0" err="1"/>
              <a:t>next</a:t>
            </a:r>
            <a:r>
              <a:rPr lang="de-DE" dirty="0"/>
              <a:t> </a:t>
            </a:r>
            <a:r>
              <a:rPr lang="de-DE" dirty="0" err="1"/>
              <a:t>step</a:t>
            </a:r>
            <a:r>
              <a:rPr lang="de-DE" dirty="0"/>
              <a:t>: Physics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taking</a:t>
            </a:r>
            <a:endParaRPr lang="de-DE" dirty="0"/>
          </a:p>
          <a:p>
            <a:pPr lvl="1"/>
            <a:r>
              <a:rPr lang="de-DE" dirty="0"/>
              <a:t>Need to </a:t>
            </a:r>
            <a:r>
              <a:rPr lang="de-DE" dirty="0" err="1"/>
              <a:t>adapt</a:t>
            </a:r>
            <a:r>
              <a:rPr lang="de-DE" dirty="0"/>
              <a:t> design to INSIGHT</a:t>
            </a:r>
          </a:p>
          <a:p>
            <a:pPr lvl="2"/>
            <a:r>
              <a:rPr lang="de-DE" dirty="0"/>
              <a:t>CAD design</a:t>
            </a:r>
          </a:p>
          <a:p>
            <a:pPr lvl="2"/>
            <a:r>
              <a:rPr lang="de-DE" dirty="0"/>
              <a:t>Cooling </a:t>
            </a:r>
            <a:r>
              <a:rPr lang="de-DE" dirty="0" err="1"/>
              <a:t>solution</a:t>
            </a:r>
            <a:endParaRPr lang="de-DE" dirty="0"/>
          </a:p>
          <a:p>
            <a:pPr lvl="2"/>
            <a:r>
              <a:rPr lang="de-DE" dirty="0"/>
              <a:t>Assembly </a:t>
            </a:r>
            <a:r>
              <a:rPr lang="de-DE" dirty="0" err="1"/>
              <a:t>procedure</a:t>
            </a:r>
            <a:endParaRPr lang="de-DE" dirty="0"/>
          </a:p>
          <a:p>
            <a:pPr lvl="2"/>
            <a:r>
              <a:rPr lang="de-DE" dirty="0"/>
              <a:t>DAQ </a:t>
            </a:r>
            <a:r>
              <a:rPr lang="de-DE" dirty="0" err="1"/>
              <a:t>architecture</a:t>
            </a:r>
            <a:endParaRPr lang="de-DE" dirty="0"/>
          </a:p>
          <a:p>
            <a:pPr lvl="2"/>
            <a:endParaRPr lang="de-DE" dirty="0"/>
          </a:p>
          <a:p>
            <a:r>
              <a:rPr lang="de-DE" dirty="0"/>
              <a:t>Personell </a:t>
            </a:r>
            <a:r>
              <a:rPr lang="de-DE" dirty="0" err="1"/>
              <a:t>situation</a:t>
            </a:r>
            <a:endParaRPr lang="de-DE" dirty="0"/>
          </a:p>
          <a:p>
            <a:pPr lvl="1"/>
            <a:r>
              <a:rPr lang="de-DE" dirty="0"/>
              <a:t>New PhD: Jakob Krauß (Start: August 2025)</a:t>
            </a:r>
          </a:p>
          <a:p>
            <a:pPr lvl="2"/>
            <a:r>
              <a:rPr lang="de-DE" dirty="0"/>
              <a:t>Expert in </a:t>
            </a:r>
            <a:r>
              <a:rPr lang="de-DE" dirty="0" err="1"/>
              <a:t>designing</a:t>
            </a:r>
            <a:r>
              <a:rPr lang="de-DE" dirty="0"/>
              <a:t> PCBs and </a:t>
            </a:r>
            <a:r>
              <a:rPr lang="de-DE" dirty="0" err="1"/>
              <a:t>developing</a:t>
            </a:r>
            <a:r>
              <a:rPr lang="de-DE" dirty="0"/>
              <a:t> </a:t>
            </a:r>
            <a:r>
              <a:rPr lang="de-DE" dirty="0" err="1"/>
              <a:t>firmware</a:t>
            </a:r>
            <a:endParaRPr lang="de-DE" dirty="0"/>
          </a:p>
          <a:p>
            <a:pPr lvl="1"/>
            <a:r>
              <a:rPr lang="de-DE" dirty="0"/>
              <a:t>Extensive R&amp;D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person</a:t>
            </a:r>
            <a:endParaRPr lang="de-DE" dirty="0"/>
          </a:p>
          <a:p>
            <a:pPr lvl="2"/>
            <a:r>
              <a:rPr lang="de-DE" dirty="0" err="1"/>
              <a:t>Ideally</a:t>
            </a:r>
            <a:r>
              <a:rPr lang="de-DE" dirty="0"/>
              <a:t>: Further PhD </a:t>
            </a:r>
            <a:r>
              <a:rPr lang="de-DE" dirty="0" err="1"/>
              <a:t>student</a:t>
            </a:r>
            <a:endParaRPr lang="de-DE" dirty="0"/>
          </a:p>
          <a:p>
            <a:endParaRPr lang="de-DE" dirty="0"/>
          </a:p>
          <a:p>
            <a:r>
              <a:rPr lang="de-DE" dirty="0"/>
              <a:t>Future </a:t>
            </a:r>
            <a:r>
              <a:rPr lang="de-DE" dirty="0" err="1"/>
              <a:t>ideas</a:t>
            </a:r>
            <a:endParaRPr lang="de-DE" dirty="0"/>
          </a:p>
          <a:p>
            <a:pPr lvl="1"/>
            <a:r>
              <a:rPr lang="de-DE" dirty="0"/>
              <a:t>Switch to </a:t>
            </a:r>
            <a:r>
              <a:rPr lang="de-DE" dirty="0" err="1"/>
              <a:t>aluminium</a:t>
            </a:r>
            <a:r>
              <a:rPr lang="de-DE" dirty="0"/>
              <a:t> GEMs</a:t>
            </a:r>
          </a:p>
          <a:p>
            <a:pPr lvl="2"/>
            <a:r>
              <a:rPr lang="de-DE" dirty="0" err="1"/>
              <a:t>Reduces</a:t>
            </a:r>
            <a:r>
              <a:rPr lang="de-DE" dirty="0"/>
              <a:t> material </a:t>
            </a:r>
            <a:r>
              <a:rPr lang="de-DE" dirty="0" err="1"/>
              <a:t>budget</a:t>
            </a:r>
            <a:endParaRPr lang="de-DE" dirty="0"/>
          </a:p>
          <a:p>
            <a:pPr lvl="2"/>
            <a:r>
              <a:rPr lang="de-DE" dirty="0" err="1"/>
              <a:t>Have</a:t>
            </a:r>
            <a:r>
              <a:rPr lang="de-DE" dirty="0"/>
              <a:t> not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tested</a:t>
            </a:r>
            <a:r>
              <a:rPr lang="de-DE" dirty="0"/>
              <a:t> so </a:t>
            </a:r>
            <a:r>
              <a:rPr lang="de-DE" dirty="0" err="1"/>
              <a:t>far</a:t>
            </a:r>
            <a:endParaRPr lang="de-DE" dirty="0"/>
          </a:p>
          <a:p>
            <a:pPr lvl="1"/>
            <a:r>
              <a:rPr lang="de-DE" dirty="0" err="1"/>
              <a:t>Reduce</a:t>
            </a:r>
            <a:r>
              <a:rPr lang="de-DE" dirty="0"/>
              <a:t> </a:t>
            </a:r>
            <a:r>
              <a:rPr lang="de-DE" dirty="0" err="1"/>
              <a:t>size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segment</a:t>
            </a:r>
            <a:r>
              <a:rPr lang="de-DE" dirty="0"/>
              <a:t> </a:t>
            </a:r>
            <a:r>
              <a:rPr lang="de-DE" dirty="0" err="1"/>
              <a:t>boundaries</a:t>
            </a:r>
            <a:endParaRPr lang="de-DE" dirty="0"/>
          </a:p>
          <a:p>
            <a:pPr lvl="2"/>
            <a:r>
              <a:rPr lang="de-DE" dirty="0" err="1"/>
              <a:t>Enhance</a:t>
            </a:r>
            <a:r>
              <a:rPr lang="de-DE" dirty="0"/>
              <a:t> </a:t>
            </a:r>
            <a:r>
              <a:rPr lang="de-DE" dirty="0" err="1"/>
              <a:t>efficiency</a:t>
            </a:r>
            <a:endParaRPr lang="de-DE" dirty="0"/>
          </a:p>
          <a:p>
            <a:pPr lvl="2"/>
            <a:r>
              <a:rPr lang="de-DE" dirty="0"/>
              <a:t>But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HV </a:t>
            </a:r>
            <a:r>
              <a:rPr lang="de-DE" dirty="0" err="1"/>
              <a:t>stability</a:t>
            </a:r>
            <a:r>
              <a:rPr lang="de-DE" dirty="0"/>
              <a:t>?</a:t>
            </a:r>
          </a:p>
        </p:txBody>
      </p:sp>
      <p:sp>
        <p:nvSpPr>
          <p:cNvPr id="37" name="Datumsplatzhalter 36">
            <a:extLst>
              <a:ext uri="{FF2B5EF4-FFF2-40B4-BE49-F238E27FC236}">
                <a16:creationId xmlns:a16="http://schemas.microsoft.com/office/drawing/2014/main" id="{07D3A022-6B69-4E5D-B7DF-9FC71F47C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14.11.2025</a:t>
            </a:r>
            <a:endParaRPr lang="de-DE" dirty="0"/>
          </a:p>
        </p:txBody>
      </p:sp>
      <p:sp>
        <p:nvSpPr>
          <p:cNvPr id="38" name="Fußzeilenplatzhalter 37">
            <a:extLst>
              <a:ext uri="{FF2B5EF4-FFF2-40B4-BE49-F238E27FC236}">
                <a16:creationId xmlns:a16="http://schemas.microsoft.com/office/drawing/2014/main" id="{2A383039-E766-4DE1-BF98-A2A6A736D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Philip Hauer - GEMs for INSIGHT</a:t>
            </a:r>
            <a:endParaRPr lang="de-DE" dirty="0"/>
          </a:p>
        </p:txBody>
      </p:sp>
      <p:sp>
        <p:nvSpPr>
          <p:cNvPr id="39" name="Foliennummernplatzhalter 38">
            <a:extLst>
              <a:ext uri="{FF2B5EF4-FFF2-40B4-BE49-F238E27FC236}">
                <a16:creationId xmlns:a16="http://schemas.microsoft.com/office/drawing/2014/main" id="{9B88E0EA-E149-4F26-9740-D882E293C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0881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1D07DB-2758-4403-96DD-C370EFC7A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Thanks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Attention!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7CFBBA-0AB6-40BF-BD0B-99A42B4B1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4"/>
            <a:ext cx="12192000" cy="5224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b="1" dirty="0" err="1">
                <a:latin typeface="Exo 2" pitchFamily="2" charset="0"/>
              </a:rPr>
              <a:t>Thanks</a:t>
            </a:r>
            <a:r>
              <a:rPr lang="de-DE" b="1" dirty="0">
                <a:latin typeface="Exo 2" pitchFamily="2" charset="0"/>
              </a:rPr>
              <a:t> </a:t>
            </a:r>
            <a:r>
              <a:rPr lang="de-DE" b="1" dirty="0" err="1">
                <a:latin typeface="Exo 2" pitchFamily="2" charset="0"/>
              </a:rPr>
              <a:t>for</a:t>
            </a:r>
            <a:r>
              <a:rPr lang="de-DE" b="1" dirty="0">
                <a:latin typeface="Exo 2" pitchFamily="2" charset="0"/>
              </a:rPr>
              <a:t> </a:t>
            </a:r>
            <a:r>
              <a:rPr lang="de-DE" b="1" dirty="0" err="1">
                <a:latin typeface="Exo 2" pitchFamily="2" charset="0"/>
              </a:rPr>
              <a:t>your</a:t>
            </a:r>
            <a:r>
              <a:rPr lang="de-DE" b="1" dirty="0">
                <a:latin typeface="Exo 2" pitchFamily="2" charset="0"/>
              </a:rPr>
              <a:t> </a:t>
            </a:r>
            <a:r>
              <a:rPr lang="de-DE" b="1" dirty="0" err="1">
                <a:latin typeface="Exo 2" pitchFamily="2" charset="0"/>
              </a:rPr>
              <a:t>attention</a:t>
            </a:r>
            <a:r>
              <a:rPr lang="de-DE" b="1" dirty="0">
                <a:latin typeface="Exo 2" pitchFamily="2" charset="0"/>
              </a:rPr>
              <a:t>!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F9B597-6648-42DB-84FC-C451940A6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14.11.2025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E5DA55B-72D2-436E-AE20-A6A7A8D64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Philip Hauer - GEMs for INSIGHT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0CCE76-1C21-4788-B6DB-1E0E236BB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15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1FA5639-4121-4238-8302-EB5987179E97}"/>
              </a:ext>
            </a:extLst>
          </p:cNvPr>
          <p:cNvSpPr txBox="1">
            <a:spLocks/>
          </p:cNvSpPr>
          <p:nvPr/>
        </p:nvSpPr>
        <p:spPr>
          <a:xfrm>
            <a:off x="0" y="2897715"/>
            <a:ext cx="12192000" cy="522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rgbClr val="909085"/>
                </a:solidFill>
                <a:latin typeface="Exo 2 Light" pitchFamily="2" charset="0"/>
              </a:rPr>
              <a:t>Dr. Philip Hauer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C0AD9C03-6688-4728-A010-BA3DFBE095D1}"/>
              </a:ext>
            </a:extLst>
          </p:cNvPr>
          <p:cNvSpPr txBox="1">
            <a:spLocks/>
          </p:cNvSpPr>
          <p:nvPr/>
        </p:nvSpPr>
        <p:spPr>
          <a:xfrm>
            <a:off x="0" y="3378241"/>
            <a:ext cx="12192000" cy="522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solidFill>
                  <a:srgbClr val="909085"/>
                </a:solidFill>
                <a:latin typeface="Exo 2 Light" pitchFamily="2" charset="0"/>
              </a:rPr>
              <a:t>hauer@hiskp.uni-bonn.de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F4551F0-FF4F-46D8-BF89-B55C16DAC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707" y="4381232"/>
            <a:ext cx="3659308" cy="7356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875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90D9DD-986C-48A8-8954-15E135CB5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DAQ – Readout Architecture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02C86A-043E-4A34-ABA3-7C5C9F009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15465"/>
            <a:ext cx="12141200" cy="1699951"/>
          </a:xfrm>
        </p:spPr>
        <p:txBody>
          <a:bodyPr>
            <a:normAutofit/>
          </a:bodyPr>
          <a:lstStyle/>
          <a:p>
            <a:r>
              <a:rPr lang="de-DE" dirty="0" err="1"/>
              <a:t>Past</a:t>
            </a:r>
            <a:r>
              <a:rPr lang="de-DE" dirty="0"/>
              <a:t> </a:t>
            </a:r>
            <a:r>
              <a:rPr lang="de-DE" dirty="0" err="1"/>
              <a:t>situation</a:t>
            </a:r>
            <a:r>
              <a:rPr lang="de-DE" dirty="0"/>
              <a:t>: VMM Hybrid -&gt; SRS</a:t>
            </a:r>
          </a:p>
          <a:p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situation</a:t>
            </a:r>
            <a:r>
              <a:rPr lang="de-DE" dirty="0"/>
              <a:t>: VMM Hybrid -&gt; </a:t>
            </a:r>
            <a:r>
              <a:rPr lang="de-DE" dirty="0" err="1"/>
              <a:t>iFTDC</a:t>
            </a:r>
            <a:r>
              <a:rPr lang="de-DE" dirty="0"/>
              <a:t> (</a:t>
            </a:r>
            <a:r>
              <a:rPr lang="de-DE" dirty="0" err="1"/>
              <a:t>Concentrator</a:t>
            </a:r>
            <a:r>
              <a:rPr lang="de-DE" dirty="0"/>
              <a:t>)</a:t>
            </a:r>
          </a:p>
          <a:p>
            <a:r>
              <a:rPr lang="de-DE" dirty="0"/>
              <a:t>INSIGHT: New VMM FEC -&gt; </a:t>
            </a:r>
            <a:r>
              <a:rPr lang="de-DE" dirty="0" err="1"/>
              <a:t>lpGBT</a:t>
            </a:r>
            <a:r>
              <a:rPr lang="de-DE" dirty="0"/>
              <a:t> &amp; </a:t>
            </a:r>
            <a:r>
              <a:rPr lang="de-DE" dirty="0" err="1"/>
              <a:t>VTRx</a:t>
            </a:r>
            <a:r>
              <a:rPr lang="de-DE" dirty="0"/>
              <a:t>-</a:t>
            </a:r>
            <a:r>
              <a:rPr lang="de-DE"/>
              <a:t>&gt; CMUXv2</a:t>
            </a:r>
            <a:endParaRPr lang="de-DE" dirty="0"/>
          </a:p>
        </p:txBody>
      </p:sp>
      <p:sp>
        <p:nvSpPr>
          <p:cNvPr id="37" name="Datumsplatzhalter 36">
            <a:extLst>
              <a:ext uri="{FF2B5EF4-FFF2-40B4-BE49-F238E27FC236}">
                <a16:creationId xmlns:a16="http://schemas.microsoft.com/office/drawing/2014/main" id="{07D3A022-6B69-4E5D-B7DF-9FC71F47C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14.11.2025</a:t>
            </a:r>
            <a:endParaRPr lang="de-DE" dirty="0"/>
          </a:p>
        </p:txBody>
      </p:sp>
      <p:sp>
        <p:nvSpPr>
          <p:cNvPr id="38" name="Fußzeilenplatzhalter 37">
            <a:extLst>
              <a:ext uri="{FF2B5EF4-FFF2-40B4-BE49-F238E27FC236}">
                <a16:creationId xmlns:a16="http://schemas.microsoft.com/office/drawing/2014/main" id="{2A383039-E766-4DE1-BF98-A2A6A736D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Philip Hauer - GEMs for INSIGHT</a:t>
            </a:r>
            <a:endParaRPr lang="de-DE" dirty="0"/>
          </a:p>
        </p:txBody>
      </p:sp>
      <p:sp>
        <p:nvSpPr>
          <p:cNvPr id="39" name="Foliennummernplatzhalter 38">
            <a:extLst>
              <a:ext uri="{FF2B5EF4-FFF2-40B4-BE49-F238E27FC236}">
                <a16:creationId xmlns:a16="http://schemas.microsoft.com/office/drawing/2014/main" id="{9B88E0EA-E149-4F26-9740-D882E293C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5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94E642D-B2DE-4EF7-8973-A0D7FE6DC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175" y="2639382"/>
            <a:ext cx="8832850" cy="38860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86514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5"/>
</p:tagLst>
</file>

<file path=ppt/theme/theme1.xml><?xml version="1.0" encoding="utf-8"?>
<a:theme xmlns:a="http://schemas.openxmlformats.org/drawingml/2006/main" name="Template_AG_Ketz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rgbClr val="004E9F"/>
            </a:gs>
            <a:gs pos="100000">
              <a:schemeClr val="tx1"/>
            </a:gs>
          </a:gsLst>
          <a:lin ang="0" scaled="0"/>
        </a:gradFill>
        <a:ln>
          <a:solidFill>
            <a:schemeClr val="accent1">
              <a:shade val="50000"/>
            </a:schemeClr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emplate_AG_Ketzer" id="{DA075DDC-F2F0-4D20-BE56-F71EBA2912E4}" vid="{5BCF7984-FB98-4789-983D-E665E0C35E8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Template_AG_Ketzer</Template>
  <TotalTime>0</TotalTime>
  <Words>522</Words>
  <Application>Microsoft Office PowerPoint</Application>
  <PresentationFormat>Breitbild</PresentationFormat>
  <Paragraphs>124</Paragraphs>
  <Slides>8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Exo 2</vt:lpstr>
      <vt:lpstr>Exo 2 Light</vt:lpstr>
      <vt:lpstr>Exo 2 SemiBold</vt:lpstr>
      <vt:lpstr>Template_AG_Ketzer</vt:lpstr>
      <vt:lpstr>PowerPoint-Präsentation</vt:lpstr>
      <vt:lpstr>GEM Detectors @ INSIGHT: Key Facts</vt:lpstr>
      <vt:lpstr>Triple GEM</vt:lpstr>
      <vt:lpstr>Readout</vt:lpstr>
      <vt:lpstr>Efficiency and Resolution</vt:lpstr>
      <vt:lpstr>Summary and Outlook</vt:lpstr>
      <vt:lpstr>Thanks For Your Attention!</vt:lpstr>
      <vt:lpstr>DAQ – Readout Architecture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Philip Hauer</dc:creator>
  <cp:lastModifiedBy>Philip Hauer</cp:lastModifiedBy>
  <cp:revision>123</cp:revision>
  <dcterms:created xsi:type="dcterms:W3CDTF">2025-03-26T10:23:38Z</dcterms:created>
  <dcterms:modified xsi:type="dcterms:W3CDTF">2025-11-14T09:50:01Z</dcterms:modified>
</cp:coreProperties>
</file>