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7" r:id="rId1"/>
    <p:sldMasterId id="2147484332" r:id="rId2"/>
    <p:sldMasterId id="2147484338" r:id="rId3"/>
    <p:sldMasterId id="2147484351" r:id="rId4"/>
  </p:sldMasterIdLst>
  <p:notesMasterIdLst>
    <p:notesMasterId r:id="rId105"/>
  </p:notesMasterIdLst>
  <p:handoutMasterIdLst>
    <p:handoutMasterId r:id="rId106"/>
  </p:handoutMasterIdLst>
  <p:sldIdLst>
    <p:sldId id="642" r:id="rId5"/>
    <p:sldId id="1071" r:id="rId6"/>
    <p:sldId id="881" r:id="rId7"/>
    <p:sldId id="1046" r:id="rId8"/>
    <p:sldId id="2147196865" r:id="rId9"/>
    <p:sldId id="992" r:id="rId10"/>
    <p:sldId id="993" r:id="rId11"/>
    <p:sldId id="1034" r:id="rId12"/>
    <p:sldId id="2147196864" r:id="rId13"/>
    <p:sldId id="2960" r:id="rId14"/>
    <p:sldId id="2957" r:id="rId15"/>
    <p:sldId id="1047" r:id="rId16"/>
    <p:sldId id="994" r:id="rId17"/>
    <p:sldId id="1023" r:id="rId18"/>
    <p:sldId id="649" r:id="rId19"/>
    <p:sldId id="509" r:id="rId20"/>
    <p:sldId id="1106" r:id="rId21"/>
    <p:sldId id="1107" r:id="rId22"/>
    <p:sldId id="2954" r:id="rId23"/>
    <p:sldId id="1084" r:id="rId24"/>
    <p:sldId id="1022" r:id="rId25"/>
    <p:sldId id="438" r:id="rId26"/>
    <p:sldId id="655" r:id="rId27"/>
    <p:sldId id="1010" r:id="rId28"/>
    <p:sldId id="1082" r:id="rId29"/>
    <p:sldId id="382" r:id="rId30"/>
    <p:sldId id="1418" r:id="rId31"/>
    <p:sldId id="1048" r:id="rId32"/>
    <p:sldId id="1037" r:id="rId33"/>
    <p:sldId id="776" r:id="rId34"/>
    <p:sldId id="1038" r:id="rId35"/>
    <p:sldId id="1039" r:id="rId36"/>
    <p:sldId id="1016" r:id="rId37"/>
    <p:sldId id="1425" r:id="rId38"/>
    <p:sldId id="1051" r:id="rId39"/>
    <p:sldId id="1424" r:id="rId40"/>
    <p:sldId id="2147196887" r:id="rId41"/>
    <p:sldId id="309" r:id="rId42"/>
    <p:sldId id="263" r:id="rId43"/>
    <p:sldId id="264" r:id="rId44"/>
    <p:sldId id="2147196884" r:id="rId45"/>
    <p:sldId id="653" r:id="rId46"/>
    <p:sldId id="738" r:id="rId47"/>
    <p:sldId id="654" r:id="rId48"/>
    <p:sldId id="737" r:id="rId49"/>
    <p:sldId id="739" r:id="rId50"/>
    <p:sldId id="656" r:id="rId51"/>
    <p:sldId id="657" r:id="rId52"/>
    <p:sldId id="726" r:id="rId53"/>
    <p:sldId id="2147196877" r:id="rId54"/>
    <p:sldId id="2147196883" r:id="rId55"/>
    <p:sldId id="2147196881" r:id="rId56"/>
    <p:sldId id="2147196888" r:id="rId57"/>
    <p:sldId id="2147196867" r:id="rId58"/>
    <p:sldId id="2147196868" r:id="rId59"/>
    <p:sldId id="2147196874" r:id="rId60"/>
    <p:sldId id="658" r:id="rId61"/>
    <p:sldId id="2147196882" r:id="rId62"/>
    <p:sldId id="2147196885" r:id="rId63"/>
    <p:sldId id="2147196869" r:id="rId64"/>
    <p:sldId id="550" r:id="rId65"/>
    <p:sldId id="547" r:id="rId66"/>
    <p:sldId id="553" r:id="rId67"/>
    <p:sldId id="2147196873" r:id="rId68"/>
    <p:sldId id="659" r:id="rId69"/>
    <p:sldId id="667" r:id="rId70"/>
    <p:sldId id="661" r:id="rId71"/>
    <p:sldId id="662" r:id="rId72"/>
    <p:sldId id="727" r:id="rId73"/>
    <p:sldId id="668" r:id="rId74"/>
    <p:sldId id="669" r:id="rId75"/>
    <p:sldId id="724" r:id="rId76"/>
    <p:sldId id="2968" r:id="rId77"/>
    <p:sldId id="2969" r:id="rId78"/>
    <p:sldId id="2147196889" r:id="rId79"/>
    <p:sldId id="3016" r:id="rId80"/>
    <p:sldId id="736" r:id="rId81"/>
    <p:sldId id="2147196872" r:id="rId82"/>
    <p:sldId id="946" r:id="rId83"/>
    <p:sldId id="310" r:id="rId84"/>
    <p:sldId id="312" r:id="rId85"/>
    <p:sldId id="314" r:id="rId86"/>
    <p:sldId id="2955" r:id="rId87"/>
    <p:sldId id="2147196886" r:id="rId88"/>
    <p:sldId id="2147196871" r:id="rId89"/>
    <p:sldId id="2951" r:id="rId90"/>
    <p:sldId id="4176" r:id="rId91"/>
    <p:sldId id="2956" r:id="rId92"/>
    <p:sldId id="2147196866" r:id="rId93"/>
    <p:sldId id="1012" r:id="rId94"/>
    <p:sldId id="1011" r:id="rId95"/>
    <p:sldId id="1057" r:id="rId96"/>
    <p:sldId id="1095" r:id="rId97"/>
    <p:sldId id="1097" r:id="rId98"/>
    <p:sldId id="1105" r:id="rId99"/>
    <p:sldId id="1072" r:id="rId100"/>
    <p:sldId id="1083" r:id="rId101"/>
    <p:sldId id="931" r:id="rId102"/>
    <p:sldId id="947" r:id="rId103"/>
    <p:sldId id="2147196880" r:id="rId104"/>
  </p:sldIdLst>
  <p:sldSz cx="12192000" cy="6858000"/>
  <p:notesSz cx="6731000" cy="9855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1pPr>
    <a:lvl2pPr marL="457059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2pPr>
    <a:lvl3pPr marL="914118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3pPr>
    <a:lvl4pPr marL="137118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4pPr>
    <a:lvl5pPr marL="1828239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5pPr>
    <a:lvl6pPr marL="2285298" algn="l" defTabSz="457059" rtl="0" eaLnBrk="1" latinLnBrk="0" hangingPunct="1"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6pPr>
    <a:lvl7pPr marL="2742360" algn="l" defTabSz="457059" rtl="0" eaLnBrk="1" latinLnBrk="0" hangingPunct="1"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7pPr>
    <a:lvl8pPr marL="3199416" algn="l" defTabSz="457059" rtl="0" eaLnBrk="1" latinLnBrk="0" hangingPunct="1"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8pPr>
    <a:lvl9pPr marL="3656478" algn="l" defTabSz="457059" rtl="0" eaLnBrk="1" latinLnBrk="0" hangingPunct="1">
      <a:defRPr sz="2400" kern="1200">
        <a:solidFill>
          <a:schemeClr val="accent2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1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407EC0"/>
    <a:srgbClr val="99CCFF"/>
    <a:srgbClr val="A91124"/>
    <a:srgbClr val="2F4BC0"/>
    <a:srgbClr val="27551F"/>
    <a:srgbClr val="FFFBE7"/>
    <a:srgbClr val="FFF9DE"/>
    <a:srgbClr val="FFF1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81"/>
    <p:restoredTop sz="94681"/>
  </p:normalViewPr>
  <p:slideViewPr>
    <p:cSldViewPr>
      <p:cViewPr varScale="1">
        <p:scale>
          <a:sx n="64" d="100"/>
          <a:sy n="64" d="100"/>
        </p:scale>
        <p:origin x="136" y="1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28"/>
    </p:cViewPr>
  </p:sorterViewPr>
  <p:notesViewPr>
    <p:cSldViewPr>
      <p:cViewPr>
        <p:scale>
          <a:sx n="75" d="100"/>
          <a:sy n="75" d="100"/>
        </p:scale>
        <p:origin x="-816" y="-72"/>
      </p:cViewPr>
      <p:guideLst>
        <p:guide orient="horz" pos="3104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LHC Cycle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CH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</c:v>
                </c:pt>
              </c:strCache>
            </c:strRef>
          </c:tx>
          <c:spPr>
            <a:ln w="60325" cap="rnd">
              <a:solidFill>
                <a:schemeClr val="accent2">
                  <a:alpha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1">
                    <a:alpha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83347325150533E-2"/>
                  <c:y val="0.11030301581562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Stable Beams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6B2-49A3-ACF9-98976EC6DAFF}"/>
                </c:ext>
              </c:extLst>
            </c:dLbl>
            <c:dLbl>
              <c:idx val="1"/>
              <c:layout>
                <c:manualLayout>
                  <c:x val="1.15902982367404E-3"/>
                  <c:y val="-9.662993370754180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Dump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6B2-49A3-ACF9-98976EC6DAFF}"/>
                </c:ext>
              </c:extLst>
            </c:dLbl>
            <c:dLbl>
              <c:idx val="2"/>
              <c:layout>
                <c:manualLayout>
                  <c:x val="-0.12462516222558299"/>
                  <c:y val="-3.86091542900221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Setup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6B2-49A3-ACF9-98976EC6DAF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B2-49A3-ACF9-98976EC6DAFF}"/>
                </c:ext>
              </c:extLst>
            </c:dLbl>
            <c:dLbl>
              <c:idx val="4"/>
              <c:layout>
                <c:manualLayout>
                  <c:x val="-0.32530287459472002"/>
                  <c:y val="-7.340611171037660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Probe beam mode</a:t>
                    </a:r>
                  </a:p>
                  <a:p>
                    <a:endParaRPr lang="en-US" dirty="0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61932607688698"/>
                      <c:h val="8.102568721418990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46B2-49A3-ACF9-98976EC6DAFF}"/>
                </c:ext>
              </c:extLst>
            </c:dLbl>
            <c:dLbl>
              <c:idx val="5"/>
              <c:layout>
                <c:manualLayout>
                  <c:x val="9.9411475220009204E-2"/>
                  <c:y val="-0.23140380068494101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/>
                      <a:t>Start Ramp</a:t>
                    </a:r>
                    <a:endParaRPr lang="en-US" sz="1400" dirty="0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364810097267"/>
                      <c:h val="0.1014919645551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46B2-49A3-ACF9-98976EC6DAFF}"/>
                </c:ext>
              </c:extLst>
            </c:dLbl>
            <c:dLbl>
              <c:idx val="6"/>
              <c:layout>
                <c:manualLayout>
                  <c:x val="-6.50094755964995E-2"/>
                  <c:y val="-0.117955927147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Flat Top</a:t>
                    </a:r>
                  </a:p>
                  <a:p>
                    <a:endParaRPr lang="en-US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6B2-49A3-ACF9-98976EC6DAF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6B2-49A3-ACF9-98976EC6DAFF}"/>
                </c:ext>
              </c:extLst>
            </c:dLbl>
            <c:spPr>
              <a:solidFill>
                <a:prstClr val="black">
                  <a:lumMod val="50000"/>
                  <a:lumOff val="50000"/>
                </a:prst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Sheet1!$A$2:$A$9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37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6500</c:v>
                </c:pt>
                <c:pt idx="1">
                  <c:v>6500</c:v>
                </c:pt>
                <c:pt idx="2">
                  <c:v>50</c:v>
                </c:pt>
                <c:pt idx="3">
                  <c:v>50</c:v>
                </c:pt>
                <c:pt idx="4">
                  <c:v>450</c:v>
                </c:pt>
                <c:pt idx="5">
                  <c:v>450</c:v>
                </c:pt>
                <c:pt idx="6">
                  <c:v>6500</c:v>
                </c:pt>
                <c:pt idx="7">
                  <c:v>6500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6B2-49A3-ACF9-98976EC6D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55207152"/>
        <c:axId val="-755200624"/>
      </c:scatterChart>
      <c:valAx>
        <c:axId val="-7552071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crossAx val="-755200624"/>
        <c:crosses val="autoZero"/>
        <c:crossBetween val="midCat"/>
      </c:valAx>
      <c:valAx>
        <c:axId val="-75520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Energy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755207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0.35145</cdr:x>
      <cdr:y>0.47909</cdr:y>
    </cdr:from>
    <cdr:to>
      <cdr:x>0.56048</cdr:x>
      <cdr:y>0.66642</cdr:y>
    </cdr:to>
    <cdr:sp macro="" textlink="">
      <cdr:nvSpPr>
        <cdr:cNvPr id="3" name="Oval Callout 2"/>
        <cdr:cNvSpPr/>
      </cdr:nvSpPr>
      <cdr:spPr>
        <a:xfrm xmlns:a="http://schemas.openxmlformats.org/drawingml/2006/main">
          <a:off x="2231169" y="1859544"/>
          <a:ext cx="1327009" cy="727110"/>
        </a:xfrm>
        <a:prstGeom xmlns:a="http://schemas.openxmlformats.org/drawingml/2006/main" prst="wedgeEllipseCallout">
          <a:avLst>
            <a:gd name="adj1" fmla="val 50756"/>
            <a:gd name="adj2" fmla="val 150776"/>
          </a:avLst>
        </a:prstGeom>
        <a:solidFill xmlns:a="http://schemas.openxmlformats.org/drawingml/2006/main">
          <a:srgbClr val="99CCFF"/>
        </a:solidFill>
        <a:ln xmlns:a="http://schemas.openxmlformats.org/drawingml/2006/main">
          <a:solidFill>
            <a:srgbClr val="99CC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/>
            <a:t>Injection probe beam</a:t>
          </a:r>
        </a:p>
      </cdr:txBody>
    </cdr:sp>
  </cdr:relSizeAnchor>
  <cdr:relSizeAnchor xmlns:cdr="http://schemas.openxmlformats.org/drawingml/2006/chartDrawing">
    <cdr:from>
      <cdr:x>0.53422</cdr:x>
      <cdr:y>0.21818</cdr:y>
    </cdr:from>
    <cdr:to>
      <cdr:x>0.74325</cdr:x>
      <cdr:y>0.40551</cdr:y>
    </cdr:to>
    <cdr:sp macro="" textlink="">
      <cdr:nvSpPr>
        <cdr:cNvPr id="4" name="Oval Callout 3"/>
        <cdr:cNvSpPr/>
      </cdr:nvSpPr>
      <cdr:spPr>
        <a:xfrm xmlns:a="http://schemas.openxmlformats.org/drawingml/2006/main">
          <a:off x="3391475" y="846843"/>
          <a:ext cx="1327008" cy="727110"/>
        </a:xfrm>
        <a:prstGeom xmlns:a="http://schemas.openxmlformats.org/drawingml/2006/main" prst="wedgeEllipseCallout">
          <a:avLst>
            <a:gd name="adj1" fmla="val -13790"/>
            <a:gd name="adj2" fmla="val 290860"/>
          </a:avLst>
        </a:prstGeom>
        <a:solidFill xmlns:a="http://schemas.openxmlformats.org/drawingml/2006/main">
          <a:srgbClr val="99CCFF"/>
        </a:solidFill>
        <a:ln xmlns:a="http://schemas.openxmlformats.org/drawingml/2006/main">
          <a:solidFill>
            <a:srgbClr val="99CC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Train injections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19413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547" tIns="0" rIns="18547" bIns="0" numCol="1" anchor="t" anchorCtr="0" compatLnSpc="1">
            <a:prstTxWarp prst="textNoShape">
              <a:avLst/>
            </a:prstTxWarp>
          </a:bodyPr>
          <a:lstStyle>
            <a:lvl1pPr algn="l" defTabSz="890588">
              <a:defRPr sz="1000" i="1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9525"/>
            <a:ext cx="2919412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547" tIns="0" rIns="18547" bIns="0" numCol="1" anchor="t" anchorCtr="0" compatLnSpc="1">
            <a:prstTxWarp prst="textNoShape">
              <a:avLst/>
            </a:prstTxWarp>
          </a:bodyPr>
          <a:lstStyle>
            <a:lvl1pPr algn="r" defTabSz="890588">
              <a:defRPr sz="1000" i="1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2125"/>
            <a:ext cx="2919413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547" tIns="0" rIns="18547" bIns="0" numCol="1" anchor="b" anchorCtr="0" compatLnSpc="1">
            <a:prstTxWarp prst="textNoShape">
              <a:avLst/>
            </a:prstTxWarp>
          </a:bodyPr>
          <a:lstStyle>
            <a:lvl1pPr algn="l" defTabSz="890588">
              <a:defRPr sz="1000" i="1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382125"/>
            <a:ext cx="2919412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547" tIns="0" rIns="18547" bIns="0" numCol="1" anchor="b" anchorCtr="0" compatLnSpc="1">
            <a:prstTxWarp prst="textNoShape">
              <a:avLst/>
            </a:prstTxWarp>
          </a:bodyPr>
          <a:lstStyle>
            <a:lvl1pPr algn="r" defTabSz="890588">
              <a:defRPr sz="1000" i="1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85E7790-72B1-284B-B4C8-7C2DFA39F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269038" y="9450388"/>
            <a:ext cx="3952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9640" tIns="44821" rIns="89640" bIns="44821" anchor="ctr">
            <a:spAutoFit/>
          </a:bodyPr>
          <a:lstStyle/>
          <a:p>
            <a:pPr algn="r" defTabSz="890588">
              <a:defRPr/>
            </a:pPr>
            <a:fld id="{6C2CC3E8-14D3-9D40-8BFB-14AEB039F141}" type="slidenum">
              <a:rPr lang="en-US" sz="1400">
                <a:solidFill>
                  <a:schemeClr val="tx1"/>
                </a:solidFill>
                <a:latin typeface="Arial" charset="0"/>
                <a:cs typeface="+mn-cs"/>
              </a:rPr>
              <a:pPr algn="r" defTabSz="890588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30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19413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547" tIns="0" rIns="18547" bIns="0" numCol="1" anchor="t" anchorCtr="0" compatLnSpc="1">
            <a:prstTxWarp prst="textNoShape">
              <a:avLst/>
            </a:prstTxWarp>
          </a:bodyPr>
          <a:lstStyle>
            <a:lvl1pPr algn="l" defTabSz="890588">
              <a:defRPr sz="1000" i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9525"/>
            <a:ext cx="2919412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547" tIns="0" rIns="18547" bIns="0" numCol="1" anchor="t" anchorCtr="0" compatLnSpc="1">
            <a:prstTxWarp prst="textNoShape">
              <a:avLst/>
            </a:prstTxWarp>
          </a:bodyPr>
          <a:lstStyle>
            <a:lvl1pPr algn="r" defTabSz="890588">
              <a:defRPr sz="1000" i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2125"/>
            <a:ext cx="2919413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547" tIns="0" rIns="18547" bIns="0" numCol="1" anchor="b" anchorCtr="0" compatLnSpc="1">
            <a:prstTxWarp prst="textNoShape">
              <a:avLst/>
            </a:prstTxWarp>
          </a:bodyPr>
          <a:lstStyle>
            <a:lvl1pPr algn="l" defTabSz="890588">
              <a:defRPr sz="1000" i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382125"/>
            <a:ext cx="2919412" cy="463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8547" tIns="0" rIns="18547" bIns="0" numCol="1" anchor="b" anchorCtr="0" compatLnSpc="1">
            <a:prstTxWarp prst="textNoShape">
              <a:avLst/>
            </a:prstTxWarp>
          </a:bodyPr>
          <a:lstStyle>
            <a:lvl1pPr algn="r" defTabSz="890588">
              <a:defRPr sz="1000" i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7A8DF4DA-2FD1-E044-965A-0B7E85CB2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1538"/>
            <a:ext cx="4933950" cy="415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640" tIns="44821" rIns="89640" bIns="44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3213" y="860425"/>
            <a:ext cx="6132512" cy="3451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265863" y="9450388"/>
            <a:ext cx="3984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9640" tIns="44821" rIns="89640" bIns="44821" anchor="ctr">
            <a:spAutoFit/>
          </a:bodyPr>
          <a:lstStyle/>
          <a:p>
            <a:pPr algn="r" defTabSz="890588">
              <a:defRPr/>
            </a:pPr>
            <a:fld id="{B48F8F56-6EF4-FE4A-A4E5-AD81B98F3D43}" type="slidenum">
              <a:rPr lang="en-US" sz="1400">
                <a:solidFill>
                  <a:schemeClr val="tx1"/>
                </a:solidFill>
                <a:latin typeface="Arial" charset="0"/>
                <a:cs typeface="+mn-cs"/>
              </a:rPr>
              <a:pPr algn="r" defTabSz="890588"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1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0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1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1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23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298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0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16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78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DC7B8D-F02E-864B-BC5A-C73F1A3054A1}" type="slidenum">
              <a:rPr lang="en-US" sz="1000">
                <a:solidFill>
                  <a:schemeClr val="tx1"/>
                </a:solidFill>
              </a:rPr>
              <a:pPr/>
              <a:t>1</a:t>
            </a:fld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F75CA-44D6-A446-96BF-0406B3FC8B72}" type="slidenum">
              <a:rPr lang="en-US"/>
              <a:pPr/>
              <a:t>14</a:t>
            </a:fld>
            <a:endParaRPr lang="en-US"/>
          </a:p>
        </p:txBody>
      </p:sp>
      <p:sp>
        <p:nvSpPr>
          <p:cNvPr id="12697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dirty="0"/>
              <a:t>Mention aperture!</a:t>
            </a:r>
          </a:p>
        </p:txBody>
      </p:sp>
    </p:spTree>
    <p:extLst>
      <p:ext uri="{BB962C8B-B14F-4D97-AF65-F5344CB8AC3E}">
        <p14:creationId xmlns:p14="http://schemas.microsoft.com/office/powerpoint/2010/main" val="175010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Magnet Quench explanation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8DF4DA-2FD1-E044-965A-0B7E85CB25C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6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 descr="Divot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468030C3-EE71-3641-B0A7-F359F2150B30}" type="slidenum">
              <a:rPr lang="en-US" altLang="x-none" sz="1200"/>
              <a:pPr eaLnBrk="1" hangingPunct="1"/>
              <a:t>18</a:t>
            </a:fld>
            <a:endParaRPr lang="en-US" altLang="x-none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ln/>
        </p:spPr>
      </p:sp>
      <p:sp>
        <p:nvSpPr>
          <p:cNvPr id="54276" name="Rectangle 3" descr="Divot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865459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E60615-4945-417D-9487-68445D82FEFC}" type="slidenum">
              <a:rPr lang="en-GB" smtClean="0">
                <a:solidFill>
                  <a:srgbClr val="000000"/>
                </a:solidFill>
                <a:latin typeface="Arial" charset="0"/>
              </a:rPr>
              <a:pPr/>
              <a:t>19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191250" cy="348297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6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With the mandate to help preparing an update on the ep option for the LHC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92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E60615-4945-417D-9487-68445D82FEFC}" type="slidenum">
              <a:rPr lang="en-GB" smtClean="0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191250" cy="348297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411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417B53-3B13-8C40-A320-B98B5A1F6C4C}" type="slidenum">
              <a:rPr lang="en-US"/>
              <a:pPr/>
              <a:t>24</a:t>
            </a:fld>
            <a:endParaRPr lang="en-US"/>
          </a:p>
        </p:txBody>
      </p:sp>
      <p:sp>
        <p:nvSpPr>
          <p:cNvPr id="1236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0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4A4D47C9-FBB0-8947-8CD2-240CAA319D43}" type="slidenum">
              <a:rPr lang="en-US" altLang="x-none" sz="1000">
                <a:solidFill>
                  <a:schemeClr val="tx1"/>
                </a:solidFill>
              </a:rPr>
              <a:pPr/>
              <a:t>28</a:t>
            </a:fld>
            <a:endParaRPr lang="en-US" altLang="x-none" sz="1000">
              <a:solidFill>
                <a:schemeClr val="tx1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 altLang="x-non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09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190BA32-C4AA-8744-9288-0B2A8E130EFE}" type="slidenum">
              <a:rPr lang="en-US" sz="1000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79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0AAFF-F726-3246-946C-A729F0A529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71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61C675-29C5-BE46-BC0C-47C7F354153E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142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2FFB7-129A-F840-A770-8AD5DFD9AF58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25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125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04224FA7-7134-4041-A261-17E4A0540EB7}" type="slidenum">
              <a:rPr lang="en-US" sz="1000">
                <a:solidFill>
                  <a:srgbClr val="C0504D"/>
                </a:solidFill>
              </a:rPr>
              <a:pPr>
                <a:defRPr/>
              </a:pPr>
              <a:t>32</a:t>
            </a:fld>
            <a:endParaRPr lang="en-US" sz="1000">
              <a:solidFill>
                <a:srgbClr val="C0504D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589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03213" y="860425"/>
            <a:ext cx="6132512" cy="3451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154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x-none" altLang="x-non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55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971585" y="8828508"/>
            <a:ext cx="3037689" cy="46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45" tIns="45323" rIns="90645" bIns="45323" anchor="b"/>
          <a:lstStyle/>
          <a:p>
            <a:pPr marL="0" marR="0" lvl="0" indent="0" algn="r" defTabSz="905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40157-0DEA-4211-A25B-D4CDB1FFA33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5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7282" y="4421946"/>
            <a:ext cx="5135841" cy="3912307"/>
          </a:xfrm>
          <a:noFill/>
          <a:ln/>
        </p:spPr>
        <p:txBody>
          <a:bodyPr lIns="87496" tIns="42980" rIns="87496" bIns="42980"/>
          <a:lstStyle/>
          <a:p>
            <a:pPr eaLnBrk="1" hangingPunct="1"/>
            <a:endParaRPr lang="en-US" dirty="0"/>
          </a:p>
        </p:txBody>
      </p:sp>
      <p:sp>
        <p:nvSpPr>
          <p:cNvPr id="8909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6425" y="806450"/>
            <a:ext cx="5797550" cy="326231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490370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SR: maybe this is too detailed and does not add qualitative info compared to p37 (quantitative info probably not of interest for this lecturer?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8DF4DA-2FD1-E044-965A-0B7E85CB25C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0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B597D-1F36-AB4A-866D-729CD2152067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B597D-1F36-AB4A-866D-729CD2152067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55292-6D4C-44BA-B13A-024F054C54B9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E9A39-A8DB-6938-6474-54373453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79A25BC6-2F7C-C022-13A6-09754BBD5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3A58F-5DBF-154C-99AE-963F03E2651D}" type="slidenum">
              <a:rPr lang="en-US"/>
              <a:pPr/>
              <a:t>54</a:t>
            </a:fld>
            <a:endParaRPr lang="en-US"/>
          </a:p>
        </p:txBody>
      </p:sp>
      <p:sp>
        <p:nvSpPr>
          <p:cNvPr id="1267714" name="Rectangle 2">
            <a:extLst>
              <a:ext uri="{FF2B5EF4-FFF2-40B4-BE49-F238E27FC236}">
                <a16:creationId xmlns:a16="http://schemas.microsoft.com/office/drawing/2014/main" id="{1E9AF8FD-2BFF-968F-FCAC-460EF5EB1DD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7715" name="Rectangle 3">
            <a:extLst>
              <a:ext uri="{FF2B5EF4-FFF2-40B4-BE49-F238E27FC236}">
                <a16:creationId xmlns:a16="http://schemas.microsoft.com/office/drawing/2014/main" id="{BA4676B6-4E83-91E0-9836-D0413617E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410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5A0E-09D7-9AFA-5607-170C28CBB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111EDB9C-2ED3-55A2-5976-5E52CEDAF7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3A58F-5DBF-154C-99AE-963F03E2651D}" type="slidenum">
              <a:rPr lang="en-US"/>
              <a:pPr/>
              <a:t>55</a:t>
            </a:fld>
            <a:endParaRPr lang="en-US"/>
          </a:p>
        </p:txBody>
      </p:sp>
      <p:sp>
        <p:nvSpPr>
          <p:cNvPr id="1267714" name="Rectangle 2">
            <a:extLst>
              <a:ext uri="{FF2B5EF4-FFF2-40B4-BE49-F238E27FC236}">
                <a16:creationId xmlns:a16="http://schemas.microsoft.com/office/drawing/2014/main" id="{AB40E4FC-EF0C-BB82-4F50-6F2299D28BE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7715" name="Rectangle 3">
            <a:extLst>
              <a:ext uri="{FF2B5EF4-FFF2-40B4-BE49-F238E27FC236}">
                <a16:creationId xmlns:a16="http://schemas.microsoft.com/office/drawing/2014/main" id="{FE4F48AC-491B-ABDF-90E0-F86FFAB2B5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88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E04FE010-E59D-6B43-AC14-F84008762971}" type="slidenum">
              <a:rPr lang="en-US" altLang="x-none" sz="1000">
                <a:solidFill>
                  <a:schemeClr val="tx1"/>
                </a:solidFill>
              </a:rPr>
              <a:pPr/>
              <a:t>4</a:t>
            </a:fld>
            <a:endParaRPr lang="en-US" altLang="x-none" sz="1000">
              <a:solidFill>
                <a:schemeClr val="tx1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x-non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84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8DF4DA-2FD1-E044-965A-0B7E85CB25C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97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417B53-3B13-8C40-A320-B98B5A1F6C4C}" type="slidenum">
              <a:rPr lang="en-US"/>
              <a:pPr/>
              <a:t>57</a:t>
            </a:fld>
            <a:endParaRPr lang="en-US"/>
          </a:p>
        </p:txBody>
      </p:sp>
      <p:sp>
        <p:nvSpPr>
          <p:cNvPr id="1236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GB" dirty="0"/>
              <a:t>Add material on scrubbing</a:t>
            </a:r>
          </a:p>
        </p:txBody>
      </p:sp>
    </p:spTree>
    <p:extLst>
      <p:ext uri="{BB962C8B-B14F-4D97-AF65-F5344CB8AC3E}">
        <p14:creationId xmlns:p14="http://schemas.microsoft.com/office/powerpoint/2010/main" val="728840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8DF4DA-2FD1-E044-965A-0B7E85CB25C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556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417B53-3B13-8C40-A320-B98B5A1F6C4C}" type="slidenum">
              <a:rPr lang="en-US"/>
              <a:pPr/>
              <a:t>65</a:t>
            </a:fld>
            <a:endParaRPr lang="en-US"/>
          </a:p>
        </p:txBody>
      </p:sp>
      <p:sp>
        <p:nvSpPr>
          <p:cNvPr id="1236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0AAFF-F726-3246-946C-A729F0A529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344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389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D3884-39FE-884A-BB22-153FDED8A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026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860425"/>
            <a:ext cx="6132512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4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8EB92-010A-014C-B9CE-4CD7FCE1D46B}" type="slidenum">
              <a:rPr lang="en-US"/>
              <a:pPr/>
              <a:t>95</a:t>
            </a:fld>
            <a:endParaRPr lang="en-US"/>
          </a:p>
        </p:txBody>
      </p:sp>
      <p:sp>
        <p:nvSpPr>
          <p:cNvPr id="1275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8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860425"/>
            <a:ext cx="6132512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57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on SSC and Linear Collider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8DF4DA-2FD1-E044-965A-0B7E85CB25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555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860425"/>
            <a:ext cx="6132512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</a:t>
            </a:r>
            <a:r>
              <a:rPr lang="en-GB"/>
              <a:t>no funding!</a:t>
            </a:r>
          </a:p>
        </p:txBody>
      </p:sp>
    </p:spTree>
    <p:extLst>
      <p:ext uri="{BB962C8B-B14F-4D97-AF65-F5344CB8AC3E}">
        <p14:creationId xmlns:p14="http://schemas.microsoft.com/office/powerpoint/2010/main" val="204036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A688C-B4BD-1B4F-9BB4-153C2936BC1C}" type="slidenum">
              <a:rPr lang="en-US" sz="1000">
                <a:solidFill>
                  <a:schemeClr val="tx1"/>
                </a:solidFill>
              </a:rPr>
              <a:pPr/>
              <a:t>6</a:t>
            </a:fld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48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3A58F-5DBF-154C-99AE-963F03E2651D}" type="slidenum">
              <a:rPr lang="en-US"/>
              <a:pPr/>
              <a:t>7</a:t>
            </a:fld>
            <a:endParaRPr lang="en-US"/>
          </a:p>
        </p:txBody>
      </p:sp>
      <p:sp>
        <p:nvSpPr>
          <p:cNvPr id="1267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7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03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39EF2-BA6F-978A-A329-9BB2D2D1D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BE5851DB-9E86-9976-CC8D-5D8DC6010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E3E93-384A-5B4A-AFAA-6F43649ED860}" type="slidenum">
              <a:rPr lang="en-US"/>
              <a:pPr/>
              <a:t>11</a:t>
            </a:fld>
            <a:endParaRPr lang="en-US"/>
          </a:p>
        </p:txBody>
      </p:sp>
      <p:sp>
        <p:nvSpPr>
          <p:cNvPr id="1280002" name="Rectangle 2">
            <a:extLst>
              <a:ext uri="{FF2B5EF4-FFF2-40B4-BE49-F238E27FC236}">
                <a16:creationId xmlns:a16="http://schemas.microsoft.com/office/drawing/2014/main" id="{ABA68D05-AF4B-4A32-FE46-3087B4934B5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03" name="Rectangle 3">
            <a:extLst>
              <a:ext uri="{FF2B5EF4-FFF2-40B4-BE49-F238E27FC236}">
                <a16:creationId xmlns:a16="http://schemas.microsoft.com/office/drawing/2014/main" id="{872DAF99-6552-767F-C692-C84CF931D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3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890588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234F7241-3B96-C344-AE93-39EF1D1FE260}" type="slidenum">
              <a:rPr lang="en-US" altLang="x-none" sz="1000">
                <a:solidFill>
                  <a:schemeClr val="tx1"/>
                </a:solidFill>
              </a:rPr>
              <a:pPr/>
              <a:t>12</a:t>
            </a:fld>
            <a:endParaRPr lang="en-US" altLang="x-none" sz="100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3213" y="860425"/>
            <a:ext cx="6132512" cy="3451225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x-none" dirty="0">
                <a:latin typeface="Arial" charset="0"/>
              </a:rPr>
              <a:t>Mention aperture!</a:t>
            </a:r>
          </a:p>
        </p:txBody>
      </p:sp>
    </p:spTree>
    <p:extLst>
      <p:ext uri="{BB962C8B-B14F-4D97-AF65-F5344CB8AC3E}">
        <p14:creationId xmlns:p14="http://schemas.microsoft.com/office/powerpoint/2010/main" val="1853853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8EB92-010A-014C-B9CE-4CD7FCE1D46B}" type="slidenum">
              <a:rPr lang="en-US"/>
              <a:pPr/>
              <a:t>13</a:t>
            </a:fld>
            <a:endParaRPr lang="en-US"/>
          </a:p>
        </p:txBody>
      </p:sp>
      <p:sp>
        <p:nvSpPr>
          <p:cNvPr id="1275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87375" y="798513"/>
            <a:ext cx="5691188" cy="3201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479" y="4342996"/>
            <a:ext cx="5027043" cy="3854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54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48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45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880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66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78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959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212B6-17AF-4CA4-8739-56A3DA062402}" type="datetime1">
              <a:rPr lang="en-US"/>
              <a:pPr>
                <a:defRPr/>
              </a:pPr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DACF-D31A-4A2B-AF6E-DF4A21435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89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75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362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98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81425FF8-16C2-65EB-60B5-BD3B68FB7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115" y="6537960"/>
            <a:ext cx="662557" cy="320040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63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6476C7ED-3656-9F85-3359-1A5C9899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115" y="6537960"/>
            <a:ext cx="662557" cy="320040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49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6216094" cy="7142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3275A99C-7F75-C934-A4C2-58D77A09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115" y="6537960"/>
            <a:ext cx="662557" cy="320040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970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28.11.2023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TE-CRG Annual Plenary Meeting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965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D2E8F3E4-02D9-F2B2-713E-C3900462A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115" y="6537960"/>
            <a:ext cx="662557" cy="320040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23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10/8/25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Triplet quench protection simulations 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690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3992" indent="-323992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7984" indent="-323992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1976" indent="-323992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349" indent="-228594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8EDB91A-54D4-4AC8-AE45-4C0012A9F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3228" y="6356351"/>
            <a:ext cx="30780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75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2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Slide title – line 1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  <a:br>
              <a:rPr lang="en-GB" noProof="0" dirty="0"/>
            </a:br>
            <a:r>
              <a:rPr lang="en-GB" noProof="0" dirty="0"/>
              <a:t>Slide title – line 2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</a:p>
        </p:txBody>
      </p:sp>
    </p:spTree>
    <p:extLst>
      <p:ext uri="{BB962C8B-B14F-4D97-AF65-F5344CB8AC3E}">
        <p14:creationId xmlns:p14="http://schemas.microsoft.com/office/powerpoint/2010/main" val="133617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333376" y="178594"/>
            <a:ext cx="11525251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19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3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6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9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39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6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9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45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6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9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22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588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5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11" tIns="45706" rIns="91411" bIns="45706"/>
          <a:lstStyle/>
          <a:p>
            <a:endParaRPr lang="en-US" sz="2400"/>
          </a:p>
        </p:txBody>
      </p:sp>
      <p:sp>
        <p:nvSpPr>
          <p:cNvPr id="9" name="Rectangle 1028"/>
          <p:cNvSpPr>
            <a:spLocks noChangeArrowheads="1"/>
          </p:cNvSpPr>
          <p:nvPr userDrawn="1"/>
        </p:nvSpPr>
        <p:spPr bwMode="auto">
          <a:xfrm>
            <a:off x="114299" y="6556375"/>
            <a:ext cx="8670000" cy="26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Advanced Accelerator Course</a:t>
            </a:r>
            <a:r>
              <a:rPr lang="en-US" sz="1500" baseline="0" dirty="0">
                <a:solidFill>
                  <a:schemeClr val="tx2"/>
                </a:solidFill>
                <a:latin typeface="Comic Sans MS" charset="0"/>
                <a:cs typeface="+mn-cs"/>
              </a:rPr>
              <a:t>; October</a:t>
            </a: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, 2025</a:t>
            </a:r>
          </a:p>
        </p:txBody>
      </p:sp>
      <p:sp>
        <p:nvSpPr>
          <p:cNvPr id="10" name="Rectangle 1029"/>
          <p:cNvSpPr>
            <a:spLocks noChangeArrowheads="1"/>
          </p:cNvSpPr>
          <p:nvPr userDrawn="1"/>
        </p:nvSpPr>
        <p:spPr bwMode="auto">
          <a:xfrm>
            <a:off x="7006464" y="6591300"/>
            <a:ext cx="52324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Oliver </a:t>
            </a:r>
            <a:r>
              <a:rPr lang="en-US" sz="1500" dirty="0" err="1">
                <a:solidFill>
                  <a:schemeClr val="tx2"/>
                </a:solidFill>
                <a:latin typeface="Comic Sans MS" charset="0"/>
                <a:cs typeface="+mn-cs"/>
              </a:rPr>
              <a:t>Brüning</a:t>
            </a:r>
            <a:r>
              <a:rPr lang="en-US" sz="1500" baseline="0" dirty="0">
                <a:solidFill>
                  <a:schemeClr val="tx2"/>
                </a:solidFill>
                <a:latin typeface="Comic Sans MS" charset="0"/>
                <a:cs typeface="+mn-cs"/>
              </a:rPr>
              <a:t> </a:t>
            </a: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CERN    </a:t>
            </a:r>
            <a:fld id="{FB0B6264-F544-4841-9ED1-C043564D4B2D}" type="slidenum">
              <a:rPr lang="en-US" sz="1500">
                <a:solidFill>
                  <a:schemeClr val="tx2"/>
                </a:solidFill>
                <a:latin typeface="Comic Sans MS" charset="0"/>
                <a:cs typeface="+mn-cs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303" r:id="rId2"/>
    <p:sldLayoutId id="2147484304" r:id="rId3"/>
    <p:sldLayoutId id="2147484306" r:id="rId4"/>
    <p:sldLayoutId id="2147484331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719" indent="-3253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037" indent="-35073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439" indent="-31581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79059" indent="-33803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6120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3178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0239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7296" indent="-33803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28B5D55C-8C2F-17B3-3905-3E539E4806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99" y="6556375"/>
            <a:ext cx="8670000" cy="26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Advanced Accelerator Course</a:t>
            </a:r>
            <a:r>
              <a:rPr lang="en-US" sz="1500" baseline="0" dirty="0">
                <a:solidFill>
                  <a:schemeClr val="tx2"/>
                </a:solidFill>
                <a:latin typeface="Comic Sans MS" charset="0"/>
                <a:cs typeface="+mn-cs"/>
              </a:rPr>
              <a:t>; October</a:t>
            </a: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, 2025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037BCD2-4E4F-2F68-2C72-1229898D10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6464" y="6591300"/>
            <a:ext cx="52324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Oliver </a:t>
            </a:r>
            <a:r>
              <a:rPr lang="en-US" sz="1500" dirty="0" err="1">
                <a:solidFill>
                  <a:schemeClr val="tx2"/>
                </a:solidFill>
                <a:latin typeface="Comic Sans MS" charset="0"/>
                <a:cs typeface="+mn-cs"/>
              </a:rPr>
              <a:t>Brüning</a:t>
            </a:r>
            <a:r>
              <a:rPr lang="en-US" sz="1500" baseline="0" dirty="0">
                <a:solidFill>
                  <a:schemeClr val="tx2"/>
                </a:solidFill>
                <a:latin typeface="Comic Sans MS" charset="0"/>
                <a:cs typeface="+mn-cs"/>
              </a:rPr>
              <a:t> </a:t>
            </a: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CERN    </a:t>
            </a:r>
            <a:fld id="{FB0B6264-F544-4841-9ED1-C043564D4B2D}" type="slidenum">
              <a:rPr lang="en-US" sz="1500">
                <a:solidFill>
                  <a:schemeClr val="tx2"/>
                </a:solidFill>
                <a:latin typeface="Comic Sans MS" charset="0"/>
                <a:cs typeface="+mn-cs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53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44" r:id="rId4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5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/>
                </a:solidFill>
              </a:defRPr>
            </a:lvl1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702752-D53E-D5EB-CEF6-A403CA8D226F}"/>
              </a:ext>
            </a:extLst>
          </p:cNvPr>
          <p:cNvSpPr txBox="1">
            <a:spLocks/>
          </p:cNvSpPr>
          <p:nvPr userDrawn="1"/>
        </p:nvSpPr>
        <p:spPr>
          <a:xfrm>
            <a:off x="11482116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 baseline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059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118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18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239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5298" algn="l" defTabSz="457059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2360" algn="l" defTabSz="457059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199416" algn="l" defTabSz="457059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6478" algn="l" defTabSz="457059" rtl="0" eaLnBrk="1" latinLnBrk="0" hangingPunct="1">
              <a:defRPr sz="2400" kern="12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A57BE356-5F26-841B-A3BC-FA827F69D2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99" y="6556375"/>
            <a:ext cx="8670000" cy="26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3940" tIns="17575" rIns="43940" bIns="17575">
            <a:spAutoFit/>
          </a:bodyPr>
          <a:lstStyle/>
          <a:p>
            <a:pPr algn="l" eaLnBrk="1" hangingPunct="1">
              <a:defRPr/>
            </a:pP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Advanced Accelerator Course</a:t>
            </a:r>
            <a:r>
              <a:rPr lang="en-US" sz="1500" baseline="0" dirty="0">
                <a:solidFill>
                  <a:schemeClr val="tx2"/>
                </a:solidFill>
                <a:latin typeface="Comic Sans MS" charset="0"/>
                <a:cs typeface="+mn-cs"/>
              </a:rPr>
              <a:t>; October</a:t>
            </a: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, 2025</a:t>
            </a:r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41DBA711-1E11-E993-110A-8A3634EBC2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6464" y="6591300"/>
            <a:ext cx="52324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3940" tIns="17575" rIns="43940" bIns="17575">
            <a:spAutoFit/>
          </a:bodyPr>
          <a:lstStyle/>
          <a:p>
            <a:pPr algn="r" eaLnBrk="1" hangingPunct="1">
              <a:defRPr/>
            </a:pP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Oliver </a:t>
            </a:r>
            <a:r>
              <a:rPr lang="en-US" sz="1500" dirty="0" err="1">
                <a:solidFill>
                  <a:schemeClr val="tx2"/>
                </a:solidFill>
                <a:latin typeface="Comic Sans MS" charset="0"/>
                <a:cs typeface="+mn-cs"/>
              </a:rPr>
              <a:t>Brüning</a:t>
            </a:r>
            <a:r>
              <a:rPr lang="en-US" sz="1500" baseline="0" dirty="0">
                <a:solidFill>
                  <a:schemeClr val="tx2"/>
                </a:solidFill>
                <a:latin typeface="Comic Sans MS" charset="0"/>
                <a:cs typeface="+mn-cs"/>
              </a:rPr>
              <a:t> </a:t>
            </a:r>
            <a:r>
              <a:rPr lang="en-US" sz="1500" dirty="0">
                <a:solidFill>
                  <a:schemeClr val="tx2"/>
                </a:solidFill>
                <a:latin typeface="Comic Sans MS" charset="0"/>
                <a:cs typeface="+mn-cs"/>
              </a:rPr>
              <a:t>CERN    </a:t>
            </a:r>
            <a:fld id="{FB0B6264-F544-4841-9ED1-C043564D4B2D}" type="slidenum">
              <a:rPr lang="en-US" sz="1500">
                <a:solidFill>
                  <a:schemeClr val="tx2"/>
                </a:solidFill>
                <a:latin typeface="Comic Sans MS" charset="0"/>
                <a:cs typeface="+mn-cs"/>
              </a:rPr>
              <a:pPr algn="r" eaLnBrk="1" hangingPunct="1">
                <a:defRPr/>
              </a:pPr>
              <a:t>‹#›</a:t>
            </a:fld>
            <a:endParaRPr lang="en-US" sz="1500" b="1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96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3" r:id="rId4"/>
    <p:sldLayoutId id="2147484349" r:id="rId5"/>
    <p:sldLayoutId id="2147484350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FA004B2-1541-5046-B6F2-22AF565857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07B7073-D679-8144-ABA1-62E51A90FDC4}"/>
              </a:ext>
            </a:extLst>
          </p:cNvPr>
          <p:cNvSpPr txBox="1">
            <a:spLocks/>
          </p:cNvSpPr>
          <p:nvPr userDrawn="1"/>
        </p:nvSpPr>
        <p:spPr>
          <a:xfrm>
            <a:off x="7348958" y="6515417"/>
            <a:ext cx="51668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Lepton-Photon 2025             Markus Zerlauth, CERN</a:t>
            </a:r>
          </a:p>
        </p:txBody>
      </p:sp>
    </p:spTree>
    <p:extLst>
      <p:ext uri="{BB962C8B-B14F-4D97-AF65-F5344CB8AC3E}">
        <p14:creationId xmlns:p14="http://schemas.microsoft.com/office/powerpoint/2010/main" val="44994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oliverbruening/Documents/2018/IPAC2018/MBP2N1_Field2D%20(Converted).mov" TargetMode="External"/><Relationship Id="rId1" Type="http://schemas.microsoft.com/office/2007/relationships/media" Target="file:////Users/oliverbruening/Documents/2018/IPAC2018/MBP2N1_Field2D%20(Converted).mov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0.png"/><Relationship Id="rId5" Type="http://schemas.openxmlformats.org/officeDocument/2006/relationships/image" Target="../media/image48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55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tiff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hyperlink" Target="http://elogbook.cern.ch/eLogbook/attach_viewer.jsp?attach_id=1025394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5" Type="http://schemas.openxmlformats.org/officeDocument/2006/relationships/image" Target="../media/image1080.png"/><Relationship Id="rId4" Type="http://schemas.openxmlformats.org/officeDocument/2006/relationships/image" Target="../media/image10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jp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2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0.jpeg"/><Relationship Id="rId4" Type="http://schemas.openxmlformats.org/officeDocument/2006/relationships/image" Target="../media/image16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tiff"/><Relationship Id="rId2" Type="http://schemas.openxmlformats.org/officeDocument/2006/relationships/image" Target="../media/image175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png"/><Relationship Id="rId7" Type="http://schemas.openxmlformats.org/officeDocument/2006/relationships/image" Target="../media/image18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png"/><Relationship Id="rId5" Type="http://schemas.openxmlformats.org/officeDocument/2006/relationships/image" Target="../media/image181.emf"/><Relationship Id="rId4" Type="http://schemas.openxmlformats.org/officeDocument/2006/relationships/image" Target="../media/image180.tmp"/><Relationship Id="rId9" Type="http://schemas.openxmlformats.org/officeDocument/2006/relationships/image" Target="../media/image18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emf"/><Relationship Id="rId4" Type="http://schemas.openxmlformats.org/officeDocument/2006/relationships/image" Target="../media/image18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" y="-1"/>
            <a:ext cx="12186689" cy="914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52400"/>
            <a:ext cx="7772400" cy="2438400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LHC and HL-LHC</a:t>
            </a:r>
            <a:endParaRPr lang="en-US" sz="3600" dirty="0">
              <a:solidFill>
                <a:srgbClr val="0066FF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26100" y="4572000"/>
            <a:ext cx="4953000" cy="838200"/>
          </a:xfrm>
        </p:spPr>
        <p:txBody>
          <a:bodyPr/>
          <a:lstStyle/>
          <a:p>
            <a:pPr algn="r">
              <a:buClr>
                <a:schemeClr val="bg1"/>
              </a:buClr>
              <a:buFont typeface="Times New Roman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O.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Brüning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>
              <a:buClr>
                <a:schemeClr val="bg1"/>
              </a:buClr>
              <a:buFont typeface="Times New Roman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CERN, Geneva, Switzerland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4746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04843-0700-8C63-21F9-878E17EC9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5"/>
            <a:ext cx="10972800" cy="774921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LHC Arc-Cell Layout</a:t>
            </a:r>
          </a:p>
        </p:txBody>
      </p:sp>
      <p:pic>
        <p:nvPicPr>
          <p:cNvPr id="236546" name="Picture 2">
            <a:extLst>
              <a:ext uri="{FF2B5EF4-FFF2-40B4-BE49-F238E27FC236}">
                <a16:creationId xmlns:a16="http://schemas.microsoft.com/office/drawing/2014/main" id="{31A52E5B-B2BF-E417-7657-5F8FCD3A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6" y="2279955"/>
            <a:ext cx="110109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A77693-BF10-2F0D-AF78-78C858467A42}"/>
              </a:ext>
            </a:extLst>
          </p:cNvPr>
          <p:cNvSpPr txBox="1"/>
          <p:nvPr/>
        </p:nvSpPr>
        <p:spPr>
          <a:xfrm>
            <a:off x="503606" y="1257812"/>
            <a:ext cx="11473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Maximize the space occupied by dipole magnet while providing sufficient focusing to keep </a:t>
            </a:r>
          </a:p>
          <a:p>
            <a:pPr algn="l"/>
            <a:r>
              <a:rPr lang="en-US" dirty="0"/>
              <a:t>the magnet aperture acceptable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770E7-1929-26DB-B11A-06DF1F743A9D}"/>
              </a:ext>
            </a:extLst>
          </p:cNvPr>
          <p:cNvSpPr txBox="1"/>
          <p:nvPr/>
        </p:nvSpPr>
        <p:spPr>
          <a:xfrm>
            <a:off x="609600" y="5289855"/>
            <a:ext cx="10939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Three 15 meter long dipole magnets per 3.4 meter long quadrupole magnet;</a:t>
            </a:r>
          </a:p>
          <a:p>
            <a:pPr algn="l"/>
            <a:r>
              <a:rPr lang="en-US" dirty="0"/>
              <a:t>     plus space for dipole and non-linear corrector magnets </a:t>
            </a:r>
            <a:r>
              <a:rPr lang="en-US" dirty="0">
                <a:sym typeface="Wingdings" pitchFamily="2" charset="2"/>
              </a:rPr>
              <a:t> Packing factor of ca. 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82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0216BB8B-288B-018F-AFCA-7EB960C80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019" y="0"/>
            <a:ext cx="9688605" cy="6858000"/>
          </a:xfrm>
        </p:spPr>
      </p:pic>
    </p:spTree>
    <p:extLst>
      <p:ext uri="{BB962C8B-B14F-4D97-AF65-F5344CB8AC3E}">
        <p14:creationId xmlns:p14="http://schemas.microsoft.com/office/powerpoint/2010/main" val="2200310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6C15B-FAF4-E963-8404-C54204BDB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984" name="Picture 8" descr="lhc-dipole-on-truck">
            <a:extLst>
              <a:ext uri="{FF2B5EF4-FFF2-40B4-BE49-F238E27FC236}">
                <a16:creationId xmlns:a16="http://schemas.microsoft.com/office/drawing/2014/main" id="{7002F1C6-45D6-4387-8642-023A3789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892388"/>
            <a:ext cx="5334000" cy="355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8978" name="Rectangle 2">
            <a:extLst>
              <a:ext uri="{FF2B5EF4-FFF2-40B4-BE49-F238E27FC236}">
                <a16:creationId xmlns:a16="http://schemas.microsoft.com/office/drawing/2014/main" id="{BA4FDB24-7D46-F350-EDE1-F1E766C49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392" y="171663"/>
            <a:ext cx="8229600" cy="720725"/>
          </a:xfrm>
        </p:spPr>
        <p:txBody>
          <a:bodyPr/>
          <a:lstStyle/>
          <a:p>
            <a:pPr algn="l"/>
            <a:r>
              <a:rPr lang="en-US" sz="4000" u="sng" dirty="0">
                <a:solidFill>
                  <a:srgbClr val="FF0000"/>
                </a:solidFill>
                <a:latin typeface="Garamond"/>
                <a:cs typeface="Garamond"/>
              </a:rPr>
              <a:t>Maximizing the dipole ‘Fill Factor’</a:t>
            </a:r>
          </a:p>
        </p:txBody>
      </p:sp>
      <p:sp>
        <p:nvSpPr>
          <p:cNvPr id="1278979" name="Rectangle 3">
            <a:extLst>
              <a:ext uri="{FF2B5EF4-FFF2-40B4-BE49-F238E27FC236}">
                <a16:creationId xmlns:a16="http://schemas.microsoft.com/office/drawing/2014/main" id="{63AB9924-287C-32E1-5A22-D6B0E3364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048942"/>
            <a:ext cx="534988" cy="231551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78981" name="Text Box 5">
            <a:extLst>
              <a:ext uri="{FF2B5EF4-FFF2-40B4-BE49-F238E27FC236}">
                <a16:creationId xmlns:a16="http://schemas.microsoft.com/office/drawing/2014/main" id="{73E0E2BD-7067-DACB-7D35-5DA769F53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58" y="895302"/>
            <a:ext cx="2860222" cy="16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15 m long, 30 Ton</a:t>
            </a:r>
          </a:p>
          <a:p>
            <a:pPr algn="l" eaLnBrk="1" hangingPunct="1"/>
            <a:r>
              <a:rPr lang="en-US" sz="2600" dirty="0">
                <a:solidFill>
                  <a:srgbClr val="FF0000"/>
                </a:solidFill>
              </a:rPr>
              <a:t>difficult transport &amp;</a:t>
            </a:r>
          </a:p>
          <a:p>
            <a:pPr algn="l" eaLnBrk="1" hangingPunct="1"/>
            <a:r>
              <a:rPr lang="en-US" sz="2600" dirty="0">
                <a:solidFill>
                  <a:srgbClr val="FF0000"/>
                </a:solidFill>
              </a:rPr>
              <a:t>tight tolerances for</a:t>
            </a:r>
          </a:p>
          <a:p>
            <a:pPr algn="l" eaLnBrk="1" hangingPunct="1"/>
            <a:r>
              <a:rPr lang="en-US" sz="2600" dirty="0">
                <a:solidFill>
                  <a:srgbClr val="FF0000"/>
                </a:solidFill>
              </a:rPr>
              <a:t>installation</a:t>
            </a:r>
            <a:endParaRPr lang="en-US" sz="2600" dirty="0">
              <a:solidFill>
                <a:srgbClr val="008000"/>
              </a:solidFill>
            </a:endParaRPr>
          </a:p>
        </p:txBody>
      </p:sp>
      <p:pic>
        <p:nvPicPr>
          <p:cNvPr id="1278986" name="Picture 10" descr="magnet-installation">
            <a:extLst>
              <a:ext uri="{FF2B5EF4-FFF2-40B4-BE49-F238E27FC236}">
                <a16:creationId xmlns:a16="http://schemas.microsoft.com/office/drawing/2014/main" id="{5255A85E-A097-1888-96B1-14DF8C1BB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773363"/>
            <a:ext cx="5257800" cy="3495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8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152401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altLang="x-none" sz="4000" u="sng">
                <a:solidFill>
                  <a:srgbClr val="FF0000"/>
                </a:solidFill>
              </a:rPr>
              <a:t>Magnet Technology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67408" y="979488"/>
            <a:ext cx="534988" cy="227012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endParaRPr lang="en-GB" altLang="x-none">
              <a:solidFill>
                <a:schemeClr val="tx1"/>
              </a:solidFill>
            </a:endParaRPr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1380184" y="827088"/>
            <a:ext cx="77581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rgbClr val="3333CC"/>
                </a:solidFill>
              </a:rPr>
              <a:t>2-in-1 dipole magnet design with common infrastructure:</a:t>
            </a:r>
            <a:endParaRPr lang="en-US" altLang="x-none" sz="2600">
              <a:solidFill>
                <a:srgbClr val="008000"/>
              </a:solidFill>
            </a:endParaRPr>
          </a:p>
        </p:txBody>
      </p:sp>
      <p:pic>
        <p:nvPicPr>
          <p:cNvPr id="57350" name="Picture 7" descr="lhc-cryos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4288"/>
            <a:ext cx="449580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8" descr="LHC-dipo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36689"/>
            <a:ext cx="434340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11"/>
          <p:cNvSpPr txBox="1">
            <a:spLocks noChangeArrowheads="1"/>
          </p:cNvSpPr>
          <p:nvPr/>
        </p:nvSpPr>
        <p:spPr bwMode="auto">
          <a:xfrm>
            <a:off x="1524001" y="4760636"/>
            <a:ext cx="9096375" cy="16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 dirty="0">
                <a:solidFill>
                  <a:srgbClr val="3333CC"/>
                </a:solidFill>
              </a:rPr>
              <a:t>-15 m long                              few interconnects (high filling factor)</a:t>
            </a:r>
          </a:p>
          <a:p>
            <a:pPr algn="l" eaLnBrk="1" hangingPunct="1"/>
            <a:endParaRPr lang="en-US" altLang="x-none" sz="2600" dirty="0">
              <a:solidFill>
                <a:srgbClr val="3333CC"/>
              </a:solidFill>
            </a:endParaRPr>
          </a:p>
          <a:p>
            <a:pPr algn="l" eaLnBrk="1" hangingPunct="1"/>
            <a:r>
              <a:rPr lang="en-US" altLang="x-none" sz="2600" dirty="0">
                <a:solidFill>
                  <a:srgbClr val="3333CC"/>
                </a:solidFill>
              </a:rPr>
              <a:t>-compact 2-in-1 design           </a:t>
            </a:r>
            <a:r>
              <a:rPr lang="en-US" altLang="x-none" sz="2600" dirty="0">
                <a:solidFill>
                  <a:srgbClr val="27551F"/>
                </a:solidFill>
              </a:rPr>
              <a:t>allows p-p collisions in LEP tunnel</a:t>
            </a:r>
            <a:endParaRPr lang="en-US" altLang="x-none" sz="2600" dirty="0">
              <a:solidFill>
                <a:srgbClr val="3333CC"/>
              </a:solidFill>
            </a:endParaRPr>
          </a:p>
          <a:p>
            <a:pPr algn="l" eaLnBrk="1" hangingPunct="1"/>
            <a:r>
              <a:rPr lang="en-US" altLang="x-none" sz="2600" dirty="0">
                <a:solidFill>
                  <a:srgbClr val="3333CC"/>
                </a:solidFill>
              </a:rPr>
              <a:t>-corrector magnets at ends        </a:t>
            </a:r>
            <a:r>
              <a:rPr lang="en-US" altLang="x-none" sz="2600" dirty="0">
                <a:solidFill>
                  <a:srgbClr val="FF0000"/>
                </a:solidFill>
              </a:rPr>
              <a:t>tight mechanical tolerances</a:t>
            </a:r>
            <a:endParaRPr lang="en-US" altLang="x-none" sz="2600" dirty="0">
              <a:solidFill>
                <a:srgbClr val="008000"/>
              </a:solidFill>
            </a:endParaRPr>
          </a:p>
        </p:txBody>
      </p:sp>
      <p:sp>
        <p:nvSpPr>
          <p:cNvPr id="57353" name="Line 12"/>
          <p:cNvSpPr>
            <a:spLocks noChangeShapeType="1"/>
          </p:cNvSpPr>
          <p:nvPr/>
        </p:nvSpPr>
        <p:spPr bwMode="auto">
          <a:xfrm>
            <a:off x="4953000" y="5827436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57354" name="Line 13"/>
          <p:cNvSpPr>
            <a:spLocks noChangeShapeType="1"/>
          </p:cNvSpPr>
          <p:nvPr/>
        </p:nvSpPr>
        <p:spPr bwMode="auto">
          <a:xfrm>
            <a:off x="4876800" y="4989236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57355" name="Line 14"/>
          <p:cNvSpPr>
            <a:spLocks noChangeShapeType="1"/>
          </p:cNvSpPr>
          <p:nvPr/>
        </p:nvSpPr>
        <p:spPr bwMode="auto">
          <a:xfrm>
            <a:off x="5181600" y="6208436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66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7408" y="349090"/>
            <a:ext cx="8486775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Challenges: magnet technology limit</a:t>
            </a:r>
          </a:p>
        </p:txBody>
      </p:sp>
      <p:sp>
        <p:nvSpPr>
          <p:cNvPr id="1274883" name="Rectangle 1027"/>
          <p:cNvSpPr>
            <a:spLocks noChangeArrowheads="1"/>
          </p:cNvSpPr>
          <p:nvPr/>
        </p:nvSpPr>
        <p:spPr bwMode="auto">
          <a:xfrm>
            <a:off x="1600200" y="13462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74886" name="Text Box 1030"/>
          <p:cNvSpPr txBox="1">
            <a:spLocks noChangeArrowheads="1"/>
          </p:cNvSpPr>
          <p:nvPr/>
        </p:nvSpPr>
        <p:spPr bwMode="auto">
          <a:xfrm>
            <a:off x="2212975" y="1193800"/>
            <a:ext cx="9297466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LHC physics goal: </a:t>
            </a:r>
            <a:r>
              <a:rPr lang="en-US" dirty="0">
                <a:solidFill>
                  <a:srgbClr val="2519FF"/>
                </a:solidFill>
              </a:rPr>
              <a:t> 1 TeV CME </a:t>
            </a:r>
            <a:r>
              <a:rPr lang="en-US" dirty="0">
                <a:solidFill>
                  <a:srgbClr val="2519FF"/>
                </a:solidFill>
                <a:sym typeface="Wingdings" pitchFamily="2" charset="2"/>
              </a:rPr>
              <a:t> &gt; 5</a:t>
            </a:r>
            <a:r>
              <a:rPr lang="en-US" dirty="0">
                <a:solidFill>
                  <a:srgbClr val="2519FF"/>
                </a:solidFill>
              </a:rPr>
              <a:t> TeV beam energy </a:t>
            </a:r>
            <a:r>
              <a:rPr lang="en-US" dirty="0">
                <a:solidFill>
                  <a:srgbClr val="2519FF"/>
                </a:solidFill>
                <a:sym typeface="Wingdings" pitchFamily="2" charset="2"/>
              </a:rPr>
              <a:t> 7TeV design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74888" name="Line 1032"/>
          <p:cNvSpPr>
            <a:spLocks noChangeShapeType="1"/>
          </p:cNvSpPr>
          <p:nvPr/>
        </p:nvSpPr>
        <p:spPr bwMode="auto">
          <a:xfrm>
            <a:off x="5486400" y="5372100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graphicFrame>
        <p:nvGraphicFramePr>
          <p:cNvPr id="1274889" name="Object 1033"/>
          <p:cNvGraphicFramePr>
            <a:graphicFrameLocks noChangeAspect="1"/>
          </p:cNvGraphicFramePr>
          <p:nvPr/>
        </p:nvGraphicFramePr>
        <p:xfrm>
          <a:off x="2286000" y="4991100"/>
          <a:ext cx="2438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6000" imgH="431800" progId="Equation.3">
                  <p:embed/>
                </p:oleObj>
              </mc:Choice>
              <mc:Fallback>
                <p:oleObj name="Equation" r:id="rId3" imgW="1016000" imgH="431800" progId="Equation.3">
                  <p:embed/>
                  <p:pic>
                    <p:nvPicPr>
                      <p:cNvPr id="1274889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991100"/>
                        <a:ext cx="24384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4890" name="Rectangle 1034"/>
          <p:cNvSpPr>
            <a:spLocks noChangeArrowheads="1"/>
          </p:cNvSpPr>
          <p:nvPr/>
        </p:nvSpPr>
        <p:spPr bwMode="auto">
          <a:xfrm>
            <a:off x="1600200" y="236855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74891" name="Text Box 1035"/>
          <p:cNvSpPr txBox="1">
            <a:spLocks noChangeArrowheads="1"/>
          </p:cNvSpPr>
          <p:nvPr/>
        </p:nvSpPr>
        <p:spPr bwMode="auto">
          <a:xfrm>
            <a:off x="2212975" y="2216150"/>
            <a:ext cx="7441124" cy="83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existing infrastructure: </a:t>
            </a:r>
            <a:r>
              <a:rPr lang="en-US" dirty="0">
                <a:solidFill>
                  <a:srgbClr val="2519FF"/>
                </a:solidFill>
              </a:rPr>
              <a:t>LEP tunnel: </a:t>
            </a:r>
            <a:r>
              <a:rPr lang="en-US" dirty="0" err="1">
                <a:solidFill>
                  <a:srgbClr val="2519FF"/>
                </a:solidFill>
              </a:rPr>
              <a:t>circ</a:t>
            </a:r>
            <a:r>
              <a:rPr lang="en-US" dirty="0">
                <a:solidFill>
                  <a:srgbClr val="2519FF"/>
                </a:solidFill>
              </a:rPr>
              <a:t> = 27 km   </a:t>
            </a:r>
            <a:r>
              <a:rPr lang="en-US" sz="2000" dirty="0">
                <a:solidFill>
                  <a:srgbClr val="800000"/>
                </a:solidFill>
              </a:rPr>
              <a:t>(ca. 17mi)</a:t>
            </a:r>
          </a:p>
          <a:p>
            <a:pPr algn="l" eaLnBrk="1" hangingPunct="1"/>
            <a:r>
              <a:rPr lang="en-US" dirty="0">
                <a:solidFill>
                  <a:srgbClr val="2519FF"/>
                </a:solidFill>
              </a:rPr>
              <a:t>                                    with 22 km arcs   </a:t>
            </a:r>
            <a:r>
              <a:rPr lang="en-US" sz="2000" dirty="0">
                <a:solidFill>
                  <a:srgbClr val="800000"/>
                </a:solidFill>
              </a:rPr>
              <a:t>(ca. 14mi)</a:t>
            </a:r>
          </a:p>
        </p:txBody>
      </p:sp>
      <p:sp>
        <p:nvSpPr>
          <p:cNvPr id="1274894" name="Rectangle 1038"/>
          <p:cNvSpPr>
            <a:spLocks noChangeArrowheads="1"/>
          </p:cNvSpPr>
          <p:nvPr/>
        </p:nvSpPr>
        <p:spPr bwMode="auto">
          <a:xfrm>
            <a:off x="1611314" y="3419476"/>
            <a:ext cx="534987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74895" name="Text Box 1039"/>
          <p:cNvSpPr txBox="1">
            <a:spLocks noChangeArrowheads="1"/>
          </p:cNvSpPr>
          <p:nvPr/>
        </p:nvSpPr>
        <p:spPr bwMode="auto">
          <a:xfrm>
            <a:off x="2160589" y="3267075"/>
            <a:ext cx="7846877" cy="86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assume 80% of arcs can be filled with dipole magnets: </a:t>
            </a:r>
            <a:r>
              <a:rPr lang="en-US" dirty="0">
                <a:solidFill>
                  <a:srgbClr val="2519FF"/>
                </a:solidFill>
              </a:rPr>
              <a:t>F = 0.8</a:t>
            </a:r>
            <a:endParaRPr lang="en-US" dirty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2600" dirty="0">
                <a:solidFill>
                  <a:srgbClr val="2519FF"/>
                </a:solidFill>
              </a:rPr>
              <a:t>                                                                          </a:t>
            </a:r>
            <a:endParaRPr lang="en-US" sz="2600" dirty="0">
              <a:solidFill>
                <a:srgbClr val="3333CC"/>
              </a:solidFill>
            </a:endParaRPr>
          </a:p>
        </p:txBody>
      </p:sp>
      <p:sp>
        <p:nvSpPr>
          <p:cNvPr id="1274896" name="Rectangle 1040"/>
          <p:cNvSpPr>
            <a:spLocks noChangeArrowheads="1"/>
          </p:cNvSpPr>
          <p:nvPr/>
        </p:nvSpPr>
        <p:spPr bwMode="auto">
          <a:xfrm>
            <a:off x="1600200" y="442595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74897" name="Text Box 1041"/>
          <p:cNvSpPr txBox="1">
            <a:spLocks noChangeArrowheads="1"/>
          </p:cNvSpPr>
          <p:nvPr/>
        </p:nvSpPr>
        <p:spPr bwMode="auto">
          <a:xfrm>
            <a:off x="2212975" y="4273550"/>
            <a:ext cx="4435686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required dipole field for the LHC: 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74898" name="Text Box 1042"/>
          <p:cNvSpPr txBox="1">
            <a:spLocks noChangeArrowheads="1"/>
          </p:cNvSpPr>
          <p:nvPr/>
        </p:nvSpPr>
        <p:spPr bwMode="auto">
          <a:xfrm>
            <a:off x="6207125" y="5143500"/>
            <a:ext cx="3649702" cy="83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rgbClr val="2519FF"/>
                </a:solidFill>
              </a:rPr>
              <a:t>B = 8.38 T</a:t>
            </a:r>
          </a:p>
          <a:p>
            <a:pPr algn="l" eaLnBrk="1" hangingPunct="1"/>
            <a:r>
              <a:rPr lang="en-US" dirty="0">
                <a:solidFill>
                  <a:srgbClr val="2519FF"/>
                </a:solidFill>
              </a:rPr>
              <a:t>                 (earth: 0.3 10</a:t>
            </a:r>
            <a:r>
              <a:rPr lang="en-US" baseline="30000" dirty="0">
                <a:solidFill>
                  <a:srgbClr val="2519FF"/>
                </a:solidFill>
              </a:rPr>
              <a:t>-4 </a:t>
            </a:r>
            <a:r>
              <a:rPr lang="en-US" dirty="0">
                <a:solidFill>
                  <a:srgbClr val="2519FF"/>
                </a:solidFill>
              </a:rPr>
              <a:t>T)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6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273562"/>
            <a:ext cx="8486775" cy="720725"/>
          </a:xfrm>
        </p:spPr>
        <p:txBody>
          <a:bodyPr/>
          <a:lstStyle/>
          <a:p>
            <a:pPr algn="l"/>
            <a:r>
              <a:rPr lang="en-US" sz="4000" u="sng" dirty="0">
                <a:solidFill>
                  <a:srgbClr val="FF0000"/>
                </a:solidFill>
                <a:latin typeface="Garamond"/>
                <a:cs typeface="Garamond"/>
              </a:rPr>
              <a:t>Magnet Technology Re-Cap</a:t>
            </a:r>
            <a:endParaRPr lang="en-US" sz="4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sp>
        <p:nvSpPr>
          <p:cNvPr id="1268739" name="Rectangle 3"/>
          <p:cNvSpPr>
            <a:spLocks noChangeArrowheads="1"/>
          </p:cNvSpPr>
          <p:nvPr/>
        </p:nvSpPr>
        <p:spPr bwMode="auto">
          <a:xfrm>
            <a:off x="695400" y="1072073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458670" y="942974"/>
            <a:ext cx="8927448" cy="76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/>
            <a:r>
              <a:rPr lang="en-US" sz="2200" dirty="0">
                <a:solidFill>
                  <a:schemeClr val="tx1"/>
                </a:solidFill>
              </a:rPr>
              <a:t>high beam energies require large rings and high fields</a:t>
            </a:r>
          </a:p>
          <a:p>
            <a:pPr algn="l" eaLnBrk="1" hangingPunct="1"/>
            <a:r>
              <a:rPr lang="en-US" sz="2200" dirty="0">
                <a:solidFill>
                  <a:srgbClr val="2519FF"/>
                </a:solidFill>
              </a:rPr>
              <a:t>1) Iron joke magnet design    			2) air coil magnet design</a:t>
            </a:r>
            <a:endParaRPr lang="en-US" sz="2200" dirty="0">
              <a:solidFill>
                <a:srgbClr val="3333CC"/>
              </a:solidFill>
            </a:endParaRP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1775520" y="5181070"/>
            <a:ext cx="10416480" cy="120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/>
            <a:r>
              <a:rPr lang="en-US" sz="1800" dirty="0">
                <a:solidFill>
                  <a:srgbClr val="27551F"/>
                </a:solidFill>
                <a:latin typeface="+mn-lt"/>
              </a:rPr>
              <a:t>-field quality given by pole face geometry     -field quality given by coil geometry</a:t>
            </a:r>
          </a:p>
          <a:p>
            <a:pPr algn="l" eaLnBrk="1" hangingPunct="1"/>
            <a:r>
              <a:rPr lang="en-US" sz="1800" dirty="0">
                <a:solidFill>
                  <a:srgbClr val="27551F"/>
                </a:solidFill>
                <a:latin typeface="+mn-lt"/>
              </a:rPr>
              <a:t>-field amplified by Ferromagnetic material    -SC technology avoids </a:t>
            </a:r>
            <a:r>
              <a:rPr lang="en-US" sz="1800" dirty="0" err="1">
                <a:solidFill>
                  <a:srgbClr val="27551F"/>
                </a:solidFill>
                <a:latin typeface="+mn-lt"/>
              </a:rPr>
              <a:t>Ohmic</a:t>
            </a:r>
            <a:r>
              <a:rPr lang="en-US" sz="1800" dirty="0">
                <a:solidFill>
                  <a:srgbClr val="27551F"/>
                </a:solidFill>
                <a:latin typeface="+mn-lt"/>
              </a:rPr>
              <a:t> losses</a:t>
            </a:r>
          </a:p>
          <a:p>
            <a:pPr algn="l" eaLnBrk="1" hangingPunct="1"/>
            <a:r>
              <a:rPr lang="en-US" sz="1800" dirty="0">
                <a:solidFill>
                  <a:srgbClr val="FF0000"/>
                </a:solidFill>
                <a:latin typeface="+mn-lt"/>
              </a:rPr>
              <a:t>-iron saturates at 2 T                                     -not always superconducting </a:t>
            </a:r>
            <a:r>
              <a:rPr lang="en-US" sz="18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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risk of magnet quenches</a:t>
            </a:r>
          </a:p>
          <a:p>
            <a:pPr algn="l" eaLnBrk="1" hangingPunct="1"/>
            <a:r>
              <a:rPr lang="en-US" sz="18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Ohmic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 losses for high magnet currents       -field quality changes with time</a:t>
            </a:r>
            <a:endParaRPr lang="en-US" sz="1800" dirty="0">
              <a:solidFill>
                <a:srgbClr val="3333CC"/>
              </a:solidFill>
              <a:latin typeface="+mn-lt"/>
            </a:endParaRPr>
          </a:p>
        </p:txBody>
      </p:sp>
      <p:pic>
        <p:nvPicPr>
          <p:cNvPr id="1268750" name="Picture 14" descr="LEP-dip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1752601"/>
            <a:ext cx="4300537" cy="3248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51" name="Picture 15" descr="dipole-co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828800"/>
            <a:ext cx="2944813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55" name="Oval 19"/>
          <p:cNvSpPr>
            <a:spLocks noChangeArrowheads="1"/>
          </p:cNvSpPr>
          <p:nvPr/>
        </p:nvSpPr>
        <p:spPr bwMode="auto">
          <a:xfrm>
            <a:off x="7239000" y="2438400"/>
            <a:ext cx="1066800" cy="2057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68756" name="Oval 20"/>
          <p:cNvSpPr>
            <a:spLocks noChangeArrowheads="1"/>
          </p:cNvSpPr>
          <p:nvPr/>
        </p:nvSpPr>
        <p:spPr bwMode="auto">
          <a:xfrm>
            <a:off x="8458200" y="2438400"/>
            <a:ext cx="1066800" cy="2057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68757" name="Oval 21"/>
          <p:cNvSpPr>
            <a:spLocks noChangeArrowheads="1"/>
          </p:cNvSpPr>
          <p:nvPr/>
        </p:nvSpPr>
        <p:spPr bwMode="auto">
          <a:xfrm>
            <a:off x="2133600" y="2362200"/>
            <a:ext cx="1524000" cy="2057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68758" name="Oval 22"/>
          <p:cNvSpPr>
            <a:spLocks noChangeArrowheads="1"/>
          </p:cNvSpPr>
          <p:nvPr/>
        </p:nvSpPr>
        <p:spPr bwMode="auto">
          <a:xfrm>
            <a:off x="3886200" y="1981200"/>
            <a:ext cx="1676400" cy="2819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68759" name="Line 23"/>
          <p:cNvSpPr>
            <a:spLocks noChangeShapeType="1"/>
          </p:cNvSpPr>
          <p:nvPr/>
        </p:nvSpPr>
        <p:spPr bwMode="auto">
          <a:xfrm>
            <a:off x="3886200" y="32004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68760" name="Line 24"/>
          <p:cNvSpPr>
            <a:spLocks noChangeShapeType="1"/>
          </p:cNvSpPr>
          <p:nvPr/>
        </p:nvSpPr>
        <p:spPr bwMode="auto">
          <a:xfrm>
            <a:off x="8458200" y="32766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68761" name="Line 25"/>
          <p:cNvSpPr>
            <a:spLocks noChangeShapeType="1"/>
          </p:cNvSpPr>
          <p:nvPr/>
        </p:nvSpPr>
        <p:spPr bwMode="auto">
          <a:xfrm>
            <a:off x="8305800" y="32766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68762" name="Line 26"/>
          <p:cNvSpPr>
            <a:spLocks noChangeShapeType="1"/>
          </p:cNvSpPr>
          <p:nvPr/>
        </p:nvSpPr>
        <p:spPr bwMode="auto">
          <a:xfrm>
            <a:off x="3657600" y="32004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2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650" y="720725"/>
            <a:ext cx="10329722" cy="115887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GB" dirty="0"/>
              <a:t>LHC Dipole Magnets: </a:t>
            </a:r>
            <a:r>
              <a:rPr lang="en-GB" dirty="0">
                <a:solidFill>
                  <a:srgbClr val="0000FF"/>
                </a:solidFill>
              </a:rPr>
              <a:t>8.3T, with 11850A </a:t>
            </a: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 not possible with Cu 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GB" dirty="0">
                <a:sym typeface="Wingdings"/>
              </a:rPr>
              <a:t>   		</a:t>
            </a:r>
            <a:r>
              <a:rPr lang="en-GB" sz="2400" dirty="0">
                <a:solidFill>
                  <a:srgbClr val="FF0000"/>
                </a:solidFill>
                <a:sym typeface="Wingdings"/>
              </a:rPr>
              <a:t> superconductor, but with high ambient magnetic field &gt; 8 T @ coil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0575" y="1593851"/>
            <a:ext cx="3938589" cy="36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Surface for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NbTi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5779" name="Picture 18" descr="critical-su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1968500"/>
            <a:ext cx="441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 flipV="1">
            <a:off x="3492500" y="3779837"/>
            <a:ext cx="762000" cy="22860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254500" y="4008437"/>
            <a:ext cx="0" cy="50800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632200" y="3830638"/>
            <a:ext cx="685800" cy="790575"/>
          </a:xfrm>
          <a:custGeom>
            <a:avLst/>
            <a:gdLst>
              <a:gd name="connsiteX0" fmla="*/ 712730 w 712730"/>
              <a:gd name="connsiteY0" fmla="*/ 0 h 790435"/>
              <a:gd name="connsiteX1" fmla="*/ 518349 w 712730"/>
              <a:gd name="connsiteY1" fmla="*/ 259159 h 790435"/>
              <a:gd name="connsiteX2" fmla="*/ 298051 w 712730"/>
              <a:gd name="connsiteY2" fmla="*/ 557192 h 790435"/>
              <a:gd name="connsiteX3" fmla="*/ 0 w 712730"/>
              <a:gd name="connsiteY3" fmla="*/ 790435 h 79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730" h="790435">
                <a:moveTo>
                  <a:pt x="712730" y="0"/>
                </a:moveTo>
                <a:lnTo>
                  <a:pt x="518349" y="259159"/>
                </a:lnTo>
                <a:cubicBezTo>
                  <a:pt x="449236" y="352024"/>
                  <a:pt x="384442" y="468646"/>
                  <a:pt x="298051" y="557192"/>
                </a:cubicBezTo>
                <a:cubicBezTo>
                  <a:pt x="211659" y="645738"/>
                  <a:pt x="0" y="790435"/>
                  <a:pt x="0" y="79043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600200" y="5085634"/>
            <a:ext cx="9067800" cy="1429466"/>
          </a:xfrm>
          <a:prstGeom prst="rect">
            <a:avLst/>
          </a:prstGeom>
        </p:spPr>
        <p:txBody>
          <a:bodyPr vert="horz" lIns="91440" tIns="0" rIns="91440" bIns="0" rtlCol="0">
            <a:normAutofit fontScale="92500"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 1.9 K cooling with superfluid He (thermal conductivity)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    current density of 2.75 kA / mm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  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At the limit of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NbTi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technology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(HERA &amp;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Tevatron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ca. 5 T @ 2kA/mm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)!!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638426" y="-65087"/>
            <a:ext cx="7229475" cy="720725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+mj-ea"/>
                <a:cs typeface="Garamond"/>
              </a:rPr>
              <a:t>Introduction: Magnet Technology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/>
              <a:ea typeface="+mj-ea"/>
              <a:cs typeface="Garamond"/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36400" y="6503276"/>
            <a:ext cx="355600" cy="32004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A2D03-466B-4AD7-AC70-B2955EB43184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027"/>
          <p:cNvSpPr>
            <a:spLocks noChangeArrowheads="1"/>
          </p:cNvSpPr>
          <p:nvPr/>
        </p:nvSpPr>
        <p:spPr bwMode="auto">
          <a:xfrm>
            <a:off x="773575" y="790777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sldNum" sz="quarter" idx="4294967295"/>
          </p:nvPr>
        </p:nvSpPr>
        <p:spPr>
          <a:xfrm>
            <a:off x="11424571" y="7542443"/>
            <a:ext cx="179536" cy="30296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none" lIns="35719" tIns="35719" rIns="35719" bIns="35719" rtlCol="0" anchor="ctr">
            <a:spAutoFit/>
          </a:bodyPr>
          <a:lstStyle>
            <a:lvl1pPr defTabSz="389444">
              <a:defRPr sz="1500"/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093" y="25855"/>
            <a:ext cx="10906908" cy="6147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29"/>
            <a:ext cx="4008920" cy="3551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" y="3598411"/>
            <a:ext cx="3537199" cy="2596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827" y="5355272"/>
            <a:ext cx="10024580" cy="1498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5997" y="4820939"/>
            <a:ext cx="5370060" cy="4423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r>
              <a:rPr lang="fr-CH" sz="2249" b="1" dirty="0">
                <a:solidFill>
                  <a:schemeClr val="bg1"/>
                </a:solidFill>
              </a:rPr>
              <a:t>Multi-</a:t>
            </a:r>
            <a:r>
              <a:rPr lang="fr-CH" sz="2249" b="1" dirty="0" err="1">
                <a:solidFill>
                  <a:schemeClr val="bg1"/>
                </a:solidFill>
              </a:rPr>
              <a:t>wire</a:t>
            </a:r>
            <a:r>
              <a:rPr lang="fr-CH" sz="2249" b="1" dirty="0">
                <a:solidFill>
                  <a:schemeClr val="bg1"/>
                </a:solidFill>
              </a:rPr>
              <a:t> </a:t>
            </a:r>
            <a:r>
              <a:rPr lang="fr-CH" sz="2249" b="1" dirty="0" err="1">
                <a:solidFill>
                  <a:schemeClr val="bg1"/>
                </a:solidFill>
              </a:rPr>
              <a:t>cable</a:t>
            </a:r>
            <a:r>
              <a:rPr lang="fr-CH" sz="2249" b="1" dirty="0">
                <a:solidFill>
                  <a:schemeClr val="bg1"/>
                </a:solidFill>
              </a:rPr>
              <a:t>: the </a:t>
            </a:r>
            <a:r>
              <a:rPr lang="fr-CH" sz="2249" b="1" dirty="0" err="1">
                <a:solidFill>
                  <a:schemeClr val="bg1"/>
                </a:solidFill>
              </a:rPr>
              <a:t>way</a:t>
            </a:r>
            <a:r>
              <a:rPr lang="fr-CH" sz="2249" b="1" dirty="0">
                <a:solidFill>
                  <a:schemeClr val="bg1"/>
                </a:solidFill>
              </a:rPr>
              <a:t> to 10-100 kA!</a:t>
            </a:r>
            <a:endParaRPr lang="en-GB" sz="2249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368" y="176087"/>
            <a:ext cx="6462977" cy="17120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r>
              <a:rPr lang="fr-CH" sz="2625" b="1" dirty="0">
                <a:solidFill>
                  <a:schemeClr val="bg1"/>
                </a:solidFill>
              </a:rPr>
              <a:t>LHC </a:t>
            </a:r>
            <a:r>
              <a:rPr lang="fr-CH" sz="2625" b="1" dirty="0" err="1">
                <a:solidFill>
                  <a:schemeClr val="bg1"/>
                </a:solidFill>
              </a:rPr>
              <a:t>Magnet</a:t>
            </a:r>
            <a:r>
              <a:rPr lang="fr-CH" sz="2625" b="1" dirty="0">
                <a:solidFill>
                  <a:schemeClr val="bg1"/>
                </a:solidFill>
              </a:rPr>
              <a:t> </a:t>
            </a:r>
            <a:r>
              <a:rPr lang="fr-CH" sz="2625" b="1" dirty="0" err="1">
                <a:solidFill>
                  <a:schemeClr val="bg1"/>
                </a:solidFill>
              </a:rPr>
              <a:t>Technology</a:t>
            </a:r>
            <a:r>
              <a:rPr lang="fr-CH" sz="2625" b="1" dirty="0">
                <a:solidFill>
                  <a:schemeClr val="bg1"/>
                </a:solidFill>
              </a:rPr>
              <a:t>:</a:t>
            </a:r>
          </a:p>
          <a:p>
            <a:r>
              <a:rPr lang="fr-CH" sz="2625" b="1" dirty="0" err="1">
                <a:solidFill>
                  <a:schemeClr val="bg1"/>
                </a:solidFill>
              </a:rPr>
              <a:t>Thousands</a:t>
            </a:r>
            <a:r>
              <a:rPr lang="fr-CH" sz="2625" b="1" dirty="0">
                <a:solidFill>
                  <a:schemeClr val="bg1"/>
                </a:solidFill>
              </a:rPr>
              <a:t> of fine Nb-Ti filaments </a:t>
            </a:r>
            <a:r>
              <a:rPr lang="fr-CH" sz="2625" b="1" dirty="0" err="1">
                <a:solidFill>
                  <a:schemeClr val="bg1"/>
                </a:solidFill>
              </a:rPr>
              <a:t>well</a:t>
            </a:r>
            <a:r>
              <a:rPr lang="fr-CH" sz="2625" b="1" dirty="0">
                <a:solidFill>
                  <a:schemeClr val="bg1"/>
                </a:solidFill>
              </a:rPr>
              <a:t> </a:t>
            </a:r>
            <a:r>
              <a:rPr lang="fr-CH" sz="2625" b="1" dirty="0" err="1">
                <a:solidFill>
                  <a:schemeClr val="bg1"/>
                </a:solidFill>
              </a:rPr>
              <a:t>separated</a:t>
            </a:r>
            <a:r>
              <a:rPr lang="fr-CH" sz="2625" b="1" dirty="0">
                <a:solidFill>
                  <a:schemeClr val="bg1"/>
                </a:solidFill>
              </a:rPr>
              <a:t> </a:t>
            </a:r>
            <a:r>
              <a:rPr lang="fr-CH" sz="2625" b="1" dirty="0" err="1">
                <a:solidFill>
                  <a:schemeClr val="bg1"/>
                </a:solidFill>
              </a:rPr>
              <a:t>along</a:t>
            </a:r>
            <a:r>
              <a:rPr lang="fr-CH" sz="2625" b="1" dirty="0">
                <a:solidFill>
                  <a:schemeClr val="bg1"/>
                </a:solidFill>
              </a:rPr>
              <a:t> km of </a:t>
            </a:r>
            <a:r>
              <a:rPr lang="fr-CH" sz="2625" b="1" dirty="0" err="1">
                <a:solidFill>
                  <a:schemeClr val="bg1"/>
                </a:solidFill>
              </a:rPr>
              <a:t>wires</a:t>
            </a:r>
            <a:endParaRPr lang="fr-CH" sz="2625" b="1" dirty="0">
              <a:solidFill>
                <a:schemeClr val="bg1"/>
              </a:solidFill>
            </a:endParaRPr>
          </a:p>
          <a:p>
            <a:r>
              <a:rPr lang="fr-CH" sz="2625" b="1" dirty="0" err="1">
                <a:solidFill>
                  <a:schemeClr val="bg1"/>
                </a:solidFill>
              </a:rPr>
              <a:t>Industrial</a:t>
            </a:r>
            <a:r>
              <a:rPr lang="fr-CH" sz="2625" b="1" dirty="0">
                <a:solidFill>
                  <a:schemeClr val="bg1"/>
                </a:solidFill>
              </a:rPr>
              <a:t> production via extrusion</a:t>
            </a:r>
            <a:endParaRPr lang="en-GB" sz="2625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31027" y="935942"/>
            <a:ext cx="2717789" cy="46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38100" rtlCol="0" anchor="ctr">
            <a:spAutoFit/>
          </a:bodyPr>
          <a:lstStyle/>
          <a:p>
            <a:pPr algn="ctr" defTabSz="410722" hangingPunct="0"/>
            <a:r>
              <a:rPr lang="fr-CH" sz="2531" dirty="0">
                <a:solidFill>
                  <a:srgbClr val="FF0000"/>
                </a:solidFill>
                <a:sym typeface="Helvetica Light"/>
              </a:rPr>
              <a:t>Cable of 15 kA!</a:t>
            </a:r>
            <a:endParaRPr lang="en-GB" sz="2531" dirty="0">
              <a:solidFill>
                <a:srgbClr val="FF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9308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339557" y="-496094"/>
            <a:ext cx="2519362" cy="6048375"/>
          </a:xfrm>
          <a:prstGeom prst="rect">
            <a:avLst/>
          </a:prstGeom>
        </p:spPr>
      </p:pic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3287713" y="908051"/>
            <a:ext cx="7010400" cy="790575"/>
          </a:xfrm>
          <a:prstGeom prst="rect">
            <a:avLst/>
          </a:prstGeom>
        </p:spPr>
        <p:txBody>
          <a:bodyPr/>
          <a:lstStyle>
            <a:lvl1pPr marL="342796" indent="-34279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719" indent="-325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037" indent="-3507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439" indent="-31581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79059" indent="-33803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6120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3178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0239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7296" indent="-33803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x-none" sz="1800" kern="0"/>
              <a:t>SC Rutherford cable in transverse field</a:t>
            </a: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 flipV="1">
            <a:off x="5878514" y="2060576"/>
            <a:ext cx="1800225" cy="720725"/>
          </a:xfrm>
          <a:prstGeom prst="line">
            <a:avLst/>
          </a:prstGeom>
          <a:noFill/>
          <a:ln w="38100" cap="sq">
            <a:solidFill>
              <a:srgbClr val="160DC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V="1">
            <a:off x="7391401" y="2205039"/>
            <a:ext cx="1655763" cy="574675"/>
          </a:xfrm>
          <a:prstGeom prst="line">
            <a:avLst/>
          </a:prstGeom>
          <a:noFill/>
          <a:ln w="38100" cap="sq">
            <a:solidFill>
              <a:srgbClr val="160DC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5878514" y="2205038"/>
            <a:ext cx="1514475" cy="576262"/>
          </a:xfrm>
          <a:prstGeom prst="line">
            <a:avLst/>
          </a:prstGeom>
          <a:noFill/>
          <a:ln w="57150">
            <a:solidFill>
              <a:srgbClr val="160DCD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7751764" y="2060576"/>
            <a:ext cx="1584325" cy="576263"/>
          </a:xfrm>
          <a:prstGeom prst="line">
            <a:avLst/>
          </a:prstGeom>
          <a:noFill/>
          <a:ln w="57150">
            <a:solidFill>
              <a:srgbClr val="160DCD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8" name="Line 24"/>
          <p:cNvSpPr>
            <a:spLocks noChangeShapeType="1"/>
          </p:cNvSpPr>
          <p:nvPr/>
        </p:nvSpPr>
        <p:spPr bwMode="auto">
          <a:xfrm>
            <a:off x="7175500" y="2636839"/>
            <a:ext cx="215900" cy="73025"/>
          </a:xfrm>
          <a:prstGeom prst="line">
            <a:avLst/>
          </a:prstGeom>
          <a:noFill/>
          <a:ln w="38100" cap="sq">
            <a:solidFill>
              <a:srgbClr val="AB010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 flipV="1">
            <a:off x="7391401" y="2349501"/>
            <a:ext cx="936625" cy="360363"/>
          </a:xfrm>
          <a:prstGeom prst="line">
            <a:avLst/>
          </a:prstGeom>
          <a:noFill/>
          <a:ln w="38100" cap="sq">
            <a:solidFill>
              <a:srgbClr val="AB010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0" name="Line 26"/>
          <p:cNvSpPr>
            <a:spLocks noChangeShapeType="1"/>
          </p:cNvSpPr>
          <p:nvPr/>
        </p:nvSpPr>
        <p:spPr bwMode="auto">
          <a:xfrm flipH="1" flipV="1">
            <a:off x="7751763" y="2133600"/>
            <a:ext cx="576262" cy="215900"/>
          </a:xfrm>
          <a:prstGeom prst="line">
            <a:avLst/>
          </a:prstGeom>
          <a:noFill/>
          <a:ln w="38100" cap="sq">
            <a:solidFill>
              <a:srgbClr val="AB010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 flipH="1">
            <a:off x="6815139" y="2133601"/>
            <a:ext cx="936625" cy="360363"/>
          </a:xfrm>
          <a:prstGeom prst="line">
            <a:avLst/>
          </a:prstGeom>
          <a:noFill/>
          <a:ln w="38100" cap="sq">
            <a:solidFill>
              <a:srgbClr val="AB010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2" name="AutoShape 28"/>
          <p:cNvSpPr>
            <a:spLocks/>
          </p:cNvSpPr>
          <p:nvPr/>
        </p:nvSpPr>
        <p:spPr bwMode="auto">
          <a:xfrm>
            <a:off x="8435976" y="2708276"/>
            <a:ext cx="2232025" cy="360363"/>
          </a:xfrm>
          <a:prstGeom prst="accentCallout1">
            <a:avLst>
              <a:gd name="adj1" fmla="val 31718"/>
              <a:gd name="adj2" fmla="val -3412"/>
              <a:gd name="adj3" fmla="val -28194"/>
              <a:gd name="adj4" fmla="val -35704"/>
            </a:avLst>
          </a:prstGeom>
          <a:noFill/>
          <a:ln w="254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800">
                <a:solidFill>
                  <a:srgbClr val="DB0707"/>
                </a:solidFill>
                <a:ea typeface=""/>
                <a:cs typeface=""/>
              </a:rPr>
              <a:t>Eddy current loop</a:t>
            </a:r>
          </a:p>
        </p:txBody>
      </p:sp>
      <p:sp>
        <p:nvSpPr>
          <p:cNvPr id="13" name="Oval 29"/>
          <p:cNvSpPr>
            <a:spLocks noChangeArrowheads="1"/>
          </p:cNvSpPr>
          <p:nvPr/>
        </p:nvSpPr>
        <p:spPr bwMode="auto">
          <a:xfrm>
            <a:off x="6383339" y="2349501"/>
            <a:ext cx="433387" cy="288925"/>
          </a:xfrm>
          <a:prstGeom prst="ellipse">
            <a:avLst/>
          </a:prstGeom>
          <a:noFill/>
          <a:ln w="25400" cap="sq">
            <a:solidFill>
              <a:srgbClr val="00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fr-CH" altLang="x-none" sz="1800">
              <a:solidFill>
                <a:srgbClr val="336666"/>
              </a:solidFill>
              <a:ea typeface=""/>
              <a:cs typeface=""/>
            </a:endParaRP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8328025" y="2205039"/>
            <a:ext cx="433388" cy="288925"/>
          </a:xfrm>
          <a:prstGeom prst="ellipse">
            <a:avLst/>
          </a:prstGeom>
          <a:noFill/>
          <a:ln w="25400" cap="sq">
            <a:solidFill>
              <a:srgbClr val="00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fr-CH" altLang="x-none" sz="1800">
              <a:solidFill>
                <a:srgbClr val="336666"/>
              </a:solidFill>
              <a:ea typeface=""/>
              <a:cs typeface=""/>
            </a:endParaRPr>
          </a:p>
        </p:txBody>
      </p:sp>
      <p:sp>
        <p:nvSpPr>
          <p:cNvPr id="15" name="AutoShape 31"/>
          <p:cNvSpPr>
            <a:spLocks/>
          </p:cNvSpPr>
          <p:nvPr/>
        </p:nvSpPr>
        <p:spPr bwMode="auto">
          <a:xfrm>
            <a:off x="6888162" y="3117992"/>
            <a:ext cx="5303838" cy="790573"/>
          </a:xfrm>
          <a:prstGeom prst="accentCallout1">
            <a:avLst>
              <a:gd name="adj1" fmla="val 18509"/>
              <a:gd name="adj2" fmla="val -2116"/>
              <a:gd name="adj3" fmla="val -69921"/>
              <a:gd name="adj4" fmla="val -8023"/>
            </a:avLst>
          </a:prstGeom>
          <a:noFill/>
          <a:ln w="25400" cap="sq">
            <a:solidFill>
              <a:srgbClr val="00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1800" b="1" dirty="0">
                <a:solidFill>
                  <a:srgbClr val="16F250"/>
                </a:solidFill>
                <a:ea typeface=""/>
                <a:cs typeface=""/>
              </a:rPr>
              <a:t>Cross-over</a:t>
            </a:r>
            <a:r>
              <a:rPr lang="en-US" altLang="x-none" sz="1800" dirty="0">
                <a:solidFill>
                  <a:srgbClr val="16F250"/>
                </a:solidFill>
                <a:ea typeface=""/>
                <a:cs typeface=""/>
              </a:rPr>
              <a:t> </a:t>
            </a:r>
            <a:r>
              <a:rPr lang="en-US" altLang="x-none" sz="1800" b="1" dirty="0">
                <a:solidFill>
                  <a:srgbClr val="16F250"/>
                </a:solidFill>
                <a:ea typeface=""/>
                <a:cs typeface=""/>
              </a:rPr>
              <a:t>contact</a:t>
            </a:r>
            <a:r>
              <a:rPr lang="en-US" altLang="x-none" sz="1800" b="1" dirty="0">
                <a:solidFill>
                  <a:srgbClr val="DB0707"/>
                </a:solidFill>
                <a:ea typeface=""/>
                <a:cs typeface=""/>
              </a:rPr>
              <a:t> </a:t>
            </a:r>
            <a:r>
              <a:rPr lang="en-US" altLang="x-none" sz="1800" dirty="0">
                <a:solidFill>
                  <a:srgbClr val="16F250"/>
                </a:solidFill>
                <a:ea typeface=""/>
                <a:cs typeface=""/>
              </a:rPr>
              <a:t>(</a:t>
            </a:r>
            <a:r>
              <a:rPr lang="en-US" altLang="x-none" sz="1800" b="1" dirty="0">
                <a:solidFill>
                  <a:srgbClr val="16F250"/>
                </a:solidFill>
                <a:ea typeface=""/>
                <a:cs typeface=""/>
              </a:rPr>
              <a:t>interstrand resistance)</a:t>
            </a:r>
            <a:r>
              <a:rPr lang="en-US" altLang="x-none" sz="1800" b="1" dirty="0">
                <a:solidFill>
                  <a:srgbClr val="DB0707"/>
                </a:solidFill>
                <a:ea typeface=""/>
                <a:cs typeface=""/>
              </a:rPr>
              <a:t> </a:t>
            </a:r>
            <a:r>
              <a:rPr lang="en-US" altLang="x-none" sz="1800" b="1" dirty="0" err="1">
                <a:solidFill>
                  <a:srgbClr val="16F250"/>
                </a:solidFill>
                <a:ea typeface=""/>
                <a:cs typeface=""/>
              </a:rPr>
              <a:t>R</a:t>
            </a:r>
            <a:r>
              <a:rPr lang="en-US" altLang="x-none" sz="1800" b="1" baseline="-25000" dirty="0" err="1">
                <a:solidFill>
                  <a:srgbClr val="16F250"/>
                </a:solidFill>
                <a:ea typeface=""/>
                <a:cs typeface=""/>
              </a:rPr>
              <a:t>c</a:t>
            </a:r>
            <a:endParaRPr lang="en-US" altLang="x-none" sz="1800" b="1" baseline="-25000" dirty="0">
              <a:solidFill>
                <a:srgbClr val="16F250"/>
              </a:solidFill>
              <a:ea typeface=""/>
              <a:cs typeface=""/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8255000" y="1196975"/>
            <a:ext cx="15552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x-none" sz="4000">
                <a:solidFill>
                  <a:srgbClr val="000000"/>
                </a:solidFill>
                <a:ea typeface=""/>
                <a:cs typeface=""/>
              </a:rPr>
              <a:t>⊗ </a:t>
            </a:r>
            <a:r>
              <a:rPr lang="en-US" altLang="x-none">
                <a:solidFill>
                  <a:srgbClr val="000000"/>
                </a:solidFill>
                <a:ea typeface=""/>
                <a:cs typeface=""/>
              </a:rPr>
              <a:t>dB/dt</a:t>
            </a: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1847851" y="3933826"/>
            <a:ext cx="85693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altLang="x-none" sz="1800" dirty="0">
                <a:solidFill>
                  <a:srgbClr val="000000"/>
                </a:solidFill>
                <a:ea typeface=""/>
                <a:cs typeface=""/>
              </a:rPr>
              <a:t> The eddy currents loops generate a magnetic field that adds (“</a:t>
            </a:r>
            <a:r>
              <a:rPr lang="en-US" altLang="x-none" sz="1800" i="1" dirty="0">
                <a:solidFill>
                  <a:srgbClr val="000000"/>
                </a:solidFill>
                <a:ea typeface=""/>
                <a:cs typeface=""/>
              </a:rPr>
              <a:t>field</a:t>
            </a:r>
            <a:r>
              <a:rPr lang="en-US" altLang="x-none" sz="1800" i="1" dirty="0">
                <a:solidFill>
                  <a:srgbClr val="FF0000"/>
                </a:solidFill>
                <a:ea typeface=""/>
                <a:cs typeface=""/>
              </a:rPr>
              <a:t> advance</a:t>
            </a:r>
            <a:r>
              <a:rPr lang="en-US" altLang="x-none" sz="1800" i="1" dirty="0">
                <a:solidFill>
                  <a:srgbClr val="000000"/>
                </a:solidFill>
                <a:ea typeface=""/>
                <a:cs typeface=""/>
              </a:rPr>
              <a:t>”</a:t>
            </a:r>
            <a:r>
              <a:rPr lang="en-US" altLang="x-none" sz="1800" dirty="0">
                <a:solidFill>
                  <a:srgbClr val="000000"/>
                </a:solidFill>
                <a:ea typeface=""/>
                <a:cs typeface=""/>
              </a:rPr>
              <a:t>)</a:t>
            </a:r>
            <a:r>
              <a:rPr lang="en-US" altLang="x-none" sz="1800" dirty="0">
                <a:solidFill>
                  <a:srgbClr val="336666"/>
                </a:solidFill>
                <a:ea typeface=""/>
                <a:cs typeface=""/>
              </a:rPr>
              <a:t> </a:t>
            </a:r>
            <a:r>
              <a:rPr lang="en-US" altLang="x-none" sz="1800" dirty="0">
                <a:solidFill>
                  <a:srgbClr val="000000"/>
                </a:solidFill>
                <a:ea typeface=""/>
                <a:cs typeface=""/>
              </a:rPr>
              <a:t>to the background field inside the aperture, proportional to: </a:t>
            </a:r>
            <a:r>
              <a:rPr lang="en-US" altLang="x-none" sz="1800" dirty="0">
                <a:solidFill>
                  <a:srgbClr val="DB0707"/>
                </a:solidFill>
                <a:ea typeface=""/>
                <a:cs typeface=""/>
              </a:rPr>
              <a:t>dB/dt</a:t>
            </a:r>
            <a:r>
              <a:rPr lang="en-US" altLang="x-none" sz="3200" dirty="0">
                <a:solidFill>
                  <a:srgbClr val="DB0707"/>
                </a:solidFill>
                <a:ea typeface=""/>
                <a:cs typeface=""/>
              </a:rPr>
              <a:t> </a:t>
            </a:r>
            <a:r>
              <a:rPr lang="en-US" altLang="x-none" sz="1800" dirty="0">
                <a:solidFill>
                  <a:srgbClr val="DB0707"/>
                </a:solidFill>
                <a:ea typeface=""/>
                <a:cs typeface=""/>
              </a:rPr>
              <a:t>and 1/</a:t>
            </a:r>
            <a:r>
              <a:rPr lang="en-US" altLang="x-none" sz="1800" dirty="0" err="1">
                <a:solidFill>
                  <a:srgbClr val="DB0707"/>
                </a:solidFill>
                <a:ea typeface=""/>
                <a:cs typeface=""/>
              </a:rPr>
              <a:t>R</a:t>
            </a:r>
            <a:r>
              <a:rPr lang="en-US" altLang="x-none" sz="1800" baseline="-25000" dirty="0" err="1">
                <a:solidFill>
                  <a:srgbClr val="DB0707"/>
                </a:solidFill>
                <a:ea typeface=""/>
                <a:cs typeface=""/>
              </a:rPr>
              <a:t>c</a:t>
            </a:r>
            <a:endParaRPr lang="en-US" altLang="x-none" sz="1800" baseline="-25000" dirty="0">
              <a:solidFill>
                <a:srgbClr val="DB0707"/>
              </a:solidFill>
              <a:ea typeface=""/>
              <a:cs typeface=""/>
            </a:endParaRP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336666"/>
              </a:buClr>
              <a:buSzPct val="70000"/>
              <a:buFont typeface="Wingdings" charset="2"/>
              <a:buChar char="¢"/>
            </a:pPr>
            <a:r>
              <a:rPr lang="en-US" altLang="x-none" sz="1800" dirty="0">
                <a:solidFill>
                  <a:srgbClr val="336666"/>
                </a:solidFill>
                <a:ea typeface=""/>
                <a:cs typeface=""/>
              </a:rPr>
              <a:t> </a:t>
            </a:r>
            <a:r>
              <a:rPr lang="en-US" altLang="x-none" sz="1800" dirty="0">
                <a:solidFill>
                  <a:srgbClr val="000000"/>
                </a:solidFill>
                <a:ea typeface=""/>
                <a:cs typeface=""/>
              </a:rPr>
              <a:t>Current ramps induce field distortions for all harmonics </a:t>
            </a:r>
            <a:r>
              <a:rPr lang="el-GR" altLang="x-none" sz="1800" dirty="0">
                <a:solidFill>
                  <a:srgbClr val="DB0707"/>
                </a:solidFill>
                <a:ea typeface="Arial" charset="0"/>
                <a:cs typeface="Arial" charset="0"/>
              </a:rPr>
              <a:t>Δ</a:t>
            </a:r>
            <a:r>
              <a:rPr lang="fr-CH" altLang="x-none" sz="1800" dirty="0" err="1">
                <a:solidFill>
                  <a:srgbClr val="DB0707"/>
                </a:solidFill>
                <a:ea typeface="Arial" charset="0"/>
                <a:cs typeface="Arial" charset="0"/>
              </a:rPr>
              <a:t>b</a:t>
            </a:r>
            <a:r>
              <a:rPr lang="fr-CH" altLang="x-none" sz="1800" baseline="30000" dirty="0" err="1">
                <a:solidFill>
                  <a:srgbClr val="DB0707"/>
                </a:solidFill>
                <a:ea typeface="Arial" charset="0"/>
                <a:cs typeface="Arial" charset="0"/>
              </a:rPr>
              <a:t>rr</a:t>
            </a:r>
            <a:r>
              <a:rPr lang="fr-CH" altLang="x-none" sz="1800" baseline="-25000" dirty="0" err="1">
                <a:solidFill>
                  <a:srgbClr val="DB0707"/>
                </a:solidFill>
                <a:ea typeface="Arial" charset="0"/>
                <a:cs typeface="Arial" charset="0"/>
              </a:rPr>
              <a:t>n</a:t>
            </a:r>
            <a:r>
              <a:rPr lang="fr-CH" altLang="x-none" sz="1800" dirty="0">
                <a:solidFill>
                  <a:srgbClr val="DB0707"/>
                </a:solidFill>
                <a:ea typeface="Arial" charset="0"/>
                <a:cs typeface="Arial" charset="0"/>
              </a:rPr>
              <a:t>, </a:t>
            </a:r>
            <a:r>
              <a:rPr lang="el-GR" altLang="x-none" sz="1800" dirty="0">
                <a:solidFill>
                  <a:srgbClr val="DB0707"/>
                </a:solidFill>
                <a:ea typeface=""/>
                <a:cs typeface=""/>
              </a:rPr>
              <a:t>Δ</a:t>
            </a:r>
            <a:r>
              <a:rPr lang="fr-CH" altLang="x-none" sz="1800" dirty="0" err="1">
                <a:solidFill>
                  <a:srgbClr val="DB0707"/>
                </a:solidFill>
                <a:ea typeface=""/>
                <a:cs typeface=""/>
              </a:rPr>
              <a:t>a</a:t>
            </a:r>
            <a:r>
              <a:rPr lang="fr-CH" altLang="x-none" sz="1800" baseline="30000" dirty="0" err="1">
                <a:solidFill>
                  <a:srgbClr val="DB0707"/>
                </a:solidFill>
                <a:ea typeface=""/>
                <a:cs typeface=""/>
              </a:rPr>
              <a:t>rr</a:t>
            </a:r>
            <a:r>
              <a:rPr lang="fr-CH" altLang="x-none" sz="1800" baseline="-25000" dirty="0" err="1">
                <a:solidFill>
                  <a:srgbClr val="DB0707"/>
                </a:solidFill>
                <a:ea typeface=""/>
                <a:cs typeface=""/>
              </a:rPr>
              <a:t>n</a:t>
            </a:r>
            <a:endParaRPr lang="fr-CH" altLang="x-none" sz="1800" baseline="-25000" dirty="0">
              <a:solidFill>
                <a:srgbClr val="DB0707"/>
              </a:solidFill>
              <a:ea typeface=""/>
              <a:cs typeface=""/>
            </a:endParaRP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336666"/>
              </a:buClr>
              <a:buSzPct val="55000"/>
              <a:buFont typeface="Wingdings" charset="2"/>
              <a:buChar char="¢"/>
            </a:pPr>
            <a:r>
              <a:rPr lang="en-US" altLang="x-none" dirty="0">
                <a:solidFill>
                  <a:srgbClr val="336666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x-none" sz="1800" dirty="0">
                <a:solidFill>
                  <a:srgbClr val="000000"/>
                </a:solidFill>
                <a:ea typeface=""/>
                <a:cs typeface=""/>
              </a:rPr>
              <a:t>Minimum specified </a:t>
            </a:r>
            <a:r>
              <a:rPr lang="en-US" altLang="x-none" sz="1800" b="1" dirty="0" err="1">
                <a:solidFill>
                  <a:srgbClr val="000000"/>
                </a:solidFill>
                <a:ea typeface=""/>
                <a:cs typeface=""/>
              </a:rPr>
              <a:t>Rc</a:t>
            </a:r>
            <a:r>
              <a:rPr lang="en-US" altLang="x-none" sz="1800" dirty="0">
                <a:solidFill>
                  <a:srgbClr val="000000"/>
                </a:solidFill>
                <a:ea typeface=""/>
                <a:cs typeface=""/>
              </a:rPr>
              <a:t> value for the machine </a:t>
            </a:r>
            <a:r>
              <a:rPr lang="en-US" altLang="x-none" sz="1800" b="1" dirty="0">
                <a:solidFill>
                  <a:srgbClr val="000000"/>
                </a:solidFill>
                <a:ea typeface=""/>
                <a:cs typeface=""/>
              </a:rPr>
              <a:t>~ 15 </a:t>
            </a:r>
            <a:r>
              <a:rPr lang="el-GR" altLang="x-none" sz="1800" b="1" dirty="0" err="1">
                <a:solidFill>
                  <a:srgbClr val="000000"/>
                </a:solidFill>
                <a:ea typeface=""/>
                <a:cs typeface=""/>
              </a:rPr>
              <a:t>μΩ</a:t>
            </a:r>
            <a:r>
              <a:rPr lang="fr-CH" altLang="x-none" sz="1800" b="1" dirty="0">
                <a:solidFill>
                  <a:srgbClr val="000000"/>
                </a:solidFill>
                <a:ea typeface=""/>
                <a:cs typeface=""/>
              </a:rPr>
              <a:t> </a:t>
            </a:r>
            <a:r>
              <a:rPr lang="fr-CH" altLang="x-none" sz="1800" dirty="0" err="1">
                <a:solidFill>
                  <a:srgbClr val="000000"/>
                </a:solidFill>
                <a:ea typeface=""/>
                <a:cs typeface=""/>
              </a:rPr>
              <a:t>which</a:t>
            </a:r>
            <a:r>
              <a:rPr lang="fr-CH" altLang="x-none" sz="1800" dirty="0">
                <a:solidFill>
                  <a:srgbClr val="000000"/>
                </a:solidFill>
                <a:ea typeface=""/>
                <a:cs typeface=""/>
              </a:rPr>
              <a:t> </a:t>
            </a:r>
            <a:r>
              <a:rPr lang="fr-CH" altLang="x-none" sz="1800" dirty="0" err="1">
                <a:solidFill>
                  <a:srgbClr val="000000"/>
                </a:solidFill>
                <a:ea typeface=""/>
                <a:cs typeface=""/>
              </a:rPr>
              <a:t>gives</a:t>
            </a:r>
            <a:r>
              <a:rPr lang="fr-CH" altLang="x-none" sz="1800" dirty="0">
                <a:solidFill>
                  <a:srgbClr val="000000"/>
                </a:solidFill>
                <a:ea typeface=""/>
                <a:cs typeface=""/>
              </a:rPr>
              <a:t> (estimation):</a:t>
            </a:r>
          </a:p>
          <a:p>
            <a:pPr lvl="4" algn="l" eaLnBrk="1" hangingPunct="1">
              <a:lnSpc>
                <a:spcPct val="90000"/>
              </a:lnSpc>
              <a:spcBef>
                <a:spcPct val="20000"/>
              </a:spcBef>
              <a:buClr>
                <a:srgbClr val="336666"/>
              </a:buClr>
              <a:buSzPct val="70000"/>
              <a:buFont typeface="Wingdings" charset="2"/>
              <a:buChar char="è"/>
            </a:pPr>
            <a:r>
              <a:rPr lang="en-US" altLang="x-none" sz="1800" dirty="0">
                <a:solidFill>
                  <a:srgbClr val="DB0707"/>
                </a:solidFill>
                <a:ea typeface=""/>
                <a:cs typeface=""/>
              </a:rPr>
              <a:t> b</a:t>
            </a:r>
            <a:r>
              <a:rPr lang="en-US" altLang="x-none" sz="1800" baseline="-25000" dirty="0">
                <a:solidFill>
                  <a:srgbClr val="DB0707"/>
                </a:solidFill>
                <a:ea typeface=""/>
                <a:cs typeface=""/>
              </a:rPr>
              <a:t>1</a:t>
            </a:r>
            <a:r>
              <a:rPr lang="en-US" altLang="x-none" sz="1800" dirty="0">
                <a:solidFill>
                  <a:srgbClr val="DB0707"/>
                </a:solidFill>
                <a:ea typeface=""/>
                <a:cs typeface=""/>
              </a:rPr>
              <a:t>=6 units</a:t>
            </a:r>
          </a:p>
          <a:p>
            <a:pPr lvl="4" algn="l" eaLnBrk="1" hangingPunct="1">
              <a:lnSpc>
                <a:spcPct val="90000"/>
              </a:lnSpc>
              <a:spcBef>
                <a:spcPct val="20000"/>
              </a:spcBef>
              <a:buClr>
                <a:srgbClr val="336666"/>
              </a:buClr>
              <a:buSzPct val="70000"/>
              <a:buFont typeface="Wingdings" charset="2"/>
              <a:buChar char="è"/>
            </a:pPr>
            <a:r>
              <a:rPr lang="en-US" altLang="x-none" sz="1800" dirty="0">
                <a:solidFill>
                  <a:srgbClr val="DB0707"/>
                </a:solidFill>
                <a:ea typeface=""/>
                <a:cs typeface=""/>
              </a:rPr>
              <a:t> b</a:t>
            </a:r>
            <a:r>
              <a:rPr lang="en-US" altLang="x-none" sz="1800" baseline="-25000" dirty="0">
                <a:solidFill>
                  <a:srgbClr val="DB0707"/>
                </a:solidFill>
                <a:ea typeface=""/>
                <a:cs typeface=""/>
              </a:rPr>
              <a:t>2</a:t>
            </a:r>
            <a:r>
              <a:rPr lang="en-US" altLang="x-none" sz="1800" dirty="0">
                <a:solidFill>
                  <a:srgbClr val="DB0707"/>
                </a:solidFill>
                <a:ea typeface=""/>
                <a:cs typeface=""/>
              </a:rPr>
              <a:t>=15 units</a:t>
            </a:r>
          </a:p>
          <a:p>
            <a:pPr lvl="4" algn="l" eaLnBrk="1" hangingPunct="1">
              <a:lnSpc>
                <a:spcPct val="90000"/>
              </a:lnSpc>
              <a:spcBef>
                <a:spcPct val="20000"/>
              </a:spcBef>
              <a:buClr>
                <a:srgbClr val="336666"/>
              </a:buClr>
              <a:buSzPct val="70000"/>
              <a:buFont typeface="Wingdings" charset="2"/>
              <a:buChar char="è"/>
            </a:pPr>
            <a:r>
              <a:rPr lang="en-US" altLang="x-none" sz="1800" dirty="0">
                <a:solidFill>
                  <a:srgbClr val="DB0707"/>
                </a:solidFill>
                <a:ea typeface=""/>
                <a:cs typeface=""/>
              </a:rPr>
              <a:t> multipoles errors ~ 0.1-1 units</a:t>
            </a:r>
          </a:p>
        </p:txBody>
      </p:sp>
      <p:sp>
        <p:nvSpPr>
          <p:cNvPr id="18" name="Line 39"/>
          <p:cNvSpPr>
            <a:spLocks noChangeShapeType="1"/>
          </p:cNvSpPr>
          <p:nvPr/>
        </p:nvSpPr>
        <p:spPr bwMode="auto">
          <a:xfrm flipV="1">
            <a:off x="3000376" y="1989138"/>
            <a:ext cx="1800225" cy="1079500"/>
          </a:xfrm>
          <a:prstGeom prst="line">
            <a:avLst/>
          </a:prstGeom>
          <a:noFill/>
          <a:ln w="25400" cap="sq">
            <a:solidFill>
              <a:srgbClr val="FFCC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2135189" y="2852738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x-none" sz="1800">
                <a:solidFill>
                  <a:srgbClr val="336666"/>
                </a:solidFill>
                <a:ea typeface=""/>
                <a:cs typeface=""/>
              </a:rPr>
              <a:t>Strand</a:t>
            </a:r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 flipV="1">
            <a:off x="2711451" y="1341438"/>
            <a:ext cx="1223963" cy="647700"/>
          </a:xfrm>
          <a:prstGeom prst="line">
            <a:avLst/>
          </a:prstGeom>
          <a:noFill/>
          <a:ln w="25400" cap="sq">
            <a:solidFill>
              <a:srgbClr val="FFCC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sz="1800">
              <a:solidFill>
                <a:srgbClr val="336666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1774825" y="1989138"/>
            <a:ext cx="118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x-none" sz="1800">
                <a:solidFill>
                  <a:srgbClr val="336666"/>
                </a:solidFill>
                <a:ea typeface=""/>
                <a:cs typeface=""/>
              </a:rPr>
              <a:t>Filament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1384" y="270968"/>
            <a:ext cx="1011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sng" dirty="0">
                <a:solidFill>
                  <a:srgbClr val="FF0000"/>
                </a:solidFill>
              </a:rPr>
              <a:t>Superconducting Magnet Challenges: Field Quality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58EC55-0FEF-720C-7DF1-C21BF8D49867}"/>
              </a:ext>
            </a:extLst>
          </p:cNvPr>
          <p:cNvSpPr txBox="1"/>
          <p:nvPr/>
        </p:nvSpPr>
        <p:spPr>
          <a:xfrm>
            <a:off x="7859713" y="5719116"/>
            <a:ext cx="3900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 unit = 10</a:t>
            </a:r>
            <a:r>
              <a:rPr lang="en-US" baseline="30000" dirty="0">
                <a:solidFill>
                  <a:srgbClr val="0070C0"/>
                </a:solidFill>
              </a:rPr>
              <a:t>-4</a:t>
            </a:r>
            <a:r>
              <a:rPr lang="en-US" dirty="0">
                <a:solidFill>
                  <a:srgbClr val="0070C0"/>
                </a:solidFill>
              </a:rPr>
              <a:t> of the main field</a:t>
            </a:r>
          </a:p>
        </p:txBody>
      </p:sp>
    </p:spTree>
    <p:extLst>
      <p:ext uri="{BB962C8B-B14F-4D97-AF65-F5344CB8AC3E}">
        <p14:creationId xmlns:p14="http://schemas.microsoft.com/office/powerpoint/2010/main" val="49428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932" y="227112"/>
            <a:ext cx="8316540" cy="609600"/>
          </a:xfrm>
        </p:spPr>
        <p:txBody>
          <a:bodyPr/>
          <a:lstStyle/>
          <a:p>
            <a:pPr eaLnBrk="1" hangingPunct="1"/>
            <a:r>
              <a:rPr lang="en-US" altLang="x-none" sz="3400" u="sng">
                <a:solidFill>
                  <a:srgbClr val="FF0000"/>
                </a:solidFill>
              </a:rPr>
              <a:t>Field Imperfections: Super Conducting Magnets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23392" y="1016149"/>
            <a:ext cx="533400" cy="228600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endParaRPr lang="de-DE" altLang="x-none"/>
          </a:p>
        </p:txBody>
      </p:sp>
      <p:sp>
        <p:nvSpPr>
          <p:cNvPr id="53252" name="Text Box 47"/>
          <p:cNvSpPr txBox="1">
            <a:spLocks noChangeArrowheads="1"/>
          </p:cNvSpPr>
          <p:nvPr/>
        </p:nvSpPr>
        <p:spPr bwMode="auto">
          <a:xfrm>
            <a:off x="1271093" y="884386"/>
            <a:ext cx="671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dirty="0">
                <a:solidFill>
                  <a:schemeClr val="accent2"/>
                </a:solidFill>
              </a:rPr>
              <a:t>time varying field errors in super conducting magnets</a:t>
            </a:r>
          </a:p>
        </p:txBody>
      </p:sp>
      <p:pic>
        <p:nvPicPr>
          <p:cNvPr id="53253" name="MBP2N1_Field2D.avi" descr="/Users/bruening/Documents/2010/CAS/CAS in Varna/MBP2N1_Field2D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2349500"/>
            <a:ext cx="507682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50" descr="Divot"/>
          <p:cNvSpPr txBox="1">
            <a:spLocks noChangeArrowheads="1"/>
          </p:cNvSpPr>
          <p:nvPr/>
        </p:nvSpPr>
        <p:spPr bwMode="auto">
          <a:xfrm>
            <a:off x="1344117" y="1387624"/>
            <a:ext cx="397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00CC00"/>
                </a:solidFill>
              </a:rPr>
              <a:t>Luca Bottura</a:t>
            </a:r>
            <a:r>
              <a:rPr lang="en-US" altLang="x-none" sz="1800">
                <a:solidFill>
                  <a:srgbClr val="00CC00"/>
                </a:solidFill>
              </a:rPr>
              <a:t> </a:t>
            </a:r>
            <a:r>
              <a:rPr lang="en-US" altLang="x-none">
                <a:solidFill>
                  <a:srgbClr val="00CC00"/>
                </a:solidFill>
              </a:rPr>
              <a:t>CERN, AT-MAS</a:t>
            </a:r>
          </a:p>
        </p:txBody>
      </p:sp>
      <p:sp>
        <p:nvSpPr>
          <p:cNvPr id="53255" name="Freeform 52"/>
          <p:cNvSpPr>
            <a:spLocks/>
          </p:cNvSpPr>
          <p:nvPr/>
        </p:nvSpPr>
        <p:spPr bwMode="auto">
          <a:xfrm>
            <a:off x="1689101" y="2298700"/>
            <a:ext cx="15875" cy="3938588"/>
          </a:xfrm>
          <a:custGeom>
            <a:avLst/>
            <a:gdLst>
              <a:gd name="T0" fmla="*/ 0 w 10"/>
              <a:gd name="T1" fmla="*/ 0 h 2481"/>
              <a:gd name="T2" fmla="*/ 15875 w 10"/>
              <a:gd name="T3" fmla="*/ 3938588 h 2481"/>
              <a:gd name="T4" fmla="*/ 0 60000 65536"/>
              <a:gd name="T5" fmla="*/ 0 60000 65536"/>
              <a:gd name="T6" fmla="*/ 0 w 10"/>
              <a:gd name="T7" fmla="*/ 0 h 2481"/>
              <a:gd name="T8" fmla="*/ 10 w 10"/>
              <a:gd name="T9" fmla="*/ 2481 h 24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" h="2481">
                <a:moveTo>
                  <a:pt x="0" y="0"/>
                </a:moveTo>
                <a:lnTo>
                  <a:pt x="10" y="248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DE" altLang="x-none"/>
          </a:p>
        </p:txBody>
      </p:sp>
      <p:sp>
        <p:nvSpPr>
          <p:cNvPr id="53256" name="Line 53"/>
          <p:cNvSpPr>
            <a:spLocks noChangeShapeType="1"/>
          </p:cNvSpPr>
          <p:nvPr/>
        </p:nvSpPr>
        <p:spPr bwMode="auto">
          <a:xfrm>
            <a:off x="1703389" y="6237288"/>
            <a:ext cx="3671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Freeform 54"/>
          <p:cNvSpPr>
            <a:spLocks/>
          </p:cNvSpPr>
          <p:nvPr/>
        </p:nvSpPr>
        <p:spPr bwMode="auto">
          <a:xfrm>
            <a:off x="1701800" y="2514600"/>
            <a:ext cx="3568700" cy="3670300"/>
          </a:xfrm>
          <a:custGeom>
            <a:avLst/>
            <a:gdLst>
              <a:gd name="T0" fmla="*/ 0 w 2248"/>
              <a:gd name="T1" fmla="*/ 25400 h 2312"/>
              <a:gd name="T2" fmla="*/ 520700 w 2248"/>
              <a:gd name="T3" fmla="*/ 3543300 h 2312"/>
              <a:gd name="T4" fmla="*/ 558800 w 2248"/>
              <a:gd name="T5" fmla="*/ 3670300 h 2312"/>
              <a:gd name="T6" fmla="*/ 711200 w 2248"/>
              <a:gd name="T7" fmla="*/ 3517900 h 2312"/>
              <a:gd name="T8" fmla="*/ 1358900 w 2248"/>
              <a:gd name="T9" fmla="*/ 3517900 h 2312"/>
              <a:gd name="T10" fmla="*/ 1689100 w 2248"/>
              <a:gd name="T11" fmla="*/ 3454400 h 2312"/>
              <a:gd name="T12" fmla="*/ 2019300 w 2248"/>
              <a:gd name="T13" fmla="*/ 3073400 h 2312"/>
              <a:gd name="T14" fmla="*/ 2959100 w 2248"/>
              <a:gd name="T15" fmla="*/ 177800 h 2312"/>
              <a:gd name="T16" fmla="*/ 3073400 w 2248"/>
              <a:gd name="T17" fmla="*/ 50800 h 2312"/>
              <a:gd name="T18" fmla="*/ 3225800 w 2248"/>
              <a:gd name="T19" fmla="*/ 12700 h 2312"/>
              <a:gd name="T20" fmla="*/ 3568700 w 2248"/>
              <a:gd name="T21" fmla="*/ 0 h 2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48"/>
              <a:gd name="T34" fmla="*/ 0 h 2312"/>
              <a:gd name="T35" fmla="*/ 2248 w 2248"/>
              <a:gd name="T36" fmla="*/ 2312 h 23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48" h="2312">
                <a:moveTo>
                  <a:pt x="0" y="16"/>
                </a:moveTo>
                <a:lnTo>
                  <a:pt x="328" y="2232"/>
                </a:lnTo>
                <a:lnTo>
                  <a:pt x="352" y="2312"/>
                </a:lnTo>
                <a:lnTo>
                  <a:pt x="448" y="2216"/>
                </a:lnTo>
                <a:lnTo>
                  <a:pt x="856" y="2216"/>
                </a:lnTo>
                <a:lnTo>
                  <a:pt x="1064" y="2176"/>
                </a:lnTo>
                <a:lnTo>
                  <a:pt x="1272" y="1936"/>
                </a:lnTo>
                <a:lnTo>
                  <a:pt x="1864" y="112"/>
                </a:lnTo>
                <a:lnTo>
                  <a:pt x="1936" y="32"/>
                </a:lnTo>
                <a:lnTo>
                  <a:pt x="2032" y="8"/>
                </a:lnTo>
                <a:lnTo>
                  <a:pt x="2248" y="0"/>
                </a:lnTo>
              </a:path>
            </a:pathLst>
          </a:custGeom>
          <a:noFill/>
          <a:ln w="28575">
            <a:solidFill>
              <a:srgbClr val="993366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DE" altLang="x-none"/>
          </a:p>
        </p:txBody>
      </p:sp>
      <p:sp>
        <p:nvSpPr>
          <p:cNvPr id="53258" name="Text Box 55" descr="Divot"/>
          <p:cNvSpPr txBox="1">
            <a:spLocks noChangeArrowheads="1"/>
          </p:cNvSpPr>
          <p:nvPr/>
        </p:nvSpPr>
        <p:spPr bwMode="auto">
          <a:xfrm>
            <a:off x="4522789" y="6257925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t</a:t>
            </a:r>
          </a:p>
        </p:txBody>
      </p:sp>
      <p:sp>
        <p:nvSpPr>
          <p:cNvPr id="53259" name="Text Box 56" descr="Divot"/>
          <p:cNvSpPr txBox="1">
            <a:spLocks noChangeArrowheads="1"/>
          </p:cNvSpPr>
          <p:nvPr/>
        </p:nvSpPr>
        <p:spPr bwMode="auto">
          <a:xfrm>
            <a:off x="1774825" y="191611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I</a:t>
            </a:r>
          </a:p>
        </p:txBody>
      </p:sp>
      <p:sp>
        <p:nvSpPr>
          <p:cNvPr id="53260" name="Text Box 57" descr="Divot"/>
          <p:cNvSpPr txBox="1">
            <a:spLocks noChangeArrowheads="1"/>
          </p:cNvSpPr>
          <p:nvPr/>
        </p:nvSpPr>
        <p:spPr bwMode="auto">
          <a:xfrm>
            <a:off x="1604963" y="5949951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/>
              <a:t>192.1   A</a:t>
            </a:r>
          </a:p>
        </p:txBody>
      </p:sp>
      <p:sp>
        <p:nvSpPr>
          <p:cNvPr id="53261" name="Text Box 58" descr="Divot"/>
          <p:cNvSpPr txBox="1">
            <a:spLocks noChangeArrowheads="1"/>
          </p:cNvSpPr>
          <p:nvPr/>
        </p:nvSpPr>
        <p:spPr bwMode="auto">
          <a:xfrm>
            <a:off x="1733550" y="2492376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11743A</a:t>
            </a:r>
          </a:p>
        </p:txBody>
      </p:sp>
      <p:sp>
        <p:nvSpPr>
          <p:cNvPr id="53262" name="Text Box 59" descr="Divot"/>
          <p:cNvSpPr txBox="1">
            <a:spLocks noChangeArrowheads="1"/>
          </p:cNvSpPr>
          <p:nvPr/>
        </p:nvSpPr>
        <p:spPr bwMode="auto">
          <a:xfrm>
            <a:off x="2495550" y="5589588"/>
            <a:ext cx="86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769.1A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A178EC-0401-577D-CD4C-3B24E85B3F0B}"/>
              </a:ext>
            </a:extLst>
          </p:cNvPr>
          <p:cNvSpPr txBox="1"/>
          <p:nvPr/>
        </p:nvSpPr>
        <p:spPr>
          <a:xfrm>
            <a:off x="5570563" y="1412776"/>
            <a:ext cx="6502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Beam stability requires Field Quality of a few units</a:t>
            </a:r>
          </a:p>
          <a:p>
            <a:pPr algn="r"/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 Black circle on the right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325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itel 1"/>
          <p:cNvSpPr>
            <a:spLocks/>
          </p:cNvSpPr>
          <p:nvPr/>
        </p:nvSpPr>
        <p:spPr bwMode="auto">
          <a:xfrm>
            <a:off x="632101" y="108543"/>
            <a:ext cx="115598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4000" b="1" u="sng" dirty="0">
                <a:solidFill>
                  <a:srgbClr val="FF0000"/>
                </a:solidFill>
                <a:latin typeface="Garamond" panose="02020404030301010803" pitchFamily="18" charset="0"/>
                <a:ea typeface="ＭＳ Ｐゴシック" pitchFamily="20" charset="-128"/>
              </a:rPr>
              <a:t>LHC (Large Hadron Collider): Magnet Technology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088" y="1081660"/>
            <a:ext cx="3645220" cy="434825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56481-4B35-FA4A-9980-121666412856}"/>
              </a:ext>
            </a:extLst>
          </p:cNvPr>
          <p:cNvSpPr txBox="1"/>
          <p:nvPr/>
        </p:nvSpPr>
        <p:spPr>
          <a:xfrm>
            <a:off x="372903" y="4676943"/>
            <a:ext cx="6443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The LHC dipole magnets mark the </a:t>
            </a:r>
          </a:p>
          <a:p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    culmination of 30 years of superconducting </a:t>
            </a:r>
          </a:p>
          <a:p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    </a:t>
            </a:r>
            <a:r>
              <a:rPr lang="en-US" sz="2400" dirty="0" err="1">
                <a:solidFill>
                  <a:srgbClr val="00B050"/>
                </a:solidFill>
                <a:sym typeface="Wingdings" pitchFamily="2" charset="2"/>
              </a:rPr>
              <a:t>NbTi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 magnet technology development!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B47A2E7-BCA6-5A46-B613-235394A58DDD}"/>
              </a:ext>
            </a:extLst>
          </p:cNvPr>
          <p:cNvSpPr txBox="1">
            <a:spLocks/>
          </p:cNvSpPr>
          <p:nvPr/>
        </p:nvSpPr>
        <p:spPr>
          <a:xfrm>
            <a:off x="11784632" y="6510104"/>
            <a:ext cx="3556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8A2D03-466B-4AD7-AC70-B2955EB43184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9E51918-0A71-324D-9F7B-79E9C001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03" y="1120396"/>
            <a:ext cx="6338763" cy="28412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E9A8CB-E689-2C44-A2C8-58F1F158E77D}"/>
              </a:ext>
            </a:extLst>
          </p:cNvPr>
          <p:cNvSpPr txBox="1"/>
          <p:nvPr/>
        </p:nvSpPr>
        <p:spPr>
          <a:xfrm>
            <a:off x="1324752" y="5919663"/>
            <a:ext cx="1017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 Requiring 1.9K [-271 degrees Celsius] operating temperature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6FFFD-C6FB-6449-8F9B-66238E7060B1}"/>
              </a:ext>
            </a:extLst>
          </p:cNvPr>
          <p:cNvSpPr txBox="1"/>
          <p:nvPr/>
        </p:nvSpPr>
        <p:spPr>
          <a:xfrm>
            <a:off x="479376" y="4149080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1983              1991                  2000                    2010</a:t>
            </a:r>
          </a:p>
        </p:txBody>
      </p:sp>
    </p:spTree>
    <p:extLst>
      <p:ext uri="{BB962C8B-B14F-4D97-AF65-F5344CB8AC3E}">
        <p14:creationId xmlns:p14="http://schemas.microsoft.com/office/powerpoint/2010/main" val="167229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23392" y="260004"/>
            <a:ext cx="8791575" cy="720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400" u="sng" kern="0" dirty="0">
                <a:solidFill>
                  <a:srgbClr val="FF0000"/>
                </a:solidFill>
              </a:rPr>
              <a:t>Contents: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631504" y="1106489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244280" y="980728"/>
            <a:ext cx="9706168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LHC design aspects and physics goals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 Synchrotron as the HEP workhorse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31872" y="3013737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70924" y="2880277"/>
            <a:ext cx="7696194" cy="24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Luminosity optimization </a:t>
            </a: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Operational challenges and limitations</a:t>
            </a: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Machine efficiency and Turnaround Time</a:t>
            </a: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Beam power and damage potential  Machine Protection</a:t>
            </a: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Operational challenges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31504" y="57150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44279" y="5589240"/>
            <a:ext cx="5724501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Operation experience: </a:t>
            </a:r>
            <a:r>
              <a:rPr lang="en-US" dirty="0">
                <a:solidFill>
                  <a:srgbClr val="FF0000"/>
                </a:solidFill>
              </a:rPr>
              <a:t>Unexpected Obstacles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CE933E-C244-B342-BFF7-F102605B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2048088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9E455AF-FBFF-3B76-9EF7-2F360A0C9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924" y="1887286"/>
            <a:ext cx="9107799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Technology Challenges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Superconducting magnet performance reach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91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268760"/>
            <a:ext cx="4445000" cy="52324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47528" y="188641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u="sng" dirty="0">
                <a:solidFill>
                  <a:srgbClr val="FF0000"/>
                </a:solidFill>
                <a:cs typeface="+mj-cs"/>
              </a:rPr>
              <a:t>Accelerators for Particle Physics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03512" y="1107392"/>
            <a:ext cx="2958146" cy="492372"/>
            <a:chOff x="457200" y="1143000"/>
            <a:chExt cx="2958146" cy="49237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2345371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cs typeface="+mn-cs"/>
                </a:rPr>
                <a:t>Livingston Plot:</a:t>
              </a:r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03512" y="1772817"/>
            <a:ext cx="4405230" cy="478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Accelerator energy: 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  <a:sym typeface="Wingdings"/>
              </a:rPr>
              <a:t>Energy reach has increased 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  <a:sym typeface="Wingdings"/>
              </a:rPr>
              <a:t>exponentially for over 40 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  <a:sym typeface="Wingdings"/>
              </a:rPr>
              <a:t>years during the last century!!</a:t>
            </a:r>
          </a:p>
          <a:p>
            <a:pPr algn="l" eaLnBrk="1" hangingPunct="1">
              <a:spcAft>
                <a:spcPts val="600"/>
              </a:spcAft>
              <a:defRPr/>
            </a:pPr>
            <a:endParaRPr lang="en-US" sz="2600" dirty="0">
              <a:solidFill>
                <a:srgbClr val="3333CC"/>
              </a:solidFill>
              <a:cs typeface="+mn-cs"/>
              <a:sym typeface="Wingdings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cs typeface="+mn-cs"/>
                <a:sym typeface="Wingdings"/>
              </a:rPr>
              <a:t> Foundation for the 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cs typeface="+mn-cs"/>
                <a:sym typeface="Wingdings"/>
              </a:rPr>
              <a:t>     Standard Modell Triumph</a:t>
            </a:r>
          </a:p>
          <a:p>
            <a:pPr marL="457200" indent="-457200" algn="l" eaLnBrk="1" hangingPunct="1">
              <a:spcAft>
                <a:spcPts val="0"/>
              </a:spcAft>
              <a:buFont typeface="Wingdings" charset="2"/>
              <a:buChar char="è"/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Performance increase </a:t>
            </a:r>
          </a:p>
          <a:p>
            <a:pPr algn="l" eaLnBrk="1" hangingPunct="1">
              <a:spcAft>
                <a:spcPts val="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     seems to have slowed down </a:t>
            </a:r>
          </a:p>
          <a:p>
            <a:pPr algn="l" eaLnBrk="1" hangingPunct="1">
              <a:spcAft>
                <a:spcPts val="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     over last decades!      </a:t>
            </a:r>
            <a:endParaRPr lang="en-US" sz="2000" dirty="0">
              <a:solidFill>
                <a:srgbClr val="C00000"/>
              </a:solidFill>
              <a:cs typeface="+mn-c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9087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9 at 8.00.5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12002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76600" y="1905000"/>
            <a:ext cx="0" cy="53340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5600" y="1295400"/>
            <a:ext cx="838200" cy="60016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"/>
                <a:cs typeface="Times"/>
              </a:rPr>
              <a:t>Beam dumps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200" y="3733801"/>
            <a:ext cx="609600" cy="32316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"/>
                <a:cs typeface="Times"/>
              </a:rPr>
              <a:t>RF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14800" y="4114800"/>
            <a:ext cx="0" cy="53340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4600" y="5105401"/>
            <a:ext cx="3365376" cy="1323439"/>
          </a:xfrm>
          <a:prstGeom prst="rect">
            <a:avLst/>
          </a:prstGeom>
          <a:solidFill>
            <a:srgbClr val="407E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+mn-lt"/>
              </a:rPr>
              <a:t>1720 Power converters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+mn-lt"/>
              </a:rPr>
              <a:t>&gt; 9000 magnetic elements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+mn-lt"/>
              </a:rPr>
              <a:t>7568 Quench detection systems  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+mn-lt"/>
              </a:rPr>
              <a:t>1088 Beam position monitors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latin typeface="+mn-lt"/>
              </a:rPr>
              <a:t>4000 Beam loss monitors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68008" y="5105401"/>
            <a:ext cx="4478477" cy="1323439"/>
          </a:xfrm>
          <a:prstGeom prst="rect">
            <a:avLst/>
          </a:prstGeom>
          <a:solidFill>
            <a:srgbClr val="99CC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150 </a:t>
            </a:r>
            <a:r>
              <a:rPr lang="en-US" sz="1600" dirty="0" err="1">
                <a:latin typeface="+mn-lt"/>
              </a:rPr>
              <a:t>tonnes</a:t>
            </a:r>
            <a:r>
              <a:rPr lang="en-US" sz="1600" dirty="0">
                <a:latin typeface="+mn-lt"/>
              </a:rPr>
              <a:t> Helium, ~90 </a:t>
            </a:r>
            <a:r>
              <a:rPr lang="en-US" sz="1600" dirty="0" err="1">
                <a:latin typeface="+mn-lt"/>
              </a:rPr>
              <a:t>tonnes</a:t>
            </a:r>
            <a:r>
              <a:rPr lang="en-US" sz="1600" dirty="0">
                <a:latin typeface="+mn-lt"/>
              </a:rPr>
              <a:t> at 1.9 K</a:t>
            </a:r>
          </a:p>
          <a:p>
            <a:pPr algn="l"/>
            <a:r>
              <a:rPr lang="en-US" sz="1600" dirty="0">
                <a:latin typeface="+mn-lt"/>
              </a:rPr>
              <a:t>140 MJ stored beam energy in 2012</a:t>
            </a:r>
          </a:p>
          <a:p>
            <a:pPr algn="l"/>
            <a:r>
              <a:rPr lang="en-US" sz="1600" dirty="0">
                <a:solidFill>
                  <a:srgbClr val="800000"/>
                </a:solidFill>
                <a:latin typeface="+mn-lt"/>
              </a:rPr>
              <a:t>370 MJ design </a:t>
            </a:r>
            <a:r>
              <a:rPr lang="en-US" sz="1600" dirty="0">
                <a:latin typeface="+mn-lt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&gt; 700 MJ for HL-LHC!</a:t>
            </a:r>
          </a:p>
          <a:p>
            <a:pPr algn="l"/>
            <a:r>
              <a:rPr lang="en-US" sz="1600" dirty="0">
                <a:latin typeface="+mn-lt"/>
              </a:rPr>
              <a:t>830 MJ magnetic energy per sector at 6.5 </a:t>
            </a:r>
            <a:r>
              <a:rPr lang="en-US" sz="1600" dirty="0" err="1">
                <a:latin typeface="+mn-lt"/>
              </a:rPr>
              <a:t>TeV</a:t>
            </a:r>
            <a:endParaRPr lang="en-US" sz="1600" dirty="0">
              <a:latin typeface="+mn-lt"/>
            </a:endParaRPr>
          </a:p>
          <a:p>
            <a:pPr algn="l"/>
            <a:r>
              <a:rPr lang="en-US" sz="1600" dirty="0">
                <a:latin typeface="+mn-lt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/>
              </a:rPr>
              <a:t> ≈ 10 GJ total @ 7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/>
              </a:rPr>
              <a:t>TeV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5600" y="381000"/>
            <a:ext cx="896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"/>
                <a:cs typeface="Times"/>
              </a:rPr>
              <a:t>LHC:    8T magnets and 27km circumference </a:t>
            </a:r>
            <a:r>
              <a:rPr lang="en-US" sz="2800" dirty="0">
                <a:solidFill>
                  <a:schemeClr val="bg1"/>
                </a:solidFill>
                <a:latin typeface="Times"/>
                <a:cs typeface="Times"/>
                <a:sym typeface="Wingdings"/>
              </a:rPr>
              <a:t> 7 </a:t>
            </a:r>
            <a:r>
              <a:rPr lang="en-US" sz="2800" dirty="0" err="1">
                <a:solidFill>
                  <a:schemeClr val="bg1"/>
                </a:solidFill>
                <a:latin typeface="Times"/>
                <a:cs typeface="Times"/>
                <a:sym typeface="Wingdings"/>
              </a:rPr>
              <a:t>TeV</a:t>
            </a:r>
            <a:endParaRPr lang="en-US" sz="28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1219201"/>
            <a:ext cx="1447800" cy="32316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"/>
                <a:cs typeface="Times"/>
              </a:rPr>
              <a:t>Injection B2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629400" y="1524000"/>
            <a:ext cx="0" cy="53340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198685" y="2209801"/>
            <a:ext cx="1447800" cy="32316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"/>
                <a:cs typeface="Times"/>
              </a:rPr>
              <a:t>Injection B1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9829800" y="2590800"/>
            <a:ext cx="0" cy="53340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440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6AA9F40-FAAD-AAB3-AE91-AB069FF3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1" y="-53993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LHC: was already Considered from the Start of LEP</a:t>
            </a:r>
            <a:b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1989 to 2000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73855DB-A834-75B7-C01E-A89271FC83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83737" y="1143005"/>
            <a:ext cx="4011444" cy="4983160"/>
          </a:xfrm>
          <a:noFill/>
        </p:spPr>
      </p:pic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0E14F76E-8BC4-05D8-45FE-1A97B74CE6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81161" y="1216216"/>
            <a:ext cx="3745649" cy="52941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F3FAD8-73B3-B120-CE6D-57FC27E6C765}"/>
              </a:ext>
            </a:extLst>
          </p:cNvPr>
          <p:cNvSpPr txBox="1"/>
          <p:nvPr/>
        </p:nvSpPr>
        <p:spPr>
          <a:xfrm>
            <a:off x="10690063" y="1865870"/>
            <a:ext cx="1222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Lausanne </a:t>
            </a:r>
          </a:p>
          <a:p>
            <a:r>
              <a:rPr lang="en-CH" dirty="0"/>
              <a:t>ECFA-CERN</a:t>
            </a:r>
          </a:p>
          <a:p>
            <a:r>
              <a:rPr lang="en-CH" dirty="0"/>
              <a:t>Workshop</a:t>
            </a:r>
          </a:p>
          <a:p>
            <a:r>
              <a:rPr lang="en-CH" dirty="0"/>
              <a:t>1984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25D2403-F815-7075-5DEB-54DE11682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90" y="1143128"/>
            <a:ext cx="3594320" cy="5440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921A44-8443-6D22-6E12-5F8AFACE38ED}"/>
              </a:ext>
            </a:extLst>
          </p:cNvPr>
          <p:cNvSpPr txBox="1"/>
          <p:nvPr/>
        </p:nvSpPr>
        <p:spPr>
          <a:xfrm>
            <a:off x="254319" y="1865870"/>
            <a:ext cx="816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LEP </a:t>
            </a:r>
          </a:p>
          <a:p>
            <a:r>
              <a:rPr lang="en-CH" dirty="0"/>
              <a:t>Design</a:t>
            </a:r>
          </a:p>
          <a:p>
            <a:r>
              <a:rPr lang="en-CH" dirty="0"/>
              <a:t>Report</a:t>
            </a:r>
          </a:p>
          <a:p>
            <a:r>
              <a:rPr lang="en-CH" dirty="0"/>
              <a:t>1984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D00BE68B-5B41-169D-0ECA-0BC0E5713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684" y="0"/>
            <a:ext cx="473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643126" y="2287087"/>
            <a:ext cx="5625451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1983 	:	First studies for the LHC project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1988 	:	</a:t>
            </a:r>
            <a:r>
              <a:rPr lang="en-GB" sz="1600" b="1" dirty="0">
                <a:solidFill>
                  <a:schemeClr val="bg2"/>
                </a:solidFill>
                <a:ea typeface="ＭＳ Ｐゴシック" pitchFamily="20" charset="-128"/>
              </a:rPr>
              <a:t>First magnet model  (feasibility)</a:t>
            </a:r>
          </a:p>
          <a:p>
            <a:pPr marL="971550" indent="-971550" eaLnBrk="0" hangingPunct="0">
              <a:buFontTx/>
              <a:buAutoNum type="arabicPlain" startAt="1994"/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:	Approval by the CERN Council</a:t>
            </a:r>
          </a:p>
          <a:p>
            <a:pPr marL="993775" indent="-993775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1996-1999	:	Series production industrialisation</a:t>
            </a:r>
          </a:p>
          <a:p>
            <a:pPr marL="993775" indent="-993775" eaLnBrk="0" hangingPunct="0">
              <a:buAutoNum type="arabicPlain" startAt="1998"/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:	Declaration of Public Utility &amp; </a:t>
            </a:r>
          </a:p>
          <a:p>
            <a:pPr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                    Start of civil engineering	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1998-2000	:	Placement of main production contracts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2004	: 	Start of the LHC installation</a:t>
            </a:r>
          </a:p>
          <a:p>
            <a:pPr marL="971550" indent="-971550" eaLnBrk="0" hangingPunct="0">
              <a:tabLst>
                <a:tab pos="1147763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2005-2007	:	Magnets Installation in the tunnel</a:t>
            </a:r>
          </a:p>
          <a:p>
            <a:pPr marL="985838" indent="-985838" eaLnBrk="0" hangingPunct="0">
              <a:tabLst>
                <a:tab pos="1147763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2006-2008	:	Hardware commissioning</a:t>
            </a:r>
          </a:p>
          <a:p>
            <a:pPr marL="985838" indent="-985838" eaLnBrk="0" hangingPunct="0">
              <a:tabLst>
                <a:tab pos="1147763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2008-2009	:	Beam commissioning and repair </a:t>
            </a:r>
          </a:p>
          <a:p>
            <a:pPr marL="985838" indent="-985838" eaLnBrk="0" hangingPunct="0">
              <a:tabLst>
                <a:tab pos="1147763" algn="l"/>
              </a:tabLst>
            </a:pPr>
            <a:r>
              <a:rPr lang="en-GB" sz="1400" b="1" dirty="0">
                <a:solidFill>
                  <a:srgbClr val="008000"/>
                </a:solidFill>
                <a:ea typeface="ＭＳ Ｐゴシック" pitchFamily="20" charset="-128"/>
              </a:rPr>
              <a:t>	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FF0000"/>
                </a:solidFill>
                <a:ea typeface="ＭＳ Ｐゴシック" pitchFamily="20" charset="-128"/>
              </a:rPr>
              <a:t>2010-2026	:	Physics exploitation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FF0000"/>
                </a:solidFill>
                <a:ea typeface="ＭＳ Ｐゴシック" pitchFamily="20" charset="-128"/>
              </a:rPr>
              <a:t>				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045660" y="1062950"/>
            <a:ext cx="38237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20" charset="-128"/>
              </a:rPr>
              <a:t>14 </a:t>
            </a:r>
            <a:r>
              <a:rPr lang="en-GB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20" charset="-128"/>
              </a:rPr>
              <a:t>TeV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20" charset="-128"/>
              </a:rPr>
              <a:t>  proton-proton accelerator-collider built in the LEP tunnel</a:t>
            </a:r>
          </a:p>
        </p:txBody>
      </p:sp>
      <p:sp>
        <p:nvSpPr>
          <p:cNvPr id="23558" name="Titel 1"/>
          <p:cNvSpPr>
            <a:spLocks/>
          </p:cNvSpPr>
          <p:nvPr/>
        </p:nvSpPr>
        <p:spPr bwMode="auto">
          <a:xfrm>
            <a:off x="2207569" y="108543"/>
            <a:ext cx="80946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4000" b="1" u="sng" dirty="0">
                <a:solidFill>
                  <a:srgbClr val="FF0000"/>
                </a:solidFill>
                <a:latin typeface="Garamond" panose="02020404030301010803" pitchFamily="18" charset="0"/>
                <a:ea typeface="ＭＳ Ｐゴシック" pitchFamily="20" charset="-128"/>
              </a:rPr>
              <a:t>LHC (Large Hadron Collider)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088" y="1081660"/>
            <a:ext cx="3645220" cy="434825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34856" y="1855038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fr-FR" dirty="0">
                <a:solidFill>
                  <a:srgbClr val="0C377B"/>
                </a:solidFill>
                <a:ea typeface="ＭＳ Ｐゴシック" pitchFamily="-112" charset="-128"/>
              </a:rPr>
              <a:t>Lead-Lead  (Lead-proton) collisions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6241946"/>
            <a:ext cx="3931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dirty="0">
                <a:solidFill>
                  <a:srgbClr val="FFFFFF"/>
                </a:solidFill>
                <a:ea typeface="ＭＳ Ｐゴシック" pitchFamily="20" charset="-128"/>
                <a:sym typeface="Monotype Sorts" pitchFamily="2" charset="2"/>
              </a:rPr>
              <a:t>A 27 km circumference collider…</a:t>
            </a:r>
          </a:p>
        </p:txBody>
      </p:sp>
      <p:sp>
        <p:nvSpPr>
          <p:cNvPr id="3" name="Curved Left Arrow 2">
            <a:extLst>
              <a:ext uri="{FF2B5EF4-FFF2-40B4-BE49-F238E27FC236}">
                <a16:creationId xmlns:a16="http://schemas.microsoft.com/office/drawing/2014/main" id="{C7FD35D8-2E1F-A846-8A06-3A861DFC0F96}"/>
              </a:ext>
            </a:extLst>
          </p:cNvPr>
          <p:cNvSpPr/>
          <p:nvPr/>
        </p:nvSpPr>
        <p:spPr>
          <a:xfrm>
            <a:off x="6254900" y="2650331"/>
            <a:ext cx="591671" cy="1933175"/>
          </a:xfrm>
          <a:prstGeom prst="curvedLeftArrow">
            <a:avLst>
              <a:gd name="adj1" fmla="val 13527"/>
              <a:gd name="adj2" fmla="val 50000"/>
              <a:gd name="adj3" fmla="val 25000"/>
            </a:avLst>
          </a:prstGeom>
          <a:solidFill>
            <a:schemeClr val="accent1"/>
          </a:solidFill>
          <a:ln>
            <a:tailEnd type="non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C81F6-27D8-3F4B-A849-84B1B4359AED}"/>
              </a:ext>
            </a:extLst>
          </p:cNvPr>
          <p:cNvSpPr txBox="1"/>
          <p:nvPr/>
        </p:nvSpPr>
        <p:spPr>
          <a:xfrm>
            <a:off x="6888089" y="2617742"/>
            <a:ext cx="499226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Ca. 20 years magnet development!!!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56481-4B35-FA4A-9980-121666412856}"/>
              </a:ext>
            </a:extLst>
          </p:cNvPr>
          <p:cNvSpPr txBox="1"/>
          <p:nvPr/>
        </p:nvSpPr>
        <p:spPr>
          <a:xfrm>
            <a:off x="1757152" y="5766118"/>
            <a:ext cx="8677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 Significant Time scale extending well beyond that of a physicist career!!!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B47A2E7-BCA6-5A46-B613-235394A58DDD}"/>
              </a:ext>
            </a:extLst>
          </p:cNvPr>
          <p:cNvSpPr txBox="1">
            <a:spLocks/>
          </p:cNvSpPr>
          <p:nvPr/>
        </p:nvSpPr>
        <p:spPr>
          <a:xfrm>
            <a:off x="11834477" y="6537960"/>
            <a:ext cx="3556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8A2D03-466B-4AD7-AC70-B2955EB43184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2" name="Curved Left Arrow 11">
            <a:extLst>
              <a:ext uri="{FF2B5EF4-FFF2-40B4-BE49-F238E27FC236}">
                <a16:creationId xmlns:a16="http://schemas.microsoft.com/office/drawing/2014/main" id="{A96694BC-4F06-4A45-913F-B362F46D6BF3}"/>
              </a:ext>
            </a:extLst>
          </p:cNvPr>
          <p:cNvSpPr/>
          <p:nvPr/>
        </p:nvSpPr>
        <p:spPr>
          <a:xfrm>
            <a:off x="6535244" y="2314128"/>
            <a:ext cx="591671" cy="3178504"/>
          </a:xfrm>
          <a:prstGeom prst="curvedLeftArrow">
            <a:avLst>
              <a:gd name="adj1" fmla="val 13527"/>
              <a:gd name="adj2" fmla="val 50000"/>
              <a:gd name="adj3" fmla="val 25000"/>
            </a:avLst>
          </a:prstGeom>
          <a:solidFill>
            <a:schemeClr val="accent1"/>
          </a:solidFill>
          <a:ln>
            <a:tailEnd type="non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FA233-18B4-3C42-8103-799EEEE96A2B}"/>
              </a:ext>
            </a:extLst>
          </p:cNvPr>
          <p:cNvSpPr txBox="1"/>
          <p:nvPr/>
        </p:nvSpPr>
        <p:spPr>
          <a:xfrm>
            <a:off x="6889878" y="5012214"/>
            <a:ext cx="499047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Ca. 30 years machine development!!!</a:t>
            </a:r>
          </a:p>
        </p:txBody>
      </p:sp>
    </p:spTree>
    <p:extLst>
      <p:ext uri="{BB962C8B-B14F-4D97-AF65-F5344CB8AC3E}">
        <p14:creationId xmlns:p14="http://schemas.microsoft.com/office/powerpoint/2010/main" val="295699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3" grpId="0" animBg="1"/>
      <p:bldP spid="4" grpId="0" animBg="1"/>
      <p:bldP spid="5" grpId="0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6" name="Text Box 8"/>
          <p:cNvSpPr txBox="1">
            <a:spLocks noChangeArrowheads="1"/>
          </p:cNvSpPr>
          <p:nvPr/>
        </p:nvSpPr>
        <p:spPr bwMode="auto">
          <a:xfrm>
            <a:off x="1315592" y="1700808"/>
            <a:ext cx="8153400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2"/>
                </a:solidFill>
              </a:rPr>
              <a:t>p collisions</a:t>
            </a:r>
            <a:r>
              <a:rPr lang="en-US" dirty="0">
                <a:solidFill>
                  <a:srgbClr val="3333CC"/>
                </a:solidFill>
              </a:rPr>
              <a:t>         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-25000" dirty="0" err="1">
                <a:solidFill>
                  <a:srgbClr val="FF0000"/>
                </a:solidFill>
              </a:rPr>
              <a:t>beam</a:t>
            </a:r>
            <a:r>
              <a:rPr lang="en-US" dirty="0">
                <a:solidFill>
                  <a:srgbClr val="FF0000"/>
                </a:solidFill>
              </a:rPr>
              <a:t> &gt; 5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3333CC"/>
                </a:solidFill>
              </a:rPr>
              <a:t>             </a:t>
            </a:r>
            <a:r>
              <a:rPr lang="en-US" dirty="0">
                <a:solidFill>
                  <a:schemeClr val="tx2"/>
                </a:solidFill>
              </a:rPr>
              <a:t>LHC: E = 7 </a:t>
            </a:r>
            <a:r>
              <a:rPr lang="en-US" dirty="0" err="1">
                <a:solidFill>
                  <a:schemeClr val="tx2"/>
                </a:solidFill>
              </a:rPr>
              <a:t>TeV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3236" y="274270"/>
            <a:ext cx="8791575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</a:rPr>
              <a:t>LHC Performance Measures:</a:t>
            </a:r>
          </a:p>
        </p:txBody>
      </p:sp>
      <p:sp>
        <p:nvSpPr>
          <p:cNvPr id="1235971" name="Rectangle 3"/>
          <p:cNvSpPr>
            <a:spLocks noChangeArrowheads="1"/>
          </p:cNvSpPr>
          <p:nvPr/>
        </p:nvSpPr>
        <p:spPr bwMode="auto">
          <a:xfrm>
            <a:off x="695400" y="12954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35974" name="Text Box 6"/>
          <p:cNvSpPr txBox="1">
            <a:spLocks noChangeArrowheads="1"/>
          </p:cNvSpPr>
          <p:nvPr/>
        </p:nvSpPr>
        <p:spPr bwMode="auto">
          <a:xfrm>
            <a:off x="1308176" y="1143000"/>
            <a:ext cx="8083929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Collision energy:</a:t>
            </a:r>
            <a:r>
              <a:rPr lang="en-US" dirty="0">
                <a:solidFill>
                  <a:srgbClr val="3333CC"/>
                </a:solidFill>
              </a:rPr>
              <a:t> e.g. LHC: probing limits of SM;  E</a:t>
            </a:r>
            <a:r>
              <a:rPr lang="en-US" baseline="-25000" dirty="0">
                <a:solidFill>
                  <a:srgbClr val="3333CC"/>
                </a:solidFill>
              </a:rPr>
              <a:t>CM</a:t>
            </a:r>
            <a:r>
              <a:rPr lang="en-US" dirty="0">
                <a:solidFill>
                  <a:srgbClr val="3333CC"/>
                </a:solidFill>
              </a:rPr>
              <a:t> &gt; 1 </a:t>
            </a:r>
            <a:r>
              <a:rPr lang="en-US" dirty="0" err="1">
                <a:solidFill>
                  <a:srgbClr val="3333CC"/>
                </a:solidFill>
              </a:rPr>
              <a:t>TeV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35977" name="Rectangle 9"/>
          <p:cNvSpPr>
            <a:spLocks noChangeArrowheads="1"/>
          </p:cNvSpPr>
          <p:nvPr/>
        </p:nvSpPr>
        <p:spPr bwMode="auto">
          <a:xfrm>
            <a:off x="695400" y="2984129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35978" name="Text Box 10"/>
          <p:cNvSpPr txBox="1">
            <a:spLocks noChangeArrowheads="1"/>
          </p:cNvSpPr>
          <p:nvPr/>
        </p:nvSpPr>
        <p:spPr bwMode="auto">
          <a:xfrm>
            <a:off x="1308176" y="2831728"/>
            <a:ext cx="5904037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Instantaneous luminosity:</a:t>
            </a:r>
            <a:r>
              <a:rPr lang="en-US" dirty="0">
                <a:solidFill>
                  <a:srgbClr val="3333CC"/>
                </a:solidFill>
              </a:rPr>
              <a:t>  # events in detector</a:t>
            </a:r>
          </a:p>
        </p:txBody>
      </p:sp>
      <p:sp>
        <p:nvSpPr>
          <p:cNvPr id="1235979" name="Rectangle 11"/>
          <p:cNvSpPr>
            <a:spLocks noChangeArrowheads="1"/>
          </p:cNvSpPr>
          <p:nvPr/>
        </p:nvSpPr>
        <p:spPr bwMode="auto">
          <a:xfrm>
            <a:off x="695400" y="47244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35980" name="Text Box 12"/>
          <p:cNvSpPr txBox="1">
            <a:spLocks noChangeArrowheads="1"/>
          </p:cNvSpPr>
          <p:nvPr/>
        </p:nvSpPr>
        <p:spPr bwMode="auto">
          <a:xfrm>
            <a:off x="1308176" y="4570413"/>
            <a:ext cx="3608537" cy="4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Integrated luminosity:       </a:t>
            </a:r>
            <a:r>
              <a:rPr lang="en-US" sz="2600" dirty="0">
                <a:solidFill>
                  <a:schemeClr val="tx1"/>
                </a:solidFill>
                <a:latin typeface="Gill Sans" charset="0"/>
              </a:rPr>
              <a:t>L</a:t>
            </a:r>
            <a:endParaRPr lang="en-US" sz="2600" dirty="0">
              <a:solidFill>
                <a:srgbClr val="3333CC"/>
              </a:solidFill>
            </a:endParaRPr>
          </a:p>
        </p:txBody>
      </p:sp>
      <p:sp>
        <p:nvSpPr>
          <p:cNvPr id="1235982" name="Line 14"/>
          <p:cNvSpPr>
            <a:spLocks noChangeShapeType="1"/>
          </p:cNvSpPr>
          <p:nvPr/>
        </p:nvSpPr>
        <p:spPr bwMode="auto">
          <a:xfrm>
            <a:off x="5544692" y="1968982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35983" name="Line 15"/>
          <p:cNvSpPr>
            <a:spLocks noChangeShapeType="1"/>
          </p:cNvSpPr>
          <p:nvPr/>
        </p:nvSpPr>
        <p:spPr bwMode="auto">
          <a:xfrm>
            <a:off x="2953892" y="1930882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graphicFrame>
        <p:nvGraphicFramePr>
          <p:cNvPr id="123598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287905"/>
              </p:ext>
            </p:extLst>
          </p:nvPr>
        </p:nvGraphicFramePr>
        <p:xfrm>
          <a:off x="7882882" y="2780928"/>
          <a:ext cx="118181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300" imgH="215900" progId="Equation.3">
                  <p:embed/>
                </p:oleObj>
              </mc:Choice>
              <mc:Fallback>
                <p:oleObj name="Equation" r:id="rId3" imgW="622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2882" y="2780928"/>
                        <a:ext cx="1181818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5985" name="Text Box 17"/>
          <p:cNvSpPr txBox="1">
            <a:spLocks noChangeArrowheads="1"/>
          </p:cNvSpPr>
          <p:nvPr/>
        </p:nvSpPr>
        <p:spPr bwMode="auto">
          <a:xfrm>
            <a:off x="1315592" y="5226051"/>
            <a:ext cx="10397032" cy="120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rgbClr val="27551F"/>
                </a:solidFill>
              </a:rPr>
              <a:t>depends on the beam lifetime, the LHC cycle and</a:t>
            </a:r>
            <a:r>
              <a:rPr lang="ja-JP" altLang="en-US">
                <a:solidFill>
                  <a:srgbClr val="27551F"/>
                </a:solidFill>
                <a:latin typeface="Arial"/>
              </a:rPr>
              <a:t>‘</a:t>
            </a:r>
            <a:r>
              <a:rPr lang="en-US" dirty="0">
                <a:solidFill>
                  <a:srgbClr val="27551F"/>
                </a:solidFill>
              </a:rPr>
              <a:t>turn around</a:t>
            </a:r>
            <a:r>
              <a:rPr lang="ja-JP" altLang="en-US" dirty="0">
                <a:solidFill>
                  <a:srgbClr val="27551F"/>
                </a:solidFill>
                <a:latin typeface="Arial"/>
              </a:rPr>
              <a:t>’</a:t>
            </a:r>
            <a:r>
              <a:rPr lang="en-US" dirty="0">
                <a:solidFill>
                  <a:srgbClr val="27551F"/>
                </a:solidFill>
              </a:rPr>
              <a:t> time and overall accelerator efficiency 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 designed for 300 fbarn</a:t>
            </a:r>
            <a:r>
              <a:rPr lang="en-US" baseline="30000" dirty="0">
                <a:solidFill>
                  <a:srgbClr val="0070C0"/>
                </a:solidFill>
                <a:sym typeface="Wingdings" pitchFamily="2" charset="2"/>
              </a:rPr>
              <a:t>-1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!!! </a:t>
            </a:r>
          </a:p>
          <a:p>
            <a:pPr algn="l" eaLnBrk="1" hangingPunct="1"/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[ca. 20 times the previously existing world production of hadronic collisions!]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35986" name="Text Box 18"/>
          <p:cNvSpPr txBox="1">
            <a:spLocks noChangeArrowheads="1"/>
          </p:cNvSpPr>
          <p:nvPr/>
        </p:nvSpPr>
        <p:spPr bwMode="auto">
          <a:xfrm>
            <a:off x="1393900" y="3593728"/>
            <a:ext cx="8153400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2"/>
                </a:solidFill>
              </a:rPr>
              <a:t>rare events           </a:t>
            </a:r>
            <a:r>
              <a:rPr lang="en-US" dirty="0">
                <a:solidFill>
                  <a:srgbClr val="2519FF"/>
                </a:solidFill>
              </a:rPr>
              <a:t>L &gt; 10</a:t>
            </a:r>
            <a:r>
              <a:rPr lang="en-US" baseline="30000" dirty="0">
                <a:solidFill>
                  <a:srgbClr val="2519FF"/>
                </a:solidFill>
              </a:rPr>
              <a:t>33</a:t>
            </a:r>
            <a:r>
              <a:rPr lang="en-US" dirty="0">
                <a:solidFill>
                  <a:srgbClr val="2519FF"/>
                </a:solidFill>
              </a:rPr>
              <a:t>cm</a:t>
            </a:r>
            <a:r>
              <a:rPr lang="en-US" baseline="30000" dirty="0">
                <a:solidFill>
                  <a:srgbClr val="2519FF"/>
                </a:solidFill>
              </a:rPr>
              <a:t>-2</a:t>
            </a:r>
            <a:r>
              <a:rPr lang="en-US" dirty="0">
                <a:solidFill>
                  <a:srgbClr val="2519FF"/>
                </a:solidFill>
              </a:rPr>
              <a:t>sec</a:t>
            </a:r>
            <a:r>
              <a:rPr lang="en-US" baseline="30000" dirty="0">
                <a:solidFill>
                  <a:srgbClr val="2519FF"/>
                </a:solidFill>
              </a:rPr>
              <a:t>-1</a:t>
            </a:r>
            <a:r>
              <a:rPr lang="en-US" dirty="0">
                <a:solidFill>
                  <a:schemeClr val="tx2"/>
                </a:solidFill>
              </a:rPr>
              <a:t>              </a:t>
            </a:r>
            <a:r>
              <a:rPr lang="en-US" dirty="0">
                <a:solidFill>
                  <a:srgbClr val="FF0000"/>
                </a:solidFill>
              </a:rPr>
              <a:t>L = 10</a:t>
            </a:r>
            <a:r>
              <a:rPr lang="en-US" baseline="30000" dirty="0">
                <a:solidFill>
                  <a:srgbClr val="FF0000"/>
                </a:solidFill>
              </a:rPr>
              <a:t>34</a:t>
            </a:r>
            <a:r>
              <a:rPr lang="en-US" dirty="0">
                <a:solidFill>
                  <a:srgbClr val="FF0000"/>
                </a:solidFill>
              </a:rPr>
              <a:t>cm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sec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35987" name="Line 19"/>
          <p:cNvSpPr>
            <a:spLocks noChangeShapeType="1"/>
          </p:cNvSpPr>
          <p:nvPr/>
        </p:nvSpPr>
        <p:spPr bwMode="auto">
          <a:xfrm>
            <a:off x="3095700" y="3860428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35988" name="Line 20"/>
          <p:cNvSpPr>
            <a:spLocks noChangeShapeType="1"/>
          </p:cNvSpPr>
          <p:nvPr/>
        </p:nvSpPr>
        <p:spPr bwMode="auto">
          <a:xfrm>
            <a:off x="6245300" y="3847728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graphicFrame>
        <p:nvGraphicFramePr>
          <p:cNvPr id="123598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692417"/>
              </p:ext>
            </p:extLst>
          </p:nvPr>
        </p:nvGraphicFramePr>
        <p:xfrm>
          <a:off x="5419800" y="4495801"/>
          <a:ext cx="1406526" cy="72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73100" imgH="279400" progId="Equation.3">
                  <p:embed/>
                </p:oleObj>
              </mc:Choice>
              <mc:Fallback>
                <p:oleObj name="Equation" r:id="rId5" imgW="673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800" y="4495801"/>
                        <a:ext cx="1406526" cy="7293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312400" y="6550660"/>
            <a:ext cx="355600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8A2D03-466B-4AD7-AC70-B2955EB43184}" type="slidenum">
              <a:rPr lang="en-US" sz="1200"/>
              <a:pPr>
                <a:defRPr/>
              </a:pPr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9426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5049" y="116633"/>
            <a:ext cx="882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u="sng" dirty="0">
                <a:solidFill>
                  <a:srgbClr val="FF0000"/>
                </a:solidFill>
              </a:rPr>
              <a:t>Peak luminosities of Hadron colliders</a:t>
            </a:r>
            <a:endParaRPr lang="en-GB" sz="4400" u="sng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7488" y="824519"/>
            <a:ext cx="8873604" cy="5879147"/>
            <a:chOff x="467544" y="978853"/>
            <a:chExt cx="8873604" cy="58791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978853"/>
              <a:ext cx="7528361" cy="58791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92941" y="4917894"/>
              <a:ext cx="164820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</a:rPr>
                <a:t>V. </a:t>
              </a:r>
              <a:r>
                <a:rPr lang="en-US" sz="1400" dirty="0" err="1">
                  <a:solidFill>
                    <a:prstClr val="black"/>
                  </a:solidFill>
                </a:rPr>
                <a:t>Shiltsev</a:t>
              </a:r>
              <a:r>
                <a:rPr lang="en-US" sz="1400" dirty="0">
                  <a:solidFill>
                    <a:prstClr val="black"/>
                  </a:solidFill>
                </a:rPr>
                <a:t>,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</a:rPr>
                <a:t>Physics </a:t>
              </a:r>
              <a:r>
                <a:rPr lang="en-US" sz="1400" dirty="0" err="1">
                  <a:solidFill>
                    <a:prstClr val="black"/>
                  </a:solidFill>
                </a:rPr>
                <a:t>Uspekhi</a:t>
              </a:r>
              <a:r>
                <a:rPr lang="en-US" sz="1400" dirty="0">
                  <a:solidFill>
                    <a:prstClr val="black"/>
                  </a:solidFill>
                </a:rPr>
                <a:t> 55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</a:rPr>
                <a:t>(2012) 965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2915816" y="2924944"/>
              <a:ext cx="1296144" cy="1008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4211960" y="1916832"/>
              <a:ext cx="3312368" cy="1008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076056" y="3429000"/>
              <a:ext cx="504056" cy="36004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564904"/>
              <a:ext cx="1800200" cy="86409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940152" y="3212976"/>
              <a:ext cx="864096" cy="3600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 bwMode="auto">
          <a:xfrm flipV="1">
            <a:off x="8544274" y="5713174"/>
            <a:ext cx="2015049" cy="9762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9447897" y="5618608"/>
            <a:ext cx="0" cy="10432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0528017" y="5618608"/>
            <a:ext cx="0" cy="104328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9070039" y="571364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00056" y="571364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2030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10095969" y="826392"/>
            <a:ext cx="72008" cy="7620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spcFirstLastPara="0" vertOverflow="overflow" horzOverflow="overflow" vert="eaVert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27551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8544272" y="1304734"/>
            <a:ext cx="749064" cy="457765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9274899" y="891435"/>
            <a:ext cx="831617" cy="439015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 bwMode="auto">
          <a:xfrm>
            <a:off x="9231873" y="1293573"/>
            <a:ext cx="72008" cy="7620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spcFirstLastPara="0" vertOverflow="overflow" horzOverflow="overflow" vert="eaVert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6274" y="991894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LHC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91858" y="898400"/>
            <a:ext cx="934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HL-LHC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7719707" y="2698600"/>
            <a:ext cx="680551" cy="144016"/>
          </a:xfrm>
          <a:prstGeom prst="line">
            <a:avLst/>
          </a:prstGeom>
          <a:noFill/>
          <a:ln w="22225" cap="flat" cmpd="sng" algn="ctr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>
          <a:xfrm flipV="1">
            <a:off x="3795521" y="4705664"/>
            <a:ext cx="2160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795521" y="4930848"/>
            <a:ext cx="21602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795521" y="5146872"/>
            <a:ext cx="216024" cy="0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795521" y="5362896"/>
            <a:ext cx="21602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11421" y="44988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Proton / Proton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11421" y="4705532"/>
            <a:ext cx="205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Proton / Anti-proton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1421" y="4930848"/>
            <a:ext cx="252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Polarized Proton / Proton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11419" y="5146872"/>
            <a:ext cx="17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Electron / Proton</a:t>
            </a:r>
          </a:p>
        </p:txBody>
      </p:sp>
    </p:spTree>
    <p:extLst>
      <p:ext uri="{BB962C8B-B14F-4D97-AF65-F5344CB8AC3E}">
        <p14:creationId xmlns:p14="http://schemas.microsoft.com/office/powerpoint/2010/main" val="36809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07031_01-A4-at-144-dpi.jpg"/>
          <p:cNvPicPr>
            <a:picLocks noChangeAspect="1"/>
          </p:cNvPicPr>
          <p:nvPr/>
        </p:nvPicPr>
        <p:blipFill>
          <a:blip r:embed="rId2">
            <a:lum bright="-2000" contrast="2000"/>
          </a:blip>
          <a:stretch>
            <a:fillRect/>
          </a:stretch>
        </p:blipFill>
        <p:spPr>
          <a:xfrm>
            <a:off x="1524001" y="-12958"/>
            <a:ext cx="9161277" cy="6870958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11200" y="88107"/>
            <a:ext cx="1066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4000" kern="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rPr>
              <a:t>LHC in the Geneva Basin and </a:t>
            </a:r>
            <a:r>
              <a:rPr lang="fr-CH" sz="4000" kern="0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rPr>
              <a:t>its</a:t>
            </a:r>
            <a:r>
              <a:rPr lang="fr-CH" sz="4000" kern="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fr-CH" sz="4000" kern="0" dirty="0" err="1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rPr>
              <a:t>Experiments</a:t>
            </a:r>
            <a:endParaRPr lang="en-GB" sz="4000" kern="0" dirty="0">
              <a:solidFill>
                <a:srgbClr val="FFFFFF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Helvetica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" name="Picture 42" descr="0510028_03-A4-at-144-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1" y="4917072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05138" y="4648200"/>
            <a:ext cx="2326967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27 km circumference</a:t>
            </a:r>
            <a:endParaRPr lang="en-GB" dirty="0">
              <a:solidFill>
                <a:srgbClr val="0000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1524000" y="1676400"/>
            <a:ext cx="2667000" cy="2438400"/>
            <a:chOff x="288" y="1072"/>
            <a:chExt cx="1680" cy="1536"/>
          </a:xfrm>
        </p:grpSpPr>
        <p:sp>
          <p:nvSpPr>
            <p:cNvPr id="10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3" name="Picture 73" descr="bul-pho-2007-07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4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15" name="Group 75"/>
          <p:cNvGrpSpPr>
            <a:grpSpLocks/>
          </p:cNvGrpSpPr>
          <p:nvPr/>
        </p:nvGrpSpPr>
        <p:grpSpPr bwMode="auto">
          <a:xfrm>
            <a:off x="8559800" y="3733799"/>
            <a:ext cx="1955800" cy="1830388"/>
            <a:chOff x="304" y="2344"/>
            <a:chExt cx="1232" cy="1153"/>
          </a:xfrm>
        </p:grpSpPr>
        <p:sp>
          <p:nvSpPr>
            <p:cNvPr id="16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9" name="Picture 79" descr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0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-128"/>
              </a:endParaRPr>
            </a:p>
          </p:txBody>
        </p:sp>
      </p:grpSp>
      <p:grpSp>
        <p:nvGrpSpPr>
          <p:cNvPr id="21" name="Group 81"/>
          <p:cNvGrpSpPr>
            <a:grpSpLocks/>
          </p:cNvGrpSpPr>
          <p:nvPr/>
        </p:nvGrpSpPr>
        <p:grpSpPr bwMode="auto">
          <a:xfrm>
            <a:off x="5410201" y="762001"/>
            <a:ext cx="2244725" cy="1978025"/>
            <a:chOff x="4224" y="1084"/>
            <a:chExt cx="1414" cy="1246"/>
          </a:xfrm>
        </p:grpSpPr>
        <p:grpSp>
          <p:nvGrpSpPr>
            <p:cNvPr id="22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25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pic>
            <p:nvPicPr>
              <p:cNvPr id="28" name="Picture 86" descr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3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4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29" name="Group 89"/>
          <p:cNvGrpSpPr>
            <a:grpSpLocks/>
          </p:cNvGrpSpPr>
          <p:nvPr/>
        </p:nvGrpSpPr>
        <p:grpSpPr bwMode="auto">
          <a:xfrm>
            <a:off x="8001001" y="761999"/>
            <a:ext cx="2667002" cy="2286000"/>
            <a:chOff x="3408" y="2112"/>
            <a:chExt cx="1680" cy="1440"/>
          </a:xfrm>
        </p:grpSpPr>
        <p:grpSp>
          <p:nvGrpSpPr>
            <p:cNvPr id="30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2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pic>
            <p:nvPicPr>
              <p:cNvPr id="35" name="Picture 94" descr="0511013_0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1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charset="-128"/>
                </a:rPr>
                <a:t>ATLAS</a:t>
              </a:r>
            </a:p>
          </p:txBody>
        </p:sp>
      </p:grpSp>
      <p:sp>
        <p:nvSpPr>
          <p:cNvPr id="37" name="Rectangle 8">
            <a:extLst>
              <a:ext uri="{FF2B5EF4-FFF2-40B4-BE49-F238E27FC236}">
                <a16:creationId xmlns:a16="http://schemas.microsoft.com/office/drawing/2014/main" id="{DBCB8DBE-5239-1045-A42D-D75C98CBA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100" y="5237589"/>
            <a:ext cx="2980304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Super Conducting Magnets</a:t>
            </a:r>
            <a:endParaRPr lang="en-GB" dirty="0">
              <a:solidFill>
                <a:srgbClr val="0000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8441C3-CEAB-4640-807D-D1DB322529DD}"/>
              </a:ext>
            </a:extLst>
          </p:cNvPr>
          <p:cNvSpPr txBox="1"/>
          <p:nvPr/>
        </p:nvSpPr>
        <p:spPr>
          <a:xfrm>
            <a:off x="2138666" y="3804669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>
                <a:solidFill>
                  <a:srgbClr val="FFFFFF"/>
                </a:solidFill>
                <a:ea typeface="ＭＳ Ｐゴシック" pitchFamily="-112" charset="-128"/>
              </a:rPr>
              <a:t>Features proton-proton and Lead-Lead and Lead-proton collisions!</a:t>
            </a:r>
          </a:p>
        </p:txBody>
      </p:sp>
    </p:spTree>
    <p:extLst>
      <p:ext uri="{BB962C8B-B14F-4D97-AF65-F5344CB8AC3E}">
        <p14:creationId xmlns:p14="http://schemas.microsoft.com/office/powerpoint/2010/main" val="33304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95600" y="1295400"/>
            <a:ext cx="838200" cy="60016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/>
                <a:cs typeface="Times"/>
              </a:rPr>
              <a:t>Beam dumps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9800" y="1219201"/>
            <a:ext cx="1447800" cy="32316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/>
                <a:cs typeface="Times"/>
              </a:rPr>
              <a:t>Injection B2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98685" y="2209801"/>
            <a:ext cx="1447800" cy="32316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/>
                <a:cs typeface="Times"/>
              </a:rPr>
              <a:t>Injection B1</a:t>
            </a:r>
          </a:p>
        </p:txBody>
      </p:sp>
      <p:pic>
        <p:nvPicPr>
          <p:cNvPr id="21" name="Picture 20" descr="9906026.jpg">
            <a:extLst>
              <a:ext uri="{FF2B5EF4-FFF2-40B4-BE49-F238E27FC236}">
                <a16:creationId xmlns:a16="http://schemas.microsoft.com/office/drawing/2014/main" id="{F923BC67-5ED3-8344-97D8-094708F823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53" y="483410"/>
            <a:ext cx="8178800" cy="5891179"/>
          </a:xfrm>
          <a:prstGeom prst="rect">
            <a:avLst/>
          </a:prstGeom>
        </p:spPr>
      </p:pic>
      <p:pic>
        <p:nvPicPr>
          <p:cNvPr id="25" name="Picture 24" descr="F8.large.jpg">
            <a:extLst>
              <a:ext uri="{FF2B5EF4-FFF2-40B4-BE49-F238E27FC236}">
                <a16:creationId xmlns:a16="http://schemas.microsoft.com/office/drawing/2014/main" id="{B580CAD4-4275-ED4A-82E9-25BD59CFF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2" y="447720"/>
            <a:ext cx="9187641" cy="38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Picture 24" descr="beam-colli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295400"/>
            <a:ext cx="59324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188914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altLang="x-none" sz="4400" u="sng">
                <a:solidFill>
                  <a:srgbClr val="FF0000"/>
                </a:solidFill>
              </a:rPr>
              <a:t>Luminosity</a:t>
            </a:r>
          </a:p>
        </p:txBody>
      </p:sp>
      <p:sp>
        <p:nvSpPr>
          <p:cNvPr id="62473" name="Rectangle 3"/>
          <p:cNvSpPr>
            <a:spLocks noChangeArrowheads="1"/>
          </p:cNvSpPr>
          <p:nvPr/>
        </p:nvSpPr>
        <p:spPr bwMode="auto">
          <a:xfrm>
            <a:off x="2054225" y="12192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endParaRPr lang="en-GB" altLang="x-none">
              <a:solidFill>
                <a:schemeClr val="tx1"/>
              </a:solidFill>
            </a:endParaRPr>
          </a:p>
        </p:txBody>
      </p:sp>
      <p:sp>
        <p:nvSpPr>
          <p:cNvPr id="62475" name="Text Box 6"/>
          <p:cNvSpPr txBox="1">
            <a:spLocks noChangeArrowheads="1"/>
          </p:cNvSpPr>
          <p:nvPr/>
        </p:nvSpPr>
        <p:spPr bwMode="auto">
          <a:xfrm>
            <a:off x="2593976" y="1066800"/>
            <a:ext cx="26146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rgbClr val="3333CC"/>
                </a:solidFill>
              </a:rPr>
              <a:t>colliding bunches:</a:t>
            </a:r>
          </a:p>
        </p:txBody>
      </p:sp>
      <p:sp>
        <p:nvSpPr>
          <p:cNvPr id="62476" name="Text Box 18"/>
          <p:cNvSpPr txBox="1">
            <a:spLocks noChangeArrowheads="1"/>
          </p:cNvSpPr>
          <p:nvPr/>
        </p:nvSpPr>
        <p:spPr bwMode="auto">
          <a:xfrm>
            <a:off x="4699000" y="3048000"/>
            <a:ext cx="863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chemeClr val="tx1"/>
                </a:solidFill>
              </a:rPr>
              <a:t>with:</a:t>
            </a:r>
          </a:p>
        </p:txBody>
      </p:sp>
      <p:sp>
        <p:nvSpPr>
          <p:cNvPr id="62477" name="Text Box 20"/>
          <p:cNvSpPr txBox="1">
            <a:spLocks noChangeArrowheads="1"/>
          </p:cNvSpPr>
          <p:nvPr/>
        </p:nvSpPr>
        <p:spPr bwMode="auto">
          <a:xfrm>
            <a:off x="3048001" y="3778250"/>
            <a:ext cx="7326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rgbClr val="27551F"/>
                </a:solidFill>
              </a:rPr>
              <a:t>is determined by the magnet arrangement &amp; powering</a:t>
            </a:r>
            <a:endParaRPr lang="en-US" altLang="x-none" sz="2600">
              <a:solidFill>
                <a:srgbClr val="3333CC"/>
              </a:solidFill>
            </a:endParaRPr>
          </a:p>
        </p:txBody>
      </p:sp>
      <p:sp>
        <p:nvSpPr>
          <p:cNvPr id="62478" name="Text Box 22"/>
          <p:cNvSpPr txBox="1">
            <a:spLocks noChangeArrowheads="1"/>
          </p:cNvSpPr>
          <p:nvPr/>
        </p:nvSpPr>
        <p:spPr bwMode="auto">
          <a:xfrm>
            <a:off x="2133601" y="5607050"/>
            <a:ext cx="25511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rgbClr val="FF0000"/>
                </a:solidFill>
              </a:rPr>
              <a:t>L = 10</a:t>
            </a:r>
            <a:r>
              <a:rPr lang="en-US" altLang="x-none" sz="2600" baseline="30000">
                <a:solidFill>
                  <a:srgbClr val="FF0000"/>
                </a:solidFill>
              </a:rPr>
              <a:t>34</a:t>
            </a:r>
            <a:r>
              <a:rPr lang="en-US" altLang="x-none" sz="2600">
                <a:solidFill>
                  <a:srgbClr val="FF0000"/>
                </a:solidFill>
              </a:rPr>
              <a:t> cm</a:t>
            </a:r>
            <a:r>
              <a:rPr lang="en-US" altLang="x-none" sz="2600" baseline="30000">
                <a:solidFill>
                  <a:srgbClr val="FF0000"/>
                </a:solidFill>
              </a:rPr>
              <a:t>-2</a:t>
            </a:r>
            <a:r>
              <a:rPr lang="en-US" altLang="x-none" sz="2600">
                <a:solidFill>
                  <a:srgbClr val="FF0000"/>
                </a:solidFill>
              </a:rPr>
              <a:t>sec</a:t>
            </a:r>
            <a:r>
              <a:rPr lang="en-US" altLang="x-none" sz="2600" baseline="30000">
                <a:solidFill>
                  <a:srgbClr val="FF0000"/>
                </a:solidFill>
              </a:rPr>
              <a:t>-1</a:t>
            </a:r>
            <a:endParaRPr lang="en-US" altLang="x-none" sz="2600">
              <a:solidFill>
                <a:srgbClr val="3333CC"/>
              </a:solidFill>
            </a:endParaRPr>
          </a:p>
        </p:txBody>
      </p:sp>
      <p:graphicFrame>
        <p:nvGraphicFramePr>
          <p:cNvPr id="62466" name="Object 1026"/>
          <p:cNvGraphicFramePr>
            <a:graphicFrameLocks noChangeAspect="1"/>
          </p:cNvGraphicFramePr>
          <p:nvPr/>
        </p:nvGraphicFramePr>
        <p:xfrm>
          <a:off x="2057400" y="1905000"/>
          <a:ext cx="26479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44600" imgH="368300" progId="Equation.3">
                  <p:embed/>
                </p:oleObj>
              </mc:Choice>
              <mc:Fallback>
                <p:oleObj name="Equation" r:id="rId4" imgW="12446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05000"/>
                        <a:ext cx="264795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9" name="Text Box 30"/>
          <p:cNvSpPr txBox="1">
            <a:spLocks noChangeArrowheads="1"/>
          </p:cNvSpPr>
          <p:nvPr/>
        </p:nvSpPr>
        <p:spPr bwMode="auto">
          <a:xfrm>
            <a:off x="4486275" y="4475163"/>
            <a:ext cx="50942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rgbClr val="27551F"/>
                </a:solidFill>
                <a:latin typeface="Symbol" charset="2"/>
                <a:sym typeface="Symbol" charset="2"/>
              </a:rPr>
              <a:t></a:t>
            </a:r>
            <a:r>
              <a:rPr lang="en-US" altLang="x-none" sz="2600" baseline="-25000">
                <a:solidFill>
                  <a:srgbClr val="27551F"/>
                </a:solidFill>
              </a:rPr>
              <a:t>n</a:t>
            </a:r>
            <a:r>
              <a:rPr lang="en-US" altLang="x-none" sz="2600">
                <a:solidFill>
                  <a:srgbClr val="27551F"/>
                </a:solidFill>
              </a:rPr>
              <a:t> is determined by the injector chain</a:t>
            </a:r>
            <a:endParaRPr lang="en-US" altLang="x-none" sz="2600">
              <a:solidFill>
                <a:srgbClr val="3333CC"/>
              </a:solidFill>
            </a:endParaRPr>
          </a:p>
        </p:txBody>
      </p:sp>
      <p:sp>
        <p:nvSpPr>
          <p:cNvPr id="62480" name="Text Box 31"/>
          <p:cNvSpPr txBox="1">
            <a:spLocks noChangeArrowheads="1"/>
          </p:cNvSpPr>
          <p:nvPr/>
        </p:nvSpPr>
        <p:spPr bwMode="auto">
          <a:xfrm>
            <a:off x="2209800" y="5149850"/>
            <a:ext cx="8445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chemeClr val="tx1"/>
                </a:solidFill>
              </a:rPr>
              <a:t>goal:</a:t>
            </a:r>
          </a:p>
        </p:txBody>
      </p:sp>
      <p:sp>
        <p:nvSpPr>
          <p:cNvPr id="62481" name="Text Box 32"/>
          <p:cNvSpPr txBox="1">
            <a:spLocks noChangeArrowheads="1"/>
          </p:cNvSpPr>
          <p:nvPr/>
        </p:nvSpPr>
        <p:spPr bwMode="auto">
          <a:xfrm>
            <a:off x="5048250" y="5181601"/>
            <a:ext cx="55435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rgbClr val="3333CC"/>
                </a:solidFill>
              </a:rPr>
              <a:t>high bunch intensity and many bunches</a:t>
            </a:r>
          </a:p>
          <a:p>
            <a:pPr algn="l" eaLnBrk="1" hangingPunct="1"/>
            <a:r>
              <a:rPr lang="en-US" altLang="x-none" sz="2600">
                <a:solidFill>
                  <a:srgbClr val="3333CC"/>
                </a:solidFill>
              </a:rPr>
              <a:t>small </a:t>
            </a:r>
            <a:r>
              <a:rPr lang="en-US" altLang="x-none" sz="2600">
                <a:solidFill>
                  <a:srgbClr val="3333CC"/>
                </a:solidFill>
                <a:latin typeface="Symbol" charset="2"/>
                <a:sym typeface="Symbol" charset="2"/>
              </a:rPr>
              <a:t></a:t>
            </a:r>
            <a:r>
              <a:rPr lang="en-US" altLang="x-none" sz="2600">
                <a:solidFill>
                  <a:srgbClr val="3333CC"/>
                </a:solidFill>
              </a:rPr>
              <a:t> at IP and high collision energy </a:t>
            </a:r>
          </a:p>
        </p:txBody>
      </p:sp>
      <p:sp>
        <p:nvSpPr>
          <p:cNvPr id="62482" name="Line 33"/>
          <p:cNvSpPr>
            <a:spLocks noChangeShapeType="1"/>
          </p:cNvSpPr>
          <p:nvPr/>
        </p:nvSpPr>
        <p:spPr bwMode="auto">
          <a:xfrm>
            <a:off x="4495800" y="5410200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87179" y="3019862"/>
                <a:ext cx="1788567" cy="521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𝜖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179" y="3019862"/>
                <a:ext cx="1788567" cy="521810"/>
              </a:xfrm>
              <a:prstGeom prst="rect">
                <a:avLst/>
              </a:prstGeom>
              <a:blipFill>
                <a:blip r:embed="rId6"/>
                <a:stretch>
                  <a:fillRect l="-422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34457" y="3012260"/>
                <a:ext cx="2465162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=4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457" y="3012260"/>
                <a:ext cx="2465162" cy="464871"/>
              </a:xfrm>
              <a:prstGeom prst="rect">
                <a:avLst/>
              </a:prstGeom>
              <a:blipFill>
                <a:blip r:embed="rId7"/>
                <a:stretch>
                  <a:fillRect l="-461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48602" y="3892987"/>
                <a:ext cx="3186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02" y="3892987"/>
                <a:ext cx="318677" cy="430887"/>
              </a:xfrm>
              <a:prstGeom prst="rect">
                <a:avLst/>
              </a:prstGeom>
              <a:blipFill>
                <a:blip r:embed="rId8"/>
                <a:stretch>
                  <a:fillRect l="-50000" r="-1923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49728" y="4534070"/>
                <a:ext cx="15320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728" y="4534070"/>
                <a:ext cx="1532086" cy="430887"/>
              </a:xfrm>
              <a:prstGeom prst="rect">
                <a:avLst/>
              </a:prstGeom>
              <a:blipFill>
                <a:blip r:embed="rId9"/>
                <a:stretch>
                  <a:fillRect l="-4918" t="-5882" r="-820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72961B2-F4F4-C964-71E8-9801B348F217}"/>
              </a:ext>
            </a:extLst>
          </p:cNvPr>
          <p:cNvSpPr txBox="1"/>
          <p:nvPr/>
        </p:nvSpPr>
        <p:spPr>
          <a:xfrm>
            <a:off x="0" y="3473143"/>
            <a:ext cx="61604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/>
            </a:pPr>
            <a:r>
              <a:rPr lang="en-GB" i="1" dirty="0"/>
              <a:t>N</a:t>
            </a:r>
            <a:r>
              <a:rPr lang="en-GB" dirty="0"/>
              <a:t> = bunch population</a:t>
            </a:r>
            <a:endParaRPr lang="en-GB" i="1" dirty="0"/>
          </a:p>
          <a:p>
            <a:pPr algn="l">
              <a:defRPr sz="1500"/>
            </a:pPr>
            <a:r>
              <a:rPr lang="en-GB" i="1" dirty="0" err="1"/>
              <a:t>n</a:t>
            </a:r>
            <a:r>
              <a:rPr lang="en-GB" i="1" baseline="-5999" dirty="0" err="1"/>
              <a:t>b</a:t>
            </a:r>
            <a:r>
              <a:rPr lang="en-GB" dirty="0"/>
              <a:t> = number of bunches</a:t>
            </a:r>
          </a:p>
          <a:p>
            <a:pPr algn="l">
              <a:defRPr sz="1500"/>
            </a:pPr>
            <a:r>
              <a:rPr lang="en-GB" i="1" dirty="0" err="1"/>
              <a:t>f</a:t>
            </a:r>
            <a:r>
              <a:rPr lang="en-GB" baseline="-5999" dirty="0" err="1"/>
              <a:t>rev</a:t>
            </a:r>
            <a:r>
              <a:rPr lang="en-GB" dirty="0"/>
              <a:t> = revolution frequency</a:t>
            </a:r>
          </a:p>
          <a:p>
            <a:pPr algn="l">
              <a:defRPr sz="1500"/>
            </a:pPr>
            <a:r>
              <a:rPr lang="el-GR" i="1" dirty="0"/>
              <a:t>σ</a:t>
            </a:r>
            <a:r>
              <a:rPr lang="en-GB" i="1" baseline="-5999" dirty="0" err="1"/>
              <a:t>x,y</a:t>
            </a:r>
            <a:r>
              <a:rPr lang="en-GB" dirty="0"/>
              <a:t> = colliding beam sizes</a:t>
            </a:r>
          </a:p>
          <a:p>
            <a:pPr algn="l">
              <a:defRPr sz="1500"/>
            </a:pPr>
            <a:r>
              <a:rPr lang="en-GB" i="1" dirty="0"/>
              <a:t>F</a:t>
            </a:r>
            <a:r>
              <a:rPr lang="en-GB" dirty="0"/>
              <a:t> = geometric factor</a:t>
            </a:r>
          </a:p>
        </p:txBody>
      </p:sp>
    </p:spTree>
    <p:extLst>
      <p:ext uri="{BB962C8B-B14F-4D97-AF65-F5344CB8AC3E}">
        <p14:creationId xmlns:p14="http://schemas.microsoft.com/office/powerpoint/2010/main" val="1119465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6" name="Text Box 14"/>
          <p:cNvSpPr txBox="1">
            <a:spLocks noChangeArrowheads="1"/>
          </p:cNvSpPr>
          <p:nvPr/>
        </p:nvSpPr>
        <p:spPr bwMode="auto">
          <a:xfrm>
            <a:off x="2122488" y="952500"/>
            <a:ext cx="8077968" cy="513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Luminosity recipe (round beams): </a:t>
            </a:r>
          </a:p>
          <a:p>
            <a:pPr algn="l" eaLnBrk="1" hangingPunct="1"/>
            <a:endParaRPr lang="en-US" sz="2600" dirty="0">
              <a:solidFill>
                <a:srgbClr val="3333CC"/>
              </a:solidFill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0" lvl="1" indent="0" algn="l">
              <a:spcAft>
                <a:spcPts val="1200"/>
              </a:spcAft>
              <a:buFont typeface="Wingdings" charset="0"/>
              <a:buChar char="è"/>
            </a:pPr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0" lvl="1" indent="0" algn="l">
              <a:spcAft>
                <a:spcPts val="1200"/>
              </a:spcAft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1) maximize bunch intensities</a:t>
            </a:r>
          </a:p>
          <a:p>
            <a:pPr marL="0" lvl="1" indent="0" algn="l">
              <a:spcAft>
                <a:spcPts val="1200"/>
              </a:spcAft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2) minimize the beam </a:t>
            </a:r>
            <a:r>
              <a:rPr lang="en-US" dirty="0" err="1">
                <a:solidFill>
                  <a:srgbClr val="800000"/>
                </a:solidFill>
                <a:sym typeface="Wingdings" charset="0"/>
              </a:rPr>
              <a:t>emittance</a:t>
            </a:r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>
              <a:spcAft>
                <a:spcPts val="1200"/>
              </a:spcAft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3) minimize beam size (constant beam power) </a:t>
            </a:r>
          </a:p>
          <a:p>
            <a:pPr algn="l" eaLnBrk="1" hangingPunct="1">
              <a:spcAft>
                <a:spcPts val="1200"/>
              </a:spcAft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4) maximize number of bunches (beam power) </a:t>
            </a:r>
          </a:p>
          <a:p>
            <a:pPr algn="l" eaLnBrk="1" hangingPunct="1">
              <a:spcAft>
                <a:spcPts val="1200"/>
              </a:spcAft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5) compensate for </a:t>
            </a:r>
            <a:r>
              <a:rPr lang="ja-JP" altLang="en-US" dirty="0">
                <a:solidFill>
                  <a:srgbClr val="800000"/>
                </a:solidFill>
                <a:sym typeface="Wingdings" charset="0"/>
              </a:rPr>
              <a:t>‘</a:t>
            </a:r>
            <a:r>
              <a:rPr lang="en-US" altLang="ja-JP" dirty="0">
                <a:solidFill>
                  <a:srgbClr val="800000"/>
                </a:solidFill>
                <a:sym typeface="Wingdings" charset="0"/>
              </a:rPr>
              <a:t>F’ </a:t>
            </a:r>
          </a:p>
          <a:p>
            <a:pPr algn="l" eaLnBrk="1" hangingPunct="1">
              <a:spcAft>
                <a:spcPts val="1200"/>
              </a:spcAft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6) Improve machine ‘Efficiency’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5547" name="Rectangle 13"/>
          <p:cNvSpPr>
            <a:spLocks noChangeArrowheads="1"/>
          </p:cNvSpPr>
          <p:nvPr/>
        </p:nvSpPr>
        <p:spPr bwMode="auto">
          <a:xfrm>
            <a:off x="1612900" y="11176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187996"/>
            <a:ext cx="8676456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u="sng" dirty="0">
                <a:solidFill>
                  <a:srgbClr val="FF0000"/>
                </a:solidFill>
                <a:latin typeface="Garamond" charset="0"/>
                <a:ea typeface="ＭＳ Ｐゴシック" charset="0"/>
              </a:rPr>
              <a:t>Performance optimization: Peak Luminosity</a:t>
            </a:r>
          </a:p>
        </p:txBody>
      </p:sp>
      <p:graphicFrame>
        <p:nvGraphicFramePr>
          <p:cNvPr id="6554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448222"/>
              </p:ext>
            </p:extLst>
          </p:nvPr>
        </p:nvGraphicFramePr>
        <p:xfrm>
          <a:off x="2279577" y="1700809"/>
          <a:ext cx="4754563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35200" imgH="431800" progId="Equation.3">
                  <p:embed/>
                </p:oleObj>
              </mc:Choice>
              <mc:Fallback>
                <p:oleObj name="Equation" r:id="rId3" imgW="2235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577" y="1700809"/>
                        <a:ext cx="4754563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851452" y="1124744"/>
            <a:ext cx="3213100" cy="498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endParaRPr lang="en-US" sz="2600" dirty="0">
              <a:solidFill>
                <a:srgbClr val="3333CC"/>
              </a:solidFill>
            </a:endParaRPr>
          </a:p>
          <a:p>
            <a:pPr algn="l" eaLnBrk="1" hangingPunct="1"/>
            <a:endParaRPr lang="en-US" sz="2600" dirty="0">
              <a:solidFill>
                <a:srgbClr val="3333CC"/>
              </a:solidFill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algn="l" eaLnBrk="1" hangingPunct="1"/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342900" indent="-342900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800000"/>
                </a:solidFill>
                <a:sym typeface="Wingdings" charset="0"/>
              </a:rPr>
              <a:t>Injector complex &amp;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B050"/>
                </a:solidFill>
                <a:sym typeface="Wingdings" charset="0"/>
              </a:rPr>
              <a:t>Losses and collimation </a:t>
            </a:r>
          </a:p>
          <a:p>
            <a:pPr marL="342900" indent="-342900">
              <a:spcAft>
                <a:spcPts val="1200"/>
              </a:spcAft>
              <a:buFont typeface="Wingdings" charset="0"/>
              <a:buChar char="è"/>
            </a:pPr>
            <a:r>
              <a:rPr lang="en-US" dirty="0">
                <a:solidFill>
                  <a:srgbClr val="008000"/>
                </a:solidFill>
                <a:sym typeface="Wingdings" charset="0"/>
              </a:rPr>
              <a:t> magnet aperture</a:t>
            </a:r>
            <a:endParaRPr lang="en-US" dirty="0">
              <a:solidFill>
                <a:srgbClr val="800000"/>
              </a:solidFill>
              <a:sym typeface="Wingdings" charset="0"/>
            </a:endParaRPr>
          </a:p>
          <a:p>
            <a:pPr marL="1085850" lvl="1" indent="-342900"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altLang="ja-JP" dirty="0">
                <a:solidFill>
                  <a:srgbClr val="008000"/>
                </a:solidFill>
                <a:sym typeface="Wingdings" charset="0"/>
              </a:rPr>
              <a:t>X-</a:t>
            </a:r>
            <a:r>
              <a:rPr lang="en-US" altLang="ja-JP" dirty="0" err="1">
                <a:solidFill>
                  <a:srgbClr val="008000"/>
                </a:solidFill>
                <a:sym typeface="Wingdings" charset="0"/>
              </a:rPr>
              <a:t>ing</a:t>
            </a:r>
            <a:r>
              <a:rPr lang="en-US" altLang="ja-JP" dirty="0">
                <a:solidFill>
                  <a:srgbClr val="008000"/>
                </a:solidFill>
                <a:sym typeface="Wingdings" charset="0"/>
              </a:rPr>
              <a:t> angle</a:t>
            </a:r>
          </a:p>
          <a:p>
            <a:pPr marL="1085850" lvl="1" indent="-342900" algn="l" eaLnBrk="1" hangingPunct="1">
              <a:spcAft>
                <a:spcPts val="1200"/>
              </a:spcAft>
              <a:buFont typeface="Wingdings" charset="0"/>
              <a:buChar char="è"/>
            </a:pPr>
            <a:r>
              <a:rPr lang="en-US" altLang="ja-JP" dirty="0">
                <a:solidFill>
                  <a:srgbClr val="008000"/>
                </a:solidFill>
                <a:sym typeface="Wingdings" charset="0"/>
              </a:rPr>
              <a:t>Crab Cavities</a:t>
            </a:r>
          </a:p>
          <a:p>
            <a:pPr marL="342900" indent="-342900" algn="l" eaLnBrk="1" hangingPunct="1">
              <a:buFont typeface="Wingdings" charset="0"/>
              <a:buChar char="è"/>
            </a:pPr>
            <a:r>
              <a:rPr lang="en-US" dirty="0">
                <a:solidFill>
                  <a:srgbClr val="008000"/>
                </a:solidFill>
                <a:sym typeface="Wingdings"/>
              </a:rPr>
              <a:t>Minimize number of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5656" y="6021289"/>
            <a:ext cx="6046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aborts and maximize luminosity lifetime!</a:t>
            </a:r>
          </a:p>
        </p:txBody>
      </p:sp>
    </p:spTree>
    <p:extLst>
      <p:ext uri="{BB962C8B-B14F-4D97-AF65-F5344CB8AC3E}">
        <p14:creationId xmlns:p14="http://schemas.microsoft.com/office/powerpoint/2010/main" val="177094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5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5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5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65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55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/>
          <p:cNvGrpSpPr>
            <a:grpSpLocks/>
          </p:cNvGrpSpPr>
          <p:nvPr/>
        </p:nvGrpSpPr>
        <p:grpSpPr bwMode="auto">
          <a:xfrm>
            <a:off x="623392" y="1107392"/>
            <a:ext cx="3871857" cy="492372"/>
            <a:chOff x="457200" y="1143000"/>
            <a:chExt cx="3871857" cy="492372"/>
          </a:xfrm>
        </p:grpSpPr>
        <p:sp>
          <p:nvSpPr>
            <p:cNvPr id="1172483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172487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3259082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cs typeface="+mn-cs"/>
                </a:rPr>
                <a:t>Collider Particle types:</a:t>
              </a: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249009" y="244668"/>
            <a:ext cx="9577064" cy="72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u="sng" dirty="0">
                <a:solidFill>
                  <a:srgbClr val="FF0000"/>
                </a:solidFill>
                <a:cs typeface="+mj-cs"/>
              </a:rPr>
              <a:t>Accelerators for Particle Physics Recap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71464" y="1628801"/>
            <a:ext cx="10927528" cy="221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Leptons: 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  <a:sym typeface="Wingdings"/>
              </a:rPr>
              <a:t>‘true’ elementary particles </a:t>
            </a:r>
            <a:r>
              <a:rPr lang="en-US" sz="2600" dirty="0">
                <a:solidFill>
                  <a:srgbClr val="27551F"/>
                </a:solidFill>
                <a:cs typeface="+mn-cs"/>
                <a:sym typeface="Wingdings"/>
              </a:rPr>
              <a:t> well defined Center of Mass [CM] collision energy</a:t>
            </a:r>
            <a:endParaRPr lang="en-US" sz="2000" dirty="0">
              <a:solidFill>
                <a:srgbClr val="27551F"/>
              </a:solidFill>
              <a:cs typeface="+mn-cs"/>
              <a:sym typeface="Wingdings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  <a:cs typeface="+mn-cs"/>
                <a:sym typeface="Wingdings"/>
              </a:rPr>
              <a:t>				      (precision measurement)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sym typeface="Wingdings"/>
              </a:rPr>
              <a:t>‘light’ particles (</a:t>
            </a:r>
            <a:r>
              <a:rPr lang="en-US" sz="2600" dirty="0">
                <a:solidFill>
                  <a:srgbClr val="3333CC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sz="2600" dirty="0">
                <a:solidFill>
                  <a:srgbClr val="3333CC"/>
                </a:solidFill>
                <a:sym typeface="Wingdings"/>
              </a:rPr>
              <a:t> &gt;&gt; 1) </a:t>
            </a:r>
            <a:r>
              <a:rPr lang="en-US" sz="2600" dirty="0">
                <a:solidFill>
                  <a:srgbClr val="27551F"/>
                </a:solidFill>
                <a:cs typeface="+mn-cs"/>
                <a:sym typeface="Wingdings"/>
              </a:rPr>
              <a:t> strong synchrotron radiation</a:t>
            </a:r>
            <a:endParaRPr lang="en-US" sz="2000" dirty="0">
              <a:solidFill>
                <a:srgbClr val="27551F"/>
              </a:solidFill>
              <a:cs typeface="+mn-cs"/>
              <a:sym typeface="Wingdings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  <a:cs typeface="+mn-cs"/>
                <a:sym typeface="Wingdings"/>
              </a:rPr>
              <a:t>		(size, damping, magnet type, limitation in energy reach)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271465" y="3805368"/>
            <a:ext cx="8016795" cy="221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Hadrons: 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  <a:sym typeface="Wingdings"/>
              </a:rPr>
              <a:t>Composite particle collisions </a:t>
            </a:r>
            <a:r>
              <a:rPr lang="en-US" sz="2600" dirty="0">
                <a:solidFill>
                  <a:srgbClr val="27551F"/>
                </a:solidFill>
                <a:cs typeface="+mn-cs"/>
                <a:sym typeface="Wingdings"/>
              </a:rPr>
              <a:t> range of CM energies</a:t>
            </a:r>
            <a:endParaRPr lang="en-US" sz="2000" dirty="0">
              <a:solidFill>
                <a:srgbClr val="27551F"/>
              </a:solidFill>
              <a:cs typeface="+mn-cs"/>
              <a:sym typeface="Wingdings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  <a:cs typeface="+mn-cs"/>
                <a:sym typeface="Wingdings"/>
              </a:rPr>
              <a:t>				(discovery potential   background)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sym typeface="Wingdings"/>
              </a:rPr>
              <a:t>‘heavy’ particles  </a:t>
            </a:r>
            <a:r>
              <a:rPr lang="en-US" sz="2600" dirty="0">
                <a:solidFill>
                  <a:srgbClr val="27551F"/>
                </a:solidFill>
                <a:cs typeface="+mn-cs"/>
                <a:sym typeface="Wingdings"/>
              </a:rPr>
              <a:t> suppressed synchrotron radiation</a:t>
            </a:r>
            <a:endParaRPr lang="en-US" sz="2000" dirty="0">
              <a:solidFill>
                <a:srgbClr val="27551F"/>
              </a:solidFill>
              <a:cs typeface="+mn-cs"/>
              <a:sym typeface="Wingdings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  <a:cs typeface="+mn-cs"/>
                <a:sym typeface="Wingdings"/>
              </a:rPr>
              <a:t>		 (superconducting magnet technology, energy reach)</a:t>
            </a:r>
          </a:p>
        </p:txBody>
      </p:sp>
    </p:spTree>
    <p:extLst>
      <p:ext uri="{BB962C8B-B14F-4D97-AF65-F5344CB8AC3E}">
        <p14:creationId xmlns:p14="http://schemas.microsoft.com/office/powerpoint/2010/main" val="10127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4746058" y="4994990"/>
            <a:ext cx="1399577" cy="40548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814284" y="969924"/>
            <a:ext cx="8393770" cy="111287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LHC performance fully relies on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performance of its injector complex</a:t>
            </a:r>
          </a:p>
          <a:p>
            <a:pPr marL="587375" marR="0" lvl="0" indent="-23018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By itself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one of the largest accelerator facility in the world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with its own diverse and, for many aspects, unique physics program</a:t>
            </a:r>
          </a:p>
        </p:txBody>
      </p:sp>
      <p:pic>
        <p:nvPicPr>
          <p:cNvPr id="11" name="Picture 10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051765"/>
            <a:ext cx="6020296" cy="3935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719" y="111608"/>
            <a:ext cx="8540650" cy="71743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u="sng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The LHC is NOT a Standalone Machine</a:t>
            </a:r>
          </a:p>
        </p:txBody>
      </p:sp>
      <p:sp>
        <p:nvSpPr>
          <p:cNvPr id="14" name="Freeform 13"/>
          <p:cNvSpPr/>
          <p:nvPr/>
        </p:nvSpPr>
        <p:spPr>
          <a:xfrm>
            <a:off x="4300655" y="4906537"/>
            <a:ext cx="524107" cy="423746"/>
          </a:xfrm>
          <a:custGeom>
            <a:avLst/>
            <a:gdLst>
              <a:gd name="connsiteX0" fmla="*/ 0 w 524107"/>
              <a:gd name="connsiteY0" fmla="*/ 423746 h 423746"/>
              <a:gd name="connsiteX1" fmla="*/ 256478 w 524107"/>
              <a:gd name="connsiteY1" fmla="*/ 133814 h 423746"/>
              <a:gd name="connsiteX2" fmla="*/ 524107 w 524107"/>
              <a:gd name="connsiteY2" fmla="*/ 0 h 423746"/>
              <a:gd name="connsiteX3" fmla="*/ 524107 w 524107"/>
              <a:gd name="connsiteY3" fmla="*/ 0 h 423746"/>
              <a:gd name="connsiteX4" fmla="*/ 512956 w 524107"/>
              <a:gd name="connsiteY4" fmla="*/ 0 h 42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107" h="423746">
                <a:moveTo>
                  <a:pt x="0" y="423746"/>
                </a:moveTo>
                <a:cubicBezTo>
                  <a:pt x="84563" y="314092"/>
                  <a:pt x="169127" y="204438"/>
                  <a:pt x="256478" y="133814"/>
                </a:cubicBezTo>
                <a:cubicBezTo>
                  <a:pt x="343829" y="63190"/>
                  <a:pt x="524107" y="0"/>
                  <a:pt x="524107" y="0"/>
                </a:cubicBezTo>
                <a:lnTo>
                  <a:pt x="524107" y="0"/>
                </a:lnTo>
                <a:lnTo>
                  <a:pt x="512956" y="0"/>
                </a:ln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70677" y="4736427"/>
            <a:ext cx="527928" cy="170110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34567" y="5047593"/>
            <a:ext cx="1422557" cy="37284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62708" y="3713356"/>
            <a:ext cx="1461693" cy="1538868"/>
          </a:xfrm>
          <a:custGeom>
            <a:avLst/>
            <a:gdLst>
              <a:gd name="connsiteX0" fmla="*/ 1461693 w 1461693"/>
              <a:gd name="connsiteY0" fmla="*/ 1538868 h 1538868"/>
              <a:gd name="connsiteX1" fmla="*/ 1283273 w 1461693"/>
              <a:gd name="connsiteY1" fmla="*/ 1427356 h 1538868"/>
              <a:gd name="connsiteX2" fmla="*/ 926434 w 1461693"/>
              <a:gd name="connsiteY2" fmla="*/ 1371600 h 1538868"/>
              <a:gd name="connsiteX3" fmla="*/ 513839 w 1461693"/>
              <a:gd name="connsiteY3" fmla="*/ 1315844 h 1538868"/>
              <a:gd name="connsiteX4" fmla="*/ 179303 w 1461693"/>
              <a:gd name="connsiteY4" fmla="*/ 1193181 h 1538868"/>
              <a:gd name="connsiteX5" fmla="*/ 34337 w 1461693"/>
              <a:gd name="connsiteY5" fmla="*/ 903249 h 1538868"/>
              <a:gd name="connsiteX6" fmla="*/ 883 w 1461693"/>
              <a:gd name="connsiteY6" fmla="*/ 512956 h 1538868"/>
              <a:gd name="connsiteX7" fmla="*/ 56639 w 1461693"/>
              <a:gd name="connsiteY7" fmla="*/ 156117 h 1538868"/>
              <a:gd name="connsiteX8" fmla="*/ 90093 w 1461693"/>
              <a:gd name="connsiteY8" fmla="*/ 0 h 153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693" h="1538868">
                <a:moveTo>
                  <a:pt x="1461693" y="1538868"/>
                </a:moveTo>
                <a:cubicBezTo>
                  <a:pt x="1417088" y="1497051"/>
                  <a:pt x="1372483" y="1455234"/>
                  <a:pt x="1283273" y="1427356"/>
                </a:cubicBezTo>
                <a:cubicBezTo>
                  <a:pt x="1194063" y="1399478"/>
                  <a:pt x="926434" y="1371600"/>
                  <a:pt x="926434" y="1371600"/>
                </a:cubicBezTo>
                <a:cubicBezTo>
                  <a:pt x="798195" y="1353015"/>
                  <a:pt x="638361" y="1345580"/>
                  <a:pt x="513839" y="1315844"/>
                </a:cubicBezTo>
                <a:cubicBezTo>
                  <a:pt x="389317" y="1286107"/>
                  <a:pt x="259220" y="1261947"/>
                  <a:pt x="179303" y="1193181"/>
                </a:cubicBezTo>
                <a:cubicBezTo>
                  <a:pt x="99386" y="1124415"/>
                  <a:pt x="64074" y="1016620"/>
                  <a:pt x="34337" y="903249"/>
                </a:cubicBezTo>
                <a:cubicBezTo>
                  <a:pt x="4600" y="789878"/>
                  <a:pt x="-2834" y="637478"/>
                  <a:pt x="883" y="512956"/>
                </a:cubicBezTo>
                <a:cubicBezTo>
                  <a:pt x="4600" y="388434"/>
                  <a:pt x="41771" y="241610"/>
                  <a:pt x="56639" y="156117"/>
                </a:cubicBezTo>
                <a:cubicBezTo>
                  <a:pt x="71507" y="70624"/>
                  <a:pt x="80800" y="35312"/>
                  <a:pt x="90093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349160" y="3324346"/>
            <a:ext cx="2785323" cy="827828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903141" y="3267308"/>
            <a:ext cx="2520176" cy="1037793"/>
          </a:xfrm>
          <a:custGeom>
            <a:avLst/>
            <a:gdLst>
              <a:gd name="connsiteX0" fmla="*/ 2520176 w 2520176"/>
              <a:gd name="connsiteY0" fmla="*/ 880947 h 1037793"/>
              <a:gd name="connsiteX1" fmla="*/ 1594625 w 2520176"/>
              <a:gd name="connsiteY1" fmla="*/ 892098 h 1037793"/>
              <a:gd name="connsiteX2" fmla="*/ 1427357 w 2520176"/>
              <a:gd name="connsiteY2" fmla="*/ 959005 h 1037793"/>
              <a:gd name="connsiteX3" fmla="*/ 1103971 w 2520176"/>
              <a:gd name="connsiteY3" fmla="*/ 1037064 h 1037793"/>
              <a:gd name="connsiteX4" fmla="*/ 669074 w 2520176"/>
              <a:gd name="connsiteY4" fmla="*/ 981308 h 1037793"/>
              <a:gd name="connsiteX5" fmla="*/ 323386 w 2520176"/>
              <a:gd name="connsiteY5" fmla="*/ 735981 h 1037793"/>
              <a:gd name="connsiteX6" fmla="*/ 78059 w 2520176"/>
              <a:gd name="connsiteY6" fmla="*/ 379142 h 1037793"/>
              <a:gd name="connsiteX7" fmla="*/ 0 w 2520176"/>
              <a:gd name="connsiteY7" fmla="*/ 0 h 103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176" h="1037793">
                <a:moveTo>
                  <a:pt x="2520176" y="880947"/>
                </a:moveTo>
                <a:lnTo>
                  <a:pt x="1594625" y="892098"/>
                </a:lnTo>
                <a:cubicBezTo>
                  <a:pt x="1412489" y="905108"/>
                  <a:pt x="1509133" y="934844"/>
                  <a:pt x="1427357" y="959005"/>
                </a:cubicBezTo>
                <a:cubicBezTo>
                  <a:pt x="1345581" y="983166"/>
                  <a:pt x="1230351" y="1033347"/>
                  <a:pt x="1103971" y="1037064"/>
                </a:cubicBezTo>
                <a:cubicBezTo>
                  <a:pt x="977591" y="1040781"/>
                  <a:pt x="799172" y="1031489"/>
                  <a:pt x="669074" y="981308"/>
                </a:cubicBezTo>
                <a:cubicBezTo>
                  <a:pt x="538976" y="931127"/>
                  <a:pt x="421888" y="836342"/>
                  <a:pt x="323386" y="735981"/>
                </a:cubicBezTo>
                <a:cubicBezTo>
                  <a:pt x="224884" y="635620"/>
                  <a:pt x="131957" y="501805"/>
                  <a:pt x="78059" y="379142"/>
                </a:cubicBezTo>
                <a:cubicBezTo>
                  <a:pt x="24161" y="256479"/>
                  <a:pt x="12080" y="128239"/>
                  <a:pt x="0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947424" y="4906538"/>
            <a:ext cx="635620" cy="122663"/>
          </a:xfrm>
          <a:custGeom>
            <a:avLst/>
            <a:gdLst>
              <a:gd name="connsiteX0" fmla="*/ 0 w 635620"/>
              <a:gd name="connsiteY0" fmla="*/ 0 h 122663"/>
              <a:gd name="connsiteX1" fmla="*/ 245327 w 635620"/>
              <a:gd name="connsiteY1" fmla="*/ 66907 h 122663"/>
              <a:gd name="connsiteX2" fmla="*/ 635620 w 635620"/>
              <a:gd name="connsiteY2" fmla="*/ 122663 h 12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20" h="122663">
                <a:moveTo>
                  <a:pt x="0" y="0"/>
                </a:moveTo>
                <a:cubicBezTo>
                  <a:pt x="69695" y="23231"/>
                  <a:pt x="139390" y="46463"/>
                  <a:pt x="245327" y="66907"/>
                </a:cubicBezTo>
                <a:cubicBezTo>
                  <a:pt x="351264" y="87351"/>
                  <a:pt x="635620" y="122663"/>
                  <a:pt x="635620" y="122663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D02EA7E-0888-644C-9559-796D43D19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4518" y="2174413"/>
            <a:ext cx="4680520" cy="4667421"/>
          </a:xfrm>
        </p:spPr>
        <p:txBody>
          <a:bodyPr>
            <a:normAutofit/>
          </a:bodyPr>
          <a:lstStyle/>
          <a:p>
            <a:r>
              <a:rPr lang="fr-CH" dirty="0"/>
              <a:t>LHC : 2x(0.45 – 7) </a:t>
            </a:r>
            <a:r>
              <a:rPr lang="fr-CH" dirty="0" err="1"/>
              <a:t>TeV</a:t>
            </a:r>
            <a:endParaRPr lang="fr-CH" dirty="0"/>
          </a:p>
          <a:p>
            <a:endParaRPr lang="fr-CH" dirty="0"/>
          </a:p>
          <a:p>
            <a:r>
              <a:rPr lang="fr-CH" dirty="0"/>
              <a:t>SPS : 26 – 450 </a:t>
            </a:r>
            <a:r>
              <a:rPr lang="fr-CH" dirty="0" err="1"/>
              <a:t>GeV</a:t>
            </a:r>
            <a:endParaRPr lang="fr-CH" dirty="0"/>
          </a:p>
          <a:p>
            <a:pPr marL="0" indent="0">
              <a:buNone/>
            </a:pPr>
            <a:r>
              <a:rPr lang="fr-CH" dirty="0"/>
              <a:t>    </a:t>
            </a:r>
            <a:r>
              <a:rPr lang="fr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[RF Power]</a:t>
            </a:r>
          </a:p>
          <a:p>
            <a:r>
              <a:rPr lang="fr-CH" dirty="0"/>
              <a:t>PS : 2 - 26 </a:t>
            </a:r>
            <a:r>
              <a:rPr lang="fr-CH" dirty="0" err="1"/>
              <a:t>GeV</a:t>
            </a:r>
            <a:r>
              <a:rPr lang="fr-CH" dirty="0"/>
              <a:t> </a:t>
            </a:r>
          </a:p>
          <a:p>
            <a:pPr marL="0" indent="0">
              <a:buNone/>
            </a:pPr>
            <a:r>
              <a:rPr lang="fr-CH" dirty="0"/>
              <a:t>   </a:t>
            </a:r>
            <a:r>
              <a:rPr lang="fr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[RF and </a:t>
            </a:r>
            <a:r>
              <a:rPr lang="fr-CH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powering</a:t>
            </a:r>
            <a:r>
              <a:rPr lang="fr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r>
              <a:rPr lang="fr-CH" dirty="0"/>
              <a:t>PSB : 0.16 -</a:t>
            </a:r>
            <a:r>
              <a:rPr lang="fr-CH" dirty="0">
                <a:solidFill>
                  <a:srgbClr val="00B050"/>
                </a:solidFill>
              </a:rPr>
              <a:t>2 </a:t>
            </a:r>
            <a:r>
              <a:rPr lang="fr-CH" dirty="0" err="1">
                <a:solidFill>
                  <a:srgbClr val="00B050"/>
                </a:solidFill>
              </a:rPr>
              <a:t>GeV</a:t>
            </a:r>
            <a:endParaRPr lang="fr-CH" dirty="0">
              <a:solidFill>
                <a:srgbClr val="00B050"/>
              </a:solidFill>
            </a:endParaRPr>
          </a:p>
          <a:p>
            <a:endParaRPr lang="fr-CH" dirty="0"/>
          </a:p>
          <a:p>
            <a:r>
              <a:rPr lang="fr-CH" dirty="0"/>
              <a:t>Linac 4: </a:t>
            </a:r>
            <a:r>
              <a:rPr lang="fr-CH" dirty="0">
                <a:solidFill>
                  <a:srgbClr val="00B050"/>
                </a:solidFill>
              </a:rPr>
              <a:t>0-160 MeV H</a:t>
            </a:r>
            <a:r>
              <a:rPr lang="fr-CH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BE4C0D-1D86-4A4C-A67E-9473C6062BCE}"/>
              </a:ext>
            </a:extLst>
          </p:cNvPr>
          <p:cNvSpPr txBox="1">
            <a:spLocks/>
          </p:cNvSpPr>
          <p:nvPr/>
        </p:nvSpPr>
        <p:spPr>
          <a:xfrm>
            <a:off x="8070050" y="2189747"/>
            <a:ext cx="4680520" cy="46674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: 2x(0.45 – 7) </a:t>
            </a:r>
            <a:r>
              <a:rPr kumimoji="0" lang="fr-CH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SPS : 26 – 450 </a:t>
            </a:r>
            <a:r>
              <a:rPr kumimoji="0" lang="fr-CH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 : 1.4 - 26 </a:t>
            </a:r>
            <a:r>
              <a:rPr kumimoji="0" lang="fr-CH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PSB : 0.05 -1.4 </a:t>
            </a:r>
            <a:r>
              <a:rPr kumimoji="0" lang="fr-CH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fr-CH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</a:t>
            </a:r>
            <a:r>
              <a:rPr kumimoji="0" lang="fr-CH" sz="2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2: 0-50 MeV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 typeface="Wingdings" charset="2"/>
              <a:buChar char="§"/>
              <a:tabLst/>
              <a:defRPr/>
            </a:pP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F821782-8BF6-6F40-B9E4-21666FEEC43E}"/>
              </a:ext>
            </a:extLst>
          </p:cNvPr>
          <p:cNvSpPr/>
          <p:nvPr/>
        </p:nvSpPr>
        <p:spPr>
          <a:xfrm>
            <a:off x="1831842" y="2348880"/>
            <a:ext cx="5200261" cy="1670387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89B8B-DB2E-E94B-9E57-8C5B5020766E}"/>
              </a:ext>
            </a:extLst>
          </p:cNvPr>
          <p:cNvSpPr txBox="1"/>
          <p:nvPr/>
        </p:nvSpPr>
        <p:spPr>
          <a:xfrm>
            <a:off x="1074393" y="2360486"/>
            <a:ext cx="6715157" cy="3323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LHC Injector Upgrade Project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Installation finished in LS2 [2019 to 2022]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operational since 2022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 </a:t>
            </a:r>
            <a:r>
              <a:rPr lang="en-US" dirty="0">
                <a:solidFill>
                  <a:prstClr val="black"/>
                </a:solidFill>
                <a:latin typeface="Arial"/>
                <a:ea typeface="+mn-ea"/>
                <a:cs typeface="+mn-cs"/>
                <a:sym typeface="Wingdings" pitchFamily="2" charset="2"/>
              </a:rPr>
              <a:t>pre-requirement for HL-LHC!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 animBg="1"/>
      <p:bldP spid="17" grpId="0" animBg="1"/>
      <p:bldP spid="23" grpId="0" animBg="1"/>
      <p:bldP spid="18" grpId="0" animBg="1"/>
      <p:bldP spid="24" grpId="0" animBg="1"/>
      <p:bldP spid="27" grpId="0" uiExpand="1" build="p"/>
      <p:bldP spid="28" grpId="0" build="allAtOnce"/>
      <p:bldP spid="29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187996"/>
            <a:ext cx="8229600" cy="7207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Luminosity Optimization: Crossing Angle I</a:t>
            </a:r>
          </a:p>
        </p:txBody>
      </p:sp>
      <p:sp>
        <p:nvSpPr>
          <p:cNvPr id="1196035" name="Rectangle 3"/>
          <p:cNvSpPr>
            <a:spLocks noChangeArrowheads="1"/>
          </p:cNvSpPr>
          <p:nvPr/>
        </p:nvSpPr>
        <p:spPr bwMode="auto">
          <a:xfrm>
            <a:off x="767408" y="3214688"/>
            <a:ext cx="534988" cy="227012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>
              <a:defRPr/>
            </a:pPr>
            <a:endParaRPr lang="en-GB">
              <a:solidFill>
                <a:schemeClr val="tx1"/>
              </a:solidFill>
              <a:cs typeface="+mn-cs"/>
            </a:endParaRPr>
          </a:p>
        </p:txBody>
      </p:sp>
      <p:sp>
        <p:nvSpPr>
          <p:cNvPr id="1196038" name="Text Box 6"/>
          <p:cNvSpPr txBox="1">
            <a:spLocks noChangeArrowheads="1"/>
          </p:cNvSpPr>
          <p:nvPr/>
        </p:nvSpPr>
        <p:spPr bwMode="auto">
          <a:xfrm>
            <a:off x="1377009" y="3041650"/>
            <a:ext cx="3940271" cy="4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>
              <a:defRPr/>
            </a:pPr>
            <a:r>
              <a:rPr lang="en-US" sz="2600" dirty="0">
                <a:solidFill>
                  <a:srgbClr val="3333CC"/>
                </a:solidFill>
              </a:rPr>
              <a:t>Parasitic bunch encounters</a:t>
            </a:r>
            <a:r>
              <a:rPr lang="en-US" sz="2600" dirty="0">
                <a:solidFill>
                  <a:srgbClr val="3333CC"/>
                </a:solidFill>
                <a:cs typeface="+mn-cs"/>
              </a:rPr>
              <a:t>:</a:t>
            </a:r>
          </a:p>
        </p:txBody>
      </p:sp>
      <p:sp>
        <p:nvSpPr>
          <p:cNvPr id="1196041" name="Rectangle 9"/>
          <p:cNvSpPr>
            <a:spLocks noChangeArrowheads="1"/>
          </p:cNvSpPr>
          <p:nvPr/>
        </p:nvSpPr>
        <p:spPr bwMode="auto">
          <a:xfrm>
            <a:off x="838846" y="5437188"/>
            <a:ext cx="534987" cy="227012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>
              <a:defRPr/>
            </a:pPr>
            <a:endParaRPr lang="en-GB">
              <a:solidFill>
                <a:schemeClr val="tx1"/>
              </a:solidFill>
              <a:cs typeface="+mn-cs"/>
            </a:endParaRPr>
          </a:p>
        </p:txBody>
      </p:sp>
      <p:sp>
        <p:nvSpPr>
          <p:cNvPr id="1196042" name="Text Box 10"/>
          <p:cNvSpPr txBox="1">
            <a:spLocks noChangeArrowheads="1"/>
          </p:cNvSpPr>
          <p:nvPr/>
        </p:nvSpPr>
        <p:spPr bwMode="auto">
          <a:xfrm>
            <a:off x="1450033" y="5283200"/>
            <a:ext cx="8013489" cy="4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</a:rPr>
              <a:t>non-linear fields </a:t>
            </a:r>
            <a:r>
              <a:rPr lang="en-US" sz="2600" dirty="0">
                <a:solidFill>
                  <a:srgbClr val="3333CC"/>
                </a:solidFill>
              </a:rPr>
              <a:t>from long-range</a:t>
            </a:r>
            <a:r>
              <a:rPr lang="en-US" sz="2600" dirty="0">
                <a:solidFill>
                  <a:srgbClr val="3333CC"/>
                </a:solidFill>
                <a:cs typeface="+mn-cs"/>
              </a:rPr>
              <a:t> beam-beam interaction:</a:t>
            </a:r>
          </a:p>
        </p:txBody>
      </p:sp>
      <p:pic>
        <p:nvPicPr>
          <p:cNvPr id="119604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3079750"/>
            <a:ext cx="3657600" cy="2317750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96046" name="Text Box 14"/>
          <p:cNvSpPr txBox="1">
            <a:spLocks noChangeArrowheads="1"/>
          </p:cNvSpPr>
          <p:nvPr/>
        </p:nvSpPr>
        <p:spPr bwMode="auto">
          <a:xfrm>
            <a:off x="1148408" y="47117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69" tIns="45685" rIns="91369" bIns="45685">
            <a:spAutoFit/>
          </a:bodyPr>
          <a:lstStyle/>
          <a:p>
            <a:pPr algn="l" eaLnBrk="1" hangingPunct="1">
              <a:buFont typeface="Wingdings" charset="0"/>
              <a:buNone/>
              <a:defRPr/>
            </a:pPr>
            <a:r>
              <a:rPr lang="en-US" dirty="0">
                <a:solidFill>
                  <a:srgbClr val="008000"/>
                </a:solidFill>
                <a:cs typeface="+mn-cs"/>
                <a:sym typeface="Wingdings" charset="0"/>
              </a:rPr>
              <a:t> Operation requires crossing angle</a:t>
            </a:r>
            <a:endParaRPr lang="en-US" dirty="0">
              <a:solidFill>
                <a:srgbClr val="008000"/>
              </a:solidFill>
              <a:cs typeface="+mn-cs"/>
            </a:endParaRPr>
          </a:p>
        </p:txBody>
      </p:sp>
      <p:sp>
        <p:nvSpPr>
          <p:cNvPr id="1196047" name="Text Box 15"/>
          <p:cNvSpPr txBox="1">
            <a:spLocks noChangeArrowheads="1"/>
          </p:cNvSpPr>
          <p:nvPr/>
        </p:nvSpPr>
        <p:spPr bwMode="auto">
          <a:xfrm>
            <a:off x="1477020" y="5727701"/>
            <a:ext cx="10235604" cy="73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>
              <a:defRPr/>
            </a:pPr>
            <a:r>
              <a:rPr lang="en-US" sz="2000" dirty="0">
                <a:solidFill>
                  <a:schemeClr val="tx1"/>
                </a:solidFill>
              </a:rPr>
              <a:t>efficient operation requires large beam separation at unwanted collision points </a:t>
            </a:r>
            <a:r>
              <a:rPr lang="en-US" sz="2000" dirty="0"/>
              <a:t> </a:t>
            </a:r>
          </a:p>
          <a:p>
            <a:pPr algn="l" eaLnBrk="1" hangingPunct="1">
              <a:defRPr/>
            </a:pPr>
            <a:r>
              <a:rPr lang="en-US" sz="2000" dirty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2200" dirty="0">
                <a:solidFill>
                  <a:srgbClr val="FF0000"/>
                </a:solidFill>
                <a:sym typeface="Wingdings" charset="0"/>
              </a:rPr>
              <a:t>Separation of 10 -12 </a:t>
            </a:r>
            <a:r>
              <a:rPr lang="en-US" sz="2200" dirty="0">
                <a:solidFill>
                  <a:srgbClr val="FF0000"/>
                </a:solidFill>
                <a:latin typeface="Symbol" charset="0"/>
                <a:sym typeface="Wingdings" charset="0"/>
              </a:rPr>
              <a:t>s</a:t>
            </a:r>
            <a:r>
              <a:rPr lang="en-US" sz="2200" dirty="0">
                <a:solidFill>
                  <a:srgbClr val="FF0000"/>
                </a:solidFill>
                <a:sym typeface="Wingdings" charset="0"/>
              </a:rPr>
              <a:t>    </a:t>
            </a:r>
            <a:r>
              <a:rPr lang="en-US" sz="2200" dirty="0">
                <a:solidFill>
                  <a:srgbClr val="C00000"/>
                </a:solidFill>
                <a:sym typeface="Wingdings"/>
              </a:rPr>
              <a:t>   </a:t>
            </a:r>
            <a:r>
              <a:rPr lang="en-US" sz="2200" dirty="0">
                <a:solidFill>
                  <a:srgbClr val="C00000"/>
                </a:solidFill>
                <a:sym typeface="Wingdings" charset="0"/>
              </a:rPr>
              <a:t>luminosity reduction and magnet aperture!!!</a:t>
            </a:r>
          </a:p>
        </p:txBody>
      </p:sp>
      <p:pic>
        <p:nvPicPr>
          <p:cNvPr id="13" name="Picture 13" descr="Screen Shot 2013-07-22 at 4.24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33451"/>
            <a:ext cx="9144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7408" y="915988"/>
            <a:ext cx="534988" cy="227012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>
              <a:defRPr/>
            </a:pPr>
            <a:endParaRPr lang="en-GB">
              <a:solidFill>
                <a:schemeClr val="tx1"/>
              </a:solidFill>
              <a:cs typeface="+mn-cs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377009" y="742950"/>
            <a:ext cx="2471119" cy="4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>
              <a:defRPr/>
            </a:pPr>
            <a:r>
              <a:rPr lang="en-US" sz="2600" dirty="0">
                <a:solidFill>
                  <a:srgbClr val="3333CC"/>
                </a:solidFill>
              </a:rPr>
              <a:t>Insertion Layout</a:t>
            </a:r>
            <a:r>
              <a:rPr lang="en-US" sz="2600" dirty="0">
                <a:solidFill>
                  <a:srgbClr val="3333CC"/>
                </a:solidFill>
                <a:cs typeface="+mn-cs"/>
              </a:rPr>
              <a:t>:</a:t>
            </a:r>
          </a:p>
        </p:txBody>
      </p:sp>
      <p:sp>
        <p:nvSpPr>
          <p:cNvPr id="16" name="Right Brace 15"/>
          <p:cNvSpPr/>
          <p:nvPr/>
        </p:nvSpPr>
        <p:spPr bwMode="auto">
          <a:xfrm rot="5400000">
            <a:off x="5844382" y="1593057"/>
            <a:ext cx="574675" cy="2087562"/>
          </a:xfrm>
          <a:prstGeom prst="rightBrace">
            <a:avLst>
              <a:gd name="adj1" fmla="val 8333"/>
              <a:gd name="adj2" fmla="val 4939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27800" y="950914"/>
            <a:ext cx="2419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/>
              <a:t>ca.130m </a:t>
            </a:r>
            <a:r>
              <a:rPr lang="en-US" dirty="0">
                <a:sym typeface="Wingdings"/>
              </a:rPr>
              <a:t> 150m</a:t>
            </a:r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67439" y="2606676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ca.50m</a:t>
            </a:r>
          </a:p>
        </p:txBody>
      </p:sp>
      <p:sp>
        <p:nvSpPr>
          <p:cNvPr id="19" name="Right Brace 18"/>
          <p:cNvSpPr/>
          <p:nvPr/>
        </p:nvSpPr>
        <p:spPr bwMode="auto">
          <a:xfrm rot="16200000">
            <a:off x="5880100" y="-315912"/>
            <a:ext cx="431800" cy="3600450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1196039" name="Text Box 7"/>
          <p:cNvSpPr txBox="1">
            <a:spLocks noChangeArrowheads="1"/>
          </p:cNvSpPr>
          <p:nvPr/>
        </p:nvSpPr>
        <p:spPr bwMode="auto">
          <a:xfrm>
            <a:off x="1364308" y="3657600"/>
            <a:ext cx="5245100" cy="101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>
              <a:buFont typeface="Wingdings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cs typeface="+mn-cs"/>
              </a:rPr>
              <a:t>Operation with ca. 2800 bunches @ 25ns spacing </a:t>
            </a:r>
            <a:r>
              <a:rPr lang="en-US" sz="2000" dirty="0">
                <a:solidFill>
                  <a:schemeClr val="tx1"/>
                </a:solidFill>
                <a:cs typeface="+mn-cs"/>
                <a:sym typeface="Wingdings"/>
              </a:rPr>
              <a:t></a:t>
            </a:r>
            <a:r>
              <a:rPr lang="en-US" sz="2000" dirty="0">
                <a:solidFill>
                  <a:schemeClr val="tx1"/>
                </a:solidFill>
                <a:cs typeface="+mn-cs"/>
              </a:rPr>
              <a:t> approximately 30 unwanted collision per </a:t>
            </a:r>
          </a:p>
          <a:p>
            <a:pPr algn="l" eaLnBrk="1" hangingPunct="1">
              <a:buFont typeface="Wingdings" charset="0"/>
              <a:buNone/>
              <a:defRPr/>
            </a:pPr>
            <a:r>
              <a:rPr lang="en-US" sz="2000" dirty="0">
                <a:solidFill>
                  <a:schemeClr val="tx1"/>
                </a:solidFill>
                <a:cs typeface="+mn-cs"/>
              </a:rPr>
              <a:t>Interaction Region (IR).</a:t>
            </a:r>
            <a:endParaRPr lang="en-US" sz="2000" dirty="0">
              <a:solidFill>
                <a:srgbClr val="008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30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6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96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96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9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96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035" grpId="0" animBg="1"/>
      <p:bldP spid="1196038" grpId="0"/>
      <p:bldP spid="1196041" grpId="0" animBg="1"/>
      <p:bldP spid="1196042" grpId="0"/>
      <p:bldP spid="1196046" grpId="0"/>
      <p:bldP spid="1196047" grpId="0"/>
      <p:bldP spid="16" grpId="0" animBg="1"/>
      <p:bldP spid="17" grpId="0"/>
      <p:bldP spid="18" grpId="0"/>
      <p:bldP spid="19" grpId="0" animBg="1"/>
      <p:bldP spid="11960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8" descr="lumi-redu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38" y="3696419"/>
            <a:ext cx="3656012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775773" y="1628593"/>
            <a:ext cx="534988" cy="227012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59" tIns="45680" rIns="91359" bIns="45680" anchor="ctr"/>
          <a:lstStyle/>
          <a:p>
            <a:pPr algn="l" eaLnBrk="1" hangingPunct="1"/>
            <a:endParaRPr lang="en-GB">
              <a:solidFill>
                <a:srgbClr val="000000"/>
              </a:solidFill>
            </a:endParaRPr>
          </a:p>
        </p:txBody>
      </p:sp>
      <p:sp>
        <p:nvSpPr>
          <p:cNvPr id="115718" name="Text Box 5"/>
          <p:cNvSpPr txBox="1">
            <a:spLocks noChangeArrowheads="1"/>
          </p:cNvSpPr>
          <p:nvPr/>
        </p:nvSpPr>
        <p:spPr bwMode="auto">
          <a:xfrm>
            <a:off x="1385373" y="1417456"/>
            <a:ext cx="3295932" cy="89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80" rIns="91359" bIns="45680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Geometric Luminosity </a:t>
            </a:r>
          </a:p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Reduction Factor:</a:t>
            </a:r>
          </a:p>
        </p:txBody>
      </p:sp>
      <p:graphicFrame>
        <p:nvGraphicFramePr>
          <p:cNvPr id="7168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964140"/>
              </p:ext>
            </p:extLst>
          </p:nvPr>
        </p:nvGraphicFramePr>
        <p:xfrm>
          <a:off x="1415480" y="3767311"/>
          <a:ext cx="31003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11300" imgH="431800" progId="Equation.3">
                  <p:embed/>
                </p:oleObj>
              </mc:Choice>
              <mc:Fallback>
                <p:oleObj name="Equation" r:id="rId4" imgW="1511300" imgH="431800" progId="Equation.3">
                  <p:embed/>
                  <p:pic>
                    <p:nvPicPr>
                      <p:cNvPr id="7168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3767311"/>
                        <a:ext cx="3100387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685" name="Group 23"/>
          <p:cNvGrpSpPr>
            <a:grpSpLocks/>
          </p:cNvGrpSpPr>
          <p:nvPr/>
        </p:nvGrpSpPr>
        <p:grpSpPr bwMode="auto">
          <a:xfrm>
            <a:off x="6448394" y="1413458"/>
            <a:ext cx="3217862" cy="1893888"/>
            <a:chOff x="3456" y="576"/>
            <a:chExt cx="2027" cy="1193"/>
          </a:xfrm>
        </p:grpSpPr>
        <p:sp>
          <p:nvSpPr>
            <p:cNvPr id="71694" name="Oval 15"/>
            <p:cNvSpPr>
              <a:spLocks noChangeArrowheads="1"/>
            </p:cNvSpPr>
            <p:nvPr/>
          </p:nvSpPr>
          <p:spPr bwMode="auto">
            <a:xfrm rot="-1632241">
              <a:off x="3600" y="912"/>
              <a:ext cx="1392" cy="240"/>
            </a:xfrm>
            <a:prstGeom prst="ellipse">
              <a:avLst/>
            </a:prstGeom>
            <a:solidFill>
              <a:srgbClr val="FF0000">
                <a:alpha val="54901"/>
              </a:srgbClr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rot="10800000" vert="eaVert" wrap="none" anchor="ctr"/>
            <a:lstStyle/>
            <a:p>
              <a:endParaRPr lang="de-DE">
                <a:solidFill>
                  <a:srgbClr val="3B812F"/>
                </a:solidFill>
              </a:endParaRPr>
            </a:p>
          </p:txBody>
        </p:sp>
        <p:sp>
          <p:nvSpPr>
            <p:cNvPr id="71695" name="Oval 16"/>
            <p:cNvSpPr>
              <a:spLocks noChangeArrowheads="1"/>
            </p:cNvSpPr>
            <p:nvPr/>
          </p:nvSpPr>
          <p:spPr bwMode="auto">
            <a:xfrm rot="1640686">
              <a:off x="3648" y="912"/>
              <a:ext cx="1392" cy="240"/>
            </a:xfrm>
            <a:prstGeom prst="ellipse">
              <a:avLst/>
            </a:prstGeom>
            <a:solidFill>
              <a:srgbClr val="0066FF">
                <a:alpha val="54901"/>
              </a:srgbClr>
            </a:solidFill>
            <a:ln w="12700">
              <a:solidFill>
                <a:srgbClr val="0066FF"/>
              </a:solidFill>
              <a:round/>
              <a:headEnd type="none" w="sm" len="sm"/>
              <a:tailEnd type="none" w="sm" len="sm"/>
            </a:ln>
          </p:spPr>
          <p:txBody>
            <a:bodyPr rot="10800000" vert="eaVert" wrap="none" anchor="ctr"/>
            <a:lstStyle/>
            <a:p>
              <a:endParaRPr lang="de-DE">
                <a:solidFill>
                  <a:srgbClr val="3B812F"/>
                </a:solidFill>
              </a:endParaRPr>
            </a:p>
          </p:txBody>
        </p:sp>
        <p:sp>
          <p:nvSpPr>
            <p:cNvPr id="71696" name="Line 17"/>
            <p:cNvSpPr>
              <a:spLocks noChangeShapeType="1"/>
            </p:cNvSpPr>
            <p:nvPr/>
          </p:nvSpPr>
          <p:spPr bwMode="auto">
            <a:xfrm>
              <a:off x="4320" y="864"/>
              <a:ext cx="0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71697" name="Text Box 18"/>
            <p:cNvSpPr txBox="1">
              <a:spLocks noChangeArrowheads="1"/>
            </p:cNvSpPr>
            <p:nvPr/>
          </p:nvSpPr>
          <p:spPr bwMode="auto">
            <a:xfrm>
              <a:off x="4074" y="1536"/>
              <a:ext cx="14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00000"/>
                  </a:solidFill>
                </a:rPr>
                <a:t>effective cross section</a:t>
              </a:r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71698" name="Line 19"/>
            <p:cNvSpPr>
              <a:spLocks noChangeShapeType="1"/>
            </p:cNvSpPr>
            <p:nvPr/>
          </p:nvSpPr>
          <p:spPr bwMode="auto">
            <a:xfrm flipH="1" flipV="1">
              <a:off x="4320" y="1200"/>
              <a:ext cx="19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71699" name="Line 21"/>
            <p:cNvSpPr>
              <a:spLocks noChangeShapeType="1"/>
            </p:cNvSpPr>
            <p:nvPr/>
          </p:nvSpPr>
          <p:spPr bwMode="auto">
            <a:xfrm flipH="1" flipV="1">
              <a:off x="3456" y="576"/>
              <a:ext cx="1776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71700" name="Line 22"/>
            <p:cNvSpPr>
              <a:spLocks noChangeShapeType="1"/>
            </p:cNvSpPr>
            <p:nvPr/>
          </p:nvSpPr>
          <p:spPr bwMode="auto">
            <a:xfrm flipV="1">
              <a:off x="3552" y="576"/>
              <a:ext cx="1632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graphicFrame>
        <p:nvGraphicFramePr>
          <p:cNvPr id="7168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217127"/>
              </p:ext>
            </p:extLst>
          </p:nvPr>
        </p:nvGraphicFramePr>
        <p:xfrm>
          <a:off x="10182100" y="6042743"/>
          <a:ext cx="30638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5100" imgH="203200" progId="Equation.3">
                  <p:embed/>
                </p:oleObj>
              </mc:Choice>
              <mc:Fallback>
                <p:oleObj name="Equation" r:id="rId6" imgW="165100" imgH="203200" progId="Equation.3">
                  <p:embed/>
                  <p:pic>
                    <p:nvPicPr>
                      <p:cNvPr id="7168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2100" y="6042743"/>
                        <a:ext cx="30638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317657"/>
              </p:ext>
            </p:extLst>
          </p:nvPr>
        </p:nvGraphicFramePr>
        <p:xfrm>
          <a:off x="6219701" y="3278906"/>
          <a:ext cx="65087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06400" imgH="228600" progId="Equation.3">
                  <p:embed/>
                </p:oleObj>
              </mc:Choice>
              <mc:Fallback>
                <p:oleObj name="Equation" r:id="rId8" imgW="406400" imgH="228600" progId="Equation.3">
                  <p:embed/>
                  <p:pic>
                    <p:nvPicPr>
                      <p:cNvPr id="7168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701" y="3278906"/>
                        <a:ext cx="650875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187996"/>
            <a:ext cx="8745860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Luminosity Optimization: </a:t>
            </a:r>
            <a:r>
              <a:rPr lang="en-US" sz="3600" u="sng">
                <a:solidFill>
                  <a:srgbClr val="FF0000"/>
                </a:solidFill>
                <a:latin typeface="Garamond"/>
                <a:cs typeface="Garamond"/>
              </a:rPr>
              <a:t>geometric reduction</a:t>
            </a:r>
            <a:endParaRPr lang="en-US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078538" y="3645619"/>
            <a:ext cx="0" cy="2879725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18238" y="3645619"/>
            <a:ext cx="0" cy="2879725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16973" y="3645619"/>
            <a:ext cx="0" cy="2879725"/>
          </a:xfrm>
          <a:prstGeom prst="line">
            <a:avLst/>
          </a:prstGeom>
          <a:ln w="38100">
            <a:solidFill>
              <a:srgbClr val="3861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244073" y="3645619"/>
            <a:ext cx="0" cy="2879725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2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65913" y="217045"/>
            <a:ext cx="8791575" cy="720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400" u="sng" kern="0" dirty="0">
                <a:solidFill>
                  <a:srgbClr val="FF0000"/>
                </a:solidFill>
              </a:rPr>
              <a:t>Luminosity optimization: Beam Lifetime 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31872" y="1106489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44648" y="980728"/>
            <a:ext cx="1540663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Fill length:</a:t>
            </a:r>
            <a:endParaRPr lang="en-US" baseline="30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23593" y="1701453"/>
                <a:ext cx="2999219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𝐼𝑃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𝑡𝑜𝑡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𝐿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3" y="1701453"/>
                <a:ext cx="2999219" cy="701218"/>
              </a:xfrm>
              <a:prstGeom prst="rect">
                <a:avLst/>
              </a:prstGeom>
              <a:blipFill>
                <a:blip r:embed="rId2"/>
                <a:stretch>
                  <a:fillRect l="-3376" t="-1754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820842" y="1821230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sym typeface="Wingdings"/>
              </a:rPr>
              <a:t>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7542" y="1700809"/>
                <a:ext cx="2718500" cy="754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𝐼𝑃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𝑡𝑜𝑡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542" y="1700809"/>
                <a:ext cx="2718500" cy="754181"/>
              </a:xfrm>
              <a:prstGeom prst="rect">
                <a:avLst/>
              </a:prstGeom>
              <a:blipFill>
                <a:blip r:embed="rId3"/>
                <a:stretch>
                  <a:fillRect l="-2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31504" y="3021159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2244280" y="2895398"/>
                <a:ext cx="8409531" cy="461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369" tIns="45685" rIns="91369" bIns="45685">
                <a:spAutoFit/>
              </a:bodyPr>
              <a:lstStyle/>
              <a:p>
                <a:pPr algn="l" eaLnBrk="1" hangingPunct="1"/>
                <a:r>
                  <a:rPr lang="en-US" dirty="0">
                    <a:solidFill>
                      <a:schemeClr val="tx1"/>
                    </a:solidFill>
                  </a:rPr>
                  <a:t>Example LHC:  </a:t>
                </a:r>
                <a:r>
                  <a:rPr lang="en-US" dirty="0" err="1">
                    <a:solidFill>
                      <a:srgbClr val="407EC0"/>
                    </a:solidFill>
                    <a:latin typeface="Symbol" charset="2"/>
                    <a:ea typeface="Symbol" charset="2"/>
                    <a:cs typeface="Symbol" charset="2"/>
                  </a:rPr>
                  <a:t>s</a:t>
                </a:r>
                <a:r>
                  <a:rPr lang="en-US" baseline="-25000" dirty="0" err="1">
                    <a:solidFill>
                      <a:srgbClr val="407EC0"/>
                    </a:solidFill>
                  </a:rPr>
                  <a:t>tot</a:t>
                </a:r>
                <a:r>
                  <a:rPr lang="en-US" dirty="0">
                    <a:solidFill>
                      <a:srgbClr val="407E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07EC0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rgbClr val="407EC0"/>
                    </a:solidFill>
                  </a:rPr>
                  <a:t> 100mbarn [</a:t>
                </a:r>
                <a:r>
                  <a:rPr lang="en-US" dirty="0">
                    <a:solidFill>
                      <a:schemeClr val="tx1"/>
                    </a:solidFill>
                  </a:rPr>
                  <a:t>10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-25</a:t>
                </a:r>
                <a:r>
                  <a:rPr lang="en-US" dirty="0">
                    <a:solidFill>
                      <a:schemeClr val="tx1"/>
                    </a:solidFill>
                  </a:rPr>
                  <a:t>cm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rgbClr val="407EC0"/>
                    </a:solidFill>
                  </a:rPr>
                  <a:t>]; 2 IPs; </a:t>
                </a:r>
                <a:r>
                  <a:rPr lang="en-US" dirty="0" err="1">
                    <a:solidFill>
                      <a:srgbClr val="407EC0"/>
                    </a:solidFill>
                  </a:rPr>
                  <a:t>N</a:t>
                </a:r>
                <a:r>
                  <a:rPr lang="en-US" baseline="-25000" dirty="0" err="1">
                    <a:solidFill>
                      <a:srgbClr val="407EC0"/>
                    </a:solidFill>
                  </a:rPr>
                  <a:t>tot</a:t>
                </a:r>
                <a:r>
                  <a:rPr lang="en-US" dirty="0">
                    <a:solidFill>
                      <a:srgbClr val="407E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07EC0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rgbClr val="407EC0"/>
                    </a:solidFill>
                  </a:rPr>
                  <a:t> 3 10</a:t>
                </a:r>
                <a:r>
                  <a:rPr lang="en-US" baseline="30000" dirty="0">
                    <a:solidFill>
                      <a:srgbClr val="407EC0"/>
                    </a:solidFill>
                  </a:rPr>
                  <a:t>14</a:t>
                </a:r>
                <a:r>
                  <a:rPr lang="en-US" dirty="0">
                    <a:solidFill>
                      <a:srgbClr val="407EC0"/>
                    </a:solidFill>
                  </a:rPr>
                  <a:t>  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4280" y="2895398"/>
                <a:ext cx="8409531" cy="461594"/>
              </a:xfrm>
              <a:prstGeom prst="rect">
                <a:avLst/>
              </a:prstGeom>
              <a:blipFill>
                <a:blip r:embed="rId4"/>
                <a:stretch>
                  <a:fillRect l="-1205" t="-13514" b="-297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2279577" y="3543470"/>
                <a:ext cx="7330197" cy="461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369" tIns="45685" rIns="91369" bIns="45685">
                <a:spAutoFit/>
              </a:bodyPr>
              <a:lstStyle/>
              <a:p>
                <a:pPr algn="l" eaLnBrk="1" hangingPunct="1"/>
                <a:r>
                  <a:rPr lang="en-US" dirty="0">
                    <a:solidFill>
                      <a:schemeClr val="tx1"/>
                    </a:solidFill>
                  </a:rPr>
                  <a:t>Nominal Luminosity: L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0</a:t>
                </a:r>
                <a:r>
                  <a:rPr lang="en-US" dirty="0">
                    <a:solidFill>
                      <a:schemeClr val="tx1"/>
                    </a:solidFill>
                  </a:rPr>
                  <a:t> = 10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34</a:t>
                </a:r>
                <a:r>
                  <a:rPr lang="en-US" dirty="0">
                    <a:solidFill>
                      <a:schemeClr val="tx1"/>
                    </a:solidFill>
                  </a:rPr>
                  <a:t> cm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-2</a:t>
                </a:r>
                <a:r>
                  <a:rPr lang="en-US" dirty="0">
                    <a:solidFill>
                      <a:schemeClr val="tx1"/>
                    </a:solidFill>
                  </a:rPr>
                  <a:t> s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-1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rgbClr val="00B050"/>
                    </a:solidFill>
                    <a:sym typeface="Wingdings"/>
                  </a:rPr>
                  <a:t> </a:t>
                </a:r>
                <a:r>
                  <a:rPr lang="en-US" dirty="0" err="1">
                    <a:solidFill>
                      <a:srgbClr val="00B050"/>
                    </a:solidFill>
                    <a:latin typeface="Symbol" charset="2"/>
                    <a:ea typeface="Symbol" charset="2"/>
                    <a:cs typeface="Symbol" charset="2"/>
                    <a:sym typeface="Wingdings"/>
                  </a:rPr>
                  <a:t>t</a:t>
                </a:r>
                <a:r>
                  <a:rPr lang="en-US" baseline="-25000" dirty="0" err="1">
                    <a:solidFill>
                      <a:srgbClr val="00B050"/>
                    </a:solidFill>
                    <a:sym typeface="Wingdings"/>
                  </a:rPr>
                  <a:t>eff</a:t>
                </a:r>
                <a:r>
                  <a:rPr lang="en-US" dirty="0">
                    <a:solidFill>
                      <a:srgbClr val="00B050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42 hours</a:t>
                </a:r>
              </a:p>
            </p:txBody>
          </p:sp>
        </mc:Choice>
        <mc:Fallback xmlns="">
          <p:sp>
            <p:nvSpPr>
              <p:cNvPr id="1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577" y="3543470"/>
                <a:ext cx="7330197" cy="461594"/>
              </a:xfrm>
              <a:prstGeom prst="rect">
                <a:avLst/>
              </a:prstGeom>
              <a:blipFill>
                <a:blip r:embed="rId5"/>
                <a:stretch>
                  <a:fillRect l="-1384" t="-10526" r="-346" b="-289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2279576" y="4335558"/>
                <a:ext cx="7177912" cy="461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369" tIns="45685" rIns="91369" bIns="45685">
                <a:spAutoFit/>
              </a:bodyPr>
              <a:lstStyle/>
              <a:p>
                <a:pPr algn="l" eaLnBrk="1" hangingPunct="1"/>
                <a:r>
                  <a:rPr lang="en-US" dirty="0">
                    <a:solidFill>
                      <a:schemeClr val="tx1"/>
                    </a:solidFill>
                  </a:rPr>
                  <a:t>10 x  Luminosity:       L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0</a:t>
                </a:r>
                <a:r>
                  <a:rPr lang="en-US" dirty="0">
                    <a:solidFill>
                      <a:schemeClr val="tx1"/>
                    </a:solidFill>
                  </a:rPr>
                  <a:t> = 10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35</a:t>
                </a:r>
                <a:r>
                  <a:rPr lang="en-US" dirty="0">
                    <a:solidFill>
                      <a:schemeClr val="tx1"/>
                    </a:solidFill>
                  </a:rPr>
                  <a:t> cm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-2</a:t>
                </a:r>
                <a:r>
                  <a:rPr lang="en-US" dirty="0">
                    <a:solidFill>
                      <a:schemeClr val="tx1"/>
                    </a:solidFill>
                  </a:rPr>
                  <a:t> s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-1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sym typeface="Wingdings"/>
                  </a:rPr>
                  <a:t> </a:t>
                </a:r>
                <a:r>
                  <a:rPr lang="en-US" dirty="0" err="1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  <a:sym typeface="Wingdings"/>
                  </a:rPr>
                  <a:t>t</a:t>
                </a:r>
                <a:r>
                  <a:rPr lang="en-US" baseline="-25000" dirty="0" err="1">
                    <a:solidFill>
                      <a:srgbClr val="FF0000"/>
                    </a:solidFill>
                    <a:sym typeface="Wingdings"/>
                  </a:rPr>
                  <a:t>eff</a:t>
                </a:r>
                <a:r>
                  <a:rPr lang="en-US" dirty="0">
                    <a:solidFill>
                      <a:srgbClr val="FF0000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Wingdings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4 hours</a:t>
                </a:r>
              </a:p>
            </p:txBody>
          </p:sp>
        </mc:Choice>
        <mc:Fallback xmlns="">
          <p:sp>
            <p:nvSpPr>
              <p:cNvPr id="11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576" y="4335558"/>
                <a:ext cx="7177912" cy="461594"/>
              </a:xfrm>
              <a:prstGeom prst="rect">
                <a:avLst/>
              </a:prstGeom>
              <a:blipFill>
                <a:blip r:embed="rId6"/>
                <a:stretch>
                  <a:fillRect l="-1413" t="-13514" r="-353" b="-297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244279" y="5127646"/>
            <a:ext cx="8057768" cy="120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marL="342900" indent="-342900" algn="l" eaLnBrk="1" hangingPunct="1">
              <a:buFont typeface="Wingdings" charset="2"/>
              <a:buChar char="è"/>
            </a:pPr>
            <a:r>
              <a:rPr lang="en-US" dirty="0">
                <a:solidFill>
                  <a:srgbClr val="0070C0"/>
                </a:solidFill>
              </a:rPr>
              <a:t>Efficient operation requires that the average fill length </a:t>
            </a:r>
          </a:p>
          <a:p>
            <a:pPr algn="l" eaLnBrk="1" hangingPunct="1"/>
            <a:r>
              <a:rPr lang="en-US" dirty="0">
                <a:solidFill>
                  <a:srgbClr val="0070C0"/>
                </a:solidFill>
              </a:rPr>
              <a:t>    [data taking for physics] is significantly longer than the time</a:t>
            </a:r>
          </a:p>
          <a:p>
            <a:pPr algn="l" eaLnBrk="1" hangingPunct="1"/>
            <a:r>
              <a:rPr lang="en-US" dirty="0">
                <a:solidFill>
                  <a:srgbClr val="0070C0"/>
                </a:solidFill>
              </a:rPr>
              <a:t>    required for preparing a new fill for physics!!!</a:t>
            </a:r>
          </a:p>
        </p:txBody>
      </p:sp>
    </p:spTree>
    <p:extLst>
      <p:ext uri="{BB962C8B-B14F-4D97-AF65-F5344CB8AC3E}">
        <p14:creationId xmlns:p14="http://schemas.microsoft.com/office/powerpoint/2010/main" val="1489003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138488" y="500068"/>
          <a:ext cx="7176840" cy="443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05010" y="206"/>
            <a:ext cx="4418786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u="sng" dirty="0">
                <a:solidFill>
                  <a:srgbClr val="FF0000"/>
                </a:solidFill>
                <a:latin typeface="Garamond" charset="0"/>
                <a:ea typeface="ＭＳ Ｐゴシック" charset="0"/>
              </a:rPr>
              <a:t>Machine Efficiency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010" y="4797152"/>
            <a:ext cx="11424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 Minimum of 2h between end of one, and start of the next fill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 Average LHC Turnaround time of 4-5h!!!!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LHC operation Run 3 [L = 2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34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-2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 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-1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]: ca. 12 hours optimum fill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 length </a:t>
            </a:r>
          </a:p>
          <a:p>
            <a:pPr marL="2628198" lvl="5" indent="-342900" defTabSz="457200">
              <a:buFont typeface="Wingdings" charset="2"/>
              <a:buChar char="è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ca. 70%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 of time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spend in physics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at best conditions!</a:t>
            </a:r>
          </a:p>
          <a:p>
            <a:pPr marL="3999378" lvl="8" indent="-342900" defTabSz="457200">
              <a:buFont typeface="Wingdings" charset="2"/>
              <a:buChar char="è"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 Ca. 50% including faults and early beam aborts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55880F7-2847-144E-A795-810AF8FAB6C2}"/>
              </a:ext>
            </a:extLst>
          </p:cNvPr>
          <p:cNvSpPr txBox="1">
            <a:spLocks/>
          </p:cNvSpPr>
          <p:nvPr/>
        </p:nvSpPr>
        <p:spPr>
          <a:xfrm>
            <a:off x="11774318" y="6537960"/>
            <a:ext cx="3556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A2D03-466B-4AD7-AC70-B2955EB43184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A13F30-990A-A842-AAAE-484D238ABFCE}"/>
              </a:ext>
            </a:extLst>
          </p:cNvPr>
          <p:cNvSpPr/>
          <p:nvPr/>
        </p:nvSpPr>
        <p:spPr>
          <a:xfrm>
            <a:off x="3035502" y="4934158"/>
            <a:ext cx="8862199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becomes more challenging with increased Collider size and Requires even more powerful injector complex!!!!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3F3537-8001-E330-C895-6105B4BD9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150" y="1049266"/>
            <a:ext cx="7772400" cy="580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2"/>
          <p:cNvSpPr txBox="1">
            <a:spLocks noGrp="1"/>
          </p:cNvSpPr>
          <p:nvPr/>
        </p:nvSpPr>
        <p:spPr bwMode="auto">
          <a:xfrm>
            <a:off x="8077200" y="6605589"/>
            <a:ext cx="2133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/>
            <a:fld id="{4BF2E557-16A0-5644-AD55-48E8AC3FEC9C}" type="slidenum">
              <a:rPr lang="en-US" altLang="x-none" sz="900">
                <a:solidFill>
                  <a:schemeClr val="bg1"/>
                </a:solidFill>
                <a:latin typeface="Verdana" charset="0"/>
              </a:rPr>
              <a:pPr algn="r" eaLnBrk="1" hangingPunct="1"/>
              <a:t>35</a:t>
            </a:fld>
            <a:endParaRPr lang="en-US" altLang="x-none" sz="9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2697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767139" y="404813"/>
            <a:ext cx="4594225" cy="431800"/>
          </a:xfrm>
          <a:solidFill>
            <a:srgbClr val="FFFFFF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x-none" sz="1500" b="1" dirty="0">
                <a:solidFill>
                  <a:srgbClr val="CC0000"/>
                </a:solidFill>
                <a:latin typeface="Verdana" charset="0"/>
              </a:rPr>
              <a:t>LHC Operations </a:t>
            </a:r>
            <a:r>
              <a:rPr lang="en-US" altLang="x-none" sz="1500" dirty="0">
                <a:solidFill>
                  <a:srgbClr val="CC0000"/>
                </a:solidFill>
                <a:latin typeface="Verdana" charset="0"/>
              </a:rPr>
              <a:t>C</a:t>
            </a:r>
            <a:r>
              <a:rPr lang="en-US" altLang="x-none" sz="1500" b="1" dirty="0">
                <a:solidFill>
                  <a:srgbClr val="CC0000"/>
                </a:solidFill>
                <a:latin typeface="Verdana" charset="0"/>
              </a:rPr>
              <a:t>ycle Run 2</a:t>
            </a:r>
          </a:p>
        </p:txBody>
      </p:sp>
      <p:graphicFrame>
        <p:nvGraphicFramePr>
          <p:cNvPr id="126980" name="Object 4"/>
          <p:cNvGraphicFramePr>
            <a:graphicFrameLocks noChangeAspect="1"/>
          </p:cNvGraphicFramePr>
          <p:nvPr/>
        </p:nvGraphicFramePr>
        <p:xfrm>
          <a:off x="1828800" y="1219201"/>
          <a:ext cx="8534400" cy="453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7353300" imgH="3898900" progId="Excel.Chart.8">
                  <p:embed/>
                </p:oleObj>
              </mc:Choice>
              <mc:Fallback>
                <p:oleObj name="Chart" r:id="rId3" imgW="7353300" imgH="3898900" progId="Excel.Chart.8">
                  <p:embed/>
                  <p:pic>
                    <p:nvPicPr>
                      <p:cNvPr id="126980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219201"/>
                        <a:ext cx="8534400" cy="4532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250358"/>
              </p:ext>
            </p:extLst>
          </p:nvPr>
        </p:nvGraphicFramePr>
        <p:xfrm>
          <a:off x="7162800" y="4575176"/>
          <a:ext cx="3124200" cy="182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7259300" imgH="10083800" progId="Word.Document.8">
                  <p:embed/>
                </p:oleObj>
              </mc:Choice>
              <mc:Fallback>
                <p:oleObj name="Document" r:id="rId5" imgW="17259300" imgH="10083800" progId="Word.Document.8">
                  <p:embed/>
                  <p:pic>
                    <p:nvPicPr>
                      <p:cNvPr id="126981" name="Object 5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575176"/>
                        <a:ext cx="3124200" cy="1825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11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5471401" y="4871545"/>
            <a:ext cx="996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5879389" y="2976071"/>
            <a:ext cx="182808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45893" y="1172710"/>
            <a:ext cx="4334906" cy="1716913"/>
            <a:chOff x="437659" y="967757"/>
            <a:chExt cx="4334906" cy="17169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629" y="968921"/>
              <a:ext cx="4330936" cy="1715749"/>
            </a:xfrm>
            <a:prstGeom prst="rect">
              <a:avLst/>
            </a:prstGeom>
          </p:spPr>
        </p:pic>
        <p:sp>
          <p:nvSpPr>
            <p:cNvPr id="39948" name="Rectangle 17"/>
            <p:cNvSpPr>
              <a:spLocks noChangeArrowheads="1"/>
            </p:cNvSpPr>
            <p:nvPr/>
          </p:nvSpPr>
          <p:spPr bwMode="auto">
            <a:xfrm>
              <a:off x="437659" y="967757"/>
              <a:ext cx="3455064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93BE"/>
                </a:buClr>
                <a:buSzPct val="65000"/>
                <a:buFont typeface="Monotype Sorts" pitchFamily="2" charset="2"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</a:rPr>
                <a:t>10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</a:rPr>
                <a:t>GJoule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  <a:sym typeface="Symbol" pitchFamily="18" charset="2"/>
                </a:rPr>
                <a:t>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</a:rPr>
                <a:t>flying 700 km/h</a:t>
              </a:r>
            </a:p>
          </p:txBody>
        </p:sp>
      </p:grpSp>
      <p:sp>
        <p:nvSpPr>
          <p:cNvPr id="39944" name="Rectangle 26"/>
          <p:cNvSpPr>
            <a:spLocks noChangeArrowheads="1"/>
          </p:cNvSpPr>
          <p:nvPr/>
        </p:nvSpPr>
        <p:spPr bwMode="auto">
          <a:xfrm>
            <a:off x="1655998" y="102813"/>
            <a:ext cx="8816837" cy="584775"/>
          </a:xfrm>
          <a:prstGeom prst="rect">
            <a:avLst/>
          </a:prstGeom>
          <a:solidFill>
            <a:srgbClr val="0070C0"/>
          </a:solidFill>
          <a:ln w="571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onotype Sorts" pitchFamily="2" charset="2"/>
              </a:rPr>
              <a:t>Energy management challenges: Example LHC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08241" y="751065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stored in the LHC magnet system [8.3T]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10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GJoule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9416" y="3429000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stored in the two beams: 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720 MJ   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[ 6 10</a:t>
            </a:r>
            <a:r>
              <a:rPr kumimoji="0" lang="fr-FR" sz="12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protons (1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H+)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]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765513" y="3864942"/>
            <a:ext cx="3623517" cy="2228354"/>
            <a:chOff x="1440" y="2352"/>
            <a:chExt cx="2736" cy="1812"/>
          </a:xfrm>
        </p:grpSpPr>
        <p:pic>
          <p:nvPicPr>
            <p:cNvPr id="18" name="Picture 17" descr="Copper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40" y="2352"/>
              <a:ext cx="2736" cy="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460" y="2353"/>
              <a:ext cx="2696" cy="300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700 MJ melt one ton of copper </a:t>
              </a:r>
            </a:p>
          </p:txBody>
        </p:sp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596716" y="3912486"/>
            <a:ext cx="4777409" cy="1938992"/>
          </a:xfrm>
          <a:prstGeom prst="rect">
            <a:avLst/>
          </a:prstGeom>
          <a:solidFill>
            <a:srgbClr val="FFFFCC"/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MJoule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dissipated in 88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				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TW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Installed World Electrical Capacity: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3.8 TW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9864" y="2873245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560 tons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723228" y="1151176"/>
            <a:ext cx="3315100" cy="2234211"/>
            <a:chOff x="5199228" y="1252741"/>
            <a:chExt cx="3040547" cy="2132645"/>
          </a:xfrm>
        </p:grpSpPr>
        <p:pic>
          <p:nvPicPr>
            <p:cNvPr id="3074" name="Picture 2" descr="http://upload.wikimedia.org/wikipedia/commons/7/75/US_Navy_101210-N-1261P-081_USS_Abraham_Lincoln_%28CVN_72%29_underway_in_the_Arabian_Sea_in_support_of_Operation_Enduring_Freedo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228" y="1260907"/>
              <a:ext cx="2973222" cy="212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5854718" y="1252741"/>
              <a:ext cx="2385057" cy="3525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93BE"/>
                </a:buClr>
                <a:buSzPct val="65000"/>
                <a:buFont typeface="Monotype Sorts" pitchFamily="2" charset="2"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</a:rPr>
                <a:t>10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</a:rPr>
                <a:t>GJoule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  <a:sym typeface="Symbol" pitchFamily="18" charset="2"/>
                </a:rPr>
                <a:t>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Unicode MS" pitchFamily="34" charset="-128"/>
                  <a:ea typeface="+mn-ea"/>
                  <a:cs typeface="+mn-cs"/>
                </a:rPr>
                <a:t> 55 km/h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32593" y="3003988"/>
              <a:ext cx="114120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88’000 tons</a:t>
              </a:r>
            </a:p>
          </p:txBody>
        </p:sp>
      </p:grp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DD985820-E3A7-0E45-82AD-961F1378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6400" y="6537960"/>
            <a:ext cx="355600" cy="3200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A2D03-466B-4AD7-AC70-B2955EB431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0108C6-4646-8F48-9612-BDEFDBA02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419" y="1535441"/>
            <a:ext cx="3120216" cy="1926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669D62-9FB0-FB4C-967D-CFBB798E8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1700" y="1461858"/>
            <a:ext cx="3190476" cy="2126984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FB98BC-9035-8842-984E-95CB02E4F421}"/>
              </a:ext>
            </a:extLst>
          </p:cNvPr>
          <p:cNvSpPr/>
          <p:nvPr/>
        </p:nvSpPr>
        <p:spPr>
          <a:xfrm>
            <a:off x="2778769" y="4266976"/>
            <a:ext cx="6534614" cy="1773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Dump robustness [core and windows]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Kicker reliability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 many kicker elements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        Failure likelihood &amp; reliability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prstClr val="white"/>
                </a:solidFill>
                <a:latin typeface="Arial"/>
                <a:sym typeface="Wingdings" pitchFamily="2" charset="2"/>
              </a:rPr>
              <a:t> No beam within 3 </a:t>
            </a:r>
            <a:r>
              <a:rPr lang="en-US" noProof="0" dirty="0" err="1">
                <a:solidFill>
                  <a:prstClr val="white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noProof="0" dirty="0" err="1">
                <a:solidFill>
                  <a:prstClr val="white"/>
                </a:solidFill>
                <a:latin typeface="Arial"/>
                <a:sym typeface="Wingdings" pitchFamily="2" charset="2"/>
              </a:rPr>
              <a:t>s</a:t>
            </a:r>
            <a:r>
              <a:rPr lang="en-US" noProof="0" dirty="0">
                <a:solidFill>
                  <a:prstClr val="white"/>
                </a:solidFill>
                <a:latin typeface="Arial"/>
                <a:sym typeface="Wingdings" pitchFamily="2" charset="2"/>
              </a:rPr>
              <a:t> abort gap!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B3874BB-18E2-AE40-9ED6-7C74D8DC5684}"/>
              </a:ext>
            </a:extLst>
          </p:cNvPr>
          <p:cNvSpPr/>
          <p:nvPr/>
        </p:nvSpPr>
        <p:spPr>
          <a:xfrm>
            <a:off x="1560287" y="1847081"/>
            <a:ext cx="1830729" cy="15819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Sectorization!!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Tracking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[ppm]!!!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8609" y="6040000"/>
            <a:ext cx="3228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electron volt = 1,602× 10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-19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joule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36B857-151A-CCE3-625D-1FB4069514B9}"/>
              </a:ext>
            </a:extLst>
          </p:cNvPr>
          <p:cNvSpPr txBox="1">
            <a:spLocks/>
          </p:cNvSpPr>
          <p:nvPr/>
        </p:nvSpPr>
        <p:spPr bwMode="auto">
          <a:xfrm>
            <a:off x="1544495" y="723521"/>
            <a:ext cx="9087218" cy="5341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0" tIns="45705" rIns="91410" bIns="45705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Worry about beam losses: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charset="0"/>
              </a:rPr>
              <a:t>Failure Scenarios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 Local beam Impact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				 Equipment damage 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charset="0"/>
              </a:rPr>
              <a:t>Lifetime &amp; Loss Spikes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 Distributed losses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sym typeface="Wingdings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charset="0"/>
              </a:rPr>
              <a:t>				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Magnet Quench &amp; QPS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				 Machine efficiency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e.g.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Cryo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 Sectors: 95% availability requires 99% with 8 sectors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 LHC 8 Sectors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 Larger machine [12 Sectors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 20 Sectors]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64BCD9"/>
              </a:buClr>
              <a:buSzPct val="65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C5CA7-BA84-3F0E-905A-AD1678EBF903}"/>
              </a:ext>
            </a:extLst>
          </p:cNvPr>
          <p:cNvSpPr txBox="1"/>
          <p:nvPr/>
        </p:nvSpPr>
        <p:spPr>
          <a:xfrm>
            <a:off x="3079377" y="3245232"/>
            <a:ext cx="615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5" grpId="0"/>
      <p:bldP spid="10" grpId="0" animBg="1"/>
      <p:bldP spid="11" grpId="0" animBg="1"/>
      <p:bldP spid="2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E7EE0-50D7-2A79-FC1A-5F0DA00FA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E1AC63B-21CF-EE3E-9E3F-CD7DEB01F0B2}"/>
              </a:ext>
            </a:extLst>
          </p:cNvPr>
          <p:cNvSpPr txBox="1">
            <a:spLocks noChangeArrowheads="1"/>
          </p:cNvSpPr>
          <p:nvPr/>
        </p:nvSpPr>
        <p:spPr>
          <a:xfrm>
            <a:off x="479376" y="0"/>
            <a:ext cx="11712624" cy="66972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094" dirty="0">
                <a:sym typeface="Helvetica" charset="0"/>
              </a:rPr>
              <a:t>Beam Dump Dilution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985C0-D0D7-BBF6-B0BD-733A1F1C1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8680"/>
            <a:ext cx="7776864" cy="556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F68257-0F66-A145-720A-81E63A418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589" y="1218407"/>
            <a:ext cx="3378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F9D18CE-F866-273E-6236-0AB4FCA8A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96825" y="9474200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300" i="1" kern="1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cs typeface="+mn-cs"/>
                <a:sym typeface="Helvetica" pitchFamily="2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9pPr>
          </a:lstStyle>
          <a:p>
            <a:pPr eaLnBrk="1" hangingPunct="1"/>
            <a:fld id="{D40380F6-E656-ED42-91CD-DCF5DA9F8041}" type="slidenum">
              <a:rPr lang="en-US" altLang="en-CH" smtClean="0"/>
              <a:pPr eaLnBrk="1" hangingPunct="1"/>
              <a:t>38</a:t>
            </a:fld>
            <a:endParaRPr lang="en-US" altLang="en-CH" sz="914">
              <a:solidFill>
                <a:schemeClr val="tx1"/>
              </a:solidFill>
              <a:latin typeface="Helvetica" pitchFamily="2" charset="0"/>
              <a:ea typeface="ＭＳ Ｐゴシック" panose="020B0600070205080204" pitchFamily="34" charset="-128"/>
              <a:sym typeface="Helvetica" pitchFamily="2" charset="0"/>
            </a:endParaRPr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3D817371-BA68-6AB3-83DF-BFB01E19E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376" y="0"/>
            <a:ext cx="11712624" cy="669727"/>
          </a:xfrm>
        </p:spPr>
        <p:txBody>
          <a:bodyPr/>
          <a:lstStyle/>
          <a:p>
            <a:pPr eaLnBrk="1" hangingPunct="1">
              <a:defRPr/>
            </a:pPr>
            <a:r>
              <a:rPr lang="en-US" sz="3094" dirty="0">
                <a:sym typeface="Helvetica" charset="0"/>
              </a:rPr>
              <a:t>Assure high machine efficiency by protecting cold magnets </a:t>
            </a:r>
          </a:p>
        </p:txBody>
      </p:sp>
      <p:pic>
        <p:nvPicPr>
          <p:cNvPr id="80899" name="Picture 2">
            <a:extLst>
              <a:ext uri="{FF2B5EF4-FFF2-40B4-BE49-F238E27FC236}">
                <a16:creationId xmlns:a16="http://schemas.microsoft.com/office/drawing/2014/main" id="{E501B4D8-DCBD-3C4B-87A4-ABC9E7FE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20" y="3704704"/>
            <a:ext cx="8504411" cy="266104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9708E22-EB33-B319-5E84-0C0C260F3BE0}"/>
              </a:ext>
            </a:extLst>
          </p:cNvPr>
          <p:cNvSpPr>
            <a:spLocks/>
          </p:cNvSpPr>
          <p:nvPr/>
        </p:nvSpPr>
        <p:spPr bwMode="auto">
          <a:xfrm>
            <a:off x="1791890" y="745629"/>
            <a:ext cx="9920733" cy="263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81000" indent="-38100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  <a:tab pos="4205288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algn="l" eaLnBrk="1" hangingPunct="1">
              <a:lnSpc>
                <a:spcPct val="120000"/>
              </a:lnSpc>
              <a:buSzPct val="124000"/>
              <a:buBlip>
                <a:blip r:embed="rId3"/>
              </a:buBlip>
            </a:pPr>
            <a:r>
              <a:rPr lang="en-US" altLang="en-CH" sz="2400" b="1" dirty="0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Collimation </a:t>
            </a:r>
            <a:r>
              <a:rPr lang="en-US" altLang="en-CH" sz="2400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is designed to provide </a:t>
            </a:r>
            <a:r>
              <a:rPr lang="en-US" altLang="en-CH" sz="2400" dirty="0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cleaning efficiencies &gt; 99.99%</a:t>
            </a:r>
            <a:br>
              <a:rPr lang="en-US" altLang="en-CH" sz="2400" dirty="0">
                <a:solidFill>
                  <a:srgbClr val="0000FF"/>
                </a:solidFill>
                <a:latin typeface="Helvetica" pitchFamily="2" charset="0"/>
                <a:sym typeface="Helvetica" pitchFamily="2" charset="0"/>
              </a:rPr>
            </a:br>
            <a:r>
              <a:rPr lang="en-US" altLang="en-CH" sz="2000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→ need </a:t>
            </a:r>
            <a:r>
              <a:rPr lang="en-US" altLang="en-CH" sz="2000" b="1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good statistical accuracy</a:t>
            </a:r>
            <a:r>
              <a:rPr lang="en-US" altLang="en-CH" sz="2000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 at limiting loss locations;</a:t>
            </a:r>
            <a:br>
              <a:rPr lang="en-US" altLang="en-CH" sz="2000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2000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→ simulate only halo particles that interact with collimators, not the core. </a:t>
            </a:r>
          </a:p>
          <a:p>
            <a:pPr algn="l" eaLnBrk="1" hangingPunct="1">
              <a:lnSpc>
                <a:spcPct val="120000"/>
              </a:lnSpc>
              <a:buSzPct val="124000"/>
              <a:buFontTx/>
              <a:buBlip>
                <a:blip r:embed="rId3"/>
              </a:buBlip>
            </a:pPr>
            <a:r>
              <a:rPr lang="en-US" altLang="en-CH" sz="1898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Design challenge:</a:t>
            </a:r>
            <a:br>
              <a:rPr lang="en-US" altLang="en-CH" sz="1828" dirty="0">
                <a:solidFill>
                  <a:schemeClr val="tx1"/>
                </a:solidFill>
                <a:latin typeface="Helvetica" pitchFamily="2" charset="0"/>
                <a:sym typeface="Helvetica" pitchFamily="2" charset="0"/>
              </a:rPr>
            </a:br>
            <a: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→ 59 collimator per beam along 27 km; </a:t>
            </a:r>
            <a:r>
              <a:rPr lang="en-US" altLang="en-CH" sz="1617" b="1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multi-stage cleaning</a:t>
            </a:r>
            <a: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;</a:t>
            </a:r>
            <a:b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→ 2 jaw design for 3 collimation planes: horizontal, vertical and skew;</a:t>
            </a:r>
            <a:b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→ impact parameters in the sub-micron range;</a:t>
            </a:r>
            <a:b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→ beam proton </a:t>
            </a:r>
            <a:r>
              <a:rPr lang="en-US" altLang="en-CH" sz="1617" b="1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scattering</a:t>
            </a:r>
            <a:r>
              <a:rPr lang="en-US" altLang="en-CH" sz="1617" i="1" dirty="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 with different collimator materials.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B1A7F-6A44-9E8C-26CA-92FD55EDD017}"/>
              </a:ext>
            </a:extLst>
          </p:cNvPr>
          <p:cNvSpPr txBox="1"/>
          <p:nvPr/>
        </p:nvSpPr>
        <p:spPr>
          <a:xfrm>
            <a:off x="6863071" y="74201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BE3A4A4-4C4E-333E-F435-0F54879899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96825" y="9474200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300" i="1" kern="1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cs typeface="+mn-cs"/>
                <a:sym typeface="Helvetica" pitchFamily="2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9pPr>
          </a:lstStyle>
          <a:p>
            <a:pPr eaLnBrk="1" hangingPunct="1"/>
            <a:fld id="{D40380F6-E656-ED42-91CD-DCF5DA9F8041}" type="slidenum">
              <a:rPr lang="en-US" altLang="en-CH" smtClean="0"/>
              <a:pPr eaLnBrk="1" hangingPunct="1"/>
              <a:t>39</a:t>
            </a:fld>
            <a:endParaRPr lang="en-US" altLang="en-CH" sz="914">
              <a:solidFill>
                <a:schemeClr val="tx1"/>
              </a:solidFill>
              <a:latin typeface="Helvetica" pitchFamily="2" charset="0"/>
              <a:ea typeface="ＭＳ Ｐゴシック" panose="020B0600070205080204" pitchFamily="34" charset="-128"/>
              <a:sym typeface="Helvetica" pitchFamily="2" charset="0"/>
            </a:endParaRPr>
          </a:p>
        </p:txBody>
      </p:sp>
      <p:pic>
        <p:nvPicPr>
          <p:cNvPr id="77826" name="Picture 1">
            <a:extLst>
              <a:ext uri="{FF2B5EF4-FFF2-40B4-BE49-F238E27FC236}">
                <a16:creationId xmlns:a16="http://schemas.microsoft.com/office/drawing/2014/main" id="{2D771F35-D099-C477-E70E-3C8A7BEDAA8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93" y="-3348"/>
            <a:ext cx="9679782" cy="7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>
            <a:extLst>
              <a:ext uri="{FF2B5EF4-FFF2-40B4-BE49-F238E27FC236}">
                <a16:creationId xmlns:a16="http://schemas.microsoft.com/office/drawing/2014/main" id="{06086264-1410-1D29-123F-6AB36BDBB65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35" y="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>
            <a:extLst>
              <a:ext uri="{FF2B5EF4-FFF2-40B4-BE49-F238E27FC236}">
                <a16:creationId xmlns:a16="http://schemas.microsoft.com/office/drawing/2014/main" id="{0B66AC57-5E00-0B8C-0887-57FD583B14E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090" y="-2232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4">
            <a:extLst>
              <a:ext uri="{FF2B5EF4-FFF2-40B4-BE49-F238E27FC236}">
                <a16:creationId xmlns:a16="http://schemas.microsoft.com/office/drawing/2014/main" id="{B5E05B54-6F1C-969F-D27B-BFF819C4F90B}"/>
              </a:ext>
            </a:extLst>
          </p:cNvPr>
          <p:cNvSpPr>
            <a:spLocks/>
          </p:cNvSpPr>
          <p:nvPr/>
        </p:nvSpPr>
        <p:spPr bwMode="auto">
          <a:xfrm>
            <a:off x="3311054" y="1252389"/>
            <a:ext cx="2437805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CH" sz="3164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The LHC collimator</a:t>
            </a:r>
          </a:p>
        </p:txBody>
      </p:sp>
      <p:sp>
        <p:nvSpPr>
          <p:cNvPr id="77830" name="Line 5">
            <a:extLst>
              <a:ext uri="{FF2B5EF4-FFF2-40B4-BE49-F238E27FC236}">
                <a16:creationId xmlns:a16="http://schemas.microsoft.com/office/drawing/2014/main" id="{FEA6D0F1-F8FE-597C-AE5A-FF4CA38F3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4884" y="4544095"/>
            <a:ext cx="0" cy="1150813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/>
          </a:p>
        </p:txBody>
      </p:sp>
      <p:sp>
        <p:nvSpPr>
          <p:cNvPr id="77831" name="Line 6">
            <a:extLst>
              <a:ext uri="{FF2B5EF4-FFF2-40B4-BE49-F238E27FC236}">
                <a16:creationId xmlns:a16="http://schemas.microsoft.com/office/drawing/2014/main" id="{45336929-C629-D514-7FD6-131E50060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098352"/>
            <a:ext cx="0" cy="1563812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/>
          </a:p>
        </p:txBody>
      </p:sp>
      <p:sp>
        <p:nvSpPr>
          <p:cNvPr id="77832" name="Rectangle 7">
            <a:extLst>
              <a:ext uri="{FF2B5EF4-FFF2-40B4-BE49-F238E27FC236}">
                <a16:creationId xmlns:a16="http://schemas.microsoft.com/office/drawing/2014/main" id="{ADC7B65F-6018-35F5-0B57-47149E2F628B}"/>
              </a:ext>
            </a:extLst>
          </p:cNvPr>
          <p:cNvSpPr>
            <a:spLocks/>
          </p:cNvSpPr>
          <p:nvPr/>
        </p:nvSpPr>
        <p:spPr bwMode="auto">
          <a:xfrm>
            <a:off x="5696295" y="5821385"/>
            <a:ext cx="798295" cy="2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97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CH" sz="2109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BEAM</a:t>
            </a:r>
          </a:p>
        </p:txBody>
      </p:sp>
      <p:sp>
        <p:nvSpPr>
          <p:cNvPr id="77833" name="Line 8">
            <a:extLst>
              <a:ext uri="{FF2B5EF4-FFF2-40B4-BE49-F238E27FC236}">
                <a16:creationId xmlns:a16="http://schemas.microsoft.com/office/drawing/2014/main" id="{BCC17B21-2DE7-487C-1C84-7312F5864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0988" y="171897"/>
            <a:ext cx="1842865" cy="2417713"/>
          </a:xfrm>
          <a:prstGeom prst="line">
            <a:avLst/>
          </a:prstGeom>
          <a:noFill/>
          <a:ln w="38100">
            <a:solidFill>
              <a:srgbClr val="FFFFFF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/>
          </a:p>
        </p:txBody>
      </p:sp>
      <p:sp>
        <p:nvSpPr>
          <p:cNvPr id="77834" name="Rectangle 9">
            <a:extLst>
              <a:ext uri="{FF2B5EF4-FFF2-40B4-BE49-F238E27FC236}">
                <a16:creationId xmlns:a16="http://schemas.microsoft.com/office/drawing/2014/main" id="{71EDF7A2-9E38-41AF-51F6-575421DCE006}"/>
              </a:ext>
            </a:extLst>
          </p:cNvPr>
          <p:cNvSpPr>
            <a:spLocks/>
          </p:cNvSpPr>
          <p:nvPr/>
        </p:nvSpPr>
        <p:spPr bwMode="auto">
          <a:xfrm rot="3122189">
            <a:off x="7157405" y="1066066"/>
            <a:ext cx="2654573" cy="3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CH" sz="2320">
                <a:solidFill>
                  <a:srgbClr val="FFFF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1.0m+0.2m tapering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D4BA0-7583-2E06-4238-8EED4D52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27" y="1035943"/>
            <a:ext cx="6372276" cy="3288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DE2DF-B908-8A48-C2A9-9C63BD6A2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702" y="1028700"/>
            <a:ext cx="7772400" cy="582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623392" y="111125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endParaRPr lang="en-GB" altLang="x-none">
              <a:solidFill>
                <a:schemeClr val="tx1"/>
              </a:solidFill>
            </a:endParaRP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1236168" y="958850"/>
            <a:ext cx="53308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>
                <a:solidFill>
                  <a:schemeClr val="tx1"/>
                </a:solidFill>
              </a:rPr>
              <a:t>collider ring design requires 2 beams:</a:t>
            </a:r>
            <a:endParaRPr lang="en-US" altLang="x-none" sz="2600">
              <a:solidFill>
                <a:srgbClr val="3333CC"/>
              </a:solidFill>
            </a:endParaRPr>
          </a:p>
        </p:txBody>
      </p:sp>
      <p:pic>
        <p:nvPicPr>
          <p:cNvPr id="55302" name="Picture 13" descr="coll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524000"/>
            <a:ext cx="5719936" cy="208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4"/>
          <p:cNvSpPr>
            <a:spLocks noChangeArrowheads="1"/>
          </p:cNvSpPr>
          <p:nvPr/>
        </p:nvSpPr>
        <p:spPr bwMode="auto">
          <a:xfrm>
            <a:off x="695400" y="3797424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endParaRPr lang="en-GB" altLang="x-none">
              <a:solidFill>
                <a:schemeClr val="tx1"/>
              </a:solidFill>
            </a:endParaRPr>
          </a:p>
        </p:txBody>
      </p:sp>
      <p:sp>
        <p:nvSpPr>
          <p:cNvPr id="55304" name="Text Box 15"/>
          <p:cNvSpPr txBox="1">
            <a:spLocks noChangeArrowheads="1"/>
          </p:cNvSpPr>
          <p:nvPr/>
        </p:nvSpPr>
        <p:spPr bwMode="auto">
          <a:xfrm>
            <a:off x="1308176" y="3645024"/>
            <a:ext cx="9468344" cy="129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 dirty="0">
                <a:solidFill>
                  <a:schemeClr val="tx1"/>
                </a:solidFill>
              </a:rPr>
              <a:t>design with one aperture requires particles &amp; anti-particles</a:t>
            </a:r>
          </a:p>
          <a:p>
            <a:pPr algn="l" eaLnBrk="1" hangingPunct="1"/>
            <a:r>
              <a:rPr lang="en-US" altLang="x-none" sz="2600" dirty="0">
                <a:solidFill>
                  <a:srgbClr val="FF0000"/>
                </a:solidFill>
              </a:rPr>
              <a:t>Not efficient for a hadron collider! (e.g. Tevatron, Chicago USA)</a:t>
            </a:r>
          </a:p>
          <a:p>
            <a:pPr algn="l" eaLnBrk="1" hangingPunct="1"/>
            <a:r>
              <a:rPr lang="en-US" altLang="x-none" sz="2600" dirty="0">
                <a:solidFill>
                  <a:srgbClr val="00B050"/>
                </a:solidFill>
              </a:rPr>
              <a:t>But attractive for lepton colliders [LEP and Super KEK-B] </a:t>
            </a:r>
          </a:p>
        </p:txBody>
      </p:sp>
      <p:sp>
        <p:nvSpPr>
          <p:cNvPr id="55305" name="Rectangle 16"/>
          <p:cNvSpPr>
            <a:spLocks noChangeArrowheads="1"/>
          </p:cNvSpPr>
          <p:nvPr/>
        </p:nvSpPr>
        <p:spPr bwMode="auto">
          <a:xfrm>
            <a:off x="695400" y="5177110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endParaRPr lang="en-GB" altLang="x-none">
              <a:solidFill>
                <a:schemeClr val="tx1"/>
              </a:solidFill>
            </a:endParaRPr>
          </a:p>
        </p:txBody>
      </p:sp>
      <p:sp>
        <p:nvSpPr>
          <p:cNvPr id="55306" name="Text Box 17"/>
          <p:cNvSpPr txBox="1">
            <a:spLocks noChangeArrowheads="1"/>
          </p:cNvSpPr>
          <p:nvPr/>
        </p:nvSpPr>
        <p:spPr bwMode="auto">
          <a:xfrm>
            <a:off x="1308176" y="5069159"/>
            <a:ext cx="8302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 dirty="0">
                <a:solidFill>
                  <a:schemeClr val="tx1"/>
                </a:solidFill>
              </a:rPr>
              <a:t>2-ring design implies twice the hardware </a:t>
            </a:r>
            <a:endParaRPr lang="en-US" altLang="x-none" sz="2600" dirty="0">
              <a:solidFill>
                <a:srgbClr val="3333CC"/>
              </a:solidFill>
            </a:endParaRPr>
          </a:p>
        </p:txBody>
      </p:sp>
      <p:sp>
        <p:nvSpPr>
          <p:cNvPr id="55307" name="Line 18"/>
          <p:cNvSpPr>
            <a:spLocks noChangeShapeType="1"/>
          </p:cNvSpPr>
          <p:nvPr/>
        </p:nvSpPr>
        <p:spPr bwMode="auto">
          <a:xfrm>
            <a:off x="1246312" y="5831159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55308" name="Text Box 19"/>
          <p:cNvSpPr txBox="1">
            <a:spLocks noChangeArrowheads="1"/>
          </p:cNvSpPr>
          <p:nvPr/>
        </p:nvSpPr>
        <p:spPr bwMode="auto">
          <a:xfrm>
            <a:off x="1775520" y="5602559"/>
            <a:ext cx="10448936" cy="8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x-none" sz="2600" dirty="0">
                <a:solidFill>
                  <a:srgbClr val="00B050"/>
                </a:solidFill>
              </a:rPr>
              <a:t>Allows higher beam intensities, more bunches and different particle species</a:t>
            </a:r>
          </a:p>
          <a:p>
            <a:pPr algn="l" eaLnBrk="1" hangingPunct="1"/>
            <a:r>
              <a:rPr lang="en-US" altLang="x-none" sz="2600" dirty="0">
                <a:solidFill>
                  <a:srgbClr val="FF0000"/>
                </a:solidFill>
              </a:rPr>
              <a:t>But more costly and potentially higher failure rate!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E58E3E-BC62-DAB5-8952-EAB40DFAE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009" y="244668"/>
            <a:ext cx="9577064" cy="72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1" tIns="45692" rIns="91381" bIns="45692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u="sng" dirty="0">
                <a:solidFill>
                  <a:srgbClr val="FF0000"/>
                </a:solidFill>
                <a:cs typeface="+mj-cs"/>
              </a:rPr>
              <a:t>Accelerators for Particle Physics Recap</a:t>
            </a:r>
          </a:p>
        </p:txBody>
      </p:sp>
    </p:spTree>
    <p:extLst>
      <p:ext uri="{BB962C8B-B14F-4D97-AF65-F5344CB8AC3E}">
        <p14:creationId xmlns:p14="http://schemas.microsoft.com/office/powerpoint/2010/main" val="2473007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A62E65E-0650-BC1C-1BB1-9C7D58B885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96825" y="9474200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300" i="1" kern="1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cs typeface="+mn-cs"/>
                <a:sym typeface="Helvetica" pitchFamily="2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cs typeface="+mn-cs"/>
                <a:sym typeface="Gill Sans" panose="020B0502020104020203" pitchFamily="34" charset="-79"/>
              </a:defRPr>
            </a:lvl9pPr>
          </a:lstStyle>
          <a:p>
            <a:pPr eaLnBrk="1" hangingPunct="1"/>
            <a:fld id="{D40380F6-E656-ED42-91CD-DCF5DA9F8041}" type="slidenum">
              <a:rPr lang="en-US" altLang="en-CH" smtClean="0"/>
              <a:pPr eaLnBrk="1" hangingPunct="1"/>
              <a:t>40</a:t>
            </a:fld>
            <a:endParaRPr lang="en-US" altLang="en-CH" sz="914">
              <a:solidFill>
                <a:schemeClr val="tx1"/>
              </a:solidFill>
              <a:latin typeface="Helvetica" pitchFamily="2" charset="0"/>
              <a:ea typeface="ＭＳ Ｐゴシック" panose="020B0600070205080204" pitchFamily="34" charset="-128"/>
              <a:sym typeface="Helvetica" pitchFamily="2" charset="0"/>
            </a:endParaRPr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F565F1B0-9D72-5471-80A4-BBFF23DB5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ym typeface="Helvetica" charset="0"/>
              </a:rPr>
              <a:t>LHC collimation system layout</a:t>
            </a:r>
          </a:p>
        </p:txBody>
      </p:sp>
      <p:pic>
        <p:nvPicPr>
          <p:cNvPr id="78851" name="Picture 2">
            <a:extLst>
              <a:ext uri="{FF2B5EF4-FFF2-40B4-BE49-F238E27FC236}">
                <a16:creationId xmlns:a16="http://schemas.microsoft.com/office/drawing/2014/main" id="{EA291B73-9958-D6A8-0298-C136C073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11008" r="3270" b="11015"/>
          <a:stretch>
            <a:fillRect/>
          </a:stretch>
        </p:blipFill>
        <p:spPr bwMode="auto">
          <a:xfrm>
            <a:off x="4426148" y="705446"/>
            <a:ext cx="6241852" cy="601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3">
            <a:extLst>
              <a:ext uri="{FF2B5EF4-FFF2-40B4-BE49-F238E27FC236}">
                <a16:creationId xmlns:a16="http://schemas.microsoft.com/office/drawing/2014/main" id="{D9C00D51-15B6-0419-B968-D5CEAB529BC7}"/>
              </a:ext>
            </a:extLst>
          </p:cNvPr>
          <p:cNvSpPr>
            <a:spLocks/>
          </p:cNvSpPr>
          <p:nvPr/>
        </p:nvSpPr>
        <p:spPr bwMode="auto">
          <a:xfrm>
            <a:off x="1542976" y="839391"/>
            <a:ext cx="283071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  <a:tab pos="4075113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algn="l" eaLnBrk="1" hangingPunct="1">
              <a:spcBef>
                <a:spcPts val="703"/>
              </a:spcBef>
            </a:pPr>
            <a:r>
              <a:rPr lang="en-US" altLang="en-CH" sz="1477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Two warm cleaning insertions, 3 collimation planes</a:t>
            </a:r>
            <a:br>
              <a:rPr lang="en-US" altLang="en-CH" sz="1477" b="1">
                <a:solidFill>
                  <a:schemeClr val="tx1"/>
                </a:solidFill>
                <a:latin typeface="Helvetica" pitchFamily="2" charset="0"/>
                <a:ea typeface="ヒラギノ角ゴ ProN W6" charset="-128"/>
                <a:sym typeface="Helvetica" pitchFamily="2" charset="0"/>
              </a:rPr>
            </a:br>
            <a:r>
              <a:rPr lang="en-US" altLang="en-CH" sz="1336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IR3: Momentum cleaning</a:t>
            </a:r>
            <a:br>
              <a:rPr lang="en-US" altLang="en-CH" sz="1336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	1 primary (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H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)</a:t>
            </a:r>
            <a:b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	4 secondary (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H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)</a:t>
            </a:r>
            <a:b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	4 shower abs. (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H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,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V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)</a:t>
            </a:r>
            <a:b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336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IR7: Betatron cleaning</a:t>
            </a:r>
            <a:br>
              <a:rPr lang="en-US" altLang="en-CH" sz="1336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	3 primary (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H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,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V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,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S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)</a:t>
            </a:r>
            <a:b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	11 secondary (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H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,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V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,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S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)</a:t>
            </a:r>
            <a:b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		5 shower abs. (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H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,</a:t>
            </a:r>
            <a:r>
              <a:rPr lang="en-US" altLang="en-CH" sz="1195" b="1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V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)</a:t>
            </a:r>
            <a:endParaRPr lang="en-US" altLang="en-CH" sz="1266" b="1">
              <a:solidFill>
                <a:schemeClr val="tx1"/>
              </a:solidFill>
              <a:latin typeface="Helvetica" pitchFamily="2" charset="0"/>
              <a:ea typeface="ＭＳ Ｐゴシック" panose="020B0600070205080204" pitchFamily="34" charset="-128"/>
              <a:sym typeface="Helvetica" pitchFamily="2" charset="0"/>
            </a:endParaRPr>
          </a:p>
          <a:p>
            <a:pPr algn="l" eaLnBrk="1" hangingPunct="1">
              <a:spcBef>
                <a:spcPts val="703"/>
              </a:spcBef>
            </a:pPr>
            <a:r>
              <a:rPr lang="en-US" altLang="en-CH" sz="1477" b="1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Local cleaning at triplets</a:t>
            </a:r>
            <a:br>
              <a:rPr lang="en-US" altLang="en-CH" sz="1477" b="1">
                <a:solidFill>
                  <a:schemeClr val="tx1"/>
                </a:solidFill>
                <a:latin typeface="Helvetica" pitchFamily="2" charset="0"/>
                <a:ea typeface="ヒラギノ角ゴ ProN W6" charset="-128"/>
                <a:sym typeface="Helvetica" pitchFamily="2" charset="0"/>
              </a:rPr>
            </a:br>
            <a:r>
              <a:rPr lang="en-US" altLang="en-CH" sz="1477" b="1">
                <a:solidFill>
                  <a:schemeClr val="tx1"/>
                </a:solidFill>
                <a:latin typeface="Helvetica" pitchFamily="2" charset="0"/>
                <a:ea typeface="ヒラギノ角ゴ ProN W6" charset="-128"/>
                <a:sym typeface="Helvetica" pitchFamily="2" charset="0"/>
              </a:rPr>
              <a:t>		</a:t>
            </a:r>
            <a:r>
              <a:rPr lang="en-US" altLang="en-CH" sz="1195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8 tertiary (2 per IP)</a:t>
            </a:r>
          </a:p>
        </p:txBody>
      </p:sp>
      <p:sp>
        <p:nvSpPr>
          <p:cNvPr id="78853" name="Rectangle 4">
            <a:extLst>
              <a:ext uri="{FF2B5EF4-FFF2-40B4-BE49-F238E27FC236}">
                <a16:creationId xmlns:a16="http://schemas.microsoft.com/office/drawing/2014/main" id="{28418688-EA13-B62F-3D59-24D8D0E66B0B}"/>
              </a:ext>
            </a:extLst>
          </p:cNvPr>
          <p:cNvSpPr>
            <a:spLocks/>
          </p:cNvSpPr>
          <p:nvPr/>
        </p:nvSpPr>
        <p:spPr bwMode="auto">
          <a:xfrm>
            <a:off x="1532930" y="3553079"/>
            <a:ext cx="2593659" cy="120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219200" algn="l"/>
                <a:tab pos="39497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algn="l" eaLnBrk="1" hangingPunct="1">
              <a:spcBef>
                <a:spcPts val="703"/>
              </a:spcBef>
            </a:pPr>
            <a:r>
              <a:rPr lang="en-US" altLang="en-CH" sz="1336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Passive absorbers for warm </a:t>
            </a:r>
            <a:br>
              <a:rPr lang="en-US" altLang="en-CH" sz="1336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336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magnets</a:t>
            </a:r>
          </a:p>
          <a:p>
            <a:pPr algn="l" eaLnBrk="1" hangingPunct="1">
              <a:spcBef>
                <a:spcPts val="703"/>
              </a:spcBef>
            </a:pPr>
            <a:r>
              <a:rPr lang="en-US" altLang="en-CH" sz="1336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Physics debris absorbers</a:t>
            </a:r>
          </a:p>
          <a:p>
            <a:pPr algn="l" eaLnBrk="1" hangingPunct="1">
              <a:spcBef>
                <a:spcPts val="703"/>
              </a:spcBef>
            </a:pPr>
            <a:r>
              <a:rPr lang="en-US" altLang="en-CH" sz="1336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Transfer lines (13 collimators)</a:t>
            </a:r>
            <a:br>
              <a:rPr lang="en-US" altLang="en-CH" sz="1336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</a:br>
            <a:r>
              <a:rPr lang="en-US" altLang="en-CH" sz="1336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Injection and dump protection (10)</a:t>
            </a:r>
          </a:p>
        </p:txBody>
      </p:sp>
      <p:sp>
        <p:nvSpPr>
          <p:cNvPr id="78854" name="Rectangle 5">
            <a:extLst>
              <a:ext uri="{FF2B5EF4-FFF2-40B4-BE49-F238E27FC236}">
                <a16:creationId xmlns:a16="http://schemas.microsoft.com/office/drawing/2014/main" id="{A673934A-D068-B752-7830-CE89BF743B88}"/>
              </a:ext>
            </a:extLst>
          </p:cNvPr>
          <p:cNvSpPr>
            <a:spLocks/>
          </p:cNvSpPr>
          <p:nvPr/>
        </p:nvSpPr>
        <p:spPr bwMode="auto">
          <a:xfrm>
            <a:off x="1587624" y="5078760"/>
            <a:ext cx="2750344" cy="144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4" bIns="0"/>
          <a:lstStyle>
            <a:lvl1pPr marL="39688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algn="l" eaLnBrk="1" hangingPunct="1"/>
            <a:r>
              <a:rPr lang="en-US" altLang="en-CH" sz="1898" dirty="0">
                <a:solidFill>
                  <a:srgbClr val="FF0000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Total of 118 collimators </a:t>
            </a:r>
            <a:br>
              <a:rPr lang="en-US" altLang="en-CH" sz="1898" dirty="0">
                <a:solidFill>
                  <a:srgbClr val="FF0000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</a:br>
            <a:r>
              <a:rPr lang="en-US" altLang="en-CH" sz="1898" dirty="0">
                <a:solidFill>
                  <a:srgbClr val="FF0000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(108 movable).</a:t>
            </a:r>
          </a:p>
          <a:p>
            <a:pPr algn="l" eaLnBrk="1" hangingPunct="1"/>
            <a:r>
              <a:rPr lang="en-US" altLang="en-CH" sz="1898" dirty="0">
                <a:solidFill>
                  <a:srgbClr val="FF0000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Two jaws (4 motors) per collimator!</a:t>
            </a:r>
          </a:p>
        </p:txBody>
      </p:sp>
      <p:sp>
        <p:nvSpPr>
          <p:cNvPr id="78855" name="Rectangle 6">
            <a:extLst>
              <a:ext uri="{FF2B5EF4-FFF2-40B4-BE49-F238E27FC236}">
                <a16:creationId xmlns:a16="http://schemas.microsoft.com/office/drawing/2014/main" id="{4E49A528-3623-AAFF-293B-EB0790108901}"/>
              </a:ext>
            </a:extLst>
          </p:cNvPr>
          <p:cNvSpPr>
            <a:spLocks/>
          </p:cNvSpPr>
          <p:nvPr/>
        </p:nvSpPr>
        <p:spPr bwMode="auto">
          <a:xfrm>
            <a:off x="6026941" y="3267719"/>
            <a:ext cx="1281119" cy="8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CH" sz="1898">
                <a:solidFill>
                  <a:srgbClr val="FF0000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Momentum</a:t>
            </a:r>
          </a:p>
          <a:p>
            <a:pPr eaLnBrk="1" hangingPunct="1"/>
            <a:r>
              <a:rPr lang="en-US" altLang="en-CH" sz="1898">
                <a:solidFill>
                  <a:srgbClr val="FF0000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cleaning</a:t>
            </a:r>
          </a:p>
          <a:p>
            <a:pPr eaLnBrk="1" hangingPunct="1"/>
            <a:r>
              <a:rPr lang="en-US" altLang="en-CH" sz="1898">
                <a:solidFill>
                  <a:srgbClr val="FF0000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IR3</a:t>
            </a:r>
          </a:p>
        </p:txBody>
      </p:sp>
      <p:sp>
        <p:nvSpPr>
          <p:cNvPr id="78856" name="Oval 7">
            <a:extLst>
              <a:ext uri="{FF2B5EF4-FFF2-40B4-BE49-F238E27FC236}">
                <a16:creationId xmlns:a16="http://schemas.microsoft.com/office/drawing/2014/main" id="{44F7A698-1930-67A3-36A9-56D20C5F7DAA}"/>
              </a:ext>
            </a:extLst>
          </p:cNvPr>
          <p:cNvSpPr>
            <a:spLocks/>
          </p:cNvSpPr>
          <p:nvPr/>
        </p:nvSpPr>
        <p:spPr bwMode="auto">
          <a:xfrm>
            <a:off x="4381500" y="2455664"/>
            <a:ext cx="1607344" cy="2384227"/>
          </a:xfrm>
          <a:prstGeom prst="ellipse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CH" altLang="en-CH" sz="2953"/>
          </a:p>
        </p:txBody>
      </p:sp>
      <p:sp>
        <p:nvSpPr>
          <p:cNvPr id="78857" name="Oval 8">
            <a:extLst>
              <a:ext uri="{FF2B5EF4-FFF2-40B4-BE49-F238E27FC236}">
                <a16:creationId xmlns:a16="http://schemas.microsoft.com/office/drawing/2014/main" id="{D3985273-D55A-5B91-F479-03785E5A7BBA}"/>
              </a:ext>
            </a:extLst>
          </p:cNvPr>
          <p:cNvSpPr>
            <a:spLocks/>
          </p:cNvSpPr>
          <p:nvPr/>
        </p:nvSpPr>
        <p:spPr bwMode="auto">
          <a:xfrm>
            <a:off x="8837414" y="2214562"/>
            <a:ext cx="1794867" cy="3036094"/>
          </a:xfrm>
          <a:prstGeom prst="ellipse">
            <a:avLst/>
          </a:prstGeom>
          <a:noFill/>
          <a:ln w="508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CH" altLang="en-CH" sz="2953"/>
          </a:p>
        </p:txBody>
      </p:sp>
      <p:sp>
        <p:nvSpPr>
          <p:cNvPr id="78858" name="Rectangle 9">
            <a:extLst>
              <a:ext uri="{FF2B5EF4-FFF2-40B4-BE49-F238E27FC236}">
                <a16:creationId xmlns:a16="http://schemas.microsoft.com/office/drawing/2014/main" id="{568D6C9F-983E-8B48-DF07-0473F0CF2C78}"/>
              </a:ext>
            </a:extLst>
          </p:cNvPr>
          <p:cNvSpPr>
            <a:spLocks/>
          </p:cNvSpPr>
          <p:nvPr/>
        </p:nvSpPr>
        <p:spPr bwMode="auto">
          <a:xfrm>
            <a:off x="7933566" y="3267719"/>
            <a:ext cx="986167" cy="8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4" bIns="0" anchor="ctr">
            <a:spAutoFit/>
          </a:bodyPr>
          <a:lstStyle>
            <a:lvl1pPr marL="39688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CH" sz="1898">
                <a:solidFill>
                  <a:srgbClr val="FF00FF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Betatron</a:t>
            </a:r>
          </a:p>
          <a:p>
            <a:pPr eaLnBrk="1" hangingPunct="1"/>
            <a:r>
              <a:rPr lang="en-US" altLang="en-CH" sz="1898">
                <a:solidFill>
                  <a:srgbClr val="FF00FF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cleaning</a:t>
            </a:r>
          </a:p>
          <a:p>
            <a:pPr eaLnBrk="1" hangingPunct="1"/>
            <a:r>
              <a:rPr lang="en-US" altLang="en-CH" sz="1898">
                <a:solidFill>
                  <a:srgbClr val="FF00FF"/>
                </a:solidFill>
                <a:latin typeface="Arial Bold" charset="0"/>
                <a:ea typeface="ＭＳ Ｐゴシック" panose="020B0600070205080204" pitchFamily="34" charset="-128"/>
                <a:sym typeface="Arial Bold" charset="0"/>
              </a:rPr>
              <a:t>IR7</a:t>
            </a:r>
          </a:p>
        </p:txBody>
      </p:sp>
      <p:sp>
        <p:nvSpPr>
          <p:cNvPr id="78859" name="Rectangle 10">
            <a:extLst>
              <a:ext uri="{FF2B5EF4-FFF2-40B4-BE49-F238E27FC236}">
                <a16:creationId xmlns:a16="http://schemas.microsoft.com/office/drawing/2014/main" id="{CD23E7E0-D5D6-3898-B114-479798233792}"/>
              </a:ext>
            </a:extLst>
          </p:cNvPr>
          <p:cNvSpPr>
            <a:spLocks/>
          </p:cNvSpPr>
          <p:nvPr/>
        </p:nvSpPr>
        <p:spPr bwMode="auto">
          <a:xfrm>
            <a:off x="8740233" y="6536708"/>
            <a:ext cx="1150956" cy="15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ヒラギノ角ゴ ProN W3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en-CH" sz="984" i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  <a:sym typeface="Helvetica" pitchFamily="2" charset="0"/>
              </a:rPr>
              <a:t>Picture by C. Bracco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collimation system&#10;&#10;AI-generated content may be incorrect.">
            <a:extLst>
              <a:ext uri="{FF2B5EF4-FFF2-40B4-BE49-F238E27FC236}">
                <a16:creationId xmlns:a16="http://schemas.microsoft.com/office/drawing/2014/main" id="{BAA3CD92-1AB6-48F3-049B-1A87B489D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7632" y="-44624"/>
            <a:ext cx="9674294" cy="6858000"/>
          </a:xfrm>
        </p:spPr>
      </p:pic>
      <p:pic>
        <p:nvPicPr>
          <p:cNvPr id="2" name="Picture 1" descr="A graph of a plane&#10;&#10;AI-generated content may be incorrect.">
            <a:extLst>
              <a:ext uri="{FF2B5EF4-FFF2-40B4-BE49-F238E27FC236}">
                <a16:creationId xmlns:a16="http://schemas.microsoft.com/office/drawing/2014/main" id="{DE76B9EE-0B52-85E4-ABAC-6F70F6310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803" y="38100"/>
            <a:ext cx="6022821" cy="67380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A close-up of a coin&#10;&#10;AI-generated content may be incorrect.">
            <a:extLst>
              <a:ext uri="{FF2B5EF4-FFF2-40B4-BE49-F238E27FC236}">
                <a16:creationId xmlns:a16="http://schemas.microsoft.com/office/drawing/2014/main" id="{A05482F9-B1CC-8F8A-1574-C70623B46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408" y="3573016"/>
            <a:ext cx="2423592" cy="23852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317C360-0AE3-2540-4B02-113F39F4325A}"/>
              </a:ext>
            </a:extLst>
          </p:cNvPr>
          <p:cNvSpPr/>
          <p:nvPr/>
        </p:nvSpPr>
        <p:spPr>
          <a:xfrm>
            <a:off x="10813993" y="4869160"/>
            <a:ext cx="322567" cy="32358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1424" y="0"/>
            <a:ext cx="11280576" cy="914400"/>
          </a:xfrm>
        </p:spPr>
        <p:txBody>
          <a:bodyPr>
            <a:no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GB" sz="3600" u="sng" dirty="0">
                <a:solidFill>
                  <a:srgbClr val="FF0000"/>
                </a:solidFill>
                <a:latin typeface="Garamond"/>
                <a:ea typeface="+mn-ea"/>
                <a:cs typeface="Garamond"/>
              </a:rPr>
              <a:t>Operational Experience - 2008 Incident </a:t>
            </a:r>
            <a:r>
              <a:rPr lang="en-GB" sz="3600" u="sng" dirty="0">
                <a:solidFill>
                  <a:srgbClr val="FF0000"/>
                </a:solidFill>
                <a:latin typeface="Garamond"/>
                <a:ea typeface="+mn-ea"/>
                <a:cs typeface="Garamond"/>
                <a:sym typeface="Wingdings" pitchFamily="2" charset="2"/>
              </a:rPr>
              <a:t></a:t>
            </a:r>
            <a:r>
              <a:rPr lang="en-GB" sz="3600" u="sng" dirty="0">
                <a:solidFill>
                  <a:srgbClr val="FF0000"/>
                </a:solidFill>
                <a:latin typeface="Garamond"/>
                <a:ea typeface="+mn-ea"/>
                <a:cs typeface="Garamond"/>
              </a:rPr>
              <a:t> Interconnects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25" y="1011238"/>
            <a:ext cx="77914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096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600200" y="-30162"/>
            <a:ext cx="8229600" cy="9144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Magnet Interconnections: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4294967295"/>
          </p:nvPr>
        </p:nvSpPr>
        <p:spPr>
          <a:xfrm rot="16200000">
            <a:off x="7293864" y="3154680"/>
            <a:ext cx="6537962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23/04/10</a:t>
            </a:r>
          </a:p>
        </p:txBody>
      </p:sp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762000"/>
            <a:ext cx="8991600" cy="578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47" name="Straight Arrow Connector 5"/>
          <p:cNvCxnSpPr>
            <a:cxnSpLocks noChangeShapeType="1"/>
            <a:endCxn id="8" idx="3"/>
          </p:cNvCxnSpPr>
          <p:nvPr/>
        </p:nvCxnSpPr>
        <p:spPr bwMode="auto">
          <a:xfrm flipH="1">
            <a:off x="5256066" y="4038601"/>
            <a:ext cx="1906736" cy="1754833"/>
          </a:xfrm>
          <a:prstGeom prst="straightConnector1">
            <a:avLst/>
          </a:prstGeom>
          <a:noFill/>
          <a:ln w="57150">
            <a:solidFill>
              <a:srgbClr val="FFFF00"/>
            </a:solidFill>
            <a:prstDash val="sysDash"/>
            <a:round/>
            <a:headEnd type="triangle" w="med" len="med"/>
            <a:tailEnd/>
          </a:ln>
        </p:spPr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21160" y="5562601"/>
            <a:ext cx="2234907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Dipole </a:t>
            </a:r>
            <a:r>
              <a:rPr lang="en-US" b="1" dirty="0" err="1">
                <a:solidFill>
                  <a:srgbClr val="0000FF"/>
                </a:solidFill>
                <a:latin typeface="+mn-lt"/>
              </a:rPr>
              <a:t>busbar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9569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8305800" cy="914400"/>
          </a:xfrm>
        </p:spPr>
        <p:txBody>
          <a:bodyPr>
            <a:no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GB" sz="3600" u="sng" dirty="0">
                <a:solidFill>
                  <a:srgbClr val="FF0000"/>
                </a:solidFill>
                <a:latin typeface="Garamond"/>
                <a:ea typeface="+mn-ea"/>
                <a:cs typeface="Garamond"/>
              </a:rPr>
              <a:t>2008 Incident: </a:t>
            </a:r>
            <a:r>
              <a:rPr lang="en-GB" sz="3600" u="sng" dirty="0" err="1">
                <a:solidFill>
                  <a:srgbClr val="FF0000"/>
                </a:solidFill>
                <a:latin typeface="Garamond"/>
                <a:ea typeface="+mn-ea"/>
                <a:cs typeface="Garamond"/>
              </a:rPr>
              <a:t>Busbar</a:t>
            </a:r>
            <a:r>
              <a:rPr lang="en-GB" sz="3600" u="sng" dirty="0">
                <a:solidFill>
                  <a:srgbClr val="FF0000"/>
                </a:solidFill>
                <a:latin typeface="Garamond"/>
                <a:ea typeface="+mn-ea"/>
                <a:cs typeface="Garamond"/>
              </a:rPr>
              <a:t> splice</a:t>
            </a:r>
          </a:p>
        </p:txBody>
      </p:sp>
      <p:graphicFrame>
        <p:nvGraphicFramePr>
          <p:cNvPr id="183298" name="Object 4"/>
          <p:cNvGraphicFramePr>
            <a:graphicFrameLocks noChangeAspect="1"/>
          </p:cNvGraphicFramePr>
          <p:nvPr/>
        </p:nvGraphicFramePr>
        <p:xfrm>
          <a:off x="2171701" y="1066801"/>
          <a:ext cx="7788275" cy="552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8178800" imgH="6146800" progId="">
                  <p:embed/>
                </p:oleObj>
              </mc:Choice>
              <mc:Fallback>
                <p:oleObj name="Visio" r:id="rId2" imgW="8178800" imgH="6146800" progId="">
                  <p:embed/>
                  <p:pic>
                    <p:nvPicPr>
                      <p:cNvPr id="1832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1" y="1066801"/>
                        <a:ext cx="7788275" cy="552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3" y="3500438"/>
            <a:ext cx="558641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800" y="3094228"/>
            <a:ext cx="5232400" cy="35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236538"/>
            <a:ext cx="8229600" cy="9144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Joint Quality: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343026"/>
            <a:ext cx="4114800" cy="2619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1" y="1752600"/>
            <a:ext cx="4005263" cy="2560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209800" y="4619625"/>
            <a:ext cx="7734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/>
              <a:t>Solder used to solder joint had the same melting temperature as solder used to pot cable in </a:t>
            </a:r>
            <a:r>
              <a:rPr lang="en-US" dirty="0" err="1"/>
              <a:t>stablizer</a:t>
            </a:r>
            <a:endParaRPr lang="en-US" dirty="0"/>
          </a:p>
          <a:p>
            <a:pPr algn="l"/>
            <a:r>
              <a:rPr lang="en-US" dirty="0"/>
              <a:t>  </a:t>
            </a:r>
            <a:r>
              <a:rPr lang="en-US" b="1" dirty="0" err="1">
                <a:solidFill>
                  <a:srgbClr val="FF0000"/>
                </a:solidFill>
                <a:sym typeface="Symbol" pitchFamily="18" charset="2"/>
              </a:rPr>
              <a:t>Solder</a:t>
            </a:r>
            <a:r>
              <a:rPr lang="en-US" b="1" dirty="0">
                <a:solidFill>
                  <a:srgbClr val="FF0000"/>
                </a:solidFill>
                <a:sym typeface="Symbol" pitchFamily="18" charset="2"/>
              </a:rPr>
              <a:t> wicked away from cable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107113" y="2692400"/>
            <a:ext cx="2398712" cy="2344738"/>
          </a:xfrm>
          <a:custGeom>
            <a:avLst/>
            <a:gdLst>
              <a:gd name="connsiteX0" fmla="*/ 0 w 2398955"/>
              <a:gd name="connsiteY0" fmla="*/ 2345167 h 2345167"/>
              <a:gd name="connsiteX1" fmla="*/ 1140311 w 2398955"/>
              <a:gd name="connsiteY1" fmla="*/ 1731982 h 2345167"/>
              <a:gd name="connsiteX2" fmla="*/ 1140311 w 2398955"/>
              <a:gd name="connsiteY2" fmla="*/ 903643 h 2345167"/>
              <a:gd name="connsiteX3" fmla="*/ 2398955 w 2398955"/>
              <a:gd name="connsiteY3" fmla="*/ 0 h 234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8955" h="2345167">
                <a:moveTo>
                  <a:pt x="0" y="2345167"/>
                </a:moveTo>
                <a:cubicBezTo>
                  <a:pt x="475129" y="2158701"/>
                  <a:pt x="950259" y="1972236"/>
                  <a:pt x="1140311" y="1731982"/>
                </a:cubicBezTo>
                <a:cubicBezTo>
                  <a:pt x="1330363" y="1491728"/>
                  <a:pt x="930537" y="1192307"/>
                  <a:pt x="1140311" y="903643"/>
                </a:cubicBezTo>
                <a:cubicBezTo>
                  <a:pt x="1350085" y="614979"/>
                  <a:pt x="1874520" y="307489"/>
                  <a:pt x="2398955" y="0"/>
                </a:cubicBezTo>
              </a:path>
            </a:pathLst>
          </a:cu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600200" y="-30162"/>
            <a:ext cx="8229600" cy="9144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Magnet Interconnections: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4294967295"/>
          </p:nvPr>
        </p:nvSpPr>
        <p:spPr>
          <a:xfrm rot="16200000">
            <a:off x="7293864" y="3154680"/>
            <a:ext cx="6537962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23/04/10</a:t>
            </a:r>
          </a:p>
        </p:txBody>
      </p:sp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762000"/>
            <a:ext cx="8991600" cy="578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47" name="Straight Arrow Connector 5"/>
          <p:cNvCxnSpPr>
            <a:cxnSpLocks noChangeShapeType="1"/>
            <a:endCxn id="8" idx="3"/>
          </p:cNvCxnSpPr>
          <p:nvPr/>
        </p:nvCxnSpPr>
        <p:spPr bwMode="auto">
          <a:xfrm flipH="1">
            <a:off x="5256066" y="4038601"/>
            <a:ext cx="1906736" cy="1754833"/>
          </a:xfrm>
          <a:prstGeom prst="straightConnector1">
            <a:avLst/>
          </a:prstGeom>
          <a:noFill/>
          <a:ln w="57150">
            <a:solidFill>
              <a:srgbClr val="FFFF00"/>
            </a:solidFill>
            <a:prstDash val="sysDash"/>
            <a:round/>
            <a:headEnd type="triangle" w="med" len="med"/>
            <a:tailEnd/>
          </a:ln>
        </p:spPr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21160" y="5562601"/>
            <a:ext cx="2234907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Dipole </a:t>
            </a:r>
            <a:r>
              <a:rPr lang="en-US" b="1" dirty="0" err="1">
                <a:solidFill>
                  <a:srgbClr val="0000FF"/>
                </a:solidFill>
                <a:latin typeface="+mn-lt"/>
              </a:rPr>
              <a:t>busbar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43100" y="800100"/>
            <a:ext cx="3467100" cy="2700338"/>
            <a:chOff x="419100" y="800100"/>
            <a:chExt cx="3467100" cy="2700042"/>
          </a:xfrm>
        </p:grpSpPr>
        <p:pic>
          <p:nvPicPr>
            <p:cNvPr id="61451" name="Picture 5"/>
            <p:cNvPicPr>
              <a:picLocks noChangeAspect="1" noChangeArrowheads="1"/>
            </p:cNvPicPr>
            <p:nvPr/>
          </p:nvPicPr>
          <p:blipFill>
            <a:blip r:embed="rId4"/>
            <a:srcRect l="1852" r="1852"/>
            <a:stretch>
              <a:fillRect/>
            </a:stretch>
          </p:blipFill>
          <p:spPr bwMode="auto">
            <a:xfrm>
              <a:off x="419100" y="800100"/>
              <a:ext cx="3467100" cy="2700042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95300" y="838196"/>
              <a:ext cx="2392363" cy="400006"/>
            </a:xfrm>
            <a:prstGeom prst="rect">
              <a:avLst/>
            </a:prstGeom>
            <a:solidFill>
              <a:srgbClr val="FFFF00">
                <a:alpha val="54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Melted by arc</a:t>
              </a:r>
            </a:p>
          </p:txBody>
        </p:sp>
        <p:cxnSp>
          <p:nvCxnSpPr>
            <p:cNvPr id="61453" name="Straight Arrow Connector 10"/>
            <p:cNvCxnSpPr>
              <a:cxnSpLocks noChangeShapeType="1"/>
              <a:stCxn id="10" idx="2"/>
            </p:cNvCxnSpPr>
            <p:nvPr/>
          </p:nvCxnSpPr>
          <p:spPr bwMode="auto">
            <a:xfrm rot="16200000" flipH="1">
              <a:off x="1483915" y="1445817"/>
              <a:ext cx="857252" cy="44211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186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0" y="985839"/>
            <a:ext cx="74295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59000" y="0"/>
            <a:ext cx="8305800" cy="85725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50000"/>
              </a:spcBef>
              <a:defRPr/>
            </a:pPr>
            <a:r>
              <a:rPr lang="en-US" sz="3600" u="sng" dirty="0">
                <a:solidFill>
                  <a:srgbClr val="FF0000"/>
                </a:solidFill>
                <a:latin typeface="Garamond"/>
                <a:ea typeface="+mn-ea"/>
                <a:cs typeface="Garamond"/>
              </a:rPr>
              <a:t>2008 Incident: Collateral Damage</a:t>
            </a:r>
          </a:p>
        </p:txBody>
      </p:sp>
    </p:spTree>
    <p:extLst>
      <p:ext uri="{BB962C8B-B14F-4D97-AF65-F5344CB8AC3E}">
        <p14:creationId xmlns:p14="http://schemas.microsoft.com/office/powerpoint/2010/main" val="1363303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8305800" cy="857250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3600" u="sng" dirty="0">
                <a:solidFill>
                  <a:srgbClr val="FF0000"/>
                </a:solidFill>
                <a:latin typeface="Garamond"/>
                <a:ea typeface="+mn-ea"/>
                <a:cs typeface="Garamond"/>
              </a:rPr>
              <a:t>2008 Incident: Collateral Damage</a:t>
            </a:r>
          </a:p>
        </p:txBody>
      </p:sp>
      <p:pic>
        <p:nvPicPr>
          <p:cNvPr id="187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1000125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4589" y="1000125"/>
            <a:ext cx="4105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7466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GB">
                <a:solidFill>
                  <a:srgbClr val="2074A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>The LHC repairs in detail</a:t>
            </a:r>
          </a:p>
        </p:txBody>
      </p:sp>
      <p:pic>
        <p:nvPicPr>
          <p:cNvPr id="27651" name="Picture 7" descr="Picture 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54100"/>
            <a:ext cx="91440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newlhc logo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2"/>
            <a:ext cx="838200" cy="838379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5415B8-0985-300D-DE91-E81880C6901B}"/>
              </a:ext>
            </a:extLst>
          </p:cNvPr>
          <p:cNvSpPr/>
          <p:nvPr/>
        </p:nvSpPr>
        <p:spPr>
          <a:xfrm>
            <a:off x="1984656" y="3283262"/>
            <a:ext cx="7593537" cy="257730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Re-Start of the machine in 2010 but at lower beam energy to minimize risk of similar events until full consolidation could be implemented</a:t>
            </a:r>
          </a:p>
        </p:txBody>
      </p:sp>
    </p:spTree>
    <p:extLst>
      <p:ext uri="{BB962C8B-B14F-4D97-AF65-F5344CB8AC3E}">
        <p14:creationId xmlns:p14="http://schemas.microsoft.com/office/powerpoint/2010/main" val="11212043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C1FA2-F78E-095F-2276-19A801AC0952}"/>
              </a:ext>
            </a:extLst>
          </p:cNvPr>
          <p:cNvSpPr txBox="1"/>
          <p:nvPr/>
        </p:nvSpPr>
        <p:spPr>
          <a:xfrm>
            <a:off x="551384" y="260648"/>
            <a:ext cx="537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Key Goals of the LHC collider: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2670114-912A-E499-1DEC-161F499D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141530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80E8A25-FD07-65C4-B209-E72F1835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6" y="980728"/>
            <a:ext cx="11366302" cy="193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Unitarity crisis of the Standard Model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SM predictions yield over 100% probabilities </a:t>
            </a:r>
          </a:p>
          <a:p>
            <a:pPr algn="l" eaLnBrk="1" hangingPunct="1"/>
            <a:r>
              <a:rPr lang="en-US" dirty="0">
                <a:solidFill>
                  <a:srgbClr val="FF0000"/>
                </a:solidFill>
                <a:sym typeface="Wingdings"/>
              </a:rPr>
              <a:t>in W-W interactions @ 1TeV CM collision energies without Higgs particle</a:t>
            </a:r>
          </a:p>
          <a:p>
            <a:pPr algn="l" eaLnBrk="1" hangingPunct="1"/>
            <a:endParaRPr lang="en-US" dirty="0">
              <a:solidFill>
                <a:srgbClr val="FF0000"/>
              </a:solidFill>
              <a:sym typeface="Wingdings"/>
            </a:endParaRPr>
          </a:p>
          <a:p>
            <a:pPr marL="342900" indent="-342900" algn="l" eaLnBrk="1" hangingPunct="1">
              <a:buFont typeface="Wingdings" pitchFamily="2" charset="2"/>
              <a:buChar char="è"/>
            </a:pPr>
            <a:r>
              <a:rPr lang="en-US" dirty="0">
                <a:solidFill>
                  <a:srgbClr val="00B050"/>
                </a:solidFill>
                <a:sym typeface="Wingdings"/>
              </a:rPr>
              <a:t>Probe 1TeV CM collision regime and look for SM discrepancies, or find the Higgs </a:t>
            </a:r>
          </a:p>
          <a:p>
            <a:pPr algn="l" eaLnBrk="1" hangingPunct="1"/>
            <a:r>
              <a:rPr lang="en-US" dirty="0">
                <a:solidFill>
                  <a:srgbClr val="0066FF"/>
                </a:solidFill>
                <a:sym typeface="Wingdings" pitchFamily="2" charset="2"/>
              </a:rPr>
              <a:t></a:t>
            </a:r>
            <a:r>
              <a:rPr lang="en-US" dirty="0">
                <a:solidFill>
                  <a:srgbClr val="0066FF"/>
                </a:solidFill>
                <a:sym typeface="Wingdings"/>
              </a:rPr>
              <a:t> Higgs mass was not known </a:t>
            </a:r>
            <a:r>
              <a:rPr lang="en-US" dirty="0">
                <a:solidFill>
                  <a:srgbClr val="0066FF"/>
                </a:solidFill>
                <a:sym typeface="Wingdings" pitchFamily="2" charset="2"/>
              </a:rPr>
              <a:t></a:t>
            </a:r>
            <a:r>
              <a:rPr lang="en-US" dirty="0">
                <a:solidFill>
                  <a:srgbClr val="0066FF"/>
                </a:solidFill>
                <a:sym typeface="Wingdings"/>
              </a:rPr>
              <a:t> need to cover a wide range of CM collision Energies!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0DA2FE-12E6-7CDE-6F90-316ED3B1A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3224604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DF9F0FE-46F3-253B-CF23-930AF51A6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6" y="3063802"/>
            <a:ext cx="10804417" cy="187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Challenges</a:t>
            </a: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Small cross section events require large luminosity!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</a:t>
            </a:r>
            <a:r>
              <a:rPr lang="en-US" dirty="0">
                <a:solidFill>
                  <a:srgbClr val="00B050"/>
                </a:solidFill>
                <a:sym typeface="Wingdings"/>
              </a:rPr>
              <a:t> L &gt; 10</a:t>
            </a:r>
            <a:r>
              <a:rPr lang="en-US" baseline="30000" dirty="0">
                <a:solidFill>
                  <a:srgbClr val="00B050"/>
                </a:solidFill>
                <a:sym typeface="Wingdings"/>
              </a:rPr>
              <a:t>33</a:t>
            </a:r>
            <a:r>
              <a:rPr lang="en-US" dirty="0">
                <a:solidFill>
                  <a:srgbClr val="00B050"/>
                </a:solidFill>
                <a:sym typeface="Wingdings"/>
              </a:rPr>
              <a:t> cm</a:t>
            </a:r>
            <a:r>
              <a:rPr lang="en-US" baseline="30000" dirty="0">
                <a:solidFill>
                  <a:srgbClr val="00B050"/>
                </a:solidFill>
                <a:sym typeface="Wingdings"/>
              </a:rPr>
              <a:t>-2</a:t>
            </a:r>
            <a:r>
              <a:rPr lang="en-US" dirty="0">
                <a:solidFill>
                  <a:srgbClr val="00B050"/>
                </a:solidFill>
                <a:sym typeface="Wingdings"/>
              </a:rPr>
              <a:t> s</a:t>
            </a:r>
            <a:r>
              <a:rPr lang="en-US" baseline="30000" dirty="0">
                <a:solidFill>
                  <a:srgbClr val="00B050"/>
                </a:solidFill>
                <a:sym typeface="Wingdings"/>
              </a:rPr>
              <a:t>-1</a:t>
            </a: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As the mass of the Higgs was not know when the LHC was designed, one wants to </a:t>
            </a:r>
          </a:p>
          <a:p>
            <a:pPr algn="l" eaLnBrk="1" hangingPunct="1"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  <a:sym typeface="Wingdings"/>
              </a:rPr>
              <a:t>    cover a wide range of collision energies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 proton-proton collider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4A3E5A2-28E9-0DDB-A532-90485DC68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5187984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09AA739-6BEE-5DFF-99D7-4396EFEC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96" y="5027182"/>
            <a:ext cx="10757930" cy="135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Competition with Superconducting Super Collider in the US [80km circumference]</a:t>
            </a: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LHC study was pushed in competition with the SSC development</a:t>
            </a:r>
            <a:endParaRPr lang="en-US" baseline="30000" dirty="0">
              <a:solidFill>
                <a:srgbClr val="00B050"/>
              </a:solidFill>
              <a:sym typeface="Wingdings"/>
            </a:endParaRPr>
          </a:p>
          <a:p>
            <a:pPr marL="342900" indent="-342900" algn="l" eaLnBrk="1" hangingPunct="1">
              <a:spcAft>
                <a:spcPts val="1200"/>
              </a:spcAft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Needed to be substantially lower cost than the SSC project and on faster time scale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5DFD7-84EC-F7E5-F23B-BAE6591ECC01}"/>
              </a:ext>
            </a:extLst>
          </p:cNvPr>
          <p:cNvSpPr/>
          <p:nvPr/>
        </p:nvSpPr>
        <p:spPr>
          <a:xfrm>
            <a:off x="7608168" y="5380535"/>
            <a:ext cx="4583832" cy="103515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ym typeface="Wingdings" pitchFamily="2" charset="2"/>
              </a:rPr>
              <a:t> re-use of the existing LEP tunnel and novel, compact magnet design!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456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311D5-B43D-803C-7AB6-538048524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2A153A1-A4F8-4668-58A4-DC6E831FA031}"/>
              </a:ext>
            </a:extLst>
          </p:cNvPr>
          <p:cNvGrpSpPr/>
          <p:nvPr/>
        </p:nvGrpSpPr>
        <p:grpSpPr>
          <a:xfrm>
            <a:off x="4876800" y="3505201"/>
            <a:ext cx="1143000" cy="842575"/>
            <a:chOff x="4495800" y="3429000"/>
            <a:chExt cx="1143000" cy="8425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FF0CB1-B4C0-0D6E-11C3-60A0A9EB82EE}"/>
                </a:ext>
              </a:extLst>
            </p:cNvPr>
            <p:cNvSpPr txBox="1"/>
            <p:nvPr/>
          </p:nvSpPr>
          <p:spPr>
            <a:xfrm>
              <a:off x="4495800" y="34290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April 2010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Squeeze to 3.5 m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D973A5A-2273-DC58-4004-4AB727A3C477}"/>
                </a:ext>
              </a:extLst>
            </p:cNvPr>
            <p:cNvCxnSpPr/>
            <p:nvPr/>
          </p:nvCxnSpPr>
          <p:spPr>
            <a:xfrm>
              <a:off x="5562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8770D4D-D27A-030D-AA3D-5ABFB86AC6E3}"/>
              </a:ext>
            </a:extLst>
          </p:cNvPr>
          <p:cNvSpPr/>
          <p:nvPr/>
        </p:nvSpPr>
        <p:spPr>
          <a:xfrm>
            <a:off x="152400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F598E2-B596-A59F-1A47-95ED6662A04E}"/>
              </a:ext>
            </a:extLst>
          </p:cNvPr>
          <p:cNvCxnSpPr/>
          <p:nvPr/>
        </p:nvCxnSpPr>
        <p:spPr>
          <a:xfrm>
            <a:off x="31242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AE873AF-B632-4DA9-994D-3EA6C39A07AC}"/>
              </a:ext>
            </a:extLst>
          </p:cNvPr>
          <p:cNvCxnSpPr/>
          <p:nvPr/>
        </p:nvCxnSpPr>
        <p:spPr>
          <a:xfrm>
            <a:off x="48006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27AF998-0586-AD8E-39F6-CA934368DBB5}"/>
              </a:ext>
            </a:extLst>
          </p:cNvPr>
          <p:cNvCxnSpPr/>
          <p:nvPr/>
        </p:nvCxnSpPr>
        <p:spPr>
          <a:xfrm>
            <a:off x="6781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D5A822B-E8A1-4FD1-255B-264BC4B89566}"/>
              </a:ext>
            </a:extLst>
          </p:cNvPr>
          <p:cNvSpPr txBox="1"/>
          <p:nvPr/>
        </p:nvSpPr>
        <p:spPr>
          <a:xfrm>
            <a:off x="17526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2008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AB6E21-6C8C-1222-24CB-E886092DE0AA}"/>
              </a:ext>
            </a:extLst>
          </p:cNvPr>
          <p:cNvSpPr txBox="1"/>
          <p:nvPr/>
        </p:nvSpPr>
        <p:spPr>
          <a:xfrm>
            <a:off x="32766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2009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7E1C84-D66F-6551-1950-C5D079E9CBA1}"/>
              </a:ext>
            </a:extLst>
          </p:cNvPr>
          <p:cNvSpPr txBox="1"/>
          <p:nvPr/>
        </p:nvSpPr>
        <p:spPr>
          <a:xfrm>
            <a:off x="51054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2010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485BFF-6B40-B764-7D37-05A98946C224}"/>
              </a:ext>
            </a:extLst>
          </p:cNvPr>
          <p:cNvSpPr txBox="1"/>
          <p:nvPr/>
        </p:nvSpPr>
        <p:spPr>
          <a:xfrm>
            <a:off x="69342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2011</a:t>
            </a:r>
          </a:p>
        </p:txBody>
      </p:sp>
      <p:sp>
        <p:nvSpPr>
          <p:cNvPr id="62" name="Title 51">
            <a:extLst>
              <a:ext uri="{FF2B5EF4-FFF2-40B4-BE49-F238E27FC236}">
                <a16:creationId xmlns:a16="http://schemas.microsoft.com/office/drawing/2014/main" id="{8B672EFC-38D0-51AE-9C99-7D5EBEEA8DFB}"/>
              </a:ext>
            </a:extLst>
          </p:cNvPr>
          <p:cNvSpPr txBox="1">
            <a:spLocks/>
          </p:cNvSpPr>
          <p:nvPr/>
        </p:nvSpPr>
        <p:spPr>
          <a:xfrm>
            <a:off x="6692900" y="6253293"/>
            <a:ext cx="3810000" cy="56938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prstClr val="black"/>
                </a:solidFill>
                <a:latin typeface="Calibri"/>
              </a:rPr>
              <a:t>LHC RUN-I Timeline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EB0147D-EF01-E001-C596-84F4FE6730AF}"/>
              </a:ext>
            </a:extLst>
          </p:cNvPr>
          <p:cNvGrpSpPr/>
          <p:nvPr/>
        </p:nvGrpSpPr>
        <p:grpSpPr>
          <a:xfrm>
            <a:off x="2286000" y="1676400"/>
            <a:ext cx="2246232" cy="2571750"/>
            <a:chOff x="762000" y="1676400"/>
            <a:chExt cx="2246232" cy="257175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0FB4C5E-12F1-3A5E-7D7C-1C71EFBBA86D}"/>
                </a:ext>
              </a:extLst>
            </p:cNvPr>
            <p:cNvCxnSpPr/>
            <p:nvPr/>
          </p:nvCxnSpPr>
          <p:spPr>
            <a:xfrm>
              <a:off x="83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CE23139-DE76-7FC0-2284-0CE03AFFFD13}"/>
                </a:ext>
              </a:extLst>
            </p:cNvPr>
            <p:cNvSpPr txBox="1"/>
            <p:nvPr/>
          </p:nvSpPr>
          <p:spPr>
            <a:xfrm>
              <a:off x="1219200" y="2696523"/>
              <a:ext cx="1524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September 10, 2008</a:t>
              </a:r>
            </a:p>
            <a:p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First beams around </a:t>
              </a:r>
            </a:p>
          </p:txBody>
        </p:sp>
        <p:pic>
          <p:nvPicPr>
            <p:cNvPr id="67" name="Picture 7" descr="attach_reader?attach_id=1025394&amp;height=150">
              <a:hlinkClick r:id="rId2"/>
              <a:extLst>
                <a:ext uri="{FF2B5EF4-FFF2-40B4-BE49-F238E27FC236}">
                  <a16:creationId xmlns:a16="http://schemas.microsoft.com/office/drawing/2014/main" id="{1C2BCC15-1A4A-FACF-AC47-DC5646B85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676400"/>
              <a:ext cx="2246232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9DCCB1-179C-9327-03B3-82881AD754D2}"/>
              </a:ext>
            </a:extLst>
          </p:cNvPr>
          <p:cNvGrpSpPr/>
          <p:nvPr/>
        </p:nvGrpSpPr>
        <p:grpSpPr>
          <a:xfrm>
            <a:off x="1676400" y="4572000"/>
            <a:ext cx="2438400" cy="2164616"/>
            <a:chOff x="152400" y="4572000"/>
            <a:chExt cx="2438400" cy="216461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1A9AF3-423B-6524-54DD-879E9A6C4892}"/>
                </a:ext>
              </a:extLst>
            </p:cNvPr>
            <p:cNvCxnSpPr/>
            <p:nvPr/>
          </p:nvCxnSpPr>
          <p:spPr>
            <a:xfrm>
              <a:off x="9906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40DA0B0-02F7-9426-F526-9612884623BB}"/>
                </a:ext>
              </a:extLst>
            </p:cNvPr>
            <p:cNvSpPr txBox="1"/>
            <p:nvPr/>
          </p:nvSpPr>
          <p:spPr>
            <a:xfrm>
              <a:off x="1219200" y="5105400"/>
              <a:ext cx="13716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/>
                </a:rPr>
                <a:t>September 19, 2008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Calibri"/>
                </a:rPr>
                <a:t>‘Incident’ </a:t>
              </a:r>
              <a:br>
                <a:rPr lang="en-US" sz="1200" dirty="0">
                  <a:solidFill>
                    <a:srgbClr val="FF0000"/>
                  </a:solidFill>
                  <a:latin typeface="Calibri"/>
                </a:rPr>
              </a:b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Accidental release of 600 MJ stored in one sector of LHC dipole magnets</a:t>
              </a:r>
              <a:endParaRPr lang="en-US" sz="1200" dirty="0">
                <a:solidFill>
                  <a:srgbClr val="FF0000"/>
                </a:solidFill>
                <a:latin typeface="Calibri"/>
              </a:endParaRPr>
            </a:p>
          </p:txBody>
        </p:sp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3A58EC66-DB09-9217-8CDA-AF04494A3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054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8353DAD-B4AF-A950-DAD7-58E19B2222F7}"/>
              </a:ext>
            </a:extLst>
          </p:cNvPr>
          <p:cNvGrpSpPr/>
          <p:nvPr/>
        </p:nvGrpSpPr>
        <p:grpSpPr>
          <a:xfrm>
            <a:off x="1905000" y="34970"/>
            <a:ext cx="3168650" cy="4231046"/>
            <a:chOff x="381000" y="34970"/>
            <a:chExt cx="3168650" cy="42310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C75A0F-B879-2665-41D3-F8430B050724}"/>
                </a:ext>
              </a:extLst>
            </p:cNvPr>
            <p:cNvCxnSpPr/>
            <p:nvPr/>
          </p:nvCxnSpPr>
          <p:spPr>
            <a:xfrm>
              <a:off x="381000" y="685800"/>
              <a:ext cx="0" cy="35802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0A74097-8BC0-0CCC-CEC1-EE4E27B3D2FD}"/>
                </a:ext>
              </a:extLst>
            </p:cNvPr>
            <p:cNvGrpSpPr/>
            <p:nvPr/>
          </p:nvGrpSpPr>
          <p:grpSpPr>
            <a:xfrm>
              <a:off x="609600" y="34970"/>
              <a:ext cx="2940050" cy="1219200"/>
              <a:chOff x="609600" y="34970"/>
              <a:chExt cx="2940050" cy="121920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80EB2D-7894-2BAF-E6DC-F603FD53024C}"/>
                  </a:ext>
                </a:extLst>
              </p:cNvPr>
              <p:cNvSpPr txBox="1"/>
              <p:nvPr/>
            </p:nvSpPr>
            <p:spPr>
              <a:xfrm>
                <a:off x="609600" y="304800"/>
                <a:ext cx="135189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prstClr val="black"/>
                    </a:solidFill>
                    <a:latin typeface="Calibri"/>
                  </a:rPr>
                  <a:t>August 2008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First injection test</a:t>
                </a:r>
              </a:p>
            </p:txBody>
          </p:sp>
          <p:pic>
            <p:nvPicPr>
              <p:cNvPr id="74" name="Picture 73" descr="Screen shot 2009-11-25 at 9.20.42 PM.png">
                <a:extLst>
                  <a:ext uri="{FF2B5EF4-FFF2-40B4-BE49-F238E27FC236}">
                    <a16:creationId xmlns:a16="http://schemas.microsoft.com/office/drawing/2014/main" id="{6CA08CA6-9E9C-1FE7-6B9E-826309159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52600" y="34970"/>
                <a:ext cx="1797050" cy="12192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A83B72-6100-3E10-BD9F-613075654987}"/>
              </a:ext>
            </a:extLst>
          </p:cNvPr>
          <p:cNvGrpSpPr/>
          <p:nvPr/>
        </p:nvGrpSpPr>
        <p:grpSpPr>
          <a:xfrm>
            <a:off x="7086600" y="685800"/>
            <a:ext cx="1699598" cy="3562350"/>
            <a:chOff x="7444402" y="685800"/>
            <a:chExt cx="1699598" cy="356235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9EF4E72-D631-125B-84F1-B379EB53BCF3}"/>
                </a:ext>
              </a:extLst>
            </p:cNvPr>
            <p:cNvCxnSpPr/>
            <p:nvPr/>
          </p:nvCxnSpPr>
          <p:spPr>
            <a:xfrm>
              <a:off x="845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2CAE089-C492-6D35-E93C-667A64CE672F}"/>
                </a:ext>
              </a:extLst>
            </p:cNvPr>
            <p:cNvSpPr txBox="1"/>
            <p:nvPr/>
          </p:nvSpPr>
          <p:spPr>
            <a:xfrm>
              <a:off x="8077200" y="1981200"/>
              <a:ext cx="99060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August, 2011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2.3e33, 2.6 fb</a:t>
              </a:r>
              <a:r>
                <a:rPr lang="en-US" sz="1000" baseline="30000" dirty="0">
                  <a:solidFill>
                    <a:prstClr val="black"/>
                  </a:solidFill>
                  <a:latin typeface="Calibri"/>
                </a:rPr>
                <a:t>-1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1380 bunches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462044-2216-1CFB-077E-30E6EEAEF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4402" y="685800"/>
              <a:ext cx="1699598" cy="13081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686624-9A42-D5DD-17A2-18A307838375}"/>
              </a:ext>
            </a:extLst>
          </p:cNvPr>
          <p:cNvGrpSpPr/>
          <p:nvPr/>
        </p:nvGrpSpPr>
        <p:grpSpPr>
          <a:xfrm>
            <a:off x="5638801" y="1981201"/>
            <a:ext cx="1151599" cy="2290375"/>
            <a:chOff x="5638800" y="1981200"/>
            <a:chExt cx="1151599" cy="2290375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AE3238C-8D28-C5B6-D4C8-A947F16695C0}"/>
                </a:ext>
              </a:extLst>
            </p:cNvPr>
            <p:cNvCxnSpPr/>
            <p:nvPr/>
          </p:nvCxnSpPr>
          <p:spPr>
            <a:xfrm>
              <a:off x="6477000" y="33528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4EB934D-173C-6EA0-A63F-F50FF4CA1982}"/>
                </a:ext>
              </a:extLst>
            </p:cNvPr>
            <p:cNvSpPr txBox="1"/>
            <p:nvPr/>
          </p:nvSpPr>
          <p:spPr>
            <a:xfrm>
              <a:off x="5638800" y="2971800"/>
              <a:ext cx="11430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October 14 2010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1e32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248 bunches</a:t>
              </a:r>
            </a:p>
            <a:p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0" name="Picture 9" descr="Screen shot 2011-09-01 at 8.24.05 AM.png">
              <a:extLst>
                <a:ext uri="{FF2B5EF4-FFF2-40B4-BE49-F238E27FC236}">
                  <a16:creationId xmlns:a16="http://schemas.microsoft.com/office/drawing/2014/main" id="{74988F33-31F4-1F06-BCA6-7FB1BA074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1981200"/>
              <a:ext cx="999199" cy="99297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323F9C-46BC-BE86-EFFA-886352873FF2}"/>
              </a:ext>
            </a:extLst>
          </p:cNvPr>
          <p:cNvGrpSpPr/>
          <p:nvPr/>
        </p:nvGrpSpPr>
        <p:grpSpPr>
          <a:xfrm>
            <a:off x="6553201" y="4572000"/>
            <a:ext cx="1654629" cy="1562100"/>
            <a:chOff x="6858000" y="4572000"/>
            <a:chExt cx="1654629" cy="1562100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C55D09A-AC95-5C50-C1BC-6852B233BE37}"/>
                </a:ext>
              </a:extLst>
            </p:cNvPr>
            <p:cNvCxnSpPr/>
            <p:nvPr/>
          </p:nvCxnSpPr>
          <p:spPr>
            <a:xfrm>
              <a:off x="68580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AE7319-B6D8-8BB2-6DE9-5CB69117E031}"/>
                </a:ext>
              </a:extLst>
            </p:cNvPr>
            <p:cNvSpPr txBox="1"/>
            <p:nvPr/>
          </p:nvSpPr>
          <p:spPr>
            <a:xfrm>
              <a:off x="6934200" y="4648200"/>
              <a:ext cx="129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November 2010</a:t>
              </a:r>
            </a:p>
            <a:p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6AF83B-8B30-1AFB-3DF8-D779678AB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0" y="5029200"/>
              <a:ext cx="1578429" cy="11049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D68BB-7055-313E-7E3B-FC08D385218F}"/>
              </a:ext>
            </a:extLst>
          </p:cNvPr>
          <p:cNvGrpSpPr/>
          <p:nvPr/>
        </p:nvGrpSpPr>
        <p:grpSpPr>
          <a:xfrm>
            <a:off x="4114800" y="4572000"/>
            <a:ext cx="1544074" cy="1892300"/>
            <a:chOff x="3657600" y="4572000"/>
            <a:chExt cx="1544074" cy="18923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0E285D2-F623-BDFC-8DDF-521510E3253D}"/>
                </a:ext>
              </a:extLst>
            </p:cNvPr>
            <p:cNvCxnSpPr/>
            <p:nvPr/>
          </p:nvCxnSpPr>
          <p:spPr>
            <a:xfrm>
              <a:off x="5172727" y="45720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3C5108-8531-D575-CAA5-A18434A4F69F}"/>
                </a:ext>
              </a:extLst>
            </p:cNvPr>
            <p:cNvSpPr txBox="1"/>
            <p:nvPr/>
          </p:nvSpPr>
          <p:spPr>
            <a:xfrm>
              <a:off x="4038600" y="4648200"/>
              <a:ext cx="116307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March 30, 2010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First collisions at 3.5 TeV</a:t>
              </a:r>
            </a:p>
          </p:txBody>
        </p:sp>
        <p:pic>
          <p:nvPicPr>
            <p:cNvPr id="13" name="Picture 12" descr="Screen shot 2011-09-01 at 10.12.37 AM.png">
              <a:extLst>
                <a:ext uri="{FF2B5EF4-FFF2-40B4-BE49-F238E27FC236}">
                  <a16:creationId xmlns:a16="http://schemas.microsoft.com/office/drawing/2014/main" id="{F1F4E1FE-9BAB-1539-EC1A-F023DC56F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5181600"/>
              <a:ext cx="1539955" cy="12827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160ECD-E752-21C6-5745-1CA5B03163C9}"/>
              </a:ext>
            </a:extLst>
          </p:cNvPr>
          <p:cNvGrpSpPr/>
          <p:nvPr/>
        </p:nvGrpSpPr>
        <p:grpSpPr>
          <a:xfrm>
            <a:off x="6934200" y="2819401"/>
            <a:ext cx="1371600" cy="1452175"/>
            <a:chOff x="7086600" y="2819400"/>
            <a:chExt cx="1143000" cy="1452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8F0597-FFD4-1820-BF8A-859F6941F985}"/>
                </a:ext>
              </a:extLst>
            </p:cNvPr>
            <p:cNvSpPr/>
            <p:nvPr/>
          </p:nvSpPr>
          <p:spPr>
            <a:xfrm>
              <a:off x="7162800" y="3276600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497D"/>
                  </a:solidFill>
                  <a:latin typeface="Calibri"/>
                </a:rPr>
                <a:t>1380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BE7B44B-A3D0-D7BD-CA64-DF3EE3A24A0F}"/>
                </a:ext>
              </a:extLst>
            </p:cNvPr>
            <p:cNvCxnSpPr/>
            <p:nvPr/>
          </p:nvCxnSpPr>
          <p:spPr>
            <a:xfrm>
              <a:off x="7848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9BF1F5-DA5D-E9D4-02C8-60F1CFEA20B6}"/>
                </a:ext>
              </a:extLst>
            </p:cNvPr>
            <p:cNvSpPr txBox="1"/>
            <p:nvPr/>
          </p:nvSpPr>
          <p:spPr>
            <a:xfrm>
              <a:off x="7086600" y="28194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June 28 2011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1380 bunches (50ns)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B34E20-6B7B-6548-DF08-AA9F71951B64}"/>
              </a:ext>
            </a:extLst>
          </p:cNvPr>
          <p:cNvGrpSpPr/>
          <p:nvPr/>
        </p:nvGrpSpPr>
        <p:grpSpPr>
          <a:xfrm>
            <a:off x="4419601" y="914400"/>
            <a:ext cx="1650117" cy="3333750"/>
            <a:chOff x="4038600" y="914400"/>
            <a:chExt cx="1650117" cy="333375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DE98798-5D0C-9220-2AA0-F28B805CCFDB}"/>
                </a:ext>
              </a:extLst>
            </p:cNvPr>
            <p:cNvCxnSpPr>
              <a:stCxn id="42" idx="1"/>
            </p:cNvCxnSpPr>
            <p:nvPr/>
          </p:nvCxnSpPr>
          <p:spPr>
            <a:xfrm>
              <a:off x="4267200" y="2265149"/>
              <a:ext cx="0" cy="198300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C04ED6D-4879-0294-C4E3-1D811926E041}"/>
                </a:ext>
              </a:extLst>
            </p:cNvPr>
            <p:cNvSpPr txBox="1"/>
            <p:nvPr/>
          </p:nvSpPr>
          <p:spPr>
            <a:xfrm>
              <a:off x="4267200" y="2057400"/>
              <a:ext cx="13709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November 29,  2009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Beam back</a:t>
              </a:r>
            </a:p>
          </p:txBody>
        </p:sp>
        <p:pic>
          <p:nvPicPr>
            <p:cNvPr id="73" name="Picture 2" descr="http://mediaarchive.cern.ch/MediaArchive/Photo/Public/2009/0911187/0911187_94/0911187_94-A4-at-144-dpi.jpg">
              <a:extLst>
                <a:ext uri="{FF2B5EF4-FFF2-40B4-BE49-F238E27FC236}">
                  <a16:creationId xmlns:a16="http://schemas.microsoft.com/office/drawing/2014/main" id="{28A11E30-3C6B-9115-9677-FDBA36A29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A9714B4-67B8-1715-CC16-2C1CAA06A980}"/>
              </a:ext>
            </a:extLst>
          </p:cNvPr>
          <p:cNvCxnSpPr/>
          <p:nvPr/>
        </p:nvCxnSpPr>
        <p:spPr>
          <a:xfrm>
            <a:off x="85344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2F9B666-7098-A9CB-1658-2B53FDA0DEF5}"/>
              </a:ext>
            </a:extLst>
          </p:cNvPr>
          <p:cNvSpPr txBox="1"/>
          <p:nvPr/>
        </p:nvSpPr>
        <p:spPr>
          <a:xfrm>
            <a:off x="88392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2012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018B99-CC19-5577-9A15-6FF7F7BEAC3C}"/>
              </a:ext>
            </a:extLst>
          </p:cNvPr>
          <p:cNvGrpSpPr/>
          <p:nvPr/>
        </p:nvGrpSpPr>
        <p:grpSpPr>
          <a:xfrm>
            <a:off x="8686800" y="4572001"/>
            <a:ext cx="1196002" cy="1483787"/>
            <a:chOff x="7162800" y="4572000"/>
            <a:chExt cx="1196002" cy="14837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FCD51CF-1C57-CC10-E21E-6C84F79CD4AB}"/>
                </a:ext>
              </a:extLst>
            </p:cNvPr>
            <p:cNvCxnSpPr/>
            <p:nvPr/>
          </p:nvCxnSpPr>
          <p:spPr>
            <a:xfrm flipV="1">
              <a:off x="7620000" y="4572000"/>
              <a:ext cx="0" cy="838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5CA4621-B7B1-81C9-C362-66A9CB89B026}"/>
                </a:ext>
              </a:extLst>
            </p:cNvPr>
            <p:cNvSpPr txBox="1"/>
            <p:nvPr/>
          </p:nvSpPr>
          <p:spPr>
            <a:xfrm>
              <a:off x="7162800" y="5486400"/>
              <a:ext cx="1196002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18 June, 2012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6.6 fb</a:t>
              </a:r>
              <a:r>
                <a:rPr lang="en-US" sz="1000" baseline="30000" dirty="0">
                  <a:solidFill>
                    <a:prstClr val="black"/>
                  </a:solidFill>
                  <a:latin typeface="Calibri"/>
                </a:rPr>
                <a:t>-1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to ATLAS &amp; CMS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EB60B1-5005-BEA3-2809-D558B8332303}"/>
              </a:ext>
            </a:extLst>
          </p:cNvPr>
          <p:cNvGrpSpPr/>
          <p:nvPr/>
        </p:nvGrpSpPr>
        <p:grpSpPr>
          <a:xfrm>
            <a:off x="8305800" y="3276600"/>
            <a:ext cx="1196002" cy="990600"/>
            <a:chOff x="6781800" y="3276600"/>
            <a:chExt cx="1196002" cy="99060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66F4F6A-1505-48ED-3E1D-DCDD6480CF74}"/>
                </a:ext>
              </a:extLst>
            </p:cNvPr>
            <p:cNvCxnSpPr/>
            <p:nvPr/>
          </p:nvCxnSpPr>
          <p:spPr>
            <a:xfrm>
              <a:off x="7467600" y="3657600"/>
              <a:ext cx="0" cy="6096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E8A6A12-9531-C665-4734-29B59E5F7AF8}"/>
                </a:ext>
              </a:extLst>
            </p:cNvPr>
            <p:cNvSpPr txBox="1"/>
            <p:nvPr/>
          </p:nvSpPr>
          <p:spPr>
            <a:xfrm>
              <a:off x="6781800" y="3276600"/>
              <a:ext cx="11960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6 June, 2012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6.8e33</a:t>
              </a:r>
              <a:endParaRPr lang="en-US" sz="1000" baseline="30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4BFCAD-7B60-89FF-D3B0-F5B964DB3337}"/>
              </a:ext>
            </a:extLst>
          </p:cNvPr>
          <p:cNvGrpSpPr/>
          <p:nvPr/>
        </p:nvGrpSpPr>
        <p:grpSpPr>
          <a:xfrm>
            <a:off x="7286490" y="27820"/>
            <a:ext cx="3402073" cy="4239381"/>
            <a:chOff x="5762489" y="27819"/>
            <a:chExt cx="3402073" cy="4239381"/>
          </a:xfrm>
        </p:grpSpPr>
        <p:pic>
          <p:nvPicPr>
            <p:cNvPr id="9" name="Picture 8" descr="Screen shot 2012-11-09 at 7.00.21 PM.png">
              <a:extLst>
                <a:ext uri="{FF2B5EF4-FFF2-40B4-BE49-F238E27FC236}">
                  <a16:creationId xmlns:a16="http://schemas.microsoft.com/office/drawing/2014/main" id="{67E4978D-4F1F-45EF-B7B7-B6B5CE72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489" y="27819"/>
              <a:ext cx="3402073" cy="2451100"/>
            </a:xfrm>
            <a:prstGeom prst="rect">
              <a:avLst/>
            </a:prstGeom>
          </p:spPr>
        </p:pic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5A341B0-7B56-D1E6-8506-C5004C97B22D}"/>
                </a:ext>
              </a:extLst>
            </p:cNvPr>
            <p:cNvCxnSpPr/>
            <p:nvPr/>
          </p:nvCxnSpPr>
          <p:spPr>
            <a:xfrm>
              <a:off x="8153400" y="3124200"/>
              <a:ext cx="0" cy="11430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086C9C4-BA95-3841-3E1D-9F484F20B28C}"/>
                </a:ext>
              </a:extLst>
            </p:cNvPr>
            <p:cNvSpPr txBox="1"/>
            <p:nvPr/>
          </p:nvSpPr>
          <p:spPr>
            <a:xfrm>
              <a:off x="7772400" y="2514600"/>
              <a:ext cx="119600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4 July, 2012</a:t>
              </a:r>
            </a:p>
            <a:p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Higgs discovery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09E095C5-AFAF-481C-CC2B-EE662244D66B}"/>
              </a:ext>
            </a:extLst>
          </p:cNvPr>
          <p:cNvSpPr txBox="1"/>
          <p:nvPr/>
        </p:nvSpPr>
        <p:spPr>
          <a:xfrm>
            <a:off x="9741080" y="3064302"/>
            <a:ext cx="990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Calibri"/>
              </a:rPr>
              <a:t>End of </a:t>
            </a:r>
            <a:r>
              <a:rPr lang="en-US" sz="1100" b="1" dirty="0" err="1">
                <a:solidFill>
                  <a:prstClr val="black"/>
                </a:solidFill>
                <a:latin typeface="Calibri"/>
              </a:rPr>
              <a:t>RunI</a:t>
            </a:r>
            <a:endParaRPr lang="en-US" sz="11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>
                <a:solidFill>
                  <a:srgbClr val="008000"/>
                </a:solidFill>
                <a:latin typeface="Calibri"/>
              </a:rPr>
              <a:t>23.3fb</a:t>
            </a:r>
            <a:r>
              <a:rPr lang="en-US" sz="1200" baseline="30000" dirty="0">
                <a:solidFill>
                  <a:srgbClr val="008000"/>
                </a:solidFill>
                <a:latin typeface="Calibri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62513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E3650-78C4-5A48-D890-E89C0E96D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blue object with a red arrow&#10;&#10;AI-generated content may be incorrect.">
            <a:extLst>
              <a:ext uri="{FF2B5EF4-FFF2-40B4-BE49-F238E27FC236}">
                <a16:creationId xmlns:a16="http://schemas.microsoft.com/office/drawing/2014/main" id="{0AD1F8C2-48F3-9A5A-2008-D21DBDD37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56096" y="-816845"/>
            <a:ext cx="2401498" cy="572289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42E9E7-9116-BD05-0CEF-CD701A3B7B70}"/>
              </a:ext>
            </a:extLst>
          </p:cNvPr>
          <p:cNvSpPr txBox="1"/>
          <p:nvPr/>
        </p:nvSpPr>
        <p:spPr>
          <a:xfrm>
            <a:off x="191344" y="3501008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</a:rPr>
              <a:t>Ideal Gas: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747EF6B-F8DD-092A-E78B-E4F8B4ED14AC}"/>
              </a:ext>
            </a:extLst>
          </p:cNvPr>
          <p:cNvSpPr txBox="1">
            <a:spLocks noChangeArrowheads="1"/>
          </p:cNvSpPr>
          <p:nvPr/>
        </p:nvSpPr>
        <p:spPr>
          <a:xfrm>
            <a:off x="1075959" y="141222"/>
            <a:ext cx="8486775" cy="720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Accelerator Vacuum Requirements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FB7C6-8CC7-C813-EFDA-4581E2F5901F}"/>
              </a:ext>
            </a:extLst>
          </p:cNvPr>
          <p:cNvSpPr txBox="1"/>
          <p:nvPr/>
        </p:nvSpPr>
        <p:spPr>
          <a:xfrm>
            <a:off x="8820607" y="1877923"/>
            <a:ext cx="2549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&lt; 10</a:t>
            </a:r>
            <a:r>
              <a:rPr lang="en-US" baseline="30000" dirty="0"/>
              <a:t>-7</a:t>
            </a:r>
            <a:r>
              <a:rPr lang="en-US" dirty="0"/>
              <a:t> Pa @ 5K</a:t>
            </a:r>
          </a:p>
          <a:p>
            <a:pPr algn="l"/>
            <a:r>
              <a:rPr lang="en-US" dirty="0"/>
              <a:t>&lt;  10</a:t>
            </a:r>
            <a:r>
              <a:rPr lang="en-US" baseline="30000" dirty="0"/>
              <a:t>-9 </a:t>
            </a:r>
            <a:r>
              <a:rPr lang="en-US" dirty="0"/>
              <a:t>Pa @  293K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1DF19-1731-3FD6-AF50-65C63F58EF3C}"/>
              </a:ext>
            </a:extLst>
          </p:cNvPr>
          <p:cNvSpPr txBox="1"/>
          <p:nvPr/>
        </p:nvSpPr>
        <p:spPr>
          <a:xfrm>
            <a:off x="7104112" y="1877923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Ultra-High </a:t>
            </a:r>
          </a:p>
          <a:p>
            <a:pPr algn="l"/>
            <a:r>
              <a:rPr lang="en-US" dirty="0"/>
              <a:t>Vacuum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94C17-2279-3FAE-4426-84E2152BF765}"/>
              </a:ext>
            </a:extLst>
          </p:cNvPr>
          <p:cNvSpPr txBox="1"/>
          <p:nvPr/>
        </p:nvSpPr>
        <p:spPr>
          <a:xfrm>
            <a:off x="8820607" y="2895327"/>
            <a:ext cx="269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 Pa = 0.0075 Torr]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3C74639-27FD-E2D0-E2A6-B1EE5C2E3BE5}"/>
                  </a:ext>
                </a:extLst>
              </p:cNvPr>
              <p:cNvSpPr txBox="1"/>
              <p:nvPr/>
            </p:nvSpPr>
            <p:spPr>
              <a:xfrm>
                <a:off x="1921231" y="3547174"/>
                <a:ext cx="24797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3C74639-27FD-E2D0-E2A6-B1EE5C2E3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231" y="3547174"/>
                <a:ext cx="2479781" cy="430887"/>
              </a:xfrm>
              <a:prstGeom prst="rect">
                <a:avLst/>
              </a:prstGeom>
              <a:blipFill>
                <a:blip r:embed="rId3"/>
                <a:stretch>
                  <a:fillRect l="-4592" r="-51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F8E140C-7911-B700-0B84-B4705C7FEAA0}"/>
              </a:ext>
            </a:extLst>
          </p:cNvPr>
          <p:cNvSpPr txBox="1"/>
          <p:nvPr/>
        </p:nvSpPr>
        <p:spPr>
          <a:xfrm>
            <a:off x="4799856" y="354030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[R = 8.31 J mol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 K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; n = amount of substance in moles]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C3F22B-37B3-2246-24AB-C6A74594BDD1}"/>
              </a:ext>
            </a:extLst>
          </p:cNvPr>
          <p:cNvSpPr txBox="1"/>
          <p:nvPr/>
        </p:nvSpPr>
        <p:spPr>
          <a:xfrm>
            <a:off x="359429" y="4420228"/>
            <a:ext cx="11184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10</a:t>
            </a:r>
            <a:r>
              <a:rPr lang="en-US" baseline="30000" dirty="0"/>
              <a:t>-9</a:t>
            </a:r>
            <a:r>
              <a:rPr lang="en-US" dirty="0"/>
              <a:t> Pa @ 293K </a:t>
            </a:r>
            <a:r>
              <a:rPr lang="en-US" dirty="0">
                <a:sym typeface="Wingdings" pitchFamily="2" charset="2"/>
              </a:rPr>
              <a:t> 2.4 10</a:t>
            </a:r>
            <a:r>
              <a:rPr lang="en-US" baseline="30000" dirty="0">
                <a:sym typeface="Wingdings" pitchFamily="2" charset="2"/>
              </a:rPr>
              <a:t>11</a:t>
            </a:r>
            <a:r>
              <a:rPr lang="en-US" dirty="0">
                <a:sym typeface="Wingdings" pitchFamily="2" charset="2"/>
              </a:rPr>
              <a:t> molecules / m</a:t>
            </a:r>
            <a:r>
              <a:rPr lang="en-US" baseline="30000" dirty="0">
                <a:sym typeface="Wingdings" pitchFamily="2" charset="2"/>
              </a:rPr>
              <a:t>3</a:t>
            </a:r>
            <a:r>
              <a:rPr lang="en-US" dirty="0">
                <a:sym typeface="Wingdings" pitchFamily="2" charset="2"/>
              </a:rPr>
              <a:t>;       </a:t>
            </a: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Pa @ 5K </a:t>
            </a:r>
            <a:r>
              <a:rPr lang="en-US" dirty="0">
                <a:sym typeface="Wingdings" pitchFamily="2" charset="2"/>
              </a:rPr>
              <a:t> 1.5 10</a:t>
            </a:r>
            <a:r>
              <a:rPr lang="en-US" baseline="30000" dirty="0">
                <a:sym typeface="Wingdings" pitchFamily="2" charset="2"/>
              </a:rPr>
              <a:t>15</a:t>
            </a:r>
            <a:r>
              <a:rPr lang="en-US" dirty="0">
                <a:sym typeface="Wingdings" pitchFamily="2" charset="2"/>
              </a:rPr>
              <a:t> molecules / m</a:t>
            </a:r>
            <a:r>
              <a:rPr lang="en-US" baseline="30000" dirty="0">
                <a:sym typeface="Wingdings" pitchFamily="2" charset="2"/>
              </a:rPr>
              <a:t>3</a:t>
            </a:r>
            <a:endParaRPr lang="en-US" baseline="30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1E244-BA37-E34F-AE17-712893A73EBF}"/>
              </a:ext>
            </a:extLst>
          </p:cNvPr>
          <p:cNvSpPr txBox="1"/>
          <p:nvPr/>
        </p:nvSpPr>
        <p:spPr>
          <a:xfrm>
            <a:off x="19879" y="5373216"/>
            <a:ext cx="11704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ym typeface="Wingdings" pitchFamily="2" charset="2"/>
              </a:rPr>
              <a:t> </a:t>
            </a:r>
            <a:r>
              <a:rPr lang="en-GB" dirty="0"/>
              <a:t>The pressure in the LHC beam pipes is about one hundred times lower than on the Moon</a:t>
            </a:r>
          </a:p>
          <a:p>
            <a:pPr algn="l"/>
            <a:r>
              <a:rPr lang="en-GB" b="1" dirty="0"/>
              <a:t>			</a:t>
            </a:r>
            <a:r>
              <a:rPr lang="en-GB" b="1" dirty="0">
                <a:sym typeface="Wingdings" pitchFamily="2" charset="2"/>
              </a:rPr>
              <a:t> </a:t>
            </a:r>
            <a:r>
              <a:rPr lang="en-GB" b="1" dirty="0"/>
              <a:t>It is the emptiest space in the Solar System!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2B009D-17BE-486B-DE28-14EBDFB1E179}"/>
              </a:ext>
            </a:extLst>
          </p:cNvPr>
          <p:cNvSpPr txBox="1"/>
          <p:nvPr/>
        </p:nvSpPr>
        <p:spPr>
          <a:xfrm>
            <a:off x="6199654" y="797803"/>
            <a:ext cx="5992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Main gases desorbed from vacuum surface are: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     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; CH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; CO;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;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 and noble gases</a:t>
            </a:r>
          </a:p>
        </p:txBody>
      </p:sp>
    </p:spTree>
    <p:extLst>
      <p:ext uri="{BB962C8B-B14F-4D97-AF65-F5344CB8AC3E}">
        <p14:creationId xmlns:p14="http://schemas.microsoft.com/office/powerpoint/2010/main" val="36970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blue object with a red arrow&#10;&#10;AI-generated content may be incorrect.">
            <a:extLst>
              <a:ext uri="{FF2B5EF4-FFF2-40B4-BE49-F238E27FC236}">
                <a16:creationId xmlns:a16="http://schemas.microsoft.com/office/drawing/2014/main" id="{3AB6A740-6C60-525B-89EA-8703CF965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56096" y="-816845"/>
            <a:ext cx="2401498" cy="5722891"/>
          </a:xfrm>
        </p:spPr>
      </p:pic>
      <p:pic>
        <p:nvPicPr>
          <p:cNvPr id="7" name="Picture 6" descr="A table of physics&#10;&#10;AI-generated content may be incorrect.">
            <a:extLst>
              <a:ext uri="{FF2B5EF4-FFF2-40B4-BE49-F238E27FC236}">
                <a16:creationId xmlns:a16="http://schemas.microsoft.com/office/drawing/2014/main" id="{B5CEA3A8-1673-D8DF-4DBD-586999F86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87632" y="1676740"/>
            <a:ext cx="292143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C3E77-B2C5-6432-0F49-0A9D20A5560E}"/>
              </a:ext>
            </a:extLst>
          </p:cNvPr>
          <p:cNvSpPr txBox="1"/>
          <p:nvPr/>
        </p:nvSpPr>
        <p:spPr>
          <a:xfrm>
            <a:off x="8468524" y="2951366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</a:rPr>
              <a:t>Example LEP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CCD8660-9F7D-CC56-9370-38174F7033FB}"/>
              </a:ext>
            </a:extLst>
          </p:cNvPr>
          <p:cNvSpPr txBox="1">
            <a:spLocks noChangeArrowheads="1"/>
          </p:cNvSpPr>
          <p:nvPr/>
        </p:nvSpPr>
        <p:spPr>
          <a:xfrm>
            <a:off x="817510" y="110634"/>
            <a:ext cx="8486775" cy="720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Accelerator Vacuum Requirements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B58E2-2298-DAF9-40F9-2F3BA8DBC55A}"/>
              </a:ext>
            </a:extLst>
          </p:cNvPr>
          <p:cNvSpPr txBox="1"/>
          <p:nvPr/>
        </p:nvSpPr>
        <p:spPr>
          <a:xfrm>
            <a:off x="1758151" y="3625861"/>
            <a:ext cx="2549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&lt; 10</a:t>
            </a:r>
            <a:r>
              <a:rPr lang="en-US" baseline="30000" dirty="0"/>
              <a:t>-7</a:t>
            </a:r>
            <a:r>
              <a:rPr lang="en-US" dirty="0"/>
              <a:t> Pa @ 5K</a:t>
            </a:r>
          </a:p>
          <a:p>
            <a:pPr algn="l"/>
            <a:r>
              <a:rPr lang="en-US" dirty="0"/>
              <a:t>&lt;  10</a:t>
            </a:r>
            <a:r>
              <a:rPr lang="en-US" baseline="30000" dirty="0"/>
              <a:t>-9 </a:t>
            </a:r>
            <a:r>
              <a:rPr lang="en-US" dirty="0"/>
              <a:t>Pa @  293K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D0408-B9C0-72F8-5011-1A8DC8D26221}"/>
              </a:ext>
            </a:extLst>
          </p:cNvPr>
          <p:cNvSpPr txBox="1"/>
          <p:nvPr/>
        </p:nvSpPr>
        <p:spPr>
          <a:xfrm>
            <a:off x="41656" y="3625861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Ultra-High </a:t>
            </a:r>
          </a:p>
          <a:p>
            <a:pPr algn="l"/>
            <a:r>
              <a:rPr lang="en-US" dirty="0"/>
              <a:t>Vacuum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DAC101-1280-AD2D-2112-7F9B96619054}"/>
              </a:ext>
            </a:extLst>
          </p:cNvPr>
          <p:cNvSpPr txBox="1"/>
          <p:nvPr/>
        </p:nvSpPr>
        <p:spPr>
          <a:xfrm>
            <a:off x="1096454" y="5127467"/>
            <a:ext cx="269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 Pa = 0.0075 Torr]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53015-2F30-0D21-77F7-ACE1DA373370}"/>
              </a:ext>
            </a:extLst>
          </p:cNvPr>
          <p:cNvSpPr txBox="1"/>
          <p:nvPr/>
        </p:nvSpPr>
        <p:spPr>
          <a:xfrm>
            <a:off x="5951984" y="1030788"/>
            <a:ext cx="5992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Main gases desorbed from vacuum surface are: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     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; CH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; CO;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;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 and noble gases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01A76-D0CF-46D3-1760-BA4B444E9CA1}"/>
              </a:ext>
            </a:extLst>
          </p:cNvPr>
          <p:cNvSpPr txBox="1"/>
          <p:nvPr/>
        </p:nvSpPr>
        <p:spPr>
          <a:xfrm>
            <a:off x="5951984" y="2138069"/>
            <a:ext cx="6203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Plus photons from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Black Body radiation and Synchrotron Radiation</a:t>
            </a:r>
          </a:p>
        </p:txBody>
      </p:sp>
    </p:spTree>
    <p:extLst>
      <p:ext uri="{BB962C8B-B14F-4D97-AF65-F5344CB8AC3E}">
        <p14:creationId xmlns:p14="http://schemas.microsoft.com/office/powerpoint/2010/main" val="4950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6BFCC2-E48D-0BD3-AD84-987088365DB3}"/>
              </a:ext>
            </a:extLst>
          </p:cNvPr>
          <p:cNvSpPr txBox="1">
            <a:spLocks noChangeArrowheads="1"/>
          </p:cNvSpPr>
          <p:nvPr/>
        </p:nvSpPr>
        <p:spPr>
          <a:xfrm>
            <a:off x="817510" y="110634"/>
            <a:ext cx="8486775" cy="720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LHC Beam Screen Concept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EF312-93A0-A874-7590-86DA39B75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052736"/>
            <a:ext cx="4320480" cy="3490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BA71A-FC52-5E9A-8E5E-2A07F00A9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397" y="1052736"/>
            <a:ext cx="4633798" cy="5522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035FC-FBAC-9B4D-9E36-693CE9DF8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408" y="3996790"/>
            <a:ext cx="2117452" cy="2548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6E5E7E-7D31-0B9D-4818-BF1EE11CC29C}"/>
              </a:ext>
            </a:extLst>
          </p:cNvPr>
          <p:cNvSpPr txBox="1"/>
          <p:nvPr/>
        </p:nvSpPr>
        <p:spPr>
          <a:xfrm>
            <a:off x="597495" y="4820139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Cooled at 5K to 20K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C9CFD-57DE-7251-02CD-DB9C8CD42CAA}"/>
              </a:ext>
            </a:extLst>
          </p:cNvPr>
          <p:cNvSpPr txBox="1"/>
          <p:nvPr/>
        </p:nvSpPr>
        <p:spPr>
          <a:xfrm>
            <a:off x="5298345" y="1412776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Cryo</a:t>
            </a:r>
            <a:r>
              <a:rPr lang="en-US" dirty="0"/>
              <a:t> Pump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302D68-A1D1-CD6C-C3F0-622356CDD898}"/>
              </a:ext>
            </a:extLst>
          </p:cNvPr>
          <p:cNvSpPr txBox="1"/>
          <p:nvPr/>
        </p:nvSpPr>
        <p:spPr>
          <a:xfrm>
            <a:off x="623392" y="5389765"/>
            <a:ext cx="4211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Delicate Impedance evaluations!</a:t>
            </a: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 Random slot distribution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C98B-9607-D65E-60D2-181D19C04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1" name="Rectangle 3">
            <a:extLst>
              <a:ext uri="{FF2B5EF4-FFF2-40B4-BE49-F238E27FC236}">
                <a16:creationId xmlns:a16="http://schemas.microsoft.com/office/drawing/2014/main" id="{673C1D0B-110C-E88F-2B6C-55A599A35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6426" y="188914"/>
            <a:ext cx="8486775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Synchrotron: Synchrotron Radiation</a:t>
            </a:r>
          </a:p>
        </p:txBody>
      </p:sp>
      <p:sp>
        <p:nvSpPr>
          <p:cNvPr id="1266692" name="Rectangle 4">
            <a:extLst>
              <a:ext uri="{FF2B5EF4-FFF2-40B4-BE49-F238E27FC236}">
                <a16:creationId xmlns:a16="http://schemas.microsoft.com/office/drawing/2014/main" id="{322470CB-BA56-ED61-3C9C-9C6E00E3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54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66695" name="Text Box 7">
            <a:extLst>
              <a:ext uri="{FF2B5EF4-FFF2-40B4-BE49-F238E27FC236}">
                <a16:creationId xmlns:a16="http://schemas.microsoft.com/office/drawing/2014/main" id="{9615BA68-CDA5-CD1F-C36D-70D155DD4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6" y="1143000"/>
            <a:ext cx="2361401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Quantum Picture: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66698" name="Line 10">
            <a:extLst>
              <a:ext uri="{FF2B5EF4-FFF2-40B4-BE49-F238E27FC236}">
                <a16:creationId xmlns:a16="http://schemas.microsoft.com/office/drawing/2014/main" id="{019EA13B-71EF-B9EA-7889-DFA58933C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1576" y="2732608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59DB4-E286-AF42-A43B-E1993D22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73" y="843519"/>
            <a:ext cx="4369323" cy="3089177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D737E8D2-875F-0F6A-5E8A-F86869AFD468}"/>
              </a:ext>
            </a:extLst>
          </p:cNvPr>
          <p:cNvSpPr/>
          <p:nvPr/>
        </p:nvSpPr>
        <p:spPr bwMode="auto">
          <a:xfrm rot="20432840">
            <a:off x="2020936" y="4619311"/>
            <a:ext cx="6873692" cy="5113779"/>
          </a:xfrm>
          <a:prstGeom prst="arc">
            <a:avLst/>
          </a:pr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C5B246BB-6D6C-DEDC-A7C4-26E82C8EC009}"/>
              </a:ext>
            </a:extLst>
          </p:cNvPr>
          <p:cNvSpPr/>
          <p:nvPr/>
        </p:nvSpPr>
        <p:spPr bwMode="auto">
          <a:xfrm rot="16200000">
            <a:off x="7962045" y="2486732"/>
            <a:ext cx="482499" cy="3994324"/>
          </a:xfrm>
          <a:prstGeom prst="triangle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FF5E21-47BD-29C2-F5BA-4B4A8B413ADF}"/>
              </a:ext>
            </a:extLst>
          </p:cNvPr>
          <p:cNvSpPr/>
          <p:nvPr/>
        </p:nvSpPr>
        <p:spPr bwMode="auto">
          <a:xfrm>
            <a:off x="5903141" y="4415196"/>
            <a:ext cx="288032" cy="18658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6F13E-04C5-BF6E-F208-CDFB01B55766}"/>
              </a:ext>
            </a:extLst>
          </p:cNvPr>
          <p:cNvSpPr txBox="1"/>
          <p:nvPr/>
        </p:nvSpPr>
        <p:spPr>
          <a:xfrm>
            <a:off x="8472265" y="4869161"/>
            <a:ext cx="1782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Synchrotron </a:t>
            </a:r>
          </a:p>
          <a:p>
            <a:r>
              <a:rPr lang="en-US" i="1" dirty="0">
                <a:solidFill>
                  <a:schemeClr val="tx1"/>
                </a:solidFill>
              </a:rPr>
              <a:t>light cone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55A72E-A8E0-BC22-8F51-FE6C28980FBC}"/>
              </a:ext>
            </a:extLst>
          </p:cNvPr>
          <p:cNvCxnSpPr/>
          <p:nvPr/>
        </p:nvCxnSpPr>
        <p:spPr bwMode="auto">
          <a:xfrm>
            <a:off x="7968208" y="4601778"/>
            <a:ext cx="864096" cy="33939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75EA17-38A0-F996-15CD-EA37F5DAE36E}"/>
                  </a:ext>
                </a:extLst>
              </p:cNvPr>
              <p:cNvSpPr txBox="1"/>
              <p:nvPr/>
            </p:nvSpPr>
            <p:spPr>
              <a:xfrm>
                <a:off x="2622662" y="3645025"/>
                <a:ext cx="2393219" cy="935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𝑃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 </m:t>
                      </m:r>
                      <m:f>
                        <m:fPr>
                          <m:ctrlPr>
                            <a:rPr lang="mr-I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mr-I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mr-IN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sSup>
                        <m:sSupPr>
                          <m:ctrlPr>
                            <a:rPr lang="mr-I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75EA17-38A0-F996-15CD-EA37F5DAE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662" y="3645025"/>
                <a:ext cx="2393219" cy="935705"/>
              </a:xfrm>
              <a:prstGeom prst="rect">
                <a:avLst/>
              </a:prstGeom>
              <a:blipFill>
                <a:blip r:embed="rId4"/>
                <a:stretch>
                  <a:fillRect l="-4737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C69969-A231-F3C5-0AF8-803B6D59C4A5}"/>
              </a:ext>
            </a:extLst>
          </p:cNvPr>
          <p:cNvCxnSpPr>
            <a:stCxn id="5" idx="4"/>
          </p:cNvCxnSpPr>
          <p:nvPr/>
        </p:nvCxnSpPr>
        <p:spPr bwMode="auto">
          <a:xfrm flipH="1">
            <a:off x="5735961" y="4601778"/>
            <a:ext cx="311197" cy="127549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79F41D-A85E-FBE7-3380-EC27F10B8DA3}"/>
                  </a:ext>
                </a:extLst>
              </p:cNvPr>
              <p:cNvSpPr txBox="1"/>
              <p:nvPr/>
            </p:nvSpPr>
            <p:spPr>
              <a:xfrm>
                <a:off x="6026225" y="5219908"/>
                <a:ext cx="2538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79F41D-A85E-FBE7-3380-EC27F10B8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25" y="5219908"/>
                <a:ext cx="253851" cy="369332"/>
              </a:xfrm>
              <a:prstGeom prst="rect">
                <a:avLst/>
              </a:prstGeom>
              <a:blipFill>
                <a:blip r:embed="rId5"/>
                <a:stretch>
                  <a:fillRect l="-38095" r="-9524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EF88E3-D5A8-C238-7556-AC2274901B48}"/>
                  </a:ext>
                </a:extLst>
              </p:cNvPr>
              <p:cNvSpPr txBox="1"/>
              <p:nvPr/>
            </p:nvSpPr>
            <p:spPr>
              <a:xfrm>
                <a:off x="2550654" y="4580730"/>
                <a:ext cx="1637563" cy="937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 </m:t>
                      </m:r>
                      <m:f>
                        <m:fPr>
                          <m:ctrlPr>
                            <a:rPr lang="mr-I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mr-IN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EF88E3-D5A8-C238-7556-AC2274901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654" y="4580730"/>
                <a:ext cx="1637563" cy="93750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21FD26D-FF8D-63DB-AAF8-E9184342D003}"/>
              </a:ext>
            </a:extLst>
          </p:cNvPr>
          <p:cNvSpPr txBox="1"/>
          <p:nvPr/>
        </p:nvSpPr>
        <p:spPr>
          <a:xfrm>
            <a:off x="2559285" y="5805265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polarized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B712F8-4119-0AD1-CBB8-189D60EEA251}"/>
              </a:ext>
            </a:extLst>
          </p:cNvPr>
          <p:cNvSpPr/>
          <p:nvPr/>
        </p:nvSpPr>
        <p:spPr bwMode="auto">
          <a:xfrm>
            <a:off x="2087058" y="4941168"/>
            <a:ext cx="336535" cy="30213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3EE3196-4588-9802-3435-63D79E53032C}"/>
              </a:ext>
            </a:extLst>
          </p:cNvPr>
          <p:cNvSpPr/>
          <p:nvPr/>
        </p:nvSpPr>
        <p:spPr bwMode="auto">
          <a:xfrm>
            <a:off x="2087058" y="3990964"/>
            <a:ext cx="336535" cy="30213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7634DE0-98A8-023A-9B2E-7EA04ACF6514}"/>
              </a:ext>
            </a:extLst>
          </p:cNvPr>
          <p:cNvSpPr/>
          <p:nvPr/>
        </p:nvSpPr>
        <p:spPr bwMode="auto">
          <a:xfrm>
            <a:off x="2087058" y="5877272"/>
            <a:ext cx="336535" cy="30213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27551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6697" name="Text Box 9">
                <a:extLst>
                  <a:ext uri="{FF2B5EF4-FFF2-40B4-BE49-F238E27FC236}">
                    <a16:creationId xmlns:a16="http://schemas.microsoft.com/office/drawing/2014/main" id="{D988E824-C976-0049-6BCC-B29038991E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9576" y="2492897"/>
                <a:ext cx="4426068" cy="1026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369" tIns="45685" rIns="91369" bIns="45685">
                <a:spAutoFit/>
              </a:bodyPr>
              <a:lstStyle/>
              <a:p>
                <a:pPr algn="l" eaLnBrk="1" hangingPunct="1"/>
                <a:r>
                  <a:rPr lang="en-US" dirty="0">
                    <a:solidFill>
                      <a:srgbClr val="27551F"/>
                    </a:solidFill>
                  </a:rPr>
                  <a:t>-radiation fan in the bending plane</a:t>
                </a:r>
              </a:p>
              <a:p>
                <a:pPr algn="l" eaLnBrk="1" hangingPunct="1"/>
                <a:r>
                  <a:rPr lang="en-US" dirty="0">
                    <a:solidFill>
                      <a:srgbClr val="27551F"/>
                    </a:solidFill>
                  </a:rPr>
                  <a:t>-opening angle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7551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∝ </m:t>
                    </m:r>
                    <m:f>
                      <m:fPr>
                        <m:ctrlPr>
                          <a:rPr lang="mr-IN" i="1">
                            <a:solidFill>
                              <a:srgbClr val="27551F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27551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mr-IN" i="1">
                            <a:solidFill>
                              <a:srgbClr val="27551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den>
                    </m:f>
                  </m:oMath>
                </a14:m>
                <a:endParaRPr lang="en-US" dirty="0">
                  <a:solidFill>
                    <a:srgbClr val="27551F"/>
                  </a:solidFill>
                </a:endParaRPr>
              </a:p>
            </p:txBody>
          </p:sp>
        </mc:Choice>
        <mc:Fallback xmlns="">
          <p:sp>
            <p:nvSpPr>
              <p:cNvPr id="1266697" name="Text Box 9">
                <a:extLst>
                  <a:ext uri="{FF2B5EF4-FFF2-40B4-BE49-F238E27FC236}">
                    <a16:creationId xmlns:a16="http://schemas.microsoft.com/office/drawing/2014/main" id="{D988E824-C976-0049-6BCC-B29038991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576" y="2492897"/>
                <a:ext cx="4426068" cy="1026685"/>
              </a:xfrm>
              <a:prstGeom prst="rect">
                <a:avLst/>
              </a:prstGeom>
              <a:blipFill>
                <a:blip r:embed="rId7"/>
                <a:stretch>
                  <a:fillRect l="-2292" t="-4938" r="-1433" b="-24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2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D3158-FFD2-0C44-AB19-65337E19C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1" name="Rectangle 3">
            <a:extLst>
              <a:ext uri="{FF2B5EF4-FFF2-40B4-BE49-F238E27FC236}">
                <a16:creationId xmlns:a16="http://schemas.microsoft.com/office/drawing/2014/main" id="{87114F10-C294-AF87-EBAB-0A4189F1D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6426" y="188914"/>
            <a:ext cx="8486775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Synchrotron: Synchrotron Radiation</a:t>
            </a:r>
          </a:p>
        </p:txBody>
      </p:sp>
      <p:sp>
        <p:nvSpPr>
          <p:cNvPr id="1266692" name="Rectangle 4">
            <a:extLst>
              <a:ext uri="{FF2B5EF4-FFF2-40B4-BE49-F238E27FC236}">
                <a16:creationId xmlns:a16="http://schemas.microsoft.com/office/drawing/2014/main" id="{6F1BDF5D-94B5-A282-B0D6-2265E6BF6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106112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66695" name="Text Box 7">
            <a:extLst>
              <a:ext uri="{FF2B5EF4-FFF2-40B4-BE49-F238E27FC236}">
                <a16:creationId xmlns:a16="http://schemas.microsoft.com/office/drawing/2014/main" id="{744759E0-A64E-F618-FE83-591B35DB0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287" y="908720"/>
            <a:ext cx="1481352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Examples:</a:t>
            </a:r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424CC1-1D8D-FAE7-B5E7-397FAD9FB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98" y="938636"/>
            <a:ext cx="6581802" cy="3199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8E6F71-0237-FAC6-A55F-6F8D5F051B99}"/>
              </a:ext>
            </a:extLst>
          </p:cNvPr>
          <p:cNvSpPr txBox="1"/>
          <p:nvPr/>
        </p:nvSpPr>
        <p:spPr>
          <a:xfrm>
            <a:off x="1962419" y="1859289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X-rays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924FA9-34CD-5260-F269-006228DDFCF8}"/>
              </a:ext>
            </a:extLst>
          </p:cNvPr>
          <p:cNvSpPr txBox="1"/>
          <p:nvPr/>
        </p:nvSpPr>
        <p:spPr>
          <a:xfrm>
            <a:off x="1962419" y="2708921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-rays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48EF2F-DB1A-6BB8-649F-BB4A568B67B7}"/>
              </a:ext>
            </a:extLst>
          </p:cNvPr>
          <p:cNvSpPr txBox="1"/>
          <p:nvPr/>
        </p:nvSpPr>
        <p:spPr>
          <a:xfrm>
            <a:off x="1962418" y="3471392"/>
            <a:ext cx="126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UV light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1E23EA-C30A-658D-84BC-8E0727D8CA10}"/>
              </a:ext>
            </a:extLst>
          </p:cNvPr>
          <p:cNvSpPr txBox="1"/>
          <p:nvPr/>
        </p:nvSpPr>
        <p:spPr>
          <a:xfrm>
            <a:off x="1703513" y="4695528"/>
            <a:ext cx="8638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 is one of the first hadron colliders that features useful SR light!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BDC243-04E6-0C2A-E437-88F11A6EFBB7}"/>
              </a:ext>
            </a:extLst>
          </p:cNvPr>
          <p:cNvSpPr txBox="1"/>
          <p:nvPr/>
        </p:nvSpPr>
        <p:spPr>
          <a:xfrm>
            <a:off x="1734591" y="5343600"/>
            <a:ext cx="8833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Higher energy machines will face the challenge of significant SR light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in a superconducting environment!!! </a:t>
            </a:r>
          </a:p>
        </p:txBody>
      </p:sp>
    </p:spTree>
    <p:extLst>
      <p:ext uri="{BB962C8B-B14F-4D97-AF65-F5344CB8AC3E}">
        <p14:creationId xmlns:p14="http://schemas.microsoft.com/office/powerpoint/2010/main" val="11860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6" grpId="0"/>
      <p:bldP spid="10" grpId="0"/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8BBF85-0EA0-139C-DBE4-0710091CF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69" y="1128258"/>
            <a:ext cx="11737304" cy="3137519"/>
          </a:xfrm>
        </p:spPr>
        <p:txBody>
          <a:bodyPr/>
          <a:lstStyle/>
          <a:p>
            <a:r>
              <a:rPr lang="en-US" dirty="0"/>
              <a:t>If hitting the cold bore of the magnets, the heat deposition of the SR photons will have to be compensated / cooled at 1.9K!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C44161-D9E5-3300-D666-E8D8F37BD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 inside SC Magnet and Beam Vacuum</a:t>
            </a:r>
          </a:p>
        </p:txBody>
      </p:sp>
      <p:pic>
        <p:nvPicPr>
          <p:cNvPr id="6" name="Picture 5" descr="A close-up of a metal tube&#10;&#10;AI-generated content may be incorrect.">
            <a:extLst>
              <a:ext uri="{FF2B5EF4-FFF2-40B4-BE49-F238E27FC236}">
                <a16:creationId xmlns:a16="http://schemas.microsoft.com/office/drawing/2014/main" id="{72ED0659-988C-E451-50C1-A721BAC78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" y="3204485"/>
            <a:ext cx="5588000" cy="3657600"/>
          </a:xfrm>
          <a:prstGeom prst="rect">
            <a:avLst/>
          </a:prstGeom>
        </p:spPr>
      </p:pic>
      <p:pic>
        <p:nvPicPr>
          <p:cNvPr id="10" name="Picture 9" descr="A graph with a blue line&#10;&#10;AI-generated content may be incorrect.">
            <a:extLst>
              <a:ext uri="{FF2B5EF4-FFF2-40B4-BE49-F238E27FC236}">
                <a16:creationId xmlns:a16="http://schemas.microsoft.com/office/drawing/2014/main" id="{C6393565-6675-0E55-D648-02CEAE795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125" y="3125516"/>
            <a:ext cx="5588000" cy="3732484"/>
          </a:xfrm>
          <a:prstGeom prst="rect">
            <a:avLst/>
          </a:prstGeom>
        </p:spPr>
      </p:pic>
      <p:pic>
        <p:nvPicPr>
          <p:cNvPr id="12" name="Picture 11" descr="Diagram of a circular object with text&#10;&#10;AI-generated content may be incorrect.">
            <a:extLst>
              <a:ext uri="{FF2B5EF4-FFF2-40B4-BE49-F238E27FC236}">
                <a16:creationId xmlns:a16="http://schemas.microsoft.com/office/drawing/2014/main" id="{8539C501-B4C8-C572-1233-2F302B8D3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098" y="2783634"/>
            <a:ext cx="5949114" cy="38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6" name="Text Box 8"/>
          <p:cNvSpPr txBox="1">
            <a:spLocks noChangeArrowheads="1"/>
          </p:cNvSpPr>
          <p:nvPr/>
        </p:nvSpPr>
        <p:spPr bwMode="auto">
          <a:xfrm>
            <a:off x="1892300" y="1498985"/>
            <a:ext cx="10225136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2"/>
                </a:solidFill>
              </a:rPr>
              <a:t>        heat load on beam screen and driver for beam instabilities and beam losses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16495" y="87314"/>
            <a:ext cx="10032033" cy="720725"/>
          </a:xfrm>
        </p:spPr>
        <p:txBody>
          <a:bodyPr/>
          <a:lstStyle/>
          <a:p>
            <a:pPr algn="l"/>
            <a:r>
              <a:rPr lang="en-US" sz="3600" u="sng" dirty="0">
                <a:solidFill>
                  <a:srgbClr val="FF0000"/>
                </a:solidFill>
              </a:rPr>
              <a:t>Electron Cloud Build up in the LHC</a:t>
            </a:r>
          </a:p>
        </p:txBody>
      </p:sp>
      <p:sp>
        <p:nvSpPr>
          <p:cNvPr id="1235971" name="Rectangle 3"/>
          <p:cNvSpPr>
            <a:spLocks noChangeArrowheads="1"/>
          </p:cNvSpPr>
          <p:nvPr/>
        </p:nvSpPr>
        <p:spPr bwMode="auto">
          <a:xfrm>
            <a:off x="1663700" y="10668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35974" name="Text Box 6"/>
          <p:cNvSpPr txBox="1">
            <a:spLocks noChangeArrowheads="1"/>
          </p:cNvSpPr>
          <p:nvPr/>
        </p:nvSpPr>
        <p:spPr bwMode="auto">
          <a:xfrm>
            <a:off x="2301876" y="914400"/>
            <a:ext cx="9563693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Secondary electron emission yield: </a:t>
            </a:r>
            <a:r>
              <a:rPr lang="en-US" dirty="0" err="1">
                <a:solidFill>
                  <a:schemeClr val="tx1"/>
                </a:solidFill>
              </a:rPr>
              <a:t>multipacting</a:t>
            </a:r>
            <a:r>
              <a:rPr lang="en-US" dirty="0">
                <a:solidFill>
                  <a:schemeClr val="tx1"/>
                </a:solidFill>
              </a:rPr>
              <a:t> and electron cloud build up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35983" name="Line 15"/>
          <p:cNvSpPr>
            <a:spLocks noChangeShapeType="1"/>
          </p:cNvSpPr>
          <p:nvPr/>
        </p:nvSpPr>
        <p:spPr bwMode="auto">
          <a:xfrm>
            <a:off x="1970088" y="1729782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pic>
        <p:nvPicPr>
          <p:cNvPr id="30" name="Picture 29" descr="Screen Shot 2015-09-30 at 14.04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4538"/>
            <a:ext cx="9144000" cy="2852724"/>
          </a:xfrm>
          <a:prstGeom prst="rect">
            <a:avLst/>
          </a:prstGeom>
        </p:spPr>
      </p:pic>
      <p:pic>
        <p:nvPicPr>
          <p:cNvPr id="31" name="Picture 30" descr="movieB-field-ellipti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813300"/>
            <a:ext cx="2540000" cy="1905000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1586" y="6537960"/>
            <a:ext cx="496918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>
                <a:defRPr/>
              </a:pPr>
              <a:t>57</a:t>
            </a:fld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85A37-9CC7-84F0-8BA1-198264D02824}"/>
              </a:ext>
            </a:extLst>
          </p:cNvPr>
          <p:cNvSpPr txBox="1"/>
          <p:nvPr/>
        </p:nvSpPr>
        <p:spPr>
          <a:xfrm>
            <a:off x="7181231" y="5026321"/>
            <a:ext cx="4741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Suppressed with large bunch spacing</a:t>
            </a:r>
          </a:p>
          <a:p>
            <a:r>
              <a:rPr lang="en-US" dirty="0">
                <a:sym typeface="Wingdings" pitchFamily="2" charset="2"/>
              </a:rPr>
              <a:t> 50ns</a:t>
            </a:r>
            <a:endParaRPr lang="en-US" dirty="0"/>
          </a:p>
        </p:txBody>
      </p:sp>
      <p:pic>
        <p:nvPicPr>
          <p:cNvPr id="5" name="Picture 4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9C79F663-295A-06B4-8C02-6EFBA0C32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8" y="27384"/>
            <a:ext cx="718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3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3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976" grpId="0"/>
      <p:bldP spid="1235983" grpId="0" animBg="1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33A4E-DE42-F732-0827-4F6716ED5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58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E1204F2-5C47-79B0-E51B-9D4C3A7E4239}"/>
              </a:ext>
            </a:extLst>
          </p:cNvPr>
          <p:cNvSpPr txBox="1">
            <a:spLocks noChangeArrowheads="1"/>
          </p:cNvSpPr>
          <p:nvPr/>
        </p:nvSpPr>
        <p:spPr>
          <a:xfrm>
            <a:off x="1876426" y="188914"/>
            <a:ext cx="8486775" cy="720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Beam Diagnostics: Tune and Chromaticity</a:t>
            </a:r>
          </a:p>
        </p:txBody>
      </p:sp>
      <p:pic>
        <p:nvPicPr>
          <p:cNvPr id="7" name="Picture 6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C1CC914D-8D86-5586-74A3-48A003398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33" y="909639"/>
            <a:ext cx="10441160" cy="3927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BE410F-4934-5C01-3667-6AE873ED7811}"/>
              </a:ext>
            </a:extLst>
          </p:cNvPr>
          <p:cNvSpPr txBox="1"/>
          <p:nvPr/>
        </p:nvSpPr>
        <p:spPr>
          <a:xfrm>
            <a:off x="539831" y="5075891"/>
            <a:ext cx="11112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Uncorrected perturbations are about 200 times the required stability!!!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But change rates are relatively slow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 one can foresee a feedback loop, provided one</a:t>
            </a:r>
          </a:p>
          <a:p>
            <a:pPr algn="l"/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    can measure continuously the tune and chromaticity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488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ADC15-D381-81C8-131F-6D6341B4E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59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627610E-6692-193E-1185-0DCA35BBDED3}"/>
              </a:ext>
            </a:extLst>
          </p:cNvPr>
          <p:cNvSpPr txBox="1">
            <a:spLocks noChangeArrowheads="1"/>
          </p:cNvSpPr>
          <p:nvPr/>
        </p:nvSpPr>
        <p:spPr>
          <a:xfrm>
            <a:off x="1876426" y="188914"/>
            <a:ext cx="8486775" cy="720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BBQ: Diode Based Base Band Tune</a:t>
            </a:r>
          </a:p>
        </p:txBody>
      </p:sp>
      <p:pic>
        <p:nvPicPr>
          <p:cNvPr id="5" name="Picture 4" descr="A diagram of a bbq detector&#10;&#10;AI-generated content may be incorrect.">
            <a:extLst>
              <a:ext uri="{FF2B5EF4-FFF2-40B4-BE49-F238E27FC236}">
                <a16:creationId xmlns:a16="http://schemas.microsoft.com/office/drawing/2014/main" id="{41BC4510-CDED-025C-04EB-657E23B1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502221"/>
            <a:ext cx="10128448" cy="3853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9051-6D90-6C78-7B42-6F5F9E81AC9B}"/>
              </a:ext>
            </a:extLst>
          </p:cNvPr>
          <p:cNvSpPr txBox="1"/>
          <p:nvPr/>
        </p:nvSpPr>
        <p:spPr>
          <a:xfrm>
            <a:off x="601230" y="1009778"/>
            <a:ext cx="377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</a:rPr>
              <a:t>AC-coupled peak detector: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C382F5-F39E-05A3-32B1-AE686F930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66" y="1023687"/>
            <a:ext cx="9674655" cy="5352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DABE42-788E-C1F0-A11E-3E44BD35F7C1}"/>
              </a:ext>
            </a:extLst>
          </p:cNvPr>
          <p:cNvSpPr txBox="1"/>
          <p:nvPr/>
        </p:nvSpPr>
        <p:spPr>
          <a:xfrm>
            <a:off x="263352" y="5208205"/>
            <a:ext cx="21852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</a:rPr>
              <a:t>FFT or PLL 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functionalities:</a:t>
            </a:r>
          </a:p>
        </p:txBody>
      </p:sp>
    </p:spTree>
    <p:extLst>
      <p:ext uri="{BB962C8B-B14F-4D97-AF65-F5344CB8AC3E}">
        <p14:creationId xmlns:p14="http://schemas.microsoft.com/office/powerpoint/2010/main" val="29378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22" descr="synchrot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214140"/>
            <a:ext cx="7110412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>
          <a:xfrm>
            <a:off x="659396" y="375790"/>
            <a:ext cx="10873208" cy="893787"/>
          </a:xfrm>
        </p:spPr>
        <p:txBody>
          <a:bodyPr/>
          <a:lstStyle/>
          <a:p>
            <a:pPr eaLnBrk="1" hangingPunct="1"/>
            <a:r>
              <a:rPr lang="en-US" sz="3600" u="sng" dirty="0">
                <a:solidFill>
                  <a:srgbClr val="FF0000"/>
                </a:solidFill>
                <a:latin typeface="Garamond" charset="0"/>
                <a:ea typeface="ＭＳ Ｐゴシック" charset="0"/>
              </a:rPr>
              <a:t>Synchrotron concept: Work Horse for most HEP colliders</a:t>
            </a:r>
          </a:p>
        </p:txBody>
      </p:sp>
      <p:sp>
        <p:nvSpPr>
          <p:cNvPr id="74758" name="Rectangle 3"/>
          <p:cNvSpPr>
            <a:spLocks noChangeArrowheads="1"/>
          </p:cNvSpPr>
          <p:nvPr/>
        </p:nvSpPr>
        <p:spPr bwMode="auto">
          <a:xfrm>
            <a:off x="839416" y="1577553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59" tIns="45680" rIns="91359" bIns="45680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74760" name="Text Box 6"/>
          <p:cNvSpPr txBox="1">
            <a:spLocks noChangeArrowheads="1"/>
          </p:cNvSpPr>
          <p:nvPr/>
        </p:nvSpPr>
        <p:spPr bwMode="auto">
          <a:xfrm>
            <a:off x="1452192" y="1425153"/>
            <a:ext cx="1965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80" rIns="91359" bIns="45680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>
                <a:solidFill>
                  <a:schemeClr val="tx1"/>
                </a:solidFill>
              </a:rPr>
              <a:t>R = constant:</a:t>
            </a:r>
            <a:endParaRPr lang="en-US" sz="2600">
              <a:solidFill>
                <a:srgbClr val="3333CC"/>
              </a:solidFill>
            </a:endParaRPr>
          </a:p>
        </p:txBody>
      </p:sp>
      <p:sp>
        <p:nvSpPr>
          <p:cNvPr id="74761" name="Text Box 7"/>
          <p:cNvSpPr txBox="1">
            <a:spLocks noChangeArrowheads="1"/>
          </p:cNvSpPr>
          <p:nvPr/>
        </p:nvSpPr>
        <p:spPr bwMode="auto">
          <a:xfrm>
            <a:off x="1828800" y="2155403"/>
            <a:ext cx="2895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80" rIns="91359" bIns="45680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>
                <a:solidFill>
                  <a:srgbClr val="FF0000"/>
                </a:solidFill>
              </a:rPr>
              <a:t>v = c</a:t>
            </a:r>
            <a:r>
              <a:rPr lang="en-US" sz="2600">
                <a:solidFill>
                  <a:srgbClr val="3333CC"/>
                </a:solidFill>
              </a:rPr>
              <a:t>         </a:t>
            </a:r>
            <a:r>
              <a:rPr lang="en-US" sz="2600">
                <a:solidFill>
                  <a:schemeClr val="tx2"/>
                </a:solidFill>
              </a:rPr>
              <a:t>   B      </a:t>
            </a:r>
            <a:r>
              <a:rPr lang="en-US" sz="2600">
                <a:solidFill>
                  <a:schemeClr val="tx2"/>
                </a:solidFill>
                <a:latin typeface="Symbol" charset="0"/>
                <a:sym typeface="Symbol" charset="0"/>
              </a:rPr>
              <a:t></a:t>
            </a:r>
            <a:r>
              <a:rPr lang="en-US" sz="2600">
                <a:solidFill>
                  <a:schemeClr val="tx2"/>
                </a:solidFill>
              </a:rPr>
              <a:t> </a:t>
            </a:r>
            <a:endParaRPr lang="en-US" sz="2600">
              <a:solidFill>
                <a:srgbClr val="3333CC"/>
              </a:solidFill>
            </a:endParaRPr>
          </a:p>
        </p:txBody>
      </p:sp>
      <p:sp>
        <p:nvSpPr>
          <p:cNvPr id="74762" name="Text Box 11"/>
          <p:cNvSpPr txBox="1">
            <a:spLocks noChangeArrowheads="1"/>
          </p:cNvSpPr>
          <p:nvPr/>
        </p:nvSpPr>
        <p:spPr bwMode="auto">
          <a:xfrm>
            <a:off x="1828801" y="5889203"/>
            <a:ext cx="37877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80" rIns="91359" bIns="45680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600">
                <a:solidFill>
                  <a:schemeClr val="tx1"/>
                </a:solidFill>
              </a:rPr>
              <a:t>LHC / LEP: </a:t>
            </a:r>
            <a:r>
              <a:rPr lang="en-US" sz="2600">
                <a:solidFill>
                  <a:schemeClr val="tx1"/>
                </a:solidFill>
                <a:latin typeface="Symbol" charset="0"/>
                <a:sym typeface="Symbol" charset="0"/>
              </a:rPr>
              <a:t></a:t>
            </a:r>
            <a:r>
              <a:rPr lang="en-US" sz="2600" baseline="-25000">
                <a:solidFill>
                  <a:schemeClr val="tx1"/>
                </a:solidFill>
              </a:rPr>
              <a:t>0</a:t>
            </a:r>
            <a:r>
              <a:rPr lang="en-US" sz="2600">
                <a:solidFill>
                  <a:schemeClr val="tx1"/>
                </a:solidFill>
              </a:rPr>
              <a:t> = 11.3 kHz</a:t>
            </a:r>
            <a:endParaRPr lang="en-US" sz="2600">
              <a:solidFill>
                <a:srgbClr val="3333CC"/>
              </a:solidFill>
            </a:endParaRPr>
          </a:p>
        </p:txBody>
      </p:sp>
      <p:sp>
        <p:nvSpPr>
          <p:cNvPr id="74763" name="Line 13"/>
          <p:cNvSpPr>
            <a:spLocks noChangeShapeType="1"/>
          </p:cNvSpPr>
          <p:nvPr/>
        </p:nvSpPr>
        <p:spPr bwMode="auto">
          <a:xfrm>
            <a:off x="2895600" y="2415752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rot="10800000" vert="eaVert" wrap="none" lIns="91430" tIns="45715" rIns="91430" bIns="45715" anchor="ctr"/>
          <a:lstStyle/>
          <a:p>
            <a:endParaRPr lang="en-US"/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742321"/>
              </p:ext>
            </p:extLst>
          </p:nvPr>
        </p:nvGraphicFramePr>
        <p:xfrm>
          <a:off x="2389188" y="5109740"/>
          <a:ext cx="15732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300" imgH="406400" progId="Equation.3">
                  <p:embed/>
                </p:oleObj>
              </mc:Choice>
              <mc:Fallback>
                <p:oleObj name="Equation" r:id="rId4" imgW="749300" imgH="406400" progId="Equation.3">
                  <p:embed/>
                  <p:pic>
                    <p:nvPicPr>
                      <p:cNvPr id="747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188" y="5109740"/>
                        <a:ext cx="1573212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363489"/>
              </p:ext>
            </p:extLst>
          </p:nvPr>
        </p:nvGraphicFramePr>
        <p:xfrm>
          <a:off x="6888164" y="1501352"/>
          <a:ext cx="157003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800" imgH="393700" progId="Equation.3">
                  <p:embed/>
                </p:oleObj>
              </mc:Choice>
              <mc:Fallback>
                <p:oleObj name="Equation" r:id="rId6" imgW="812800" imgH="393700" progId="Equation.3">
                  <p:embed/>
                  <p:pic>
                    <p:nvPicPr>
                      <p:cNvPr id="747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4" y="1501352"/>
                        <a:ext cx="157003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4" name="Freeform 21"/>
          <p:cNvSpPr>
            <a:spLocks/>
          </p:cNvSpPr>
          <p:nvPr/>
        </p:nvSpPr>
        <p:spPr bwMode="auto">
          <a:xfrm>
            <a:off x="3886200" y="2339552"/>
            <a:ext cx="279400" cy="152400"/>
          </a:xfrm>
          <a:custGeom>
            <a:avLst/>
            <a:gdLst>
              <a:gd name="T0" fmla="*/ 2147483647 w 224"/>
              <a:gd name="T1" fmla="*/ 0 h 144"/>
              <a:gd name="T2" fmla="*/ 2147483647 w 224"/>
              <a:gd name="T3" fmla="*/ 2147483647 h 144"/>
              <a:gd name="T4" fmla="*/ 2147483647 w 224"/>
              <a:gd name="T5" fmla="*/ 0 h 144"/>
              <a:gd name="T6" fmla="*/ 2147483647 w 224"/>
              <a:gd name="T7" fmla="*/ 2147483647 h 144"/>
              <a:gd name="T8" fmla="*/ 0 60000 65536"/>
              <a:gd name="T9" fmla="*/ 0 60000 65536"/>
              <a:gd name="T10" fmla="*/ 0 60000 65536"/>
              <a:gd name="T11" fmla="*/ 0 60000 65536"/>
              <a:gd name="T12" fmla="*/ 0 w 224"/>
              <a:gd name="T13" fmla="*/ 0 h 144"/>
              <a:gd name="T14" fmla="*/ 224 w 224"/>
              <a:gd name="T15" fmla="*/ 144 h 1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4" h="144">
                <a:moveTo>
                  <a:pt x="224" y="0"/>
                </a:moveTo>
                <a:cubicBezTo>
                  <a:pt x="144" y="72"/>
                  <a:pt x="64" y="144"/>
                  <a:pt x="32" y="144"/>
                </a:cubicBezTo>
                <a:cubicBezTo>
                  <a:pt x="0" y="144"/>
                  <a:pt x="0" y="0"/>
                  <a:pt x="32" y="0"/>
                </a:cubicBezTo>
                <a:cubicBezTo>
                  <a:pt x="64" y="0"/>
                  <a:pt x="144" y="72"/>
                  <a:pt x="224" y="144"/>
                </a:cubicBezTo>
              </a:path>
            </a:pathLst>
          </a:custGeom>
          <a:solidFill>
            <a:srgbClr val="27551F">
              <a:alpha val="0"/>
            </a:srgbClr>
          </a:solidFill>
          <a:ln w="28575">
            <a:solidFill>
              <a:srgbClr val="27551F"/>
            </a:solidFill>
            <a:round/>
            <a:headEnd type="none" w="sm" len="sm"/>
            <a:tailEnd type="none" w="sm" len="sm"/>
          </a:ln>
        </p:spPr>
        <p:txBody>
          <a:bodyPr rot="10800000" vert="eaVert" wrap="none" lIns="91430" tIns="45715" rIns="91430" bIns="45715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6347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diagram of a machine&#10;&#10;AI-generated content may be incorrect.">
            <a:extLst>
              <a:ext uri="{FF2B5EF4-FFF2-40B4-BE49-F238E27FC236}">
                <a16:creationId xmlns:a16="http://schemas.microsoft.com/office/drawing/2014/main" id="{23ECCC87-782D-F040-636D-F4FBD9D23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4180570"/>
            <a:ext cx="10560050" cy="26774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CE38CB-A51B-ACCB-8788-4BACBDF8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39024"/>
            <a:ext cx="10560000" cy="720000"/>
          </a:xfrm>
        </p:spPr>
        <p:txBody>
          <a:bodyPr/>
          <a:lstStyle/>
          <a:p>
            <a:r>
              <a:rPr lang="en-US" dirty="0"/>
              <a:t>SR Diagnostics for LHC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8135E0-4138-D215-1641-981AD589A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0" t="109" r="29837" b="60486"/>
          <a:stretch/>
        </p:blipFill>
        <p:spPr>
          <a:xfrm>
            <a:off x="-24680" y="747175"/>
            <a:ext cx="7320136" cy="3257889"/>
          </a:xfrm>
          <a:prstGeom prst="rect">
            <a:avLst/>
          </a:prstGeom>
        </p:spPr>
      </p:pic>
      <p:pic>
        <p:nvPicPr>
          <p:cNvPr id="7" name="Picture 6" descr="BSRTM_5R4_miroir_via_bride_entree_6.JPG">
            <a:extLst>
              <a:ext uri="{FF2B5EF4-FFF2-40B4-BE49-F238E27FC236}">
                <a16:creationId xmlns:a16="http://schemas.microsoft.com/office/drawing/2014/main" id="{82E35762-4F57-4DF5-8A64-E5114103A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473" y="1628800"/>
            <a:ext cx="3046519" cy="2284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95774D-7E30-4DE4-D985-5CA2CD90A650}"/>
              </a:ext>
            </a:extLst>
          </p:cNvPr>
          <p:cNvSpPr txBox="1"/>
          <p:nvPr/>
        </p:nvSpPr>
        <p:spPr>
          <a:xfrm>
            <a:off x="10004851" y="1643741"/>
            <a:ext cx="185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Extraction mirror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FB4CB-F02D-C994-B49D-45AC80B933EC}"/>
              </a:ext>
            </a:extLst>
          </p:cNvPr>
          <p:cNvSpPr txBox="1"/>
          <p:nvPr/>
        </p:nvSpPr>
        <p:spPr>
          <a:xfrm>
            <a:off x="8877582" y="3444788"/>
            <a:ext cx="111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View port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B68CA3-9E8A-0041-8C1E-F6E0C9B7085E}"/>
              </a:ext>
            </a:extLst>
          </p:cNvPr>
          <p:cNvCxnSpPr>
            <a:stCxn id="8" idx="2"/>
          </p:cNvCxnSpPr>
          <p:nvPr/>
        </p:nvCxnSpPr>
        <p:spPr>
          <a:xfrm flipH="1">
            <a:off x="10458200" y="1982295"/>
            <a:ext cx="472546" cy="4391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880FD4-E305-B83D-1469-6F887FA2BB5E}"/>
              </a:ext>
            </a:extLst>
          </p:cNvPr>
          <p:cNvCxnSpPr>
            <a:stCxn id="9" idx="0"/>
          </p:cNvCxnSpPr>
          <p:nvPr/>
        </p:nvCxnSpPr>
        <p:spPr>
          <a:xfrm flipV="1">
            <a:off x="9436189" y="3228284"/>
            <a:ext cx="568662" cy="21650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3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rt_perspective_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21" y="2968140"/>
            <a:ext cx="3110805" cy="2529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7027347" cy="720000"/>
          </a:xfrm>
        </p:spPr>
        <p:txBody>
          <a:bodyPr/>
          <a:lstStyle/>
          <a:p>
            <a:r>
              <a:rPr lang="en-US" dirty="0"/>
              <a:t>BSRT Hardware Schema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55" y="1163106"/>
            <a:ext cx="4070930" cy="712863"/>
          </a:xfrm>
          <a:prstGeom prst="rect">
            <a:avLst/>
          </a:prstGeom>
        </p:spPr>
      </p:pic>
      <p:pic>
        <p:nvPicPr>
          <p:cNvPr id="17" name="Picture 16" descr="bsrt_full_3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2"/>
          <a:stretch/>
        </p:blipFill>
        <p:spPr>
          <a:xfrm>
            <a:off x="4675016" y="3813050"/>
            <a:ext cx="1927287" cy="239532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1717830" y="1009486"/>
            <a:ext cx="1613010" cy="96012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20" name="Straight Arrow Connector 19"/>
          <p:cNvCxnSpPr>
            <a:stCxn id="18" idx="4"/>
          </p:cNvCxnSpPr>
          <p:nvPr/>
        </p:nvCxnSpPr>
        <p:spPr bwMode="auto">
          <a:xfrm>
            <a:off x="2524335" y="1969611"/>
            <a:ext cx="844910" cy="142098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730794" y="1470346"/>
            <a:ext cx="6979366" cy="4196789"/>
            <a:chOff x="1691544" y="2356520"/>
            <a:chExt cx="9159736" cy="5400599"/>
          </a:xfrm>
        </p:grpSpPr>
        <p:sp>
          <p:nvSpPr>
            <p:cNvPr id="19" name="Oval 18"/>
            <p:cNvSpPr/>
            <p:nvPr/>
          </p:nvSpPr>
          <p:spPr>
            <a:xfrm>
              <a:off x="2389819" y="3967635"/>
              <a:ext cx="289173" cy="1620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/>
            <p:cNvSpPr/>
            <p:nvPr/>
          </p:nvSpPr>
          <p:spPr>
            <a:xfrm rot="16200000">
              <a:off x="4182272" y="2407619"/>
              <a:ext cx="275543" cy="3282104"/>
            </a:xfrm>
            <a:prstGeom prst="trapezoid">
              <a:avLst>
                <a:gd name="adj" fmla="val 32843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/>
            <p:cNvSpPr/>
            <p:nvPr/>
          </p:nvSpPr>
          <p:spPr>
            <a:xfrm rot="10800000">
              <a:off x="5838194" y="3967632"/>
              <a:ext cx="245799" cy="3725146"/>
            </a:xfrm>
            <a:prstGeom prst="trapezoid">
              <a:avLst>
                <a:gd name="adj" fmla="val 32843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iagonal Stripe 22"/>
            <p:cNvSpPr/>
            <p:nvPr/>
          </p:nvSpPr>
          <p:spPr>
            <a:xfrm flipH="1">
              <a:off x="5845427" y="3878506"/>
              <a:ext cx="274714" cy="307937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rapezoid 23"/>
            <p:cNvSpPr/>
            <p:nvPr/>
          </p:nvSpPr>
          <p:spPr>
            <a:xfrm rot="16200000">
              <a:off x="7076123" y="6367452"/>
              <a:ext cx="274641" cy="2504693"/>
            </a:xfrm>
            <a:prstGeom prst="trapezoid">
              <a:avLst>
                <a:gd name="adj" fmla="val 32843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iagonal Stripe 24"/>
            <p:cNvSpPr/>
            <p:nvPr/>
          </p:nvSpPr>
          <p:spPr>
            <a:xfrm flipV="1">
              <a:off x="5823739" y="7384843"/>
              <a:ext cx="274714" cy="307937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rapezoid 25"/>
            <p:cNvSpPr/>
            <p:nvPr/>
          </p:nvSpPr>
          <p:spPr>
            <a:xfrm>
              <a:off x="8278239" y="3935220"/>
              <a:ext cx="260255" cy="3545125"/>
            </a:xfrm>
            <a:prstGeom prst="trapezoid">
              <a:avLst>
                <a:gd name="adj" fmla="val 32843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iagonal Stripe 26"/>
            <p:cNvSpPr/>
            <p:nvPr/>
          </p:nvSpPr>
          <p:spPr>
            <a:xfrm flipH="1" flipV="1">
              <a:off x="8318282" y="7447110"/>
              <a:ext cx="274714" cy="307937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252932" y="3193114"/>
              <a:ext cx="372160" cy="65902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/>
            <p:cNvSpPr/>
            <p:nvPr/>
          </p:nvSpPr>
          <p:spPr>
            <a:xfrm rot="5400000" flipH="1">
              <a:off x="6242368" y="4837056"/>
              <a:ext cx="145887" cy="708430"/>
            </a:xfrm>
            <a:prstGeom prst="trapezoid">
              <a:avLst>
                <a:gd name="adj" fmla="val 10715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94824" y="5053506"/>
              <a:ext cx="332548" cy="3727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 rot="16200000">
              <a:off x="6595128" y="5082843"/>
              <a:ext cx="307955" cy="2168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apezoid 31"/>
            <p:cNvSpPr/>
            <p:nvPr/>
          </p:nvSpPr>
          <p:spPr>
            <a:xfrm rot="5400000" flipH="1">
              <a:off x="8696514" y="4346986"/>
              <a:ext cx="145887" cy="708430"/>
            </a:xfrm>
            <a:prstGeom prst="trapezoid">
              <a:avLst>
                <a:gd name="adj" fmla="val 10715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6200000">
              <a:off x="8243659" y="4508574"/>
              <a:ext cx="372789" cy="3325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 rot="5400000">
              <a:off x="9230260" y="4289408"/>
              <a:ext cx="525022" cy="780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rapezoid 34"/>
            <p:cNvSpPr/>
            <p:nvPr/>
          </p:nvSpPr>
          <p:spPr>
            <a:xfrm rot="16200000" flipH="1">
              <a:off x="7945082" y="6276241"/>
              <a:ext cx="141628" cy="899786"/>
            </a:xfrm>
            <a:prstGeom prst="trapezoid">
              <a:avLst>
                <a:gd name="adj" fmla="val 10715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16200000" flipH="1">
              <a:off x="8210515" y="6530142"/>
              <a:ext cx="372789" cy="3325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7088868" y="6594228"/>
              <a:ext cx="477133" cy="28325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64143" y="2356520"/>
              <a:ext cx="2026366" cy="752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Gated camera </a:t>
              </a:r>
            </a:p>
            <a:p>
              <a:pPr algn="ctr"/>
              <a:r>
                <a:rPr lang="en-US" sz="1600" dirty="0">
                  <a:latin typeface="Helvetica"/>
                  <a:cs typeface="Helvetica"/>
                </a:rPr>
                <a:t>(BSRTS)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188869" y="4034190"/>
              <a:ext cx="1662411" cy="435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Helvetica"/>
                  <a:cs typeface="Helvetica"/>
                </a:rPr>
                <a:t>DC Camera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50089" y="4425392"/>
              <a:ext cx="2161010" cy="673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Abort Gap Monitor</a:t>
              </a:r>
            </a:p>
            <a:p>
              <a:pPr algn="ctr"/>
              <a:r>
                <a:rPr lang="en-US" sz="1400" dirty="0">
                  <a:latin typeface="Helvetica"/>
                  <a:cs typeface="Helvetica"/>
                </a:rPr>
                <a:t>(AGM)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94485" y="6004360"/>
              <a:ext cx="2592285" cy="673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Long. Density Monitor </a:t>
              </a:r>
            </a:p>
            <a:p>
              <a:pPr algn="ctr"/>
              <a:r>
                <a:rPr lang="en-US" sz="1400" dirty="0">
                  <a:latin typeface="Helvetica"/>
                  <a:cs typeface="Helvetica"/>
                </a:rPr>
                <a:t>(LDM)</a:t>
              </a:r>
            </a:p>
          </p:txBody>
        </p:sp>
        <p:sp>
          <p:nvSpPr>
            <p:cNvPr id="42" name="Diagonal Stripe 41"/>
            <p:cNvSpPr/>
            <p:nvPr/>
          </p:nvSpPr>
          <p:spPr>
            <a:xfrm flipH="1">
              <a:off x="5017820" y="3724515"/>
              <a:ext cx="274714" cy="307937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Diagonal Stripe 42"/>
            <p:cNvSpPr/>
            <p:nvPr/>
          </p:nvSpPr>
          <p:spPr>
            <a:xfrm flipV="1">
              <a:off x="4229828" y="4064867"/>
              <a:ext cx="274714" cy="307937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Diagonal Stripe 43"/>
            <p:cNvSpPr/>
            <p:nvPr/>
          </p:nvSpPr>
          <p:spPr>
            <a:xfrm flipH="1" flipV="1">
              <a:off x="5003361" y="4077179"/>
              <a:ext cx="274714" cy="307937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Diagonal Stripe 44"/>
            <p:cNvSpPr/>
            <p:nvPr/>
          </p:nvSpPr>
          <p:spPr>
            <a:xfrm>
              <a:off x="4229828" y="3724537"/>
              <a:ext cx="274714" cy="307937"/>
            </a:xfrm>
            <a:prstGeom prst="diagStri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27249" y="3266850"/>
              <a:ext cx="2032678" cy="396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Optical delay line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67018" y="3692112"/>
              <a:ext cx="1373568" cy="725430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144346" y="5069735"/>
              <a:ext cx="506052" cy="16206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72552" y="4895706"/>
              <a:ext cx="1626647" cy="396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Neutral filters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77007" y="4097348"/>
              <a:ext cx="506052" cy="16206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6200000">
              <a:off x="6250043" y="5135575"/>
              <a:ext cx="567288" cy="144568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16200000">
              <a:off x="7484983" y="6656319"/>
              <a:ext cx="567288" cy="144568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155337" y="5292764"/>
              <a:ext cx="506052" cy="16206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00FF"/>
                </a:gs>
                <a:gs pos="32000">
                  <a:srgbClr val="008000"/>
                </a:gs>
                <a:gs pos="66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483082" y="5171216"/>
              <a:ext cx="1430995" cy="396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Color filters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91544" y="3292399"/>
              <a:ext cx="1391024" cy="673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/>
                  <a:cs typeface="Helvetica"/>
                </a:rPr>
                <a:t>Proton/Ion </a:t>
              </a:r>
            </a:p>
            <a:p>
              <a:pPr algn="ctr"/>
              <a:r>
                <a:rPr lang="en-US" sz="1400" dirty="0">
                  <a:latin typeface="Helvetica"/>
                  <a:cs typeface="Helvetica"/>
                </a:rPr>
                <a:t>beam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8348462" y="3894693"/>
              <a:ext cx="16281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>
              <a:off x="8976795" y="4681019"/>
              <a:ext cx="18251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480792" y="5298643"/>
              <a:ext cx="696774" cy="356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90 %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934412" y="4853954"/>
              <a:ext cx="696774" cy="356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10 %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027292" y="4227474"/>
              <a:ext cx="696774" cy="356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60 %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515438" y="4413202"/>
              <a:ext cx="696774" cy="356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40 %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792136" y="6615971"/>
              <a:ext cx="696774" cy="356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40 %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355095" y="6398420"/>
              <a:ext cx="696774" cy="356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60 %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6F84963-7722-34F0-4698-2C21B588DFE6}"/>
              </a:ext>
            </a:extLst>
          </p:cNvPr>
          <p:cNvSpPr txBox="1"/>
          <p:nvPr/>
        </p:nvSpPr>
        <p:spPr>
          <a:xfrm>
            <a:off x="8006933" y="176618"/>
            <a:ext cx="36067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Wendt, ICFA mini-Workshop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Impedance, Erice 2014</a:t>
            </a:r>
          </a:p>
        </p:txBody>
      </p:sp>
    </p:spTree>
    <p:extLst>
      <p:ext uri="{BB962C8B-B14F-4D97-AF65-F5344CB8AC3E}">
        <p14:creationId xmlns:p14="http://schemas.microsoft.com/office/powerpoint/2010/main" val="29314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BSRT Operation</a:t>
            </a:r>
          </a:p>
        </p:txBody>
      </p:sp>
      <p:pic>
        <p:nvPicPr>
          <p:cNvPr id="4" name="Picture 3" descr="B14T3V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692696"/>
            <a:ext cx="2611540" cy="53077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9816" y="3811785"/>
            <a:ext cx="7282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rgbClr val="000099"/>
              </a:buClr>
              <a:buSzPct val="125000"/>
            </a:pPr>
            <a:r>
              <a:rPr kumimoji="1" lang="en-US" sz="2000" b="1" kern="0" dirty="0">
                <a:solidFill>
                  <a:srgbClr val="003399"/>
                </a:solidFill>
                <a:latin typeface="Arial"/>
              </a:rPr>
              <a:t>…however, the BSRT (particular system B2) showed “unphysical” beam profiles at the start of the operation!</a:t>
            </a:r>
          </a:p>
        </p:txBody>
      </p:sp>
      <p:pic>
        <p:nvPicPr>
          <p:cNvPr id="7" name="Picture 6" descr="450G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61" y="4579885"/>
            <a:ext cx="2394914" cy="1700736"/>
          </a:xfrm>
          <a:prstGeom prst="rect">
            <a:avLst/>
          </a:prstGeom>
        </p:spPr>
      </p:pic>
      <p:pic>
        <p:nvPicPr>
          <p:cNvPr id="9" name="Picture 8" descr="mirorr_scan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26" y="4549545"/>
            <a:ext cx="2227490" cy="1759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2212" y="4642601"/>
            <a:ext cx="94288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450 </a:t>
            </a:r>
            <a:r>
              <a:rPr lang="en-US" sz="1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GeV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2647" y="4651892"/>
            <a:ext cx="80650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 </a:t>
            </a:r>
            <a:r>
              <a:rPr lang="en-US" sz="1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TeV</a:t>
            </a:r>
            <a:endParaRPr lang="en-U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80" y="1009485"/>
            <a:ext cx="4647006" cy="27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err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47" y="2084826"/>
            <a:ext cx="5799385" cy="4349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40" y="97460"/>
            <a:ext cx="10560000" cy="720000"/>
          </a:xfrm>
        </p:spPr>
        <p:txBody>
          <a:bodyPr/>
          <a:lstStyle/>
          <a:p>
            <a:r>
              <a:rPr lang="en-US" dirty="0"/>
              <a:t>Extraction Mirror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465" y="987381"/>
            <a:ext cx="7700535" cy="998530"/>
          </a:xfrm>
        </p:spPr>
        <p:txBody>
          <a:bodyPr>
            <a:normAutofit fontScale="92500"/>
          </a:bodyPr>
          <a:lstStyle/>
          <a:p>
            <a:r>
              <a:rPr lang="en-US" dirty="0"/>
              <a:t>Experimented with various mirror material options</a:t>
            </a:r>
          </a:p>
          <a:p>
            <a:pPr lvl="1"/>
            <a:r>
              <a:rPr lang="en-US" dirty="0"/>
              <a:t>Si &amp; glass bulk, different coatings,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376" y="848075"/>
            <a:ext cx="3689762" cy="3157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2222" y="4235504"/>
            <a:ext cx="2609642" cy="2306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782" y="886482"/>
            <a:ext cx="158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deformed mirror clamps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1488" y="5234036"/>
            <a:ext cx="158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blistered mirror coating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4101" y="2353661"/>
            <a:ext cx="2189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overheated and</a:t>
            </a:r>
          </a:p>
          <a:p>
            <a:r>
              <a:rPr lang="en-US" dirty="0">
                <a:solidFill>
                  <a:srgbClr val="FFFF00"/>
                </a:solidFill>
              </a:rPr>
              <a:t>broken ferrite rings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247477" y="1500962"/>
            <a:ext cx="268835" cy="2688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159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2D6925-BBE0-853A-2857-712E7B5E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620" y="180000"/>
            <a:ext cx="4869036" cy="720000"/>
          </a:xfrm>
        </p:spPr>
        <p:txBody>
          <a:bodyPr/>
          <a:lstStyle/>
          <a:p>
            <a:r>
              <a:rPr lang="en-US" dirty="0"/>
              <a:t>Control Room Application</a:t>
            </a:r>
          </a:p>
        </p:txBody>
      </p:sp>
      <p:pic>
        <p:nvPicPr>
          <p:cNvPr id="240642" name="Picture 2" descr="The display of the LHC Beam Synchrotron Radiation Telescope. ">
            <a:extLst>
              <a:ext uri="{FF2B5EF4-FFF2-40B4-BE49-F238E27FC236}">
                <a16:creationId xmlns:a16="http://schemas.microsoft.com/office/drawing/2014/main" id="{53890705-07D1-A916-1224-8622D70BF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59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 of a diagram of a pump&#10;&#10;AI-generated content may be incorrect.">
            <a:extLst>
              <a:ext uri="{FF2B5EF4-FFF2-40B4-BE49-F238E27FC236}">
                <a16:creationId xmlns:a16="http://schemas.microsoft.com/office/drawing/2014/main" id="{9F2606E3-931C-3BAB-03BB-655E85E17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556" y="918785"/>
            <a:ext cx="7772400" cy="55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6" name="Text Box 8"/>
          <p:cNvSpPr txBox="1">
            <a:spLocks noChangeArrowheads="1"/>
          </p:cNvSpPr>
          <p:nvPr/>
        </p:nvSpPr>
        <p:spPr bwMode="auto">
          <a:xfrm>
            <a:off x="2366963" y="1403350"/>
            <a:ext cx="8153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69" tIns="45685" rIns="91369" bIns="45685">
            <a:spAutoFit/>
          </a:bodyPr>
          <a:lstStyle/>
          <a:p>
            <a:pPr algn="l" eaLnBrk="1" hangingPunct="1"/>
            <a:r>
              <a:rPr lang="en-US" sz="2600" dirty="0">
                <a:solidFill>
                  <a:schemeClr val="tx2"/>
                </a:solidFill>
              </a:rPr>
              <a:t>        </a:t>
            </a:r>
            <a:r>
              <a:rPr lang="en-US" dirty="0">
                <a:solidFill>
                  <a:schemeClr val="tx2"/>
                </a:solidFill>
              </a:rPr>
              <a:t>reduced beam conditioning times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41526" y="87314"/>
            <a:ext cx="8486775" cy="720725"/>
          </a:xfrm>
        </p:spPr>
        <p:txBody>
          <a:bodyPr/>
          <a:lstStyle/>
          <a:p>
            <a:pPr algn="l"/>
            <a:r>
              <a:rPr lang="en-US" sz="3600" u="sng" dirty="0">
                <a:solidFill>
                  <a:srgbClr val="FF0000"/>
                </a:solidFill>
              </a:rPr>
              <a:t>Run 1 operation: 50ns bunch spacing</a:t>
            </a:r>
          </a:p>
        </p:txBody>
      </p:sp>
      <p:sp>
        <p:nvSpPr>
          <p:cNvPr id="1235971" name="Rectangle 3"/>
          <p:cNvSpPr>
            <a:spLocks noChangeArrowheads="1"/>
          </p:cNvSpPr>
          <p:nvPr/>
        </p:nvSpPr>
        <p:spPr bwMode="auto">
          <a:xfrm>
            <a:off x="1663700" y="10668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35974" name="Text Box 6"/>
          <p:cNvSpPr txBox="1">
            <a:spLocks noChangeArrowheads="1"/>
          </p:cNvSpPr>
          <p:nvPr/>
        </p:nvSpPr>
        <p:spPr bwMode="auto">
          <a:xfrm>
            <a:off x="2314576" y="914400"/>
            <a:ext cx="7368412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Electron cloud: strongly suppresses electron cloud effects!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35977" name="Rectangle 9"/>
          <p:cNvSpPr>
            <a:spLocks noChangeArrowheads="1"/>
          </p:cNvSpPr>
          <p:nvPr/>
        </p:nvSpPr>
        <p:spPr bwMode="auto">
          <a:xfrm>
            <a:off x="1651000" y="20574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35978" name="Text Box 10"/>
          <p:cNvSpPr txBox="1">
            <a:spLocks noChangeArrowheads="1"/>
          </p:cNvSpPr>
          <p:nvPr/>
        </p:nvSpPr>
        <p:spPr bwMode="auto">
          <a:xfrm>
            <a:off x="2304676" y="1930400"/>
            <a:ext cx="5152229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/>
              <a:t>Higher performance of injector complex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35983" name="Line 15"/>
          <p:cNvSpPr>
            <a:spLocks noChangeShapeType="1"/>
          </p:cNvSpPr>
          <p:nvPr/>
        </p:nvSpPr>
        <p:spPr bwMode="auto">
          <a:xfrm>
            <a:off x="2514600" y="1676400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2198688" y="2355850"/>
            <a:ext cx="8469312" cy="4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69" tIns="45685" rIns="91369" bIns="45685">
            <a:spAutoFit/>
          </a:bodyPr>
          <a:lstStyle/>
          <a:p>
            <a:pPr algn="l" eaLnBrk="1" hangingPunct="1"/>
            <a:r>
              <a:rPr lang="en-US" sz="2600" dirty="0">
                <a:solidFill>
                  <a:schemeClr val="tx2"/>
                </a:solidFill>
              </a:rPr>
              <a:t>       </a:t>
            </a:r>
            <a:r>
              <a:rPr lang="en-US" dirty="0">
                <a:solidFill>
                  <a:schemeClr val="tx2"/>
                </a:solidFill>
              </a:rPr>
              <a:t> improved brightness in the LHC!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 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L = 0.6 10</a:t>
            </a:r>
            <a:r>
              <a:rPr lang="en-US" baseline="30000" dirty="0">
                <a:solidFill>
                  <a:srgbClr val="008000"/>
                </a:solidFill>
                <a:sym typeface="Wingdings"/>
              </a:rPr>
              <a:t>34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 cm</a:t>
            </a:r>
            <a:r>
              <a:rPr lang="en-US" baseline="30000" dirty="0">
                <a:solidFill>
                  <a:srgbClr val="008000"/>
                </a:solidFill>
                <a:sym typeface="Wingdings"/>
              </a:rPr>
              <a:t>-2 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s</a:t>
            </a:r>
            <a:r>
              <a:rPr lang="en-US" baseline="30000" dirty="0">
                <a:solidFill>
                  <a:srgbClr val="008000"/>
                </a:solidFill>
                <a:sym typeface="Wingdings"/>
              </a:rPr>
              <a:t>-1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2351584" y="2641600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524000" y="3029942"/>
            <a:ext cx="9144000" cy="3080742"/>
            <a:chOff x="0" y="2203650"/>
            <a:chExt cx="9144000" cy="3080742"/>
          </a:xfrm>
        </p:grpSpPr>
        <p:pic>
          <p:nvPicPr>
            <p:cNvPr id="25" name="Picture 24" descr="Untitl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3650"/>
              <a:ext cx="9144000" cy="3080742"/>
            </a:xfrm>
            <a:prstGeom prst="rect">
              <a:avLst/>
            </a:prstGeom>
          </p:spPr>
        </p:pic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1259632" y="3861048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sz="1400" dirty="0" err="1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>
                <a:solidFill>
                  <a:prstClr val="black"/>
                </a:solidFill>
                <a:sym typeface="Wingdings"/>
              </a:endParaRPr>
            </a:p>
          </p:txBody>
        </p:sp>
        <p:sp>
          <p:nvSpPr>
            <p:cNvPr id="27" name="TextBox 5"/>
            <p:cNvSpPr txBox="1">
              <a:spLocks noChangeArrowheads="1"/>
            </p:cNvSpPr>
            <p:nvPr/>
          </p:nvSpPr>
          <p:spPr bwMode="auto">
            <a:xfrm>
              <a:off x="3059832" y="2260056"/>
              <a:ext cx="6045745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dirty="0" err="1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>
                  <a:solidFill>
                    <a:prstClr val="black"/>
                  </a:solidFill>
                  <a:sym typeface="Wingdings"/>
                </a:rPr>
                <a:t> event from 2012 data with 25 reconstructed vertices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0" y="2057400"/>
            <a:ext cx="6070600" cy="45529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523083" y="1453417"/>
            <a:ext cx="2106494" cy="830997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2012: ~30 events/</a:t>
            </a:r>
            <a:r>
              <a:rPr lang="en-US" sz="1600" dirty="0" err="1">
                <a:solidFill>
                  <a:prstClr val="black"/>
                </a:solidFill>
                <a:latin typeface="Calibri"/>
                <a:sym typeface="Wingdings"/>
              </a:rPr>
              <a:t>xing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at beginning of fill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sym typeface="Wingdings"/>
              </a:rPr>
              <a:t>with tails up to ~ 40</a:t>
            </a:r>
            <a:r>
              <a:rPr lang="en-US" sz="1600" dirty="0">
                <a:solidFill>
                  <a:prstClr val="black"/>
                </a:solidFill>
                <a:latin typeface="Comic Sans MS" charset="0"/>
                <a:sym typeface="Wingding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34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/>
          </p:cNvSpPr>
          <p:nvPr/>
        </p:nvSpPr>
        <p:spPr bwMode="auto">
          <a:xfrm>
            <a:off x="1756569" y="68660"/>
            <a:ext cx="8911431" cy="6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b="1" u="sng" dirty="0">
                <a:solidFill>
                  <a:srgbClr val="FF0000"/>
                </a:solidFill>
                <a:latin typeface="Garamond"/>
                <a:cs typeface="Garamond"/>
                <a:sym typeface="Helvetica" charset="0"/>
              </a:rPr>
              <a:t>A nice day at the LHC: 50ns &amp; low intensities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67" r="421" b="2615"/>
          <a:stretch>
            <a:fillRect/>
          </a:stretch>
        </p:blipFill>
        <p:spPr bwMode="auto">
          <a:xfrm>
            <a:off x="1604367" y="821532"/>
            <a:ext cx="8974336" cy="483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Rectangle 3"/>
          <p:cNvSpPr>
            <a:spLocks/>
          </p:cNvSpPr>
          <p:nvPr/>
        </p:nvSpPr>
        <p:spPr bwMode="auto">
          <a:xfrm>
            <a:off x="1638300" y="5498406"/>
            <a:ext cx="9135070" cy="94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solidFill>
                  <a:schemeClr val="tx1"/>
                </a:solidFill>
              </a:rPr>
              <a:t>50 bunches @ 50ns per beam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 </a:t>
            </a:r>
            <a:r>
              <a:rPr lang="en-US" dirty="0">
                <a:solidFill>
                  <a:schemeClr val="tx1"/>
                </a:solidFill>
              </a:rPr>
              <a:t>Two OP programmed dumps. About 20 hours in stable beams.</a:t>
            </a:r>
          </a:p>
        </p:txBody>
      </p:sp>
    </p:spTree>
    <p:extLst>
      <p:ext uri="{BB962C8B-B14F-4D97-AF65-F5344CB8AC3E}">
        <p14:creationId xmlns:p14="http://schemas.microsoft.com/office/powerpoint/2010/main" val="34284818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49" y="-76200"/>
            <a:ext cx="10534034" cy="7010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0" y="0"/>
            <a:ext cx="8305800" cy="85725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50000"/>
              </a:spcBef>
              <a:defRPr/>
            </a:pPr>
            <a:r>
              <a:rPr lang="en-US" u="sng" dirty="0">
                <a:solidFill>
                  <a:srgbClr val="FF0000"/>
                </a:solidFill>
                <a:latin typeface="Garamond"/>
                <a:ea typeface="+mn-ea"/>
                <a:cs typeface="Garamond"/>
              </a:rPr>
              <a:t>LS1 Consolidation:</a:t>
            </a:r>
          </a:p>
        </p:txBody>
      </p:sp>
    </p:spTree>
    <p:extLst>
      <p:ext uri="{BB962C8B-B14F-4D97-AF65-F5344CB8AC3E}">
        <p14:creationId xmlns:p14="http://schemas.microsoft.com/office/powerpoint/2010/main" val="24581473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199" y="159297"/>
            <a:ext cx="2880319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Group 26"/>
          <p:cNvGrpSpPr/>
          <p:nvPr/>
        </p:nvGrpSpPr>
        <p:grpSpPr>
          <a:xfrm>
            <a:off x="4402493" y="159297"/>
            <a:ext cx="3168352" cy="2167319"/>
            <a:chOff x="2878493" y="159296"/>
            <a:chExt cx="3168352" cy="2167319"/>
          </a:xfrm>
        </p:grpSpPr>
        <p:pic>
          <p:nvPicPr>
            <p:cNvPr id="4" name="Picture 2" descr="C:\Users\Jeremie Fleuret\Downloads\SAM_109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6526" y="159296"/>
              <a:ext cx="2880319" cy="2160240"/>
            </a:xfrm>
            <a:prstGeom prst="rect">
              <a:avLst/>
            </a:prstGeom>
            <a:noFill/>
          </p:spPr>
        </p:pic>
        <p:cxnSp>
          <p:nvCxnSpPr>
            <p:cNvPr id="7" name="Connecteur droit avec flèche 15"/>
            <p:cNvCxnSpPr/>
            <p:nvPr/>
          </p:nvCxnSpPr>
          <p:spPr>
            <a:xfrm>
              <a:off x="2878493" y="181548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25"/>
            <p:cNvSpPr txBox="1"/>
            <p:nvPr/>
          </p:nvSpPr>
          <p:spPr>
            <a:xfrm>
              <a:off x="3118519" y="1864950"/>
              <a:ext cx="28803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« Machined </a:t>
              </a:r>
              <a:r>
                <a:rPr lang="fr-FR" b="1" dirty="0" err="1">
                  <a:solidFill>
                    <a:schemeClr val="bg1"/>
                  </a:solidFill>
                </a:rPr>
                <a:t>Splice</a:t>
              </a:r>
              <a:r>
                <a:rPr lang="fr-FR" b="1" dirty="0">
                  <a:solidFill>
                    <a:schemeClr val="bg1"/>
                  </a:solidFill>
                </a:rPr>
                <a:t> </a:t>
              </a:r>
              <a:r>
                <a:rPr lang="fr-FR" sz="2000" b="1" dirty="0">
                  <a:solidFill>
                    <a:schemeClr val="bg1"/>
                  </a:solidFill>
                </a:rPr>
                <a:t>»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62801" y="2319537"/>
            <a:ext cx="3360373" cy="3558009"/>
            <a:chOff x="5638800" y="2319536"/>
            <a:chExt cx="3360373" cy="3558009"/>
          </a:xfrm>
        </p:grpSpPr>
        <p:pic>
          <p:nvPicPr>
            <p:cNvPr id="12" name="Picture 11" descr="C:\Users\Jeremie Fleuret\Desktop\Nouveau dossier\SAM_170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8800" y="2895600"/>
              <a:ext cx="3360373" cy="2520280"/>
            </a:xfrm>
            <a:prstGeom prst="rect">
              <a:avLst/>
            </a:prstGeom>
            <a:noFill/>
          </p:spPr>
        </p:pic>
        <p:cxnSp>
          <p:nvCxnSpPr>
            <p:cNvPr id="14" name="Connecteur droit avec flèche 27"/>
            <p:cNvCxnSpPr/>
            <p:nvPr/>
          </p:nvCxnSpPr>
          <p:spPr>
            <a:xfrm>
              <a:off x="7414997" y="2319536"/>
              <a:ext cx="0" cy="576064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29"/>
            <p:cNvSpPr txBox="1"/>
            <p:nvPr/>
          </p:nvSpPr>
          <p:spPr>
            <a:xfrm>
              <a:off x="6118853" y="5415880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« Insulation box »</a:t>
              </a:r>
              <a:endParaRPr lang="en-GB" dirty="0"/>
            </a:p>
          </p:txBody>
        </p:sp>
      </p:grpSp>
      <p:cxnSp>
        <p:nvCxnSpPr>
          <p:cNvPr id="8" name="Connecteur droit avec flèche 18"/>
          <p:cNvCxnSpPr/>
          <p:nvPr/>
        </p:nvCxnSpPr>
        <p:spPr>
          <a:xfrm>
            <a:off x="2866323" y="2463552"/>
            <a:ext cx="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22"/>
          <p:cNvCxnSpPr/>
          <p:nvPr/>
        </p:nvCxnSpPr>
        <p:spPr>
          <a:xfrm flipV="1">
            <a:off x="5338597" y="2463552"/>
            <a:ext cx="0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666189" y="2967609"/>
            <a:ext cx="2280254" cy="2108557"/>
            <a:chOff x="142189" y="2967608"/>
            <a:chExt cx="2280254" cy="2108557"/>
          </a:xfrm>
        </p:grpSpPr>
        <p:pic>
          <p:nvPicPr>
            <p:cNvPr id="3" name="Picture 3" descr="C:\Users\Jeremie Fleuret\Downloads\SAM_123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7" y="2967608"/>
              <a:ext cx="2208246" cy="1656184"/>
            </a:xfrm>
            <a:prstGeom prst="rect">
              <a:avLst/>
            </a:prstGeom>
            <a:noFill/>
          </p:spPr>
        </p:pic>
        <p:sp>
          <p:nvSpPr>
            <p:cNvPr id="11" name="ZoneTexte 26"/>
            <p:cNvSpPr txBox="1"/>
            <p:nvPr/>
          </p:nvSpPr>
          <p:spPr>
            <a:xfrm>
              <a:off x="142189" y="4614500"/>
              <a:ext cx="2280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          </a:t>
              </a:r>
              <a:r>
                <a:rPr lang="fr-FR" dirty="0"/>
                <a:t>« </a:t>
              </a:r>
              <a:r>
                <a:rPr lang="fr-FR" dirty="0" err="1"/>
                <a:t>Cables</a:t>
              </a:r>
              <a:r>
                <a:rPr lang="fr-FR" dirty="0"/>
                <a:t> »</a:t>
              </a:r>
              <a:endParaRPr lang="en-GB" dirty="0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1639206" y="5122858"/>
            <a:ext cx="6678702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Total interconnects in the LHC: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 1,695 (10,170 high current splices)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Number of splices redone: ~3,000 (~ 30%)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Number of shunts  applied: &gt; 27,000</a:t>
            </a:r>
          </a:p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682413" y="2967609"/>
            <a:ext cx="2655946" cy="2092449"/>
            <a:chOff x="2158413" y="2967608"/>
            <a:chExt cx="2655946" cy="209244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2455" y="2967608"/>
              <a:ext cx="2208246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Connecteur droit avec flèche 21"/>
            <p:cNvCxnSpPr/>
            <p:nvPr/>
          </p:nvCxnSpPr>
          <p:spPr>
            <a:xfrm>
              <a:off x="2158413" y="433576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6"/>
            <p:cNvSpPr txBox="1"/>
            <p:nvPr/>
          </p:nvSpPr>
          <p:spPr>
            <a:xfrm>
              <a:off x="2606113" y="4598392"/>
              <a:ext cx="22082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« New Splice »</a:t>
              </a:r>
              <a:endParaRPr lang="en-GB" dirty="0"/>
            </a:p>
          </p:txBody>
        </p:sp>
      </p:grpSp>
      <p:sp>
        <p:nvSpPr>
          <p:cNvPr id="25" name="ZoneTexte 25"/>
          <p:cNvSpPr txBox="1"/>
          <p:nvPr/>
        </p:nvSpPr>
        <p:spPr>
          <a:xfrm>
            <a:off x="1511040" y="1840242"/>
            <a:ext cx="259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     </a:t>
            </a:r>
            <a:r>
              <a:rPr lang="fr-FR" b="1" dirty="0">
                <a:solidFill>
                  <a:schemeClr val="bg1"/>
                </a:solidFill>
              </a:rPr>
              <a:t> « Old </a:t>
            </a:r>
            <a:r>
              <a:rPr lang="fr-FR" b="1" dirty="0" err="1">
                <a:solidFill>
                  <a:schemeClr val="bg1"/>
                </a:solidFill>
              </a:rPr>
              <a:t>Splice</a:t>
            </a:r>
            <a:r>
              <a:rPr lang="fr-FR" b="1" dirty="0">
                <a:solidFill>
                  <a:schemeClr val="bg1"/>
                </a:solidFill>
              </a:rPr>
              <a:t> »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54822" y="108972"/>
            <a:ext cx="3373320" cy="2210565"/>
            <a:chOff x="5830821" y="108971"/>
            <a:chExt cx="3373320" cy="221056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42856" y="177298"/>
              <a:ext cx="2856317" cy="214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" name="Connecteur droit avec flèche 24"/>
            <p:cNvCxnSpPr/>
            <p:nvPr/>
          </p:nvCxnSpPr>
          <p:spPr>
            <a:xfrm>
              <a:off x="5830821" y="181548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5937886" y="108971"/>
              <a:ext cx="32662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« Consolidated Splice »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with shunts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86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4800" y="-169862"/>
            <a:ext cx="8229600" cy="914400"/>
          </a:xfrm>
        </p:spPr>
        <p:txBody>
          <a:bodyPr/>
          <a:lstStyle/>
          <a:p>
            <a:pPr algn="l"/>
            <a:r>
              <a:rPr lang="en-US" b="1" u="sng" dirty="0">
                <a:solidFill>
                  <a:srgbClr val="FF0000"/>
                </a:solidFill>
              </a:rPr>
              <a:t>Long Shutdown 1: LS1</a:t>
            </a:r>
          </a:p>
        </p:txBody>
      </p:sp>
      <p:pic>
        <p:nvPicPr>
          <p:cNvPr id="14" name="Content Placeholder 13" descr="LHCconsolidationsEng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" b="4036"/>
          <a:stretch>
            <a:fillRect/>
          </a:stretch>
        </p:blipFill>
        <p:spPr>
          <a:xfrm>
            <a:off x="1536700" y="617219"/>
            <a:ext cx="9144000" cy="5943600"/>
          </a:xfrm>
        </p:spPr>
      </p:pic>
    </p:spTree>
    <p:extLst>
      <p:ext uri="{BB962C8B-B14F-4D97-AF65-F5344CB8AC3E}">
        <p14:creationId xmlns:p14="http://schemas.microsoft.com/office/powerpoint/2010/main" val="1683363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1" name="Rectangle 3"/>
          <p:cNvSpPr>
            <a:spLocks noGrp="1" noChangeArrowheads="1"/>
          </p:cNvSpPr>
          <p:nvPr>
            <p:ph type="title"/>
          </p:nvPr>
        </p:nvSpPr>
        <p:spPr>
          <a:xfrm>
            <a:off x="1876426" y="188914"/>
            <a:ext cx="8486775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Synchrotron: magnet technology</a:t>
            </a:r>
          </a:p>
        </p:txBody>
      </p:sp>
      <p:sp>
        <p:nvSpPr>
          <p:cNvPr id="1266692" name="Rectangle 4"/>
          <p:cNvSpPr>
            <a:spLocks noChangeArrowheads="1"/>
          </p:cNvSpPr>
          <p:nvPr/>
        </p:nvSpPr>
        <p:spPr bwMode="auto">
          <a:xfrm>
            <a:off x="1981200" y="12954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66695" name="Text Box 7"/>
          <p:cNvSpPr txBox="1">
            <a:spLocks noChangeArrowheads="1"/>
          </p:cNvSpPr>
          <p:nvPr/>
        </p:nvSpPr>
        <p:spPr bwMode="auto">
          <a:xfrm>
            <a:off x="2593976" y="1143000"/>
            <a:ext cx="3815325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uniform B field: </a:t>
            </a:r>
            <a:r>
              <a:rPr lang="en-US" dirty="0">
                <a:solidFill>
                  <a:srgbClr val="2519FF"/>
                </a:solidFill>
              </a:rPr>
              <a:t>R = constant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66697" name="Text Box 9"/>
          <p:cNvSpPr txBox="1">
            <a:spLocks noChangeArrowheads="1"/>
          </p:cNvSpPr>
          <p:nvPr/>
        </p:nvSpPr>
        <p:spPr bwMode="auto">
          <a:xfrm>
            <a:off x="2641600" y="4725988"/>
            <a:ext cx="7313910" cy="120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high beam energies require:  </a:t>
            </a:r>
            <a:r>
              <a:rPr lang="en-US" dirty="0">
                <a:solidFill>
                  <a:srgbClr val="27551F"/>
                </a:solidFill>
              </a:rPr>
              <a:t>-high magnetic bending field</a:t>
            </a:r>
          </a:p>
          <a:p>
            <a:pPr algn="l" eaLnBrk="1" hangingPunct="1"/>
            <a:r>
              <a:rPr lang="en-US" dirty="0">
                <a:solidFill>
                  <a:srgbClr val="27551F"/>
                </a:solidFill>
              </a:rPr>
              <a:t>                                               -large circumference</a:t>
            </a:r>
          </a:p>
          <a:p>
            <a:pPr algn="l" eaLnBrk="1" hangingPunct="1"/>
            <a:r>
              <a:rPr lang="en-US" dirty="0">
                <a:solidFill>
                  <a:srgbClr val="27551F"/>
                </a:solidFill>
              </a:rPr>
              <a:t>                                               -large packing factor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66698" name="Line 10"/>
          <p:cNvSpPr>
            <a:spLocks noChangeShapeType="1"/>
          </p:cNvSpPr>
          <p:nvPr/>
        </p:nvSpPr>
        <p:spPr bwMode="auto">
          <a:xfrm>
            <a:off x="2133600" y="4965700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graphicFrame>
        <p:nvGraphicFramePr>
          <p:cNvPr id="1266700" name="Object 12"/>
          <p:cNvGraphicFramePr>
            <a:graphicFrameLocks noChangeAspect="1"/>
          </p:cNvGraphicFramePr>
          <p:nvPr/>
        </p:nvGraphicFramePr>
        <p:xfrm>
          <a:off x="7239000" y="990600"/>
          <a:ext cx="2590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95400" imgH="393700" progId="Equation.3">
                  <p:embed/>
                </p:oleObj>
              </mc:Choice>
              <mc:Fallback>
                <p:oleObj name="Equation" r:id="rId3" imgW="1295400" imgH="393700" progId="Equation.3">
                  <p:embed/>
                  <p:pic>
                    <p:nvPicPr>
                      <p:cNvPr id="126670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990600"/>
                        <a:ext cx="2590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6702" name="Rectangle 14"/>
          <p:cNvSpPr>
            <a:spLocks noChangeArrowheads="1"/>
          </p:cNvSpPr>
          <p:nvPr/>
        </p:nvSpPr>
        <p:spPr bwMode="auto">
          <a:xfrm>
            <a:off x="1981200" y="240665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66703" name="Text Box 15"/>
          <p:cNvSpPr txBox="1">
            <a:spLocks noChangeArrowheads="1"/>
          </p:cNvSpPr>
          <p:nvPr/>
        </p:nvSpPr>
        <p:spPr bwMode="auto">
          <a:xfrm>
            <a:off x="2593975" y="2254250"/>
            <a:ext cx="5554582" cy="193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realistic synchrotron: </a:t>
            </a:r>
            <a:r>
              <a:rPr lang="en-US" dirty="0">
                <a:solidFill>
                  <a:srgbClr val="2519FF"/>
                </a:solidFill>
              </a:rPr>
              <a:t>B-field is not uniform</a:t>
            </a:r>
          </a:p>
          <a:p>
            <a:pPr algn="l" eaLnBrk="1" hangingPunct="1"/>
            <a:endParaRPr lang="en-US" dirty="0">
              <a:solidFill>
                <a:srgbClr val="2519FF"/>
              </a:solidFill>
            </a:endParaRPr>
          </a:p>
          <a:p>
            <a:pPr algn="l" eaLnBrk="1" hangingPunct="1"/>
            <a:r>
              <a:rPr lang="en-US" dirty="0">
                <a:solidFill>
                  <a:srgbClr val="27551F"/>
                </a:solidFill>
              </a:rPr>
              <a:t>-drift space for installation</a:t>
            </a:r>
          </a:p>
          <a:p>
            <a:pPr algn="l" eaLnBrk="1" hangingPunct="1"/>
            <a:r>
              <a:rPr lang="en-US" dirty="0">
                <a:solidFill>
                  <a:srgbClr val="27551F"/>
                </a:solidFill>
              </a:rPr>
              <a:t>-different types of magnets</a:t>
            </a:r>
          </a:p>
          <a:p>
            <a:pPr algn="l" eaLnBrk="1" hangingPunct="1"/>
            <a:r>
              <a:rPr lang="en-US" dirty="0">
                <a:solidFill>
                  <a:srgbClr val="27551F"/>
                </a:solidFill>
              </a:rPr>
              <a:t>-space for experiments </a:t>
            </a:r>
            <a:r>
              <a:rPr lang="en-US" dirty="0" err="1">
                <a:solidFill>
                  <a:srgbClr val="27551F"/>
                </a:solidFill>
              </a:rPr>
              <a:t>etc</a:t>
            </a:r>
            <a:endParaRPr lang="en-US" dirty="0">
              <a:solidFill>
                <a:srgbClr val="3333CC"/>
              </a:solidFill>
            </a:endParaRPr>
          </a:p>
        </p:txBody>
      </p:sp>
      <p:graphicFrame>
        <p:nvGraphicFramePr>
          <p:cNvPr id="1266704" name="Object 16"/>
          <p:cNvGraphicFramePr>
            <a:graphicFrameLocks noChangeAspect="1"/>
          </p:cNvGraphicFramePr>
          <p:nvPr/>
        </p:nvGraphicFramePr>
        <p:xfrm>
          <a:off x="7648575" y="3098800"/>
          <a:ext cx="2257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66800" imgH="393700" progId="Equation.3">
                  <p:embed/>
                </p:oleObj>
              </mc:Choice>
              <mc:Fallback>
                <p:oleObj name="Equation" r:id="rId5" imgW="1066800" imgH="393700" progId="Equation.3">
                  <p:embed/>
                  <p:pic>
                    <p:nvPicPr>
                      <p:cNvPr id="126670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75" y="3098800"/>
                        <a:ext cx="2257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6705" name="Text Box 17"/>
          <p:cNvSpPr txBox="1">
            <a:spLocks noChangeArrowheads="1"/>
          </p:cNvSpPr>
          <p:nvPr/>
        </p:nvSpPr>
        <p:spPr bwMode="auto">
          <a:xfrm>
            <a:off x="9280526" y="1981201"/>
            <a:ext cx="1235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sz="1800" dirty="0">
                <a:solidFill>
                  <a:schemeClr val="tx1"/>
                </a:solidFill>
              </a:rPr>
              <a:t>for E &gt;&gt; E</a:t>
            </a:r>
            <a:r>
              <a:rPr lang="en-US" sz="1800" baseline="-25000" dirty="0">
                <a:solidFill>
                  <a:schemeClr val="tx1"/>
                </a:solidFill>
              </a:rPr>
              <a:t>0</a:t>
            </a:r>
            <a:endParaRPr lang="en-US" sz="26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832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1300" y="1358900"/>
            <a:ext cx="9156700" cy="4988559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rgbClr val="800000"/>
                </a:solidFill>
              </a:rPr>
              <a:t>Higher beam intensities and stored beam energies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Higher electro-magnetic energy in the magnet system due to higher magnetic fields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E-cloud scrubbing</a:t>
            </a:r>
          </a:p>
          <a:p>
            <a:pPr lvl="1"/>
            <a:r>
              <a:rPr lang="en-US" dirty="0" err="1"/>
              <a:t>Cryo</a:t>
            </a:r>
            <a:r>
              <a:rPr lang="en-US" dirty="0"/>
              <a:t> instability with 144+ bunch trains due to transients in the heat load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Equipment heating (impedance)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UFO rate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rgbClr val="800000"/>
                </a:solidFill>
              </a:rPr>
              <a:t>QPS boards and R2E </a:t>
            </a:r>
            <a:r>
              <a:rPr lang="en-US" dirty="0">
                <a:solidFill>
                  <a:srgbClr val="800000"/>
                </a:solidFill>
                <a:sym typeface="Wingdings" pitchFamily="2" charset="2"/>
              </a:rPr>
              <a:t>machine availability and efficiency!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r>
              <a:rPr lang="en-US" dirty="0">
                <a:solidFill>
                  <a:srgbClr val="800000"/>
                </a:solidFill>
              </a:rPr>
              <a:t>Short circuits in protection diode box due to debris </a:t>
            </a:r>
            <a:r>
              <a:rPr lang="en-US" dirty="0">
                <a:solidFill>
                  <a:srgbClr val="800000"/>
                </a:solidFill>
                <a:sym typeface="Wingdings" pitchFamily="2" charset="2"/>
              </a:rPr>
              <a:t> decision to limit energy in Run 2 and DISMAC for LS2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-4762"/>
            <a:ext cx="9004300" cy="1389062"/>
          </a:xfrm>
        </p:spPr>
        <p:txBody>
          <a:bodyPr/>
          <a:lstStyle/>
          <a:p>
            <a:pPr algn="l"/>
            <a:r>
              <a:rPr lang="en-US" sz="3600" u="sng" dirty="0" err="1">
                <a:solidFill>
                  <a:srgbClr val="FF0000"/>
                </a:solidFill>
                <a:latin typeface="Garamond"/>
                <a:cs typeface="Garamond"/>
              </a:rPr>
              <a:t>RunII</a:t>
            </a: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: Main Concerns with 25ns bunch spacing operation: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2908300" y="6488985"/>
            <a:ext cx="6083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Colloquium Cornell University March 14</a:t>
            </a:r>
            <a:r>
              <a:rPr lang="en-US" baseline="30000"/>
              <a:t>th</a:t>
            </a:r>
            <a:r>
              <a:rPr lang="en-US"/>
              <a:t> 2016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312400" y="6550660"/>
            <a:ext cx="355600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8A2D03-466B-4AD7-AC70-B2955EB43184}" type="slidenum">
              <a:rPr lang="en-US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7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14171" t="14287" r="10940" b="7142"/>
          <a:stretch/>
        </p:blipFill>
        <p:spPr>
          <a:xfrm>
            <a:off x="8848774" y="808880"/>
            <a:ext cx="3007866" cy="2270644"/>
          </a:xfrm>
          <a:prstGeom prst="rect">
            <a:avLst/>
          </a:prstGeom>
        </p:spPr>
      </p:pic>
      <p:pic>
        <p:nvPicPr>
          <p:cNvPr id="138245" name="Picture 6" descr="Screen shot 2010-12-12 at 11.57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938588"/>
            <a:ext cx="9144001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Content Placeholder 4"/>
          <p:cNvSpPr>
            <a:spLocks noGrp="1"/>
          </p:cNvSpPr>
          <p:nvPr>
            <p:ph idx="1"/>
          </p:nvPr>
        </p:nvSpPr>
        <p:spPr>
          <a:xfrm>
            <a:off x="1889125" y="1103314"/>
            <a:ext cx="8642350" cy="2924175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Sudden local losses</a:t>
            </a: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Rise time of the order of 1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ms.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Potential explanation: dust particles </a:t>
            </a:r>
          </a:p>
          <a:p>
            <a:pPr marL="0" indent="0"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     interacting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with beam creating scatter losses and</a:t>
            </a:r>
          </a:p>
          <a:p>
            <a:pPr marL="0" indent="0"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    showers propagating downstream</a:t>
            </a: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Distributed around the ring – arcs, inner triplets, IRs</a:t>
            </a:r>
          </a:p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Even without quench, preventive dumps by QPS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Title 1"/>
          <p:cNvSpPr>
            <a:spLocks noGrp="1"/>
          </p:cNvSpPr>
          <p:nvPr>
            <p:ph type="title"/>
          </p:nvPr>
        </p:nvSpPr>
        <p:spPr>
          <a:xfrm>
            <a:off x="1562100" y="7938"/>
            <a:ext cx="8674100" cy="914400"/>
          </a:xfrm>
        </p:spPr>
        <p:txBody>
          <a:bodyPr/>
          <a:lstStyle/>
          <a:p>
            <a:pPr algn="l"/>
            <a:r>
              <a:rPr lang="en-US" sz="3600" u="sng" dirty="0">
                <a:solidFill>
                  <a:srgbClr val="FF0000"/>
                </a:solidFill>
                <a:latin typeface="Garamond"/>
                <a:ea typeface="ＭＳ Ｐゴシック" charset="0"/>
                <a:cs typeface="Garamond"/>
              </a:rPr>
              <a:t>UFOs – Unidentified Falling Objects:</a:t>
            </a:r>
          </a:p>
        </p:txBody>
      </p:sp>
      <p:sp>
        <p:nvSpPr>
          <p:cNvPr id="8" name="Abgerundetes Rechteck 27"/>
          <p:cNvSpPr/>
          <p:nvPr/>
        </p:nvSpPr>
        <p:spPr bwMode="auto">
          <a:xfrm>
            <a:off x="7326864" y="877404"/>
            <a:ext cx="1360570" cy="30646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R~10 </a:t>
            </a:r>
            <a:r>
              <a:rPr lang="en-US" b="1" dirty="0">
                <a:ea typeface="ＭＳ Ｐゴシック" pitchFamily="-112" charset="-128"/>
                <a:cs typeface="ＭＳ Ｐゴシック" pitchFamily="-112" charset="-128"/>
              </a:rPr>
              <a:t>µ</a:t>
            </a:r>
            <a:r>
              <a:rPr lang="en-GB" b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07755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3441" y="-4762"/>
            <a:ext cx="8227360" cy="719197"/>
          </a:xfrm>
        </p:spPr>
        <p:txBody>
          <a:bodyPr/>
          <a:lstStyle/>
          <a:p>
            <a:pPr algn="l"/>
            <a:r>
              <a:rPr lang="en-US" sz="3600" u="sng" dirty="0" err="1">
                <a:solidFill>
                  <a:srgbClr val="FF0000"/>
                </a:solidFill>
                <a:latin typeface="Garamond"/>
                <a:cs typeface="Garamond"/>
              </a:rPr>
              <a:t>RunII</a:t>
            </a:r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 Startup: UFO rates (September)</a:t>
            </a:r>
          </a:p>
        </p:txBody>
      </p:sp>
      <p:pic>
        <p:nvPicPr>
          <p:cNvPr id="15" name="Picture 14" descr="fig_rate_sb_sofar_no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37" y="1405106"/>
            <a:ext cx="7424928" cy="55961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90780" y="2542745"/>
            <a:ext cx="81144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000" kern="0" dirty="0">
                <a:latin typeface="+mn-lt"/>
              </a:rPr>
              <a:t>25 ns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985000" y="3041650"/>
            <a:ext cx="36315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941280" y="2290807"/>
            <a:ext cx="155202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i="1" kern="0" dirty="0">
                <a:latin typeface="+mn-lt"/>
              </a:rPr>
              <a:t>G. </a:t>
            </a:r>
            <a:r>
              <a:rPr lang="en-GB" i="1" kern="0" dirty="0" err="1">
                <a:latin typeface="+mn-lt"/>
              </a:rPr>
              <a:t>Papotti</a:t>
            </a:r>
            <a:endParaRPr lang="en-GB" i="1" kern="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7929" y="727135"/>
            <a:ext cx="10558018" cy="14506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/>
              <a:t>There are many UFOs, a significant number &gt; 1% of threshold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/>
              <a:t>0.07% of all UFOs actually dump the beam</a:t>
            </a:r>
          </a:p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r>
              <a:rPr lang="en-GB" kern="0" dirty="0"/>
              <a:t>Slight signs of conditioning when normalizing rate by the total number of bunches</a:t>
            </a:r>
          </a:p>
        </p:txBody>
      </p:sp>
    </p:spTree>
    <p:extLst>
      <p:ext uri="{BB962C8B-B14F-4D97-AF65-F5344CB8AC3E}">
        <p14:creationId xmlns:p14="http://schemas.microsoft.com/office/powerpoint/2010/main" val="31102807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8746C-EDBE-0C10-6994-C61736D7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286C-24D8-4051-DBBA-1A9AC396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UFO conditioning in Run2 compared to 2022</a:t>
            </a:r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ED6F2B16-6448-E0E8-5214-47911C0DC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17" y="1251691"/>
            <a:ext cx="11403781" cy="452565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1A037-7EF8-C8DF-D10B-84206DB1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5080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L. Mether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7552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59CC3-5513-A4C3-ECB8-31F8B62C2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AD38B-36E5-55DA-866D-168C7BD3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457" y="0"/>
            <a:ext cx="10560000" cy="720000"/>
          </a:xfrm>
        </p:spPr>
        <p:txBody>
          <a:bodyPr/>
          <a:lstStyle/>
          <a:p>
            <a:r>
              <a:rPr lang="en-FR" dirty="0"/>
              <a:t>UFO rate 2015 vs 2022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529B49C2-B3B4-4E5B-EA87-424C9684B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11" y="792008"/>
            <a:ext cx="12254295" cy="494124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F8386-E3B4-A572-2060-73BFD88C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5080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L. Mether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110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CE93-6676-230F-28AD-C41FA2D4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44624"/>
            <a:ext cx="10560000" cy="720000"/>
          </a:xfrm>
        </p:spPr>
        <p:txBody>
          <a:bodyPr/>
          <a:lstStyle/>
          <a:p>
            <a:r>
              <a:rPr lang="en-US" dirty="0"/>
              <a:t>Radiation to Electronics R2E and Beam Aborts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CAA54-30C1-3263-1F19-16DD07F66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75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60493-A5E5-4929-3295-A3778990E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912154"/>
            <a:ext cx="7052320" cy="5401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07A7F5-0156-C629-D2B6-B3F832EF925A}"/>
              </a:ext>
            </a:extLst>
          </p:cNvPr>
          <p:cNvSpPr txBox="1"/>
          <p:nvPr/>
        </p:nvSpPr>
        <p:spPr>
          <a:xfrm>
            <a:off x="8976320" y="1610138"/>
            <a:ext cx="2952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Required: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è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Additional Shielding</a:t>
            </a:r>
          </a:p>
          <a:p>
            <a:pPr marL="342900" indent="-342900" algn="l">
              <a:buFont typeface="Wingdings" pitchFamily="2" charset="2"/>
              <a:buChar char="è"/>
            </a:pPr>
            <a:endParaRPr lang="en-US" dirty="0">
              <a:solidFill>
                <a:schemeClr val="tx1"/>
              </a:solidFill>
              <a:sym typeface="Wingdings" pitchFamily="2" charset="2"/>
            </a:endParaRPr>
          </a:p>
          <a:p>
            <a:pPr marL="342900" indent="-342900" algn="l">
              <a:buFont typeface="Wingdings" pitchFamily="2" charset="2"/>
              <a:buChar char="è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Relocation of electronics racks in the tunnel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23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4C48-C330-BA47-12C1-559F1CB2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22" y="114685"/>
            <a:ext cx="10560000" cy="720000"/>
          </a:xfrm>
        </p:spPr>
        <p:txBody>
          <a:bodyPr/>
          <a:lstStyle/>
          <a:p>
            <a:r>
              <a:rPr lang="en-FR" dirty="0"/>
              <a:t>LHC machine sectorisation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570F1D-A74E-DCEA-2F23-673FD86E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75D1B1-C921-D00D-086D-D29F0BA2E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5784850"/>
            <a:ext cx="711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8CB4C3-8918-0858-A729-15DC90A04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1" y="935038"/>
            <a:ext cx="327977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6" name="Rectangle 192">
            <a:extLst>
              <a:ext uri="{FF2B5EF4-FFF2-40B4-BE49-F238E27FC236}">
                <a16:creationId xmlns:a16="http://schemas.microsoft.com/office/drawing/2014/main" id="{776BA76E-6BA2-5F25-3150-02710AF9B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051" y="2214564"/>
            <a:ext cx="3033713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7" name="Rectangle 193">
            <a:extLst>
              <a:ext uri="{FF2B5EF4-FFF2-40B4-BE49-F238E27FC236}">
                <a16:creationId xmlns:a16="http://schemas.microsoft.com/office/drawing/2014/main" id="{CA92371C-577D-0969-3FD5-61E4099D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4110038"/>
            <a:ext cx="313213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8" name="Line 211">
            <a:extLst>
              <a:ext uri="{FF2B5EF4-FFF2-40B4-BE49-F238E27FC236}">
                <a16:creationId xmlns:a16="http://schemas.microsoft.com/office/drawing/2014/main" id="{E0728B19-7327-4D96-7435-0A4E4CC7B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163" y="350043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53E7C40-7C47-E698-1BE3-0A0406560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9" y="5846764"/>
            <a:ext cx="6668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>
                <a:solidFill>
                  <a:srgbClr val="000000"/>
                </a:solidFill>
              </a:rPr>
              <a:t>Sector</a:t>
            </a:r>
            <a:endParaRPr lang="en-US" altLang="en-FR" sz="240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6F52BB5-86AF-633B-EE32-217B5292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3762376"/>
            <a:ext cx="354012" cy="1508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DBCD53B4-01AA-3B86-24BA-D1B64BC3E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1016001"/>
            <a:ext cx="5105400" cy="5065713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CC033C0-0E44-1C78-B320-94206AA3A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089" y="1168400"/>
            <a:ext cx="4638675" cy="4713288"/>
          </a:xfrm>
          <a:prstGeom prst="ellipse">
            <a:avLst/>
          </a:prstGeom>
          <a:solidFill>
            <a:srgbClr val="063DE8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07DAD7CD-D8A7-18DB-C7FD-D73E208F4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64" y="1404938"/>
            <a:ext cx="4175125" cy="42402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BA696B06-3BE4-456D-D2C7-47FAF43CA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114" y="1069976"/>
            <a:ext cx="681037" cy="487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CF74C7B-AEEF-CA65-00E3-78FD3DF92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4" y="5495925"/>
            <a:ext cx="669925" cy="47625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F75AAA1-0663-D40B-6E2E-7AD4EFA44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3189289"/>
            <a:ext cx="498475" cy="669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4EAE723A-4AB5-FC9D-B545-D89D33712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8889" y="3189289"/>
            <a:ext cx="496887" cy="669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EFDB6B19-AEC9-A7E6-92F0-8DD55079051E}"/>
              </a:ext>
            </a:extLst>
          </p:cNvPr>
          <p:cNvSpPr>
            <a:spLocks/>
          </p:cNvSpPr>
          <p:nvPr/>
        </p:nvSpPr>
        <p:spPr bwMode="auto">
          <a:xfrm>
            <a:off x="2414589" y="1538288"/>
            <a:ext cx="776287" cy="800100"/>
          </a:xfrm>
          <a:custGeom>
            <a:avLst/>
            <a:gdLst>
              <a:gd name="T0" fmla="*/ 298 w 504"/>
              <a:gd name="T1" fmla="*/ 0 h 504"/>
              <a:gd name="T2" fmla="*/ 0 w 504"/>
              <a:gd name="T3" fmla="*/ 298 h 504"/>
              <a:gd name="T4" fmla="*/ 206 w 504"/>
              <a:gd name="T5" fmla="*/ 504 h 504"/>
              <a:gd name="T6" fmla="*/ 504 w 504"/>
              <a:gd name="T7" fmla="*/ 206 h 504"/>
              <a:gd name="T8" fmla="*/ 298 w 504"/>
              <a:gd name="T9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4" h="504">
                <a:moveTo>
                  <a:pt x="298" y="0"/>
                </a:moveTo>
                <a:lnTo>
                  <a:pt x="0" y="298"/>
                </a:lnTo>
                <a:lnTo>
                  <a:pt x="206" y="504"/>
                </a:lnTo>
                <a:lnTo>
                  <a:pt x="504" y="206"/>
                </a:lnTo>
                <a:lnTo>
                  <a:pt x="2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9FA7751B-3FE1-0EAE-36E5-80D37561D898}"/>
              </a:ext>
            </a:extLst>
          </p:cNvPr>
          <p:cNvSpPr>
            <a:spLocks/>
          </p:cNvSpPr>
          <p:nvPr/>
        </p:nvSpPr>
        <p:spPr bwMode="auto">
          <a:xfrm>
            <a:off x="5562601" y="4706939"/>
            <a:ext cx="809625" cy="835025"/>
          </a:xfrm>
          <a:custGeom>
            <a:avLst/>
            <a:gdLst>
              <a:gd name="T0" fmla="*/ 298 w 526"/>
              <a:gd name="T1" fmla="*/ 0 h 526"/>
              <a:gd name="T2" fmla="*/ 0 w 526"/>
              <a:gd name="T3" fmla="*/ 298 h 526"/>
              <a:gd name="T4" fmla="*/ 228 w 526"/>
              <a:gd name="T5" fmla="*/ 526 h 526"/>
              <a:gd name="T6" fmla="*/ 526 w 526"/>
              <a:gd name="T7" fmla="*/ 228 h 526"/>
              <a:gd name="T8" fmla="*/ 298 w 526"/>
              <a:gd name="T9" fmla="*/ 0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6" h="526">
                <a:moveTo>
                  <a:pt x="298" y="0"/>
                </a:moveTo>
                <a:lnTo>
                  <a:pt x="0" y="298"/>
                </a:lnTo>
                <a:lnTo>
                  <a:pt x="228" y="526"/>
                </a:lnTo>
                <a:lnTo>
                  <a:pt x="526" y="228"/>
                </a:lnTo>
                <a:lnTo>
                  <a:pt x="2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37847249-2027-F695-B812-4E1E71FC4925}"/>
              </a:ext>
            </a:extLst>
          </p:cNvPr>
          <p:cNvSpPr>
            <a:spLocks/>
          </p:cNvSpPr>
          <p:nvPr/>
        </p:nvSpPr>
        <p:spPr bwMode="auto">
          <a:xfrm>
            <a:off x="5562601" y="1582739"/>
            <a:ext cx="809625" cy="835025"/>
          </a:xfrm>
          <a:custGeom>
            <a:avLst/>
            <a:gdLst>
              <a:gd name="T0" fmla="*/ 0 w 526"/>
              <a:gd name="T1" fmla="*/ 228 h 526"/>
              <a:gd name="T2" fmla="*/ 298 w 526"/>
              <a:gd name="T3" fmla="*/ 526 h 526"/>
              <a:gd name="T4" fmla="*/ 526 w 526"/>
              <a:gd name="T5" fmla="*/ 298 h 526"/>
              <a:gd name="T6" fmla="*/ 228 w 526"/>
              <a:gd name="T7" fmla="*/ 0 h 526"/>
              <a:gd name="T8" fmla="*/ 0 w 526"/>
              <a:gd name="T9" fmla="*/ 228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6" h="526">
                <a:moveTo>
                  <a:pt x="0" y="228"/>
                </a:moveTo>
                <a:lnTo>
                  <a:pt x="298" y="526"/>
                </a:lnTo>
                <a:lnTo>
                  <a:pt x="526" y="298"/>
                </a:lnTo>
                <a:lnTo>
                  <a:pt x="228" y="0"/>
                </a:lnTo>
                <a:lnTo>
                  <a:pt x="0" y="2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C143EB22-D0CA-CB2E-C510-E84552D2C084}"/>
              </a:ext>
            </a:extLst>
          </p:cNvPr>
          <p:cNvSpPr>
            <a:spLocks/>
          </p:cNvSpPr>
          <p:nvPr/>
        </p:nvSpPr>
        <p:spPr bwMode="auto">
          <a:xfrm>
            <a:off x="2460626" y="4706939"/>
            <a:ext cx="811213" cy="835025"/>
          </a:xfrm>
          <a:custGeom>
            <a:avLst/>
            <a:gdLst>
              <a:gd name="T0" fmla="*/ 0 w 526"/>
              <a:gd name="T1" fmla="*/ 228 h 526"/>
              <a:gd name="T2" fmla="*/ 298 w 526"/>
              <a:gd name="T3" fmla="*/ 526 h 526"/>
              <a:gd name="T4" fmla="*/ 526 w 526"/>
              <a:gd name="T5" fmla="*/ 298 h 526"/>
              <a:gd name="T6" fmla="*/ 228 w 526"/>
              <a:gd name="T7" fmla="*/ 0 h 526"/>
              <a:gd name="T8" fmla="*/ 0 w 526"/>
              <a:gd name="T9" fmla="*/ 228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6" h="526">
                <a:moveTo>
                  <a:pt x="0" y="228"/>
                </a:moveTo>
                <a:lnTo>
                  <a:pt x="298" y="526"/>
                </a:lnTo>
                <a:lnTo>
                  <a:pt x="526" y="298"/>
                </a:lnTo>
                <a:lnTo>
                  <a:pt x="228" y="0"/>
                </a:lnTo>
                <a:lnTo>
                  <a:pt x="0" y="2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6EE5F4D3-3C2E-4052-4FF6-BAC52F7AB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6" y="1195388"/>
            <a:ext cx="104775" cy="234950"/>
          </a:xfrm>
          <a:prstGeom prst="rect">
            <a:avLst/>
          </a:prstGeom>
          <a:solidFill>
            <a:srgbClr val="A2C1F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7710C669-1354-9976-BD7B-6DC20C084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1193800"/>
            <a:ext cx="101600" cy="234950"/>
          </a:xfrm>
          <a:prstGeom prst="rect">
            <a:avLst/>
          </a:prstGeom>
          <a:solidFill>
            <a:srgbClr val="A2C1F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EBD94CB2-F117-F9BF-5821-2F7178790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13" y="3763963"/>
            <a:ext cx="239712" cy="100012"/>
          </a:xfrm>
          <a:prstGeom prst="rect">
            <a:avLst/>
          </a:prstGeom>
          <a:solidFill>
            <a:srgbClr val="A2C1F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5CA7D9E0-A60E-16FC-A1EC-0E9D1881E754}"/>
              </a:ext>
            </a:extLst>
          </p:cNvPr>
          <p:cNvSpPr>
            <a:spLocks/>
          </p:cNvSpPr>
          <p:nvPr/>
        </p:nvSpPr>
        <p:spPr bwMode="auto">
          <a:xfrm>
            <a:off x="2568576" y="4781550"/>
            <a:ext cx="233363" cy="241300"/>
          </a:xfrm>
          <a:custGeom>
            <a:avLst/>
            <a:gdLst>
              <a:gd name="T0" fmla="*/ 0 w 152"/>
              <a:gd name="T1" fmla="*/ 109 h 152"/>
              <a:gd name="T2" fmla="*/ 43 w 152"/>
              <a:gd name="T3" fmla="*/ 152 h 152"/>
              <a:gd name="T4" fmla="*/ 152 w 152"/>
              <a:gd name="T5" fmla="*/ 43 h 152"/>
              <a:gd name="T6" fmla="*/ 109 w 152"/>
              <a:gd name="T7" fmla="*/ 0 h 152"/>
              <a:gd name="T8" fmla="*/ 0 w 152"/>
              <a:gd name="T9" fmla="*/ 109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52">
                <a:moveTo>
                  <a:pt x="0" y="109"/>
                </a:moveTo>
                <a:lnTo>
                  <a:pt x="43" y="152"/>
                </a:lnTo>
                <a:lnTo>
                  <a:pt x="152" y="43"/>
                </a:lnTo>
                <a:lnTo>
                  <a:pt x="109" y="0"/>
                </a:lnTo>
                <a:lnTo>
                  <a:pt x="0" y="109"/>
                </a:lnTo>
                <a:close/>
              </a:path>
            </a:pathLst>
          </a:custGeom>
          <a:solidFill>
            <a:srgbClr val="A2C1FE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AC21BAF7-F89D-25C9-06C1-F586A72F8CF3}"/>
              </a:ext>
            </a:extLst>
          </p:cNvPr>
          <p:cNvSpPr>
            <a:spLocks/>
          </p:cNvSpPr>
          <p:nvPr/>
        </p:nvSpPr>
        <p:spPr bwMode="auto">
          <a:xfrm>
            <a:off x="5667375" y="1655764"/>
            <a:ext cx="234950" cy="238125"/>
          </a:xfrm>
          <a:custGeom>
            <a:avLst/>
            <a:gdLst>
              <a:gd name="T0" fmla="*/ 0 w 151"/>
              <a:gd name="T1" fmla="*/ 106 h 150"/>
              <a:gd name="T2" fmla="*/ 44 w 151"/>
              <a:gd name="T3" fmla="*/ 150 h 150"/>
              <a:gd name="T4" fmla="*/ 151 w 151"/>
              <a:gd name="T5" fmla="*/ 44 h 150"/>
              <a:gd name="T6" fmla="*/ 107 w 151"/>
              <a:gd name="T7" fmla="*/ 0 h 150"/>
              <a:gd name="T8" fmla="*/ 0 w 151"/>
              <a:gd name="T9" fmla="*/ 106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50">
                <a:moveTo>
                  <a:pt x="0" y="106"/>
                </a:moveTo>
                <a:lnTo>
                  <a:pt x="44" y="150"/>
                </a:lnTo>
                <a:lnTo>
                  <a:pt x="151" y="44"/>
                </a:lnTo>
                <a:lnTo>
                  <a:pt x="107" y="0"/>
                </a:lnTo>
                <a:lnTo>
                  <a:pt x="0" y="106"/>
                </a:lnTo>
                <a:close/>
              </a:path>
            </a:pathLst>
          </a:custGeom>
          <a:solidFill>
            <a:srgbClr val="A2C1FE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7FE82CB2-3FD6-6598-D5CD-952F67261E6E}"/>
              </a:ext>
            </a:extLst>
          </p:cNvPr>
          <p:cNvSpPr>
            <a:spLocks/>
          </p:cNvSpPr>
          <p:nvPr/>
        </p:nvSpPr>
        <p:spPr bwMode="auto">
          <a:xfrm>
            <a:off x="2968625" y="5183188"/>
            <a:ext cx="234950" cy="241300"/>
          </a:xfrm>
          <a:custGeom>
            <a:avLst/>
            <a:gdLst>
              <a:gd name="T0" fmla="*/ 0 w 152"/>
              <a:gd name="T1" fmla="*/ 109 h 152"/>
              <a:gd name="T2" fmla="*/ 43 w 152"/>
              <a:gd name="T3" fmla="*/ 152 h 152"/>
              <a:gd name="T4" fmla="*/ 152 w 152"/>
              <a:gd name="T5" fmla="*/ 43 h 152"/>
              <a:gd name="T6" fmla="*/ 109 w 152"/>
              <a:gd name="T7" fmla="*/ 0 h 152"/>
              <a:gd name="T8" fmla="*/ 0 w 152"/>
              <a:gd name="T9" fmla="*/ 109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52">
                <a:moveTo>
                  <a:pt x="0" y="109"/>
                </a:moveTo>
                <a:lnTo>
                  <a:pt x="43" y="152"/>
                </a:lnTo>
                <a:lnTo>
                  <a:pt x="152" y="43"/>
                </a:lnTo>
                <a:lnTo>
                  <a:pt x="109" y="0"/>
                </a:lnTo>
                <a:lnTo>
                  <a:pt x="0" y="109"/>
                </a:lnTo>
                <a:close/>
              </a:path>
            </a:pathLst>
          </a:custGeom>
          <a:solidFill>
            <a:srgbClr val="A2C1FE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D5CECA9B-3204-4EFE-2950-A3EE419F6316}"/>
              </a:ext>
            </a:extLst>
          </p:cNvPr>
          <p:cNvSpPr>
            <a:spLocks/>
          </p:cNvSpPr>
          <p:nvPr/>
        </p:nvSpPr>
        <p:spPr bwMode="auto">
          <a:xfrm>
            <a:off x="6064250" y="2074863"/>
            <a:ext cx="234950" cy="241300"/>
          </a:xfrm>
          <a:custGeom>
            <a:avLst/>
            <a:gdLst>
              <a:gd name="T0" fmla="*/ 0 w 152"/>
              <a:gd name="T1" fmla="*/ 109 h 152"/>
              <a:gd name="T2" fmla="*/ 43 w 152"/>
              <a:gd name="T3" fmla="*/ 152 h 152"/>
              <a:gd name="T4" fmla="*/ 152 w 152"/>
              <a:gd name="T5" fmla="*/ 43 h 152"/>
              <a:gd name="T6" fmla="*/ 109 w 152"/>
              <a:gd name="T7" fmla="*/ 0 h 152"/>
              <a:gd name="T8" fmla="*/ 0 w 152"/>
              <a:gd name="T9" fmla="*/ 109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52">
                <a:moveTo>
                  <a:pt x="0" y="109"/>
                </a:moveTo>
                <a:lnTo>
                  <a:pt x="43" y="152"/>
                </a:lnTo>
                <a:lnTo>
                  <a:pt x="152" y="43"/>
                </a:lnTo>
                <a:lnTo>
                  <a:pt x="109" y="0"/>
                </a:lnTo>
                <a:lnTo>
                  <a:pt x="0" y="109"/>
                </a:lnTo>
                <a:close/>
              </a:path>
            </a:pathLst>
          </a:custGeom>
          <a:solidFill>
            <a:srgbClr val="A2C1FE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D1B7A7FA-5702-10B5-55EB-6EE1FE4611A3}"/>
              </a:ext>
            </a:extLst>
          </p:cNvPr>
          <p:cNvSpPr>
            <a:spLocks/>
          </p:cNvSpPr>
          <p:nvPr/>
        </p:nvSpPr>
        <p:spPr bwMode="auto">
          <a:xfrm>
            <a:off x="2930526" y="1657350"/>
            <a:ext cx="233363" cy="241300"/>
          </a:xfrm>
          <a:custGeom>
            <a:avLst/>
            <a:gdLst>
              <a:gd name="T0" fmla="*/ 109 w 152"/>
              <a:gd name="T1" fmla="*/ 152 h 152"/>
              <a:gd name="T2" fmla="*/ 152 w 152"/>
              <a:gd name="T3" fmla="*/ 109 h 152"/>
              <a:gd name="T4" fmla="*/ 43 w 152"/>
              <a:gd name="T5" fmla="*/ 0 h 152"/>
              <a:gd name="T6" fmla="*/ 0 w 152"/>
              <a:gd name="T7" fmla="*/ 43 h 152"/>
              <a:gd name="T8" fmla="*/ 109 w 152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52">
                <a:moveTo>
                  <a:pt x="109" y="152"/>
                </a:moveTo>
                <a:lnTo>
                  <a:pt x="152" y="109"/>
                </a:lnTo>
                <a:lnTo>
                  <a:pt x="43" y="0"/>
                </a:lnTo>
                <a:lnTo>
                  <a:pt x="0" y="43"/>
                </a:lnTo>
                <a:lnTo>
                  <a:pt x="109" y="152"/>
                </a:lnTo>
                <a:close/>
              </a:path>
            </a:pathLst>
          </a:custGeom>
          <a:solidFill>
            <a:srgbClr val="A2C1FE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30" name="Freeform 26">
            <a:extLst>
              <a:ext uri="{FF2B5EF4-FFF2-40B4-BE49-F238E27FC236}">
                <a16:creationId xmlns:a16="http://schemas.microsoft.com/office/drawing/2014/main" id="{F95CE47E-86B9-D16E-6068-5CD468C2BE85}"/>
              </a:ext>
            </a:extLst>
          </p:cNvPr>
          <p:cNvSpPr>
            <a:spLocks/>
          </p:cNvSpPr>
          <p:nvPr/>
        </p:nvSpPr>
        <p:spPr bwMode="auto">
          <a:xfrm>
            <a:off x="2536826" y="2071688"/>
            <a:ext cx="233363" cy="241300"/>
          </a:xfrm>
          <a:custGeom>
            <a:avLst/>
            <a:gdLst>
              <a:gd name="T0" fmla="*/ 109 w 152"/>
              <a:gd name="T1" fmla="*/ 152 h 152"/>
              <a:gd name="T2" fmla="*/ 152 w 152"/>
              <a:gd name="T3" fmla="*/ 109 h 152"/>
              <a:gd name="T4" fmla="*/ 43 w 152"/>
              <a:gd name="T5" fmla="*/ 0 h 152"/>
              <a:gd name="T6" fmla="*/ 0 w 152"/>
              <a:gd name="T7" fmla="*/ 43 h 152"/>
              <a:gd name="T8" fmla="*/ 109 w 152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52">
                <a:moveTo>
                  <a:pt x="109" y="152"/>
                </a:moveTo>
                <a:lnTo>
                  <a:pt x="152" y="109"/>
                </a:lnTo>
                <a:lnTo>
                  <a:pt x="43" y="0"/>
                </a:lnTo>
                <a:lnTo>
                  <a:pt x="0" y="43"/>
                </a:lnTo>
                <a:lnTo>
                  <a:pt x="109" y="152"/>
                </a:lnTo>
                <a:close/>
              </a:path>
            </a:pathLst>
          </a:custGeom>
          <a:solidFill>
            <a:srgbClr val="A2C1FE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2E84F2A8-EE88-41EE-062B-F28511D8FEDA}"/>
              </a:ext>
            </a:extLst>
          </p:cNvPr>
          <p:cNvSpPr>
            <a:spLocks/>
          </p:cNvSpPr>
          <p:nvPr/>
        </p:nvSpPr>
        <p:spPr bwMode="auto">
          <a:xfrm>
            <a:off x="5626100" y="5180013"/>
            <a:ext cx="234950" cy="241300"/>
          </a:xfrm>
          <a:custGeom>
            <a:avLst/>
            <a:gdLst>
              <a:gd name="T0" fmla="*/ 109 w 152"/>
              <a:gd name="T1" fmla="*/ 152 h 152"/>
              <a:gd name="T2" fmla="*/ 152 w 152"/>
              <a:gd name="T3" fmla="*/ 109 h 152"/>
              <a:gd name="T4" fmla="*/ 43 w 152"/>
              <a:gd name="T5" fmla="*/ 0 h 152"/>
              <a:gd name="T6" fmla="*/ 0 w 152"/>
              <a:gd name="T7" fmla="*/ 43 h 152"/>
              <a:gd name="T8" fmla="*/ 109 w 152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52">
                <a:moveTo>
                  <a:pt x="109" y="152"/>
                </a:moveTo>
                <a:lnTo>
                  <a:pt x="152" y="109"/>
                </a:lnTo>
                <a:lnTo>
                  <a:pt x="43" y="0"/>
                </a:lnTo>
                <a:lnTo>
                  <a:pt x="0" y="43"/>
                </a:lnTo>
                <a:lnTo>
                  <a:pt x="109" y="152"/>
                </a:lnTo>
                <a:close/>
              </a:path>
            </a:pathLst>
          </a:custGeom>
          <a:solidFill>
            <a:srgbClr val="A2C1FE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32" name="Freeform 28">
            <a:extLst>
              <a:ext uri="{FF2B5EF4-FFF2-40B4-BE49-F238E27FC236}">
                <a16:creationId xmlns:a16="http://schemas.microsoft.com/office/drawing/2014/main" id="{E62D4374-E872-E0DB-23D4-BAD481AEA2A3}"/>
              </a:ext>
            </a:extLst>
          </p:cNvPr>
          <p:cNvSpPr>
            <a:spLocks/>
          </p:cNvSpPr>
          <p:nvPr/>
        </p:nvSpPr>
        <p:spPr bwMode="auto">
          <a:xfrm>
            <a:off x="6032501" y="4781550"/>
            <a:ext cx="233363" cy="241300"/>
          </a:xfrm>
          <a:custGeom>
            <a:avLst/>
            <a:gdLst>
              <a:gd name="T0" fmla="*/ 109 w 152"/>
              <a:gd name="T1" fmla="*/ 152 h 152"/>
              <a:gd name="T2" fmla="*/ 152 w 152"/>
              <a:gd name="T3" fmla="*/ 109 h 152"/>
              <a:gd name="T4" fmla="*/ 43 w 152"/>
              <a:gd name="T5" fmla="*/ 0 h 152"/>
              <a:gd name="T6" fmla="*/ 0 w 152"/>
              <a:gd name="T7" fmla="*/ 43 h 152"/>
              <a:gd name="T8" fmla="*/ 109 w 152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52">
                <a:moveTo>
                  <a:pt x="109" y="152"/>
                </a:moveTo>
                <a:lnTo>
                  <a:pt x="152" y="109"/>
                </a:lnTo>
                <a:lnTo>
                  <a:pt x="43" y="0"/>
                </a:lnTo>
                <a:lnTo>
                  <a:pt x="0" y="43"/>
                </a:lnTo>
                <a:lnTo>
                  <a:pt x="109" y="152"/>
                </a:lnTo>
                <a:close/>
              </a:path>
            </a:pathLst>
          </a:custGeom>
          <a:solidFill>
            <a:srgbClr val="A2C1FE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CB911B95-F2DB-05D4-ABB6-CFA3E744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3179763"/>
            <a:ext cx="236538" cy="100012"/>
          </a:xfrm>
          <a:prstGeom prst="rect">
            <a:avLst/>
          </a:prstGeom>
          <a:solidFill>
            <a:srgbClr val="A2C1F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217FC702-BE47-0396-554E-D0F2D77B5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3756026"/>
            <a:ext cx="234950" cy="100013"/>
          </a:xfrm>
          <a:prstGeom prst="rect">
            <a:avLst/>
          </a:prstGeom>
          <a:solidFill>
            <a:srgbClr val="A2C1F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D2AD98FB-C233-CAC7-D9CF-A1B184645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3" y="3192463"/>
            <a:ext cx="234950" cy="100012"/>
          </a:xfrm>
          <a:prstGeom prst="rect">
            <a:avLst/>
          </a:prstGeom>
          <a:solidFill>
            <a:srgbClr val="A2C1F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17D5CBF2-7AC8-6E76-EE75-53D93C82B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5619750"/>
            <a:ext cx="101600" cy="234950"/>
          </a:xfrm>
          <a:prstGeom prst="rect">
            <a:avLst/>
          </a:prstGeom>
          <a:solidFill>
            <a:srgbClr val="A2C1F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28A22DD8-D024-C1DE-5D7F-6F297AD1D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00" y="5621338"/>
            <a:ext cx="103188" cy="234950"/>
          </a:xfrm>
          <a:prstGeom prst="rect">
            <a:avLst/>
          </a:prstGeom>
          <a:solidFill>
            <a:srgbClr val="A2C1F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FR"/>
          </a:p>
        </p:txBody>
      </p:sp>
      <p:grpSp>
        <p:nvGrpSpPr>
          <p:cNvPr id="38" name="Group 34">
            <a:extLst>
              <a:ext uri="{FF2B5EF4-FFF2-40B4-BE49-F238E27FC236}">
                <a16:creationId xmlns:a16="http://schemas.microsoft.com/office/drawing/2014/main" id="{A9A64216-DF7E-F372-8411-31846DAB71EE}"/>
              </a:ext>
            </a:extLst>
          </p:cNvPr>
          <p:cNvGrpSpPr>
            <a:grpSpLocks/>
          </p:cNvGrpSpPr>
          <p:nvPr/>
        </p:nvGrpSpPr>
        <p:grpSpPr bwMode="auto">
          <a:xfrm>
            <a:off x="3976688" y="987426"/>
            <a:ext cx="214312" cy="104775"/>
            <a:chOff x="1684" y="548"/>
            <a:chExt cx="139" cy="66"/>
          </a:xfrm>
        </p:grpSpPr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28A07415-7613-248A-3CDA-CC4D9C8A41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4" y="577"/>
              <a:ext cx="74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2959E4C8-7EB9-ACC2-4DD2-DEEB12EF7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548"/>
              <a:ext cx="102" cy="66"/>
            </a:xfrm>
            <a:custGeom>
              <a:avLst/>
              <a:gdLst>
                <a:gd name="T0" fmla="*/ 8 w 102"/>
                <a:gd name="T1" fmla="*/ 66 h 66"/>
                <a:gd name="T2" fmla="*/ 102 w 102"/>
                <a:gd name="T3" fmla="*/ 21 h 66"/>
                <a:gd name="T4" fmla="*/ 0 w 102"/>
                <a:gd name="T5" fmla="*/ 0 h 66"/>
                <a:gd name="T6" fmla="*/ 34 w 102"/>
                <a:gd name="T7" fmla="*/ 29 h 66"/>
                <a:gd name="T8" fmla="*/ 8 w 10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6">
                  <a:moveTo>
                    <a:pt x="8" y="66"/>
                  </a:moveTo>
                  <a:lnTo>
                    <a:pt x="102" y="21"/>
                  </a:lnTo>
                  <a:lnTo>
                    <a:pt x="0" y="0"/>
                  </a:lnTo>
                  <a:lnTo>
                    <a:pt x="34" y="29"/>
                  </a:lnTo>
                  <a:lnTo>
                    <a:pt x="8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1" name="Group 37">
            <a:extLst>
              <a:ext uri="{FF2B5EF4-FFF2-40B4-BE49-F238E27FC236}">
                <a16:creationId xmlns:a16="http://schemas.microsoft.com/office/drawing/2014/main" id="{C6080A9A-9D9B-970C-F966-BCDF391659BC}"/>
              </a:ext>
            </a:extLst>
          </p:cNvPr>
          <p:cNvGrpSpPr>
            <a:grpSpLocks/>
          </p:cNvGrpSpPr>
          <p:nvPr/>
        </p:nvGrpSpPr>
        <p:grpSpPr bwMode="auto">
          <a:xfrm>
            <a:off x="2813051" y="1428751"/>
            <a:ext cx="150813" cy="136525"/>
            <a:chOff x="929" y="826"/>
            <a:chExt cx="99" cy="86"/>
          </a:xfrm>
        </p:grpSpPr>
        <p:sp>
          <p:nvSpPr>
            <p:cNvPr id="42" name="Line 38">
              <a:extLst>
                <a:ext uri="{FF2B5EF4-FFF2-40B4-BE49-F238E27FC236}">
                  <a16:creationId xmlns:a16="http://schemas.microsoft.com/office/drawing/2014/main" id="{E8198755-7DA3-59F9-48AA-63A172D13D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2" y="848"/>
              <a:ext cx="34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0C49D81C-02CC-3D19-EFE5-00C01F10E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" y="826"/>
              <a:ext cx="99" cy="86"/>
            </a:xfrm>
            <a:custGeom>
              <a:avLst/>
              <a:gdLst>
                <a:gd name="T0" fmla="*/ 60 w 99"/>
                <a:gd name="T1" fmla="*/ 0 h 86"/>
                <a:gd name="T2" fmla="*/ 0 w 99"/>
                <a:gd name="T3" fmla="*/ 86 h 86"/>
                <a:gd name="T4" fmla="*/ 99 w 99"/>
                <a:gd name="T5" fmla="*/ 54 h 86"/>
                <a:gd name="T6" fmla="*/ 55 w 99"/>
                <a:gd name="T7" fmla="*/ 46 h 86"/>
                <a:gd name="T8" fmla="*/ 60 w 99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86">
                  <a:moveTo>
                    <a:pt x="60" y="0"/>
                  </a:moveTo>
                  <a:lnTo>
                    <a:pt x="0" y="86"/>
                  </a:lnTo>
                  <a:lnTo>
                    <a:pt x="99" y="54"/>
                  </a:lnTo>
                  <a:lnTo>
                    <a:pt x="55" y="4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4" name="Group 40">
            <a:extLst>
              <a:ext uri="{FF2B5EF4-FFF2-40B4-BE49-F238E27FC236}">
                <a16:creationId xmlns:a16="http://schemas.microsoft.com/office/drawing/2014/main" id="{5CA2CF30-60D4-FAD1-89C8-81680EBE3F3F}"/>
              </a:ext>
            </a:extLst>
          </p:cNvPr>
          <p:cNvGrpSpPr>
            <a:grpSpLocks/>
          </p:cNvGrpSpPr>
          <p:nvPr/>
        </p:nvGrpSpPr>
        <p:grpSpPr bwMode="auto">
          <a:xfrm>
            <a:off x="2447926" y="1765301"/>
            <a:ext cx="136525" cy="155575"/>
            <a:chOff x="693" y="1038"/>
            <a:chExt cx="88" cy="98"/>
          </a:xfrm>
        </p:grpSpPr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2DF1FCAB-33E9-CD51-011A-4161B57562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4" y="1073"/>
              <a:ext cx="10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82C8C5B9-8BBC-A8ED-0EAF-3D62AEE87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1038"/>
              <a:ext cx="88" cy="98"/>
            </a:xfrm>
            <a:custGeom>
              <a:avLst/>
              <a:gdLst>
                <a:gd name="T0" fmla="*/ 36 w 88"/>
                <a:gd name="T1" fmla="*/ 0 h 98"/>
                <a:gd name="T2" fmla="*/ 0 w 88"/>
                <a:gd name="T3" fmla="*/ 98 h 98"/>
                <a:gd name="T4" fmla="*/ 88 w 88"/>
                <a:gd name="T5" fmla="*/ 42 h 98"/>
                <a:gd name="T6" fmla="*/ 43 w 88"/>
                <a:gd name="T7" fmla="*/ 45 h 98"/>
                <a:gd name="T8" fmla="*/ 36 w 88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98">
                  <a:moveTo>
                    <a:pt x="36" y="0"/>
                  </a:moveTo>
                  <a:lnTo>
                    <a:pt x="0" y="98"/>
                  </a:lnTo>
                  <a:lnTo>
                    <a:pt x="88" y="42"/>
                  </a:lnTo>
                  <a:lnTo>
                    <a:pt x="43" y="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47" name="Group 43">
            <a:extLst>
              <a:ext uri="{FF2B5EF4-FFF2-40B4-BE49-F238E27FC236}">
                <a16:creationId xmlns:a16="http://schemas.microsoft.com/office/drawing/2014/main" id="{06DB6364-1A10-9AFB-E30A-A955C09B370D}"/>
              </a:ext>
            </a:extLst>
          </p:cNvPr>
          <p:cNvGrpSpPr>
            <a:grpSpLocks/>
          </p:cNvGrpSpPr>
          <p:nvPr/>
        </p:nvGrpSpPr>
        <p:grpSpPr bwMode="auto">
          <a:xfrm>
            <a:off x="2659064" y="1568450"/>
            <a:ext cx="155575" cy="133350"/>
            <a:chOff x="830" y="914"/>
            <a:chExt cx="100" cy="84"/>
          </a:xfrm>
        </p:grpSpPr>
        <p:sp>
          <p:nvSpPr>
            <p:cNvPr id="48" name="Line 44">
              <a:extLst>
                <a:ext uri="{FF2B5EF4-FFF2-40B4-BE49-F238E27FC236}">
                  <a16:creationId xmlns:a16="http://schemas.microsoft.com/office/drawing/2014/main" id="{F19D6EF8-EBAB-116B-82A1-16A9843BDA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3" y="950"/>
              <a:ext cx="13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DB6288A6-7D77-4F5A-4B6A-C9B8968DE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914"/>
              <a:ext cx="100" cy="84"/>
            </a:xfrm>
            <a:custGeom>
              <a:avLst/>
              <a:gdLst>
                <a:gd name="T0" fmla="*/ 37 w 100"/>
                <a:gd name="T1" fmla="*/ 84 h 84"/>
                <a:gd name="T2" fmla="*/ 100 w 100"/>
                <a:gd name="T3" fmla="*/ 0 h 84"/>
                <a:gd name="T4" fmla="*/ 0 w 100"/>
                <a:gd name="T5" fmla="*/ 28 h 84"/>
                <a:gd name="T6" fmla="*/ 44 w 100"/>
                <a:gd name="T7" fmla="*/ 38 h 84"/>
                <a:gd name="T8" fmla="*/ 37 w 100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4">
                  <a:moveTo>
                    <a:pt x="37" y="84"/>
                  </a:moveTo>
                  <a:lnTo>
                    <a:pt x="100" y="0"/>
                  </a:lnTo>
                  <a:lnTo>
                    <a:pt x="0" y="28"/>
                  </a:lnTo>
                  <a:lnTo>
                    <a:pt x="44" y="38"/>
                  </a:lnTo>
                  <a:lnTo>
                    <a:pt x="37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50" name="Rectangle 46">
            <a:extLst>
              <a:ext uri="{FF2B5EF4-FFF2-40B4-BE49-F238E27FC236}">
                <a16:creationId xmlns:a16="http://schemas.microsoft.com/office/drawing/2014/main" id="{40036F0A-446D-5EE1-AC88-9BB83A8DA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1" y="1216025"/>
            <a:ext cx="8937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grpSp>
        <p:nvGrpSpPr>
          <p:cNvPr id="51" name="Group 47">
            <a:extLst>
              <a:ext uri="{FF2B5EF4-FFF2-40B4-BE49-F238E27FC236}">
                <a16:creationId xmlns:a16="http://schemas.microsoft.com/office/drawing/2014/main" id="{CAD31CA0-0B62-3041-516A-6E0DDA432EF8}"/>
              </a:ext>
            </a:extLst>
          </p:cNvPr>
          <p:cNvGrpSpPr>
            <a:grpSpLocks/>
          </p:cNvGrpSpPr>
          <p:nvPr/>
        </p:nvGrpSpPr>
        <p:grpSpPr bwMode="auto">
          <a:xfrm>
            <a:off x="4343401" y="1196975"/>
            <a:ext cx="144463" cy="234950"/>
            <a:chOff x="1922" y="680"/>
            <a:chExt cx="94" cy="148"/>
          </a:xfrm>
        </p:grpSpPr>
        <p:sp>
          <p:nvSpPr>
            <p:cNvPr id="52" name="Rectangle 48">
              <a:extLst>
                <a:ext uri="{FF2B5EF4-FFF2-40B4-BE49-F238E27FC236}">
                  <a16:creationId xmlns:a16="http://schemas.microsoft.com/office/drawing/2014/main" id="{79942303-9629-A022-1E93-1AE00B1CD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2" y="680"/>
              <a:ext cx="30" cy="148"/>
            </a:xfrm>
            <a:prstGeom prst="rect">
              <a:avLst/>
            </a:prstGeom>
            <a:solidFill>
              <a:srgbClr val="A2C1FE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65B6F834-0604-7D3B-37DE-8FA9F7EE9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7" y="680"/>
              <a:ext cx="29" cy="148"/>
            </a:xfrm>
            <a:prstGeom prst="rect">
              <a:avLst/>
            </a:prstGeom>
            <a:solidFill>
              <a:srgbClr val="A2C1FE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54" name="Group 50">
            <a:extLst>
              <a:ext uri="{FF2B5EF4-FFF2-40B4-BE49-F238E27FC236}">
                <a16:creationId xmlns:a16="http://schemas.microsoft.com/office/drawing/2014/main" id="{1C1E8AA9-FCCB-A1F6-0E33-7B5541575527}"/>
              </a:ext>
            </a:extLst>
          </p:cNvPr>
          <p:cNvGrpSpPr>
            <a:grpSpLocks/>
          </p:cNvGrpSpPr>
          <p:nvPr/>
        </p:nvGrpSpPr>
        <p:grpSpPr bwMode="auto">
          <a:xfrm>
            <a:off x="4344988" y="5621338"/>
            <a:ext cx="144462" cy="234950"/>
            <a:chOff x="1923" y="3467"/>
            <a:chExt cx="94" cy="148"/>
          </a:xfrm>
        </p:grpSpPr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id="{610F3296-F7A6-AAFF-FDCC-8E88576CA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" y="3467"/>
              <a:ext cx="29" cy="148"/>
            </a:xfrm>
            <a:prstGeom prst="rect">
              <a:avLst/>
            </a:prstGeom>
            <a:solidFill>
              <a:srgbClr val="A2C1FE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6" name="Rectangle 52">
              <a:extLst>
                <a:ext uri="{FF2B5EF4-FFF2-40B4-BE49-F238E27FC236}">
                  <a16:creationId xmlns:a16="http://schemas.microsoft.com/office/drawing/2014/main" id="{C90A83EA-31D3-2632-36B3-221C2B44D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9" y="3467"/>
              <a:ext cx="28" cy="148"/>
            </a:xfrm>
            <a:prstGeom prst="rect">
              <a:avLst/>
            </a:prstGeom>
            <a:solidFill>
              <a:srgbClr val="A2C1FE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57" name="Group 53">
            <a:extLst>
              <a:ext uri="{FF2B5EF4-FFF2-40B4-BE49-F238E27FC236}">
                <a16:creationId xmlns:a16="http://schemas.microsoft.com/office/drawing/2014/main" id="{983D7A50-1AE5-FCD3-EC94-6D1ED543EFF4}"/>
              </a:ext>
            </a:extLst>
          </p:cNvPr>
          <p:cNvGrpSpPr>
            <a:grpSpLocks/>
          </p:cNvGrpSpPr>
          <p:nvPr/>
        </p:nvGrpSpPr>
        <p:grpSpPr bwMode="auto">
          <a:xfrm>
            <a:off x="2759076" y="4972050"/>
            <a:ext cx="263525" cy="266700"/>
            <a:chOff x="895" y="3058"/>
            <a:chExt cx="171" cy="168"/>
          </a:xfrm>
        </p:grpSpPr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7260E3D4-A2D8-5EF5-19CF-5EE8DBAF8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" y="3058"/>
              <a:ext cx="123" cy="124"/>
            </a:xfrm>
            <a:custGeom>
              <a:avLst/>
              <a:gdLst>
                <a:gd name="T0" fmla="*/ 104 w 123"/>
                <a:gd name="T1" fmla="*/ 0 h 124"/>
                <a:gd name="T2" fmla="*/ 0 w 123"/>
                <a:gd name="T3" fmla="*/ 104 h 124"/>
                <a:gd name="T4" fmla="*/ 19 w 123"/>
                <a:gd name="T5" fmla="*/ 124 h 124"/>
                <a:gd name="T6" fmla="*/ 123 w 123"/>
                <a:gd name="T7" fmla="*/ 20 h 124"/>
                <a:gd name="T8" fmla="*/ 104 w 123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4">
                  <a:moveTo>
                    <a:pt x="104" y="0"/>
                  </a:moveTo>
                  <a:lnTo>
                    <a:pt x="0" y="104"/>
                  </a:lnTo>
                  <a:lnTo>
                    <a:pt x="19" y="124"/>
                  </a:lnTo>
                  <a:lnTo>
                    <a:pt x="123" y="2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A2C1FE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749C71EB-A001-5CC4-FA3D-067839A8E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" y="3101"/>
              <a:ext cx="125" cy="125"/>
            </a:xfrm>
            <a:custGeom>
              <a:avLst/>
              <a:gdLst>
                <a:gd name="T0" fmla="*/ 104 w 125"/>
                <a:gd name="T1" fmla="*/ 0 h 125"/>
                <a:gd name="T2" fmla="*/ 0 w 125"/>
                <a:gd name="T3" fmla="*/ 104 h 125"/>
                <a:gd name="T4" fmla="*/ 21 w 125"/>
                <a:gd name="T5" fmla="*/ 125 h 125"/>
                <a:gd name="T6" fmla="*/ 125 w 125"/>
                <a:gd name="T7" fmla="*/ 21 h 125"/>
                <a:gd name="T8" fmla="*/ 104 w 125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5">
                  <a:moveTo>
                    <a:pt x="104" y="0"/>
                  </a:moveTo>
                  <a:lnTo>
                    <a:pt x="0" y="104"/>
                  </a:lnTo>
                  <a:lnTo>
                    <a:pt x="21" y="125"/>
                  </a:lnTo>
                  <a:lnTo>
                    <a:pt x="125" y="2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A2C1FE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60" name="Group 56">
            <a:extLst>
              <a:ext uri="{FF2B5EF4-FFF2-40B4-BE49-F238E27FC236}">
                <a16:creationId xmlns:a16="http://schemas.microsoft.com/office/drawing/2014/main" id="{60B2F5B7-EF9C-B78D-A26C-1D84A8B596B0}"/>
              </a:ext>
            </a:extLst>
          </p:cNvPr>
          <p:cNvGrpSpPr>
            <a:grpSpLocks/>
          </p:cNvGrpSpPr>
          <p:nvPr/>
        </p:nvGrpSpPr>
        <p:grpSpPr bwMode="auto">
          <a:xfrm>
            <a:off x="5824539" y="4967288"/>
            <a:ext cx="261937" cy="265112"/>
            <a:chOff x="2884" y="3055"/>
            <a:chExt cx="170" cy="167"/>
          </a:xfrm>
        </p:grpSpPr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2D0DB2EB-FFA1-3313-65F2-969ABF04E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" y="3099"/>
              <a:ext cx="123" cy="123"/>
            </a:xfrm>
            <a:custGeom>
              <a:avLst/>
              <a:gdLst>
                <a:gd name="T0" fmla="*/ 0 w 123"/>
                <a:gd name="T1" fmla="*/ 19 h 123"/>
                <a:gd name="T2" fmla="*/ 104 w 123"/>
                <a:gd name="T3" fmla="*/ 123 h 123"/>
                <a:gd name="T4" fmla="*/ 123 w 123"/>
                <a:gd name="T5" fmla="*/ 104 h 123"/>
                <a:gd name="T6" fmla="*/ 19 w 123"/>
                <a:gd name="T7" fmla="*/ 0 h 123"/>
                <a:gd name="T8" fmla="*/ 0 w 123"/>
                <a:gd name="T9" fmla="*/ 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0" y="19"/>
                  </a:moveTo>
                  <a:lnTo>
                    <a:pt x="104" y="123"/>
                  </a:lnTo>
                  <a:lnTo>
                    <a:pt x="123" y="104"/>
                  </a:ln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A2C1FE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7D4B0041-5DED-372C-82E2-2E844574A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3055"/>
              <a:ext cx="124" cy="123"/>
            </a:xfrm>
            <a:custGeom>
              <a:avLst/>
              <a:gdLst>
                <a:gd name="T0" fmla="*/ 0 w 124"/>
                <a:gd name="T1" fmla="*/ 19 h 123"/>
                <a:gd name="T2" fmla="*/ 104 w 124"/>
                <a:gd name="T3" fmla="*/ 123 h 123"/>
                <a:gd name="T4" fmla="*/ 124 w 124"/>
                <a:gd name="T5" fmla="*/ 104 h 123"/>
                <a:gd name="T6" fmla="*/ 20 w 124"/>
                <a:gd name="T7" fmla="*/ 0 h 123"/>
                <a:gd name="T8" fmla="*/ 0 w 124"/>
                <a:gd name="T9" fmla="*/ 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3">
                  <a:moveTo>
                    <a:pt x="0" y="19"/>
                  </a:moveTo>
                  <a:lnTo>
                    <a:pt x="104" y="123"/>
                  </a:lnTo>
                  <a:lnTo>
                    <a:pt x="124" y="104"/>
                  </a:lnTo>
                  <a:lnTo>
                    <a:pt x="2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A2C1FE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63" name="Group 59">
            <a:extLst>
              <a:ext uri="{FF2B5EF4-FFF2-40B4-BE49-F238E27FC236}">
                <a16:creationId xmlns:a16="http://schemas.microsoft.com/office/drawing/2014/main" id="{2361D1E6-B7BB-09D1-2FB8-3E5DA0303D41}"/>
              </a:ext>
            </a:extLst>
          </p:cNvPr>
          <p:cNvGrpSpPr>
            <a:grpSpLocks/>
          </p:cNvGrpSpPr>
          <p:nvPr/>
        </p:nvGrpSpPr>
        <p:grpSpPr bwMode="auto">
          <a:xfrm>
            <a:off x="2719388" y="1851026"/>
            <a:ext cx="260350" cy="265113"/>
            <a:chOff x="868" y="1092"/>
            <a:chExt cx="169" cy="167"/>
          </a:xfrm>
        </p:grpSpPr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AAF5F00F-BA2E-9E21-8E72-37F69C8F3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136"/>
              <a:ext cx="123" cy="123"/>
            </a:xfrm>
            <a:custGeom>
              <a:avLst/>
              <a:gdLst>
                <a:gd name="T0" fmla="*/ 0 w 123"/>
                <a:gd name="T1" fmla="*/ 19 h 123"/>
                <a:gd name="T2" fmla="*/ 104 w 123"/>
                <a:gd name="T3" fmla="*/ 123 h 123"/>
                <a:gd name="T4" fmla="*/ 123 w 123"/>
                <a:gd name="T5" fmla="*/ 104 h 123"/>
                <a:gd name="T6" fmla="*/ 19 w 123"/>
                <a:gd name="T7" fmla="*/ 0 h 123"/>
                <a:gd name="T8" fmla="*/ 0 w 123"/>
                <a:gd name="T9" fmla="*/ 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0" y="19"/>
                  </a:moveTo>
                  <a:lnTo>
                    <a:pt x="104" y="123"/>
                  </a:lnTo>
                  <a:lnTo>
                    <a:pt x="123" y="104"/>
                  </a:ln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A2C1FE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F65A2360-8099-F343-D64A-BA74C35AB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" y="1092"/>
              <a:ext cx="123" cy="123"/>
            </a:xfrm>
            <a:custGeom>
              <a:avLst/>
              <a:gdLst>
                <a:gd name="T0" fmla="*/ 0 w 123"/>
                <a:gd name="T1" fmla="*/ 19 h 123"/>
                <a:gd name="T2" fmla="*/ 104 w 123"/>
                <a:gd name="T3" fmla="*/ 123 h 123"/>
                <a:gd name="T4" fmla="*/ 123 w 123"/>
                <a:gd name="T5" fmla="*/ 104 h 123"/>
                <a:gd name="T6" fmla="*/ 19 w 123"/>
                <a:gd name="T7" fmla="*/ 0 h 123"/>
                <a:gd name="T8" fmla="*/ 0 w 123"/>
                <a:gd name="T9" fmla="*/ 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0" y="19"/>
                  </a:moveTo>
                  <a:lnTo>
                    <a:pt x="104" y="123"/>
                  </a:lnTo>
                  <a:lnTo>
                    <a:pt x="123" y="104"/>
                  </a:ln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A2C1FE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66" name="Group 62">
            <a:extLst>
              <a:ext uri="{FF2B5EF4-FFF2-40B4-BE49-F238E27FC236}">
                <a16:creationId xmlns:a16="http://schemas.microsoft.com/office/drawing/2014/main" id="{4F2681E2-89D0-EA47-2A20-9F568E3F54B8}"/>
              </a:ext>
            </a:extLst>
          </p:cNvPr>
          <p:cNvGrpSpPr>
            <a:grpSpLocks/>
          </p:cNvGrpSpPr>
          <p:nvPr/>
        </p:nvGrpSpPr>
        <p:grpSpPr bwMode="auto">
          <a:xfrm>
            <a:off x="5857875" y="1854201"/>
            <a:ext cx="260350" cy="265113"/>
            <a:chOff x="2905" y="1094"/>
            <a:chExt cx="169" cy="167"/>
          </a:xfrm>
        </p:grpSpPr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05562758-3A37-90F1-5A65-84C6E4BD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1094"/>
              <a:ext cx="123" cy="123"/>
            </a:xfrm>
            <a:custGeom>
              <a:avLst/>
              <a:gdLst>
                <a:gd name="T0" fmla="*/ 104 w 123"/>
                <a:gd name="T1" fmla="*/ 0 h 123"/>
                <a:gd name="T2" fmla="*/ 0 w 123"/>
                <a:gd name="T3" fmla="*/ 104 h 123"/>
                <a:gd name="T4" fmla="*/ 19 w 123"/>
                <a:gd name="T5" fmla="*/ 123 h 123"/>
                <a:gd name="T6" fmla="*/ 123 w 123"/>
                <a:gd name="T7" fmla="*/ 19 h 123"/>
                <a:gd name="T8" fmla="*/ 104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104" y="0"/>
                  </a:moveTo>
                  <a:lnTo>
                    <a:pt x="0" y="104"/>
                  </a:lnTo>
                  <a:lnTo>
                    <a:pt x="19" y="123"/>
                  </a:lnTo>
                  <a:lnTo>
                    <a:pt x="123" y="19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A2C1FE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68" name="Freeform 64">
              <a:extLst>
                <a:ext uri="{FF2B5EF4-FFF2-40B4-BE49-F238E27FC236}">
                  <a16:creationId xmlns:a16="http://schemas.microsoft.com/office/drawing/2014/main" id="{284D5DC3-E06E-CB95-85CD-B4F4C200F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1138"/>
              <a:ext cx="123" cy="123"/>
            </a:xfrm>
            <a:custGeom>
              <a:avLst/>
              <a:gdLst>
                <a:gd name="T0" fmla="*/ 104 w 123"/>
                <a:gd name="T1" fmla="*/ 0 h 123"/>
                <a:gd name="T2" fmla="*/ 0 w 123"/>
                <a:gd name="T3" fmla="*/ 104 h 123"/>
                <a:gd name="T4" fmla="*/ 19 w 123"/>
                <a:gd name="T5" fmla="*/ 123 h 123"/>
                <a:gd name="T6" fmla="*/ 123 w 123"/>
                <a:gd name="T7" fmla="*/ 19 h 123"/>
                <a:gd name="T8" fmla="*/ 104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104" y="0"/>
                  </a:moveTo>
                  <a:lnTo>
                    <a:pt x="0" y="104"/>
                  </a:lnTo>
                  <a:lnTo>
                    <a:pt x="19" y="123"/>
                  </a:lnTo>
                  <a:lnTo>
                    <a:pt x="123" y="19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A2C1FE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69" name="Group 65">
            <a:extLst>
              <a:ext uri="{FF2B5EF4-FFF2-40B4-BE49-F238E27FC236}">
                <a16:creationId xmlns:a16="http://schemas.microsoft.com/office/drawing/2014/main" id="{2B7326BB-A330-A3DE-B95C-93CA7E0C0C26}"/>
              </a:ext>
            </a:extLst>
          </p:cNvPr>
          <p:cNvGrpSpPr>
            <a:grpSpLocks/>
          </p:cNvGrpSpPr>
          <p:nvPr/>
        </p:nvGrpSpPr>
        <p:grpSpPr bwMode="auto">
          <a:xfrm>
            <a:off x="6467476" y="3438526"/>
            <a:ext cx="239713" cy="142875"/>
            <a:chOff x="3301" y="2092"/>
            <a:chExt cx="156" cy="90"/>
          </a:xfrm>
        </p:grpSpPr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5C3E4B35-065B-D356-1D79-08DF3DD29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1" y="2154"/>
              <a:ext cx="156" cy="28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71" name="Rectangle 67">
              <a:extLst>
                <a:ext uri="{FF2B5EF4-FFF2-40B4-BE49-F238E27FC236}">
                  <a16:creationId xmlns:a16="http://schemas.microsoft.com/office/drawing/2014/main" id="{3279992C-61E4-441A-1E42-E5C879041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1" y="2092"/>
              <a:ext cx="156" cy="28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72" name="Group 68">
            <a:extLst>
              <a:ext uri="{FF2B5EF4-FFF2-40B4-BE49-F238E27FC236}">
                <a16:creationId xmlns:a16="http://schemas.microsoft.com/office/drawing/2014/main" id="{B8604225-8A87-6AC0-9866-3A07413E5FC0}"/>
              </a:ext>
            </a:extLst>
          </p:cNvPr>
          <p:cNvGrpSpPr>
            <a:grpSpLocks/>
          </p:cNvGrpSpPr>
          <p:nvPr/>
        </p:nvGrpSpPr>
        <p:grpSpPr bwMode="auto">
          <a:xfrm>
            <a:off x="2114551" y="3449639"/>
            <a:ext cx="239713" cy="142875"/>
            <a:chOff x="476" y="2099"/>
            <a:chExt cx="156" cy="90"/>
          </a:xfrm>
        </p:grpSpPr>
        <p:sp>
          <p:nvSpPr>
            <p:cNvPr id="73" name="Rectangle 69">
              <a:extLst>
                <a:ext uri="{FF2B5EF4-FFF2-40B4-BE49-F238E27FC236}">
                  <a16:creationId xmlns:a16="http://schemas.microsoft.com/office/drawing/2014/main" id="{CE3EE7A6-962A-0EF3-CDFD-399D4C71B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2161"/>
              <a:ext cx="156" cy="28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  <p:sp>
          <p:nvSpPr>
            <p:cNvPr id="74" name="Rectangle 70">
              <a:extLst>
                <a:ext uri="{FF2B5EF4-FFF2-40B4-BE49-F238E27FC236}">
                  <a16:creationId xmlns:a16="http://schemas.microsoft.com/office/drawing/2014/main" id="{00F7EAEB-86C4-D583-E1C9-1DFB5127F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2099"/>
              <a:ext cx="156" cy="28"/>
            </a:xfrm>
            <a:prstGeom prst="rect">
              <a:avLst/>
            </a:prstGeom>
            <a:solidFill>
              <a:srgbClr val="FC012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75" name="Rectangle 71">
            <a:extLst>
              <a:ext uri="{FF2B5EF4-FFF2-40B4-BE49-F238E27FC236}">
                <a16:creationId xmlns:a16="http://schemas.microsoft.com/office/drawing/2014/main" id="{6AF63497-9541-76A4-B479-FD6206FF6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5761038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76" name="Rectangle 72">
            <a:extLst>
              <a:ext uri="{FF2B5EF4-FFF2-40B4-BE49-F238E27FC236}">
                <a16:creationId xmlns:a16="http://schemas.microsoft.com/office/drawing/2014/main" id="{34CD398A-FCAA-D2E8-F186-D5689B479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25" y="5818189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000000"/>
                </a:solidFill>
              </a:rPr>
              <a:t>1</a:t>
            </a:r>
            <a:endParaRPr lang="en-US" altLang="en-FR" sz="2400"/>
          </a:p>
        </p:txBody>
      </p:sp>
      <p:sp>
        <p:nvSpPr>
          <p:cNvPr id="77" name="Rectangle 73">
            <a:extLst>
              <a:ext uri="{FF2B5EF4-FFF2-40B4-BE49-F238E27FC236}">
                <a16:creationId xmlns:a16="http://schemas.microsoft.com/office/drawing/2014/main" id="{09B8D9AB-81C1-BE49-650A-B3C266273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969964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000000"/>
                </a:solidFill>
              </a:rPr>
              <a:t>5</a:t>
            </a:r>
            <a:endParaRPr lang="en-US" altLang="en-FR" sz="2400"/>
          </a:p>
        </p:txBody>
      </p:sp>
      <p:grpSp>
        <p:nvGrpSpPr>
          <p:cNvPr id="78" name="Group 74">
            <a:extLst>
              <a:ext uri="{FF2B5EF4-FFF2-40B4-BE49-F238E27FC236}">
                <a16:creationId xmlns:a16="http://schemas.microsoft.com/office/drawing/2014/main" id="{AB1AD166-37FB-6EEE-2662-172FEA1ED671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989013"/>
            <a:ext cx="158750" cy="106362"/>
            <a:chOff x="2117" y="549"/>
            <a:chExt cx="102" cy="67"/>
          </a:xfrm>
        </p:grpSpPr>
        <p:sp>
          <p:nvSpPr>
            <p:cNvPr id="79" name="Line 75">
              <a:extLst>
                <a:ext uri="{FF2B5EF4-FFF2-40B4-BE49-F238E27FC236}">
                  <a16:creationId xmlns:a16="http://schemas.microsoft.com/office/drawing/2014/main" id="{6C5BD743-14C1-1984-A770-A834BC26FC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82" y="579"/>
              <a:ext cx="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80" name="Freeform 76">
              <a:extLst>
                <a:ext uri="{FF2B5EF4-FFF2-40B4-BE49-F238E27FC236}">
                  <a16:creationId xmlns:a16="http://schemas.microsoft.com/office/drawing/2014/main" id="{01DBBEF2-3780-A367-470B-001D59555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" y="549"/>
              <a:ext cx="102" cy="67"/>
            </a:xfrm>
            <a:custGeom>
              <a:avLst/>
              <a:gdLst>
                <a:gd name="T0" fmla="*/ 102 w 102"/>
                <a:gd name="T1" fmla="*/ 0 h 67"/>
                <a:gd name="T2" fmla="*/ 0 w 102"/>
                <a:gd name="T3" fmla="*/ 22 h 67"/>
                <a:gd name="T4" fmla="*/ 94 w 102"/>
                <a:gd name="T5" fmla="*/ 67 h 67"/>
                <a:gd name="T6" fmla="*/ 68 w 102"/>
                <a:gd name="T7" fmla="*/ 30 h 67"/>
                <a:gd name="T8" fmla="*/ 102 w 10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02" y="0"/>
                  </a:moveTo>
                  <a:lnTo>
                    <a:pt x="0" y="22"/>
                  </a:lnTo>
                  <a:lnTo>
                    <a:pt x="94" y="67"/>
                  </a:lnTo>
                  <a:lnTo>
                    <a:pt x="68" y="3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81" name="Group 77">
            <a:extLst>
              <a:ext uri="{FF2B5EF4-FFF2-40B4-BE49-F238E27FC236}">
                <a16:creationId xmlns:a16="http://schemas.microsoft.com/office/drawing/2014/main" id="{3552E183-45C4-8560-1386-AE94ABF6A8DD}"/>
              </a:ext>
            </a:extLst>
          </p:cNvPr>
          <p:cNvGrpSpPr>
            <a:grpSpLocks/>
          </p:cNvGrpSpPr>
          <p:nvPr/>
        </p:nvGrpSpPr>
        <p:grpSpPr bwMode="auto">
          <a:xfrm>
            <a:off x="5868989" y="1452563"/>
            <a:ext cx="153987" cy="133350"/>
            <a:chOff x="2912" y="841"/>
            <a:chExt cx="100" cy="84"/>
          </a:xfrm>
        </p:grpSpPr>
        <p:sp>
          <p:nvSpPr>
            <p:cNvPr id="82" name="Line 78">
              <a:extLst>
                <a:ext uri="{FF2B5EF4-FFF2-40B4-BE49-F238E27FC236}">
                  <a16:creationId xmlns:a16="http://schemas.microsoft.com/office/drawing/2014/main" id="{60907044-B142-E72A-1294-1E5A5613B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0" y="874"/>
              <a:ext cx="19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83" name="Freeform 79">
              <a:extLst>
                <a:ext uri="{FF2B5EF4-FFF2-40B4-BE49-F238E27FC236}">
                  <a16:creationId xmlns:a16="http://schemas.microsoft.com/office/drawing/2014/main" id="{866116D3-1E61-F0CE-BF64-7810FFF72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841"/>
              <a:ext cx="100" cy="84"/>
            </a:xfrm>
            <a:custGeom>
              <a:avLst/>
              <a:gdLst>
                <a:gd name="T0" fmla="*/ 0 w 100"/>
                <a:gd name="T1" fmla="*/ 54 h 84"/>
                <a:gd name="T2" fmla="*/ 100 w 100"/>
                <a:gd name="T3" fmla="*/ 84 h 84"/>
                <a:gd name="T4" fmla="*/ 38 w 100"/>
                <a:gd name="T5" fmla="*/ 0 h 84"/>
                <a:gd name="T6" fmla="*/ 45 w 100"/>
                <a:gd name="T7" fmla="*/ 45 h 84"/>
                <a:gd name="T8" fmla="*/ 0 w 100"/>
                <a:gd name="T9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4">
                  <a:moveTo>
                    <a:pt x="0" y="54"/>
                  </a:moveTo>
                  <a:lnTo>
                    <a:pt x="100" y="84"/>
                  </a:lnTo>
                  <a:lnTo>
                    <a:pt x="38" y="0"/>
                  </a:lnTo>
                  <a:lnTo>
                    <a:pt x="45" y="4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84" name="Rectangle 80">
            <a:extLst>
              <a:ext uri="{FF2B5EF4-FFF2-40B4-BE49-F238E27FC236}">
                <a16:creationId xmlns:a16="http://schemas.microsoft.com/office/drawing/2014/main" id="{23CCB165-FFF3-823A-3A80-1F28F7E5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438" y="4121150"/>
            <a:ext cx="154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85" name="Rectangle 81">
            <a:extLst>
              <a:ext uri="{FF2B5EF4-FFF2-40B4-BE49-F238E27FC236}">
                <a16:creationId xmlns:a16="http://schemas.microsoft.com/office/drawing/2014/main" id="{418EF2EF-5540-1698-099C-240EE7E18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8" y="2074863"/>
            <a:ext cx="17716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86" name="Rectangle 82">
            <a:extLst>
              <a:ext uri="{FF2B5EF4-FFF2-40B4-BE49-F238E27FC236}">
                <a16:creationId xmlns:a16="http://schemas.microsoft.com/office/drawing/2014/main" id="{24804439-25A2-48D7-DEA2-FADF078C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289" y="2133601"/>
            <a:ext cx="16286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FC0128"/>
                </a:solidFill>
              </a:rPr>
              <a:t>DC Power feed</a:t>
            </a:r>
            <a:endParaRPr lang="en-US" altLang="en-FR" sz="2400"/>
          </a:p>
        </p:txBody>
      </p:sp>
      <p:sp>
        <p:nvSpPr>
          <p:cNvPr id="87" name="Rectangle 83">
            <a:extLst>
              <a:ext uri="{FF2B5EF4-FFF2-40B4-BE49-F238E27FC236}">
                <a16:creationId xmlns:a16="http://schemas.microsoft.com/office/drawing/2014/main" id="{97248D5A-CC16-EBCE-02A1-805D2F078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538" y="3327400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88" name="Rectangle 84">
            <a:extLst>
              <a:ext uri="{FF2B5EF4-FFF2-40B4-BE49-F238E27FC236}">
                <a16:creationId xmlns:a16="http://schemas.microsoft.com/office/drawing/2014/main" id="{A3A46FF9-D30D-70C9-6D6F-CCEB2E9FF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025" y="338455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000000"/>
                </a:solidFill>
              </a:rPr>
              <a:t>3</a:t>
            </a:r>
            <a:endParaRPr lang="en-US" altLang="en-FR" sz="2400"/>
          </a:p>
        </p:txBody>
      </p:sp>
      <p:grpSp>
        <p:nvGrpSpPr>
          <p:cNvPr id="89" name="Group 85">
            <a:extLst>
              <a:ext uri="{FF2B5EF4-FFF2-40B4-BE49-F238E27FC236}">
                <a16:creationId xmlns:a16="http://schemas.microsoft.com/office/drawing/2014/main" id="{BC2751FD-36B9-1863-7D24-ACEB49842E6B}"/>
              </a:ext>
            </a:extLst>
          </p:cNvPr>
          <p:cNvGrpSpPr>
            <a:grpSpLocks/>
          </p:cNvGrpSpPr>
          <p:nvPr/>
        </p:nvGrpSpPr>
        <p:grpSpPr bwMode="auto">
          <a:xfrm>
            <a:off x="1933575" y="4343401"/>
            <a:ext cx="107950" cy="168275"/>
            <a:chOff x="358" y="2662"/>
            <a:chExt cx="71" cy="106"/>
          </a:xfrm>
        </p:grpSpPr>
        <p:sp>
          <p:nvSpPr>
            <p:cNvPr id="90" name="Line 86">
              <a:extLst>
                <a:ext uri="{FF2B5EF4-FFF2-40B4-BE49-F238E27FC236}">
                  <a16:creationId xmlns:a16="http://schemas.microsoft.com/office/drawing/2014/main" id="{882AA899-5C12-EC07-9078-E21F29BF5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" y="2662"/>
              <a:ext cx="19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91" name="Freeform 87">
              <a:extLst>
                <a:ext uri="{FF2B5EF4-FFF2-40B4-BE49-F238E27FC236}">
                  <a16:creationId xmlns:a16="http://schemas.microsoft.com/office/drawing/2014/main" id="{87BCC159-CE2A-8E47-D91B-BAE0B8D3C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" y="2664"/>
              <a:ext cx="71" cy="104"/>
            </a:xfrm>
            <a:custGeom>
              <a:avLst/>
              <a:gdLst>
                <a:gd name="T0" fmla="*/ 0 w 71"/>
                <a:gd name="T1" fmla="*/ 27 h 104"/>
                <a:gd name="T2" fmla="*/ 71 w 71"/>
                <a:gd name="T3" fmla="*/ 104 h 104"/>
                <a:gd name="T4" fmla="*/ 62 w 71"/>
                <a:gd name="T5" fmla="*/ 0 h 104"/>
                <a:gd name="T6" fmla="*/ 44 w 71"/>
                <a:gd name="T7" fmla="*/ 42 h 104"/>
                <a:gd name="T8" fmla="*/ 0 w 71"/>
                <a:gd name="T9" fmla="*/ 2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04">
                  <a:moveTo>
                    <a:pt x="0" y="27"/>
                  </a:moveTo>
                  <a:lnTo>
                    <a:pt x="71" y="104"/>
                  </a:lnTo>
                  <a:lnTo>
                    <a:pt x="62" y="0"/>
                  </a:lnTo>
                  <a:lnTo>
                    <a:pt x="44" y="42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92" name="Group 88">
            <a:extLst>
              <a:ext uri="{FF2B5EF4-FFF2-40B4-BE49-F238E27FC236}">
                <a16:creationId xmlns:a16="http://schemas.microsoft.com/office/drawing/2014/main" id="{6987CFC3-D56E-8DF1-1F1B-4DE0A9746FF9}"/>
              </a:ext>
            </a:extLst>
          </p:cNvPr>
          <p:cNvGrpSpPr>
            <a:grpSpLocks/>
          </p:cNvGrpSpPr>
          <p:nvPr/>
        </p:nvGrpSpPr>
        <p:grpSpPr bwMode="auto">
          <a:xfrm>
            <a:off x="1952626" y="2549526"/>
            <a:ext cx="100013" cy="207963"/>
            <a:chOff x="371" y="1532"/>
            <a:chExt cx="65" cy="131"/>
          </a:xfrm>
        </p:grpSpPr>
        <p:sp>
          <p:nvSpPr>
            <p:cNvPr id="93" name="Line 89">
              <a:extLst>
                <a:ext uri="{FF2B5EF4-FFF2-40B4-BE49-F238E27FC236}">
                  <a16:creationId xmlns:a16="http://schemas.microsoft.com/office/drawing/2014/main" id="{E0094899-4DA1-7EAF-FA2E-E0DAAEA7E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" y="1594"/>
              <a:ext cx="25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94" name="Freeform 90">
              <a:extLst>
                <a:ext uri="{FF2B5EF4-FFF2-40B4-BE49-F238E27FC236}">
                  <a16:creationId xmlns:a16="http://schemas.microsoft.com/office/drawing/2014/main" id="{503C1340-806E-828F-3C6F-31E93DE41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" y="1532"/>
              <a:ext cx="65" cy="105"/>
            </a:xfrm>
            <a:custGeom>
              <a:avLst/>
              <a:gdLst>
                <a:gd name="T0" fmla="*/ 64 w 65"/>
                <a:gd name="T1" fmla="*/ 105 h 105"/>
                <a:gd name="T2" fmla="*/ 65 w 65"/>
                <a:gd name="T3" fmla="*/ 0 h 105"/>
                <a:gd name="T4" fmla="*/ 0 w 65"/>
                <a:gd name="T5" fmla="*/ 82 h 105"/>
                <a:gd name="T6" fmla="*/ 42 w 65"/>
                <a:gd name="T7" fmla="*/ 64 h 105"/>
                <a:gd name="T8" fmla="*/ 64 w 65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5">
                  <a:moveTo>
                    <a:pt x="64" y="105"/>
                  </a:moveTo>
                  <a:lnTo>
                    <a:pt x="65" y="0"/>
                  </a:lnTo>
                  <a:lnTo>
                    <a:pt x="0" y="82"/>
                  </a:lnTo>
                  <a:lnTo>
                    <a:pt x="42" y="64"/>
                  </a:lnTo>
                  <a:lnTo>
                    <a:pt x="64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95" name="Group 91">
            <a:extLst>
              <a:ext uri="{FF2B5EF4-FFF2-40B4-BE49-F238E27FC236}">
                <a16:creationId xmlns:a16="http://schemas.microsoft.com/office/drawing/2014/main" id="{5F4DB237-B43F-01DD-3792-94181D2874F6}"/>
              </a:ext>
            </a:extLst>
          </p:cNvPr>
          <p:cNvGrpSpPr>
            <a:grpSpLocks/>
          </p:cNvGrpSpPr>
          <p:nvPr/>
        </p:nvGrpSpPr>
        <p:grpSpPr bwMode="auto">
          <a:xfrm>
            <a:off x="4183063" y="6019801"/>
            <a:ext cx="233362" cy="106363"/>
            <a:chOff x="1818" y="3718"/>
            <a:chExt cx="151" cy="67"/>
          </a:xfrm>
        </p:grpSpPr>
        <p:sp>
          <p:nvSpPr>
            <p:cNvPr id="96" name="Line 92">
              <a:extLst>
                <a:ext uri="{FF2B5EF4-FFF2-40B4-BE49-F238E27FC236}">
                  <a16:creationId xmlns:a16="http://schemas.microsoft.com/office/drawing/2014/main" id="{AC860CBC-6BC2-52C6-6B37-646964163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8" y="3749"/>
              <a:ext cx="85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97" name="Freeform 93">
              <a:extLst>
                <a:ext uri="{FF2B5EF4-FFF2-40B4-BE49-F238E27FC236}">
                  <a16:creationId xmlns:a16="http://schemas.microsoft.com/office/drawing/2014/main" id="{10446B7A-D87C-49F5-E1BE-2D8BD580C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" y="3718"/>
              <a:ext cx="101" cy="67"/>
            </a:xfrm>
            <a:custGeom>
              <a:avLst/>
              <a:gdLst>
                <a:gd name="T0" fmla="*/ 0 w 101"/>
                <a:gd name="T1" fmla="*/ 67 h 67"/>
                <a:gd name="T2" fmla="*/ 101 w 101"/>
                <a:gd name="T3" fmla="*/ 39 h 67"/>
                <a:gd name="T4" fmla="*/ 4 w 101"/>
                <a:gd name="T5" fmla="*/ 0 h 67"/>
                <a:gd name="T6" fmla="*/ 33 w 101"/>
                <a:gd name="T7" fmla="*/ 35 h 67"/>
                <a:gd name="T8" fmla="*/ 0 w 101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67">
                  <a:moveTo>
                    <a:pt x="0" y="67"/>
                  </a:moveTo>
                  <a:lnTo>
                    <a:pt x="101" y="39"/>
                  </a:lnTo>
                  <a:lnTo>
                    <a:pt x="4" y="0"/>
                  </a:lnTo>
                  <a:lnTo>
                    <a:pt x="33" y="35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98" name="Group 94">
            <a:extLst>
              <a:ext uri="{FF2B5EF4-FFF2-40B4-BE49-F238E27FC236}">
                <a16:creationId xmlns:a16="http://schemas.microsoft.com/office/drawing/2014/main" id="{184AAC04-FA9D-EE6B-E133-ED2867DE571A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5367339"/>
            <a:ext cx="160338" cy="141287"/>
            <a:chOff x="800" y="3307"/>
            <a:chExt cx="104" cy="89"/>
          </a:xfrm>
        </p:grpSpPr>
        <p:sp>
          <p:nvSpPr>
            <p:cNvPr id="99" name="Line 95">
              <a:extLst>
                <a:ext uri="{FF2B5EF4-FFF2-40B4-BE49-F238E27FC236}">
                  <a16:creationId xmlns:a16="http://schemas.microsoft.com/office/drawing/2014/main" id="{DC0E7FF1-C031-683E-A7CF-2BFA0521B7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50" y="3349"/>
              <a:ext cx="54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00" name="Freeform 96">
              <a:extLst>
                <a:ext uri="{FF2B5EF4-FFF2-40B4-BE49-F238E27FC236}">
                  <a16:creationId xmlns:a16="http://schemas.microsoft.com/office/drawing/2014/main" id="{3718BFAD-F06D-BC15-3FAD-3825E6350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3307"/>
              <a:ext cx="98" cy="89"/>
            </a:xfrm>
            <a:custGeom>
              <a:avLst/>
              <a:gdLst>
                <a:gd name="T0" fmla="*/ 98 w 98"/>
                <a:gd name="T1" fmla="*/ 38 h 89"/>
                <a:gd name="T2" fmla="*/ 0 w 98"/>
                <a:gd name="T3" fmla="*/ 0 h 89"/>
                <a:gd name="T4" fmla="*/ 54 w 98"/>
                <a:gd name="T5" fmla="*/ 89 h 89"/>
                <a:gd name="T6" fmla="*/ 52 w 98"/>
                <a:gd name="T7" fmla="*/ 44 h 89"/>
                <a:gd name="T8" fmla="*/ 98 w 98"/>
                <a:gd name="T9" fmla="*/ 3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89">
                  <a:moveTo>
                    <a:pt x="98" y="38"/>
                  </a:moveTo>
                  <a:lnTo>
                    <a:pt x="0" y="0"/>
                  </a:lnTo>
                  <a:lnTo>
                    <a:pt x="54" y="89"/>
                  </a:lnTo>
                  <a:lnTo>
                    <a:pt x="52" y="44"/>
                  </a:lnTo>
                  <a:lnTo>
                    <a:pt x="98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01" name="Rectangle 97">
            <a:extLst>
              <a:ext uri="{FF2B5EF4-FFF2-40B4-BE49-F238E27FC236}">
                <a16:creationId xmlns:a16="http://schemas.microsoft.com/office/drawing/2014/main" id="{2F2DDD09-AF34-7050-268B-84DE6DC3B1C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356409" y="3385752"/>
            <a:ext cx="6796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>
                <a:solidFill>
                  <a:srgbClr val="000000"/>
                </a:solidFill>
              </a:rPr>
              <a:t>Octant</a:t>
            </a:r>
            <a:endParaRPr lang="en-US" altLang="en-FR" sz="2400"/>
          </a:p>
        </p:txBody>
      </p:sp>
      <p:grpSp>
        <p:nvGrpSpPr>
          <p:cNvPr id="102" name="Group 98">
            <a:extLst>
              <a:ext uri="{FF2B5EF4-FFF2-40B4-BE49-F238E27FC236}">
                <a16:creationId xmlns:a16="http://schemas.microsoft.com/office/drawing/2014/main" id="{28368512-A3E1-C092-F658-E8638DEDA88C}"/>
              </a:ext>
            </a:extLst>
          </p:cNvPr>
          <p:cNvGrpSpPr>
            <a:grpSpLocks/>
          </p:cNvGrpSpPr>
          <p:nvPr/>
        </p:nvGrpSpPr>
        <p:grpSpPr bwMode="auto">
          <a:xfrm>
            <a:off x="2408238" y="3194051"/>
            <a:ext cx="620712" cy="106363"/>
            <a:chOff x="661" y="2016"/>
            <a:chExt cx="403" cy="67"/>
          </a:xfrm>
        </p:grpSpPr>
        <p:sp>
          <p:nvSpPr>
            <p:cNvPr id="103" name="Rectangle 99">
              <a:extLst>
                <a:ext uri="{FF2B5EF4-FFF2-40B4-BE49-F238E27FC236}">
                  <a16:creationId xmlns:a16="http://schemas.microsoft.com/office/drawing/2014/main" id="{1BD97C66-1315-F825-7EB8-AD4725363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04" name="Rectangle 100">
              <a:extLst>
                <a:ext uri="{FF2B5EF4-FFF2-40B4-BE49-F238E27FC236}">
                  <a16:creationId xmlns:a16="http://schemas.microsoft.com/office/drawing/2014/main" id="{4C2B2E50-22E8-123E-6AC2-120170773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05" name="Rectangle 101">
              <a:extLst>
                <a:ext uri="{FF2B5EF4-FFF2-40B4-BE49-F238E27FC236}">
                  <a16:creationId xmlns:a16="http://schemas.microsoft.com/office/drawing/2014/main" id="{EACFFE98-2033-741F-FAC2-D977EA7C7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06" name="Rectangle 102">
              <a:extLst>
                <a:ext uri="{FF2B5EF4-FFF2-40B4-BE49-F238E27FC236}">
                  <a16:creationId xmlns:a16="http://schemas.microsoft.com/office/drawing/2014/main" id="{63553565-B449-93B2-74EF-E2D4A5A95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07" name="Rectangle 103">
              <a:extLst>
                <a:ext uri="{FF2B5EF4-FFF2-40B4-BE49-F238E27FC236}">
                  <a16:creationId xmlns:a16="http://schemas.microsoft.com/office/drawing/2014/main" id="{7D0EB53C-EBBA-2E27-E90B-66BA36476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08" name="Rectangle 104">
              <a:extLst>
                <a:ext uri="{FF2B5EF4-FFF2-40B4-BE49-F238E27FC236}">
                  <a16:creationId xmlns:a16="http://schemas.microsoft.com/office/drawing/2014/main" id="{F78FA0E4-8705-BC46-1A6D-EDE99E13A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09" name="Rectangle 105">
              <a:extLst>
                <a:ext uri="{FF2B5EF4-FFF2-40B4-BE49-F238E27FC236}">
                  <a16:creationId xmlns:a16="http://schemas.microsoft.com/office/drawing/2014/main" id="{AF08E1A3-93B6-C983-03E1-DDA87339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" y="2046"/>
              <a:ext cx="1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10" name="Freeform 106">
              <a:extLst>
                <a:ext uri="{FF2B5EF4-FFF2-40B4-BE49-F238E27FC236}">
                  <a16:creationId xmlns:a16="http://schemas.microsoft.com/office/drawing/2014/main" id="{E11D28B4-8551-8E11-311F-F0F0EE40D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" y="2016"/>
              <a:ext cx="99" cy="67"/>
            </a:xfrm>
            <a:custGeom>
              <a:avLst/>
              <a:gdLst>
                <a:gd name="T0" fmla="*/ 99 w 99"/>
                <a:gd name="T1" fmla="*/ 0 h 67"/>
                <a:gd name="T2" fmla="*/ 0 w 99"/>
                <a:gd name="T3" fmla="*/ 34 h 67"/>
                <a:gd name="T4" fmla="*/ 99 w 99"/>
                <a:gd name="T5" fmla="*/ 67 h 67"/>
                <a:gd name="T6" fmla="*/ 68 w 99"/>
                <a:gd name="T7" fmla="*/ 34 h 67"/>
                <a:gd name="T8" fmla="*/ 99 w 99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67">
                  <a:moveTo>
                    <a:pt x="99" y="0"/>
                  </a:moveTo>
                  <a:lnTo>
                    <a:pt x="0" y="34"/>
                  </a:lnTo>
                  <a:lnTo>
                    <a:pt x="99" y="67"/>
                  </a:lnTo>
                  <a:lnTo>
                    <a:pt x="68" y="3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11" name="Group 107">
            <a:extLst>
              <a:ext uri="{FF2B5EF4-FFF2-40B4-BE49-F238E27FC236}">
                <a16:creationId xmlns:a16="http://schemas.microsoft.com/office/drawing/2014/main" id="{FFFB3116-76FF-44D6-D994-6F7CA1FB5DCB}"/>
              </a:ext>
            </a:extLst>
          </p:cNvPr>
          <p:cNvGrpSpPr>
            <a:grpSpLocks/>
          </p:cNvGrpSpPr>
          <p:nvPr/>
        </p:nvGrpSpPr>
        <p:grpSpPr bwMode="auto">
          <a:xfrm>
            <a:off x="2398713" y="3746501"/>
            <a:ext cx="620712" cy="106363"/>
            <a:chOff x="661" y="2208"/>
            <a:chExt cx="403" cy="67"/>
          </a:xfrm>
        </p:grpSpPr>
        <p:sp>
          <p:nvSpPr>
            <p:cNvPr id="112" name="Rectangle 108">
              <a:extLst>
                <a:ext uri="{FF2B5EF4-FFF2-40B4-BE49-F238E27FC236}">
                  <a16:creationId xmlns:a16="http://schemas.microsoft.com/office/drawing/2014/main" id="{DC0D8F9B-F59B-1E5D-9D37-F5C04928A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13" name="Rectangle 109">
              <a:extLst>
                <a:ext uri="{FF2B5EF4-FFF2-40B4-BE49-F238E27FC236}">
                  <a16:creationId xmlns:a16="http://schemas.microsoft.com/office/drawing/2014/main" id="{EAC96BB9-B14D-5508-5D2A-775DBFDC2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14" name="Rectangle 110">
              <a:extLst>
                <a:ext uri="{FF2B5EF4-FFF2-40B4-BE49-F238E27FC236}">
                  <a16:creationId xmlns:a16="http://schemas.microsoft.com/office/drawing/2014/main" id="{2D8A3349-28A5-FB41-F6D8-9D5278519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15" name="Rectangle 111">
              <a:extLst>
                <a:ext uri="{FF2B5EF4-FFF2-40B4-BE49-F238E27FC236}">
                  <a16:creationId xmlns:a16="http://schemas.microsoft.com/office/drawing/2014/main" id="{B60C0378-4B94-4F69-7188-A0D095DA6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16" name="Rectangle 112">
              <a:extLst>
                <a:ext uri="{FF2B5EF4-FFF2-40B4-BE49-F238E27FC236}">
                  <a16:creationId xmlns:a16="http://schemas.microsoft.com/office/drawing/2014/main" id="{F8E953BA-A4F6-D13C-82F6-2FFD05C69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17" name="Rectangle 113">
              <a:extLst>
                <a:ext uri="{FF2B5EF4-FFF2-40B4-BE49-F238E27FC236}">
                  <a16:creationId xmlns:a16="http://schemas.microsoft.com/office/drawing/2014/main" id="{19756106-DB14-E5B6-2AD3-D0904C754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18" name="Rectangle 114">
              <a:extLst>
                <a:ext uri="{FF2B5EF4-FFF2-40B4-BE49-F238E27FC236}">
                  <a16:creationId xmlns:a16="http://schemas.microsoft.com/office/drawing/2014/main" id="{35E5B1C2-13B5-C260-4171-8AEA40726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" y="2238"/>
              <a:ext cx="1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19" name="Freeform 115">
              <a:extLst>
                <a:ext uri="{FF2B5EF4-FFF2-40B4-BE49-F238E27FC236}">
                  <a16:creationId xmlns:a16="http://schemas.microsoft.com/office/drawing/2014/main" id="{B3A606C2-3DC9-38F0-5923-6AC1B544E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" y="2208"/>
              <a:ext cx="99" cy="67"/>
            </a:xfrm>
            <a:custGeom>
              <a:avLst/>
              <a:gdLst>
                <a:gd name="T0" fmla="*/ 99 w 99"/>
                <a:gd name="T1" fmla="*/ 0 h 67"/>
                <a:gd name="T2" fmla="*/ 0 w 99"/>
                <a:gd name="T3" fmla="*/ 34 h 67"/>
                <a:gd name="T4" fmla="*/ 99 w 99"/>
                <a:gd name="T5" fmla="*/ 67 h 67"/>
                <a:gd name="T6" fmla="*/ 68 w 99"/>
                <a:gd name="T7" fmla="*/ 34 h 67"/>
                <a:gd name="T8" fmla="*/ 99 w 99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67">
                  <a:moveTo>
                    <a:pt x="99" y="0"/>
                  </a:moveTo>
                  <a:lnTo>
                    <a:pt x="0" y="34"/>
                  </a:lnTo>
                  <a:lnTo>
                    <a:pt x="99" y="67"/>
                  </a:lnTo>
                  <a:lnTo>
                    <a:pt x="68" y="3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20" name="Rectangle 116">
            <a:extLst>
              <a:ext uri="{FF2B5EF4-FFF2-40B4-BE49-F238E27FC236}">
                <a16:creationId xmlns:a16="http://schemas.microsoft.com/office/drawing/2014/main" id="{F6226E71-062F-792E-A3A7-DEBCAF1F6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6" y="3355975"/>
            <a:ext cx="9048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21" name="Rectangle 117">
            <a:extLst>
              <a:ext uri="{FF2B5EF4-FFF2-40B4-BE49-F238E27FC236}">
                <a16:creationId xmlns:a16="http://schemas.microsoft.com/office/drawing/2014/main" id="{5C86712C-635D-9960-0628-111AD5077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214" y="3414713"/>
            <a:ext cx="8175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sz="1400">
                <a:solidFill>
                  <a:srgbClr val="FC0128"/>
                </a:solidFill>
              </a:rPr>
              <a:t>DC Power</a:t>
            </a:r>
            <a:endParaRPr lang="en-US" altLang="en-FR" sz="2400"/>
          </a:p>
        </p:txBody>
      </p:sp>
      <p:grpSp>
        <p:nvGrpSpPr>
          <p:cNvPr id="122" name="Group 118">
            <a:extLst>
              <a:ext uri="{FF2B5EF4-FFF2-40B4-BE49-F238E27FC236}">
                <a16:creationId xmlns:a16="http://schemas.microsoft.com/office/drawing/2014/main" id="{F1C95D82-9ED5-CBAB-6A24-2D254E2E47F0}"/>
              </a:ext>
            </a:extLst>
          </p:cNvPr>
          <p:cNvGrpSpPr>
            <a:grpSpLocks/>
          </p:cNvGrpSpPr>
          <p:nvPr/>
        </p:nvGrpSpPr>
        <p:grpSpPr bwMode="auto">
          <a:xfrm>
            <a:off x="4649789" y="1466851"/>
            <a:ext cx="103187" cy="600075"/>
            <a:chOff x="2037" y="850"/>
            <a:chExt cx="67" cy="378"/>
          </a:xfrm>
        </p:grpSpPr>
        <p:sp>
          <p:nvSpPr>
            <p:cNvPr id="123" name="Rectangle 119">
              <a:extLst>
                <a:ext uri="{FF2B5EF4-FFF2-40B4-BE49-F238E27FC236}">
                  <a16:creationId xmlns:a16="http://schemas.microsoft.com/office/drawing/2014/main" id="{539CCC3C-EBB6-0959-BC3B-EAC8A9CA0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916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24" name="Rectangle 120">
              <a:extLst>
                <a:ext uri="{FF2B5EF4-FFF2-40B4-BE49-F238E27FC236}">
                  <a16:creationId xmlns:a16="http://schemas.microsoft.com/office/drawing/2014/main" id="{4744E139-A4FF-4A5A-729B-E731D1E6F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972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25" name="Rectangle 121">
              <a:extLst>
                <a:ext uri="{FF2B5EF4-FFF2-40B4-BE49-F238E27FC236}">
                  <a16:creationId xmlns:a16="http://schemas.microsoft.com/office/drawing/2014/main" id="{354340BA-FACB-D9F9-3A77-7E2904E58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1028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26" name="Rectangle 122">
              <a:extLst>
                <a:ext uri="{FF2B5EF4-FFF2-40B4-BE49-F238E27FC236}">
                  <a16:creationId xmlns:a16="http://schemas.microsoft.com/office/drawing/2014/main" id="{85F4EBF4-6C82-400D-FF30-C9F01EFA9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1084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27" name="Rectangle 123">
              <a:extLst>
                <a:ext uri="{FF2B5EF4-FFF2-40B4-BE49-F238E27FC236}">
                  <a16:creationId xmlns:a16="http://schemas.microsoft.com/office/drawing/2014/main" id="{87E83238-FEDE-F971-5F51-AF58E5CBD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1140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28" name="Rectangle 124">
              <a:extLst>
                <a:ext uri="{FF2B5EF4-FFF2-40B4-BE49-F238E27FC236}">
                  <a16:creationId xmlns:a16="http://schemas.microsoft.com/office/drawing/2014/main" id="{4CDC2054-2888-C14D-EEF4-161483036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1196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29" name="Freeform 125">
              <a:extLst>
                <a:ext uri="{FF2B5EF4-FFF2-40B4-BE49-F238E27FC236}">
                  <a16:creationId xmlns:a16="http://schemas.microsoft.com/office/drawing/2014/main" id="{89FBF47B-2694-0266-A8E2-4A5041228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850"/>
              <a:ext cx="67" cy="99"/>
            </a:xfrm>
            <a:custGeom>
              <a:avLst/>
              <a:gdLst>
                <a:gd name="T0" fmla="*/ 67 w 67"/>
                <a:gd name="T1" fmla="*/ 99 h 99"/>
                <a:gd name="T2" fmla="*/ 33 w 67"/>
                <a:gd name="T3" fmla="*/ 0 h 99"/>
                <a:gd name="T4" fmla="*/ 0 w 67"/>
                <a:gd name="T5" fmla="*/ 99 h 99"/>
                <a:gd name="T6" fmla="*/ 33 w 67"/>
                <a:gd name="T7" fmla="*/ 68 h 99"/>
                <a:gd name="T8" fmla="*/ 67 w 67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9">
                  <a:moveTo>
                    <a:pt x="67" y="99"/>
                  </a:moveTo>
                  <a:lnTo>
                    <a:pt x="33" y="0"/>
                  </a:lnTo>
                  <a:lnTo>
                    <a:pt x="0" y="99"/>
                  </a:lnTo>
                  <a:lnTo>
                    <a:pt x="33" y="68"/>
                  </a:lnTo>
                  <a:lnTo>
                    <a:pt x="67" y="99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30" name="Group 126">
            <a:extLst>
              <a:ext uri="{FF2B5EF4-FFF2-40B4-BE49-F238E27FC236}">
                <a16:creationId xmlns:a16="http://schemas.microsoft.com/office/drawing/2014/main" id="{8F3D50CE-5221-3855-476B-DC5BD0583771}"/>
              </a:ext>
            </a:extLst>
          </p:cNvPr>
          <p:cNvGrpSpPr>
            <a:grpSpLocks/>
          </p:cNvGrpSpPr>
          <p:nvPr/>
        </p:nvGrpSpPr>
        <p:grpSpPr bwMode="auto">
          <a:xfrm>
            <a:off x="4089400" y="1457326"/>
            <a:ext cx="103188" cy="600075"/>
            <a:chOff x="1835" y="850"/>
            <a:chExt cx="67" cy="378"/>
          </a:xfrm>
        </p:grpSpPr>
        <p:sp>
          <p:nvSpPr>
            <p:cNvPr id="131" name="Rectangle 127">
              <a:extLst>
                <a:ext uri="{FF2B5EF4-FFF2-40B4-BE49-F238E27FC236}">
                  <a16:creationId xmlns:a16="http://schemas.microsoft.com/office/drawing/2014/main" id="{9458B9B3-18B0-BF1A-8C8E-27073EDBB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916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32" name="Rectangle 128">
              <a:extLst>
                <a:ext uri="{FF2B5EF4-FFF2-40B4-BE49-F238E27FC236}">
                  <a16:creationId xmlns:a16="http://schemas.microsoft.com/office/drawing/2014/main" id="{82F78307-5487-9C06-0BCD-B0C2436F8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972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33" name="Rectangle 129">
              <a:extLst>
                <a:ext uri="{FF2B5EF4-FFF2-40B4-BE49-F238E27FC236}">
                  <a16:creationId xmlns:a16="http://schemas.microsoft.com/office/drawing/2014/main" id="{BA2F43AB-0F2E-C4A3-F7FD-C116F84F9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1028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34" name="Rectangle 130">
              <a:extLst>
                <a:ext uri="{FF2B5EF4-FFF2-40B4-BE49-F238E27FC236}">
                  <a16:creationId xmlns:a16="http://schemas.microsoft.com/office/drawing/2014/main" id="{C1C340B6-23AF-F499-3361-60837BF9D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1084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35" name="Rectangle 131">
              <a:extLst>
                <a:ext uri="{FF2B5EF4-FFF2-40B4-BE49-F238E27FC236}">
                  <a16:creationId xmlns:a16="http://schemas.microsoft.com/office/drawing/2014/main" id="{CE8210EC-B39D-A033-693C-135766127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1140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36" name="Rectangle 132">
              <a:extLst>
                <a:ext uri="{FF2B5EF4-FFF2-40B4-BE49-F238E27FC236}">
                  <a16:creationId xmlns:a16="http://schemas.microsoft.com/office/drawing/2014/main" id="{AEACA9D6-4725-CE7D-3E3E-8E1FB4278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1196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37" name="Freeform 133">
              <a:extLst>
                <a:ext uri="{FF2B5EF4-FFF2-40B4-BE49-F238E27FC236}">
                  <a16:creationId xmlns:a16="http://schemas.microsoft.com/office/drawing/2014/main" id="{E0AD3D19-D80C-F6D3-3876-81C67247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" y="850"/>
              <a:ext cx="67" cy="99"/>
            </a:xfrm>
            <a:custGeom>
              <a:avLst/>
              <a:gdLst>
                <a:gd name="T0" fmla="*/ 67 w 67"/>
                <a:gd name="T1" fmla="*/ 99 h 99"/>
                <a:gd name="T2" fmla="*/ 33 w 67"/>
                <a:gd name="T3" fmla="*/ 0 h 99"/>
                <a:gd name="T4" fmla="*/ 0 w 67"/>
                <a:gd name="T5" fmla="*/ 99 h 99"/>
                <a:gd name="T6" fmla="*/ 33 w 67"/>
                <a:gd name="T7" fmla="*/ 68 h 99"/>
                <a:gd name="T8" fmla="*/ 67 w 67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9">
                  <a:moveTo>
                    <a:pt x="67" y="99"/>
                  </a:moveTo>
                  <a:lnTo>
                    <a:pt x="33" y="0"/>
                  </a:lnTo>
                  <a:lnTo>
                    <a:pt x="0" y="99"/>
                  </a:lnTo>
                  <a:lnTo>
                    <a:pt x="33" y="68"/>
                  </a:lnTo>
                  <a:lnTo>
                    <a:pt x="67" y="99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38" name="Group 134">
            <a:extLst>
              <a:ext uri="{FF2B5EF4-FFF2-40B4-BE49-F238E27FC236}">
                <a16:creationId xmlns:a16="http://schemas.microsoft.com/office/drawing/2014/main" id="{AF8AB42F-DB84-D9A1-D2AB-5871E8CAA2C3}"/>
              </a:ext>
            </a:extLst>
          </p:cNvPr>
          <p:cNvGrpSpPr>
            <a:grpSpLocks/>
          </p:cNvGrpSpPr>
          <p:nvPr/>
        </p:nvGrpSpPr>
        <p:grpSpPr bwMode="auto">
          <a:xfrm>
            <a:off x="5827713" y="3195638"/>
            <a:ext cx="620712" cy="106362"/>
            <a:chOff x="2874" y="2017"/>
            <a:chExt cx="403" cy="67"/>
          </a:xfrm>
        </p:grpSpPr>
        <p:sp>
          <p:nvSpPr>
            <p:cNvPr id="139" name="Rectangle 135">
              <a:extLst>
                <a:ext uri="{FF2B5EF4-FFF2-40B4-BE49-F238E27FC236}">
                  <a16:creationId xmlns:a16="http://schemas.microsoft.com/office/drawing/2014/main" id="{182A7E0A-EE85-BD85-77F3-EB820FA38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40" name="Rectangle 136">
              <a:extLst>
                <a:ext uri="{FF2B5EF4-FFF2-40B4-BE49-F238E27FC236}">
                  <a16:creationId xmlns:a16="http://schemas.microsoft.com/office/drawing/2014/main" id="{EEC03C03-0ACB-6BB7-6F40-6AED76ED1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41" name="Rectangle 137">
              <a:extLst>
                <a:ext uri="{FF2B5EF4-FFF2-40B4-BE49-F238E27FC236}">
                  <a16:creationId xmlns:a16="http://schemas.microsoft.com/office/drawing/2014/main" id="{18B3083D-97EE-3ECC-02FC-7AF6AC1BA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42" name="Rectangle 138">
              <a:extLst>
                <a:ext uri="{FF2B5EF4-FFF2-40B4-BE49-F238E27FC236}">
                  <a16:creationId xmlns:a16="http://schemas.microsoft.com/office/drawing/2014/main" id="{6852D95D-14A1-6454-9E24-6395C6CFC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43" name="Rectangle 139">
              <a:extLst>
                <a:ext uri="{FF2B5EF4-FFF2-40B4-BE49-F238E27FC236}">
                  <a16:creationId xmlns:a16="http://schemas.microsoft.com/office/drawing/2014/main" id="{E0E71BEA-DD77-C283-793A-77E9231E1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44" name="Rectangle 140">
              <a:extLst>
                <a:ext uri="{FF2B5EF4-FFF2-40B4-BE49-F238E27FC236}">
                  <a16:creationId xmlns:a16="http://schemas.microsoft.com/office/drawing/2014/main" id="{9E3D02EC-E2CB-43EF-87D4-C737D545E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9" y="2046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45" name="Rectangle 141">
              <a:extLst>
                <a:ext uri="{FF2B5EF4-FFF2-40B4-BE49-F238E27FC236}">
                  <a16:creationId xmlns:a16="http://schemas.microsoft.com/office/drawing/2014/main" id="{B947E1C3-7829-030F-A325-83A2D2832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2046"/>
              <a:ext cx="1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46" name="Freeform 142">
              <a:extLst>
                <a:ext uri="{FF2B5EF4-FFF2-40B4-BE49-F238E27FC236}">
                  <a16:creationId xmlns:a16="http://schemas.microsoft.com/office/drawing/2014/main" id="{3F0B94F4-4095-E3A6-F483-79F7A7C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2017"/>
              <a:ext cx="99" cy="67"/>
            </a:xfrm>
            <a:custGeom>
              <a:avLst/>
              <a:gdLst>
                <a:gd name="T0" fmla="*/ 0 w 99"/>
                <a:gd name="T1" fmla="*/ 67 h 67"/>
                <a:gd name="T2" fmla="*/ 99 w 99"/>
                <a:gd name="T3" fmla="*/ 33 h 67"/>
                <a:gd name="T4" fmla="*/ 0 w 99"/>
                <a:gd name="T5" fmla="*/ 0 h 67"/>
                <a:gd name="T6" fmla="*/ 31 w 99"/>
                <a:gd name="T7" fmla="*/ 33 h 67"/>
                <a:gd name="T8" fmla="*/ 0 w 99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67">
                  <a:moveTo>
                    <a:pt x="0" y="67"/>
                  </a:moveTo>
                  <a:lnTo>
                    <a:pt x="99" y="33"/>
                  </a:lnTo>
                  <a:lnTo>
                    <a:pt x="0" y="0"/>
                  </a:lnTo>
                  <a:lnTo>
                    <a:pt x="31" y="33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47" name="Group 143">
            <a:extLst>
              <a:ext uri="{FF2B5EF4-FFF2-40B4-BE49-F238E27FC236}">
                <a16:creationId xmlns:a16="http://schemas.microsoft.com/office/drawing/2014/main" id="{CE4E115E-142C-A029-D88C-2B1407F99BAE}"/>
              </a:ext>
            </a:extLst>
          </p:cNvPr>
          <p:cNvGrpSpPr>
            <a:grpSpLocks/>
          </p:cNvGrpSpPr>
          <p:nvPr/>
        </p:nvGrpSpPr>
        <p:grpSpPr bwMode="auto">
          <a:xfrm>
            <a:off x="5827713" y="3738563"/>
            <a:ext cx="620712" cy="106362"/>
            <a:chOff x="2874" y="2209"/>
            <a:chExt cx="403" cy="67"/>
          </a:xfrm>
        </p:grpSpPr>
        <p:sp>
          <p:nvSpPr>
            <p:cNvPr id="148" name="Rectangle 144">
              <a:extLst>
                <a:ext uri="{FF2B5EF4-FFF2-40B4-BE49-F238E27FC236}">
                  <a16:creationId xmlns:a16="http://schemas.microsoft.com/office/drawing/2014/main" id="{F6BF81E9-B7F1-7FA0-DFC5-3AED2E964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49" name="Rectangle 145">
              <a:extLst>
                <a:ext uri="{FF2B5EF4-FFF2-40B4-BE49-F238E27FC236}">
                  <a16:creationId xmlns:a16="http://schemas.microsoft.com/office/drawing/2014/main" id="{3BF2D935-ABBC-BAD6-E40E-8738411F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50" name="Rectangle 146">
              <a:extLst>
                <a:ext uri="{FF2B5EF4-FFF2-40B4-BE49-F238E27FC236}">
                  <a16:creationId xmlns:a16="http://schemas.microsoft.com/office/drawing/2014/main" id="{ECE6E4BE-6260-6BE2-AB75-21379668B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51" name="Rectangle 147">
              <a:extLst>
                <a:ext uri="{FF2B5EF4-FFF2-40B4-BE49-F238E27FC236}">
                  <a16:creationId xmlns:a16="http://schemas.microsoft.com/office/drawing/2014/main" id="{59FC7318-A121-6F4F-0229-17F985E9D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52" name="Rectangle 148">
              <a:extLst>
                <a:ext uri="{FF2B5EF4-FFF2-40B4-BE49-F238E27FC236}">
                  <a16:creationId xmlns:a16="http://schemas.microsoft.com/office/drawing/2014/main" id="{D5D1B4A0-AD72-C348-1639-D4AE06B4B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53" name="Rectangle 149">
              <a:extLst>
                <a:ext uri="{FF2B5EF4-FFF2-40B4-BE49-F238E27FC236}">
                  <a16:creationId xmlns:a16="http://schemas.microsoft.com/office/drawing/2014/main" id="{03130984-5297-25EE-FC1A-77EF348BD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9" y="2238"/>
              <a:ext cx="32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54" name="Rectangle 150">
              <a:extLst>
                <a:ext uri="{FF2B5EF4-FFF2-40B4-BE49-F238E27FC236}">
                  <a16:creationId xmlns:a16="http://schemas.microsoft.com/office/drawing/2014/main" id="{AF97CAA3-F1A2-6237-2B0E-DE74339E4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2238"/>
              <a:ext cx="1" cy="8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55" name="Freeform 151">
              <a:extLst>
                <a:ext uri="{FF2B5EF4-FFF2-40B4-BE49-F238E27FC236}">
                  <a16:creationId xmlns:a16="http://schemas.microsoft.com/office/drawing/2014/main" id="{8009B963-D93E-20B3-A664-4AD662EE9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" y="2209"/>
              <a:ext cx="99" cy="67"/>
            </a:xfrm>
            <a:custGeom>
              <a:avLst/>
              <a:gdLst>
                <a:gd name="T0" fmla="*/ 0 w 99"/>
                <a:gd name="T1" fmla="*/ 67 h 67"/>
                <a:gd name="T2" fmla="*/ 99 w 99"/>
                <a:gd name="T3" fmla="*/ 33 h 67"/>
                <a:gd name="T4" fmla="*/ 0 w 99"/>
                <a:gd name="T5" fmla="*/ 0 h 67"/>
                <a:gd name="T6" fmla="*/ 31 w 99"/>
                <a:gd name="T7" fmla="*/ 33 h 67"/>
                <a:gd name="T8" fmla="*/ 0 w 99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67">
                  <a:moveTo>
                    <a:pt x="0" y="67"/>
                  </a:moveTo>
                  <a:lnTo>
                    <a:pt x="99" y="33"/>
                  </a:lnTo>
                  <a:lnTo>
                    <a:pt x="0" y="0"/>
                  </a:lnTo>
                  <a:lnTo>
                    <a:pt x="31" y="33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56" name="Group 152">
            <a:extLst>
              <a:ext uri="{FF2B5EF4-FFF2-40B4-BE49-F238E27FC236}">
                <a16:creationId xmlns:a16="http://schemas.microsoft.com/office/drawing/2014/main" id="{81ABEFA8-EE89-0683-0127-00CDC4369285}"/>
              </a:ext>
            </a:extLst>
          </p:cNvPr>
          <p:cNvGrpSpPr>
            <a:grpSpLocks/>
          </p:cNvGrpSpPr>
          <p:nvPr/>
        </p:nvGrpSpPr>
        <p:grpSpPr bwMode="auto">
          <a:xfrm>
            <a:off x="4124325" y="4991101"/>
            <a:ext cx="103188" cy="600075"/>
            <a:chOff x="1834" y="3064"/>
            <a:chExt cx="67" cy="378"/>
          </a:xfrm>
        </p:grpSpPr>
        <p:sp>
          <p:nvSpPr>
            <p:cNvPr id="157" name="Rectangle 153">
              <a:extLst>
                <a:ext uri="{FF2B5EF4-FFF2-40B4-BE49-F238E27FC236}">
                  <a16:creationId xmlns:a16="http://schemas.microsoft.com/office/drawing/2014/main" id="{96787A3B-133E-5CAB-AA13-90A7377A3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3344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58" name="Rectangle 154">
              <a:extLst>
                <a:ext uri="{FF2B5EF4-FFF2-40B4-BE49-F238E27FC236}">
                  <a16:creationId xmlns:a16="http://schemas.microsoft.com/office/drawing/2014/main" id="{DCEEE520-E2C1-492F-889C-FD62C9BAC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3288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59" name="Rectangle 155">
              <a:extLst>
                <a:ext uri="{FF2B5EF4-FFF2-40B4-BE49-F238E27FC236}">
                  <a16:creationId xmlns:a16="http://schemas.microsoft.com/office/drawing/2014/main" id="{64B4CCC8-2E48-6E73-6E5A-1AE7954B7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3232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60" name="Rectangle 156">
              <a:extLst>
                <a:ext uri="{FF2B5EF4-FFF2-40B4-BE49-F238E27FC236}">
                  <a16:creationId xmlns:a16="http://schemas.microsoft.com/office/drawing/2014/main" id="{BB9D968F-2463-0160-543C-A3E8C3BC1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3176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61" name="Rectangle 157">
              <a:extLst>
                <a:ext uri="{FF2B5EF4-FFF2-40B4-BE49-F238E27FC236}">
                  <a16:creationId xmlns:a16="http://schemas.microsoft.com/office/drawing/2014/main" id="{C8B31444-5D1E-7924-E19C-A39AE4544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3120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62" name="Rectangle 158">
              <a:extLst>
                <a:ext uri="{FF2B5EF4-FFF2-40B4-BE49-F238E27FC236}">
                  <a16:creationId xmlns:a16="http://schemas.microsoft.com/office/drawing/2014/main" id="{10637876-8094-0095-6583-8C7276517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3064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63" name="Freeform 159">
              <a:extLst>
                <a:ext uri="{FF2B5EF4-FFF2-40B4-BE49-F238E27FC236}">
                  <a16:creationId xmlns:a16="http://schemas.microsoft.com/office/drawing/2014/main" id="{C0A8C31E-88D9-4DB4-C170-0F5D8D6C8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3343"/>
              <a:ext cx="67" cy="99"/>
            </a:xfrm>
            <a:custGeom>
              <a:avLst/>
              <a:gdLst>
                <a:gd name="T0" fmla="*/ 0 w 67"/>
                <a:gd name="T1" fmla="*/ 0 h 99"/>
                <a:gd name="T2" fmla="*/ 34 w 67"/>
                <a:gd name="T3" fmla="*/ 99 h 99"/>
                <a:gd name="T4" fmla="*/ 67 w 67"/>
                <a:gd name="T5" fmla="*/ 0 h 99"/>
                <a:gd name="T6" fmla="*/ 34 w 67"/>
                <a:gd name="T7" fmla="*/ 31 h 99"/>
                <a:gd name="T8" fmla="*/ 0 w 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9">
                  <a:moveTo>
                    <a:pt x="0" y="0"/>
                  </a:moveTo>
                  <a:lnTo>
                    <a:pt x="34" y="99"/>
                  </a:lnTo>
                  <a:lnTo>
                    <a:pt x="67" y="0"/>
                  </a:lnTo>
                  <a:lnTo>
                    <a:pt x="34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64" name="Group 160">
            <a:extLst>
              <a:ext uri="{FF2B5EF4-FFF2-40B4-BE49-F238E27FC236}">
                <a16:creationId xmlns:a16="http://schemas.microsoft.com/office/drawing/2014/main" id="{1C220D80-F692-755C-D427-E8B468CDFB9A}"/>
              </a:ext>
            </a:extLst>
          </p:cNvPr>
          <p:cNvGrpSpPr>
            <a:grpSpLocks/>
          </p:cNvGrpSpPr>
          <p:nvPr/>
        </p:nvGrpSpPr>
        <p:grpSpPr bwMode="auto">
          <a:xfrm>
            <a:off x="4667250" y="4981576"/>
            <a:ext cx="103188" cy="600075"/>
            <a:chOff x="2036" y="3064"/>
            <a:chExt cx="67" cy="378"/>
          </a:xfrm>
        </p:grpSpPr>
        <p:sp>
          <p:nvSpPr>
            <p:cNvPr id="165" name="Rectangle 161">
              <a:extLst>
                <a:ext uri="{FF2B5EF4-FFF2-40B4-BE49-F238E27FC236}">
                  <a16:creationId xmlns:a16="http://schemas.microsoft.com/office/drawing/2014/main" id="{E6C24AF9-417B-1FA0-6ECE-C1CF77A58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344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66" name="Rectangle 162">
              <a:extLst>
                <a:ext uri="{FF2B5EF4-FFF2-40B4-BE49-F238E27FC236}">
                  <a16:creationId xmlns:a16="http://schemas.microsoft.com/office/drawing/2014/main" id="{ED115B2D-6953-15FA-ED16-70F456BE2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288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0CA4BFFB-B0CD-3B36-A128-CA45C8912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232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68" name="Rectangle 164">
              <a:extLst>
                <a:ext uri="{FF2B5EF4-FFF2-40B4-BE49-F238E27FC236}">
                  <a16:creationId xmlns:a16="http://schemas.microsoft.com/office/drawing/2014/main" id="{A00A8E96-4BDC-1C1B-48AF-6FDA40F6F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176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69" name="Rectangle 165">
              <a:extLst>
                <a:ext uri="{FF2B5EF4-FFF2-40B4-BE49-F238E27FC236}">
                  <a16:creationId xmlns:a16="http://schemas.microsoft.com/office/drawing/2014/main" id="{3BF06AB9-9050-AFD8-C59B-61D5F53AC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120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70" name="Rectangle 166">
              <a:extLst>
                <a:ext uri="{FF2B5EF4-FFF2-40B4-BE49-F238E27FC236}">
                  <a16:creationId xmlns:a16="http://schemas.microsoft.com/office/drawing/2014/main" id="{8BD8C214-180C-0757-7C61-32282D24F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064"/>
              <a:ext cx="8" cy="32"/>
            </a:xfrm>
            <a:prstGeom prst="rect">
              <a:avLst/>
            </a:pr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71" name="Freeform 167">
              <a:extLst>
                <a:ext uri="{FF2B5EF4-FFF2-40B4-BE49-F238E27FC236}">
                  <a16:creationId xmlns:a16="http://schemas.microsoft.com/office/drawing/2014/main" id="{65D18FF0-F8B4-9B49-F0FA-95BBD9429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3343"/>
              <a:ext cx="67" cy="99"/>
            </a:xfrm>
            <a:custGeom>
              <a:avLst/>
              <a:gdLst>
                <a:gd name="T0" fmla="*/ 0 w 67"/>
                <a:gd name="T1" fmla="*/ 0 h 99"/>
                <a:gd name="T2" fmla="*/ 34 w 67"/>
                <a:gd name="T3" fmla="*/ 99 h 99"/>
                <a:gd name="T4" fmla="*/ 67 w 67"/>
                <a:gd name="T5" fmla="*/ 0 h 99"/>
                <a:gd name="T6" fmla="*/ 34 w 67"/>
                <a:gd name="T7" fmla="*/ 31 h 99"/>
                <a:gd name="T8" fmla="*/ 0 w 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9">
                  <a:moveTo>
                    <a:pt x="0" y="0"/>
                  </a:moveTo>
                  <a:lnTo>
                    <a:pt x="34" y="99"/>
                  </a:lnTo>
                  <a:lnTo>
                    <a:pt x="67" y="0"/>
                  </a:lnTo>
                  <a:lnTo>
                    <a:pt x="34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72" name="Group 168">
            <a:extLst>
              <a:ext uri="{FF2B5EF4-FFF2-40B4-BE49-F238E27FC236}">
                <a16:creationId xmlns:a16="http://schemas.microsoft.com/office/drawing/2014/main" id="{378B0A7F-33AA-D6EA-AB8E-5B3611BFFB45}"/>
              </a:ext>
            </a:extLst>
          </p:cNvPr>
          <p:cNvGrpSpPr>
            <a:grpSpLocks/>
          </p:cNvGrpSpPr>
          <p:nvPr/>
        </p:nvGrpSpPr>
        <p:grpSpPr bwMode="auto">
          <a:xfrm>
            <a:off x="5402264" y="1870076"/>
            <a:ext cx="320675" cy="315913"/>
            <a:chOff x="2609" y="1104"/>
            <a:chExt cx="208" cy="199"/>
          </a:xfrm>
        </p:grpSpPr>
        <p:sp>
          <p:nvSpPr>
            <p:cNvPr id="173" name="Freeform 169">
              <a:extLst>
                <a:ext uri="{FF2B5EF4-FFF2-40B4-BE49-F238E27FC236}">
                  <a16:creationId xmlns:a16="http://schemas.microsoft.com/office/drawing/2014/main" id="{045EB7BF-474C-05F8-3790-FC1E37B4F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1164"/>
              <a:ext cx="144" cy="139"/>
            </a:xfrm>
            <a:custGeom>
              <a:avLst/>
              <a:gdLst>
                <a:gd name="T0" fmla="*/ 144 w 144"/>
                <a:gd name="T1" fmla="*/ 13 h 139"/>
                <a:gd name="T2" fmla="*/ 132 w 144"/>
                <a:gd name="T3" fmla="*/ 0 h 139"/>
                <a:gd name="T4" fmla="*/ 0 w 144"/>
                <a:gd name="T5" fmla="*/ 126 h 139"/>
                <a:gd name="T6" fmla="*/ 12 w 144"/>
                <a:gd name="T7" fmla="*/ 139 h 139"/>
                <a:gd name="T8" fmla="*/ 144 w 144"/>
                <a:gd name="T9" fmla="*/ 1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9">
                  <a:moveTo>
                    <a:pt x="144" y="13"/>
                  </a:moveTo>
                  <a:lnTo>
                    <a:pt x="132" y="0"/>
                  </a:lnTo>
                  <a:lnTo>
                    <a:pt x="0" y="126"/>
                  </a:lnTo>
                  <a:lnTo>
                    <a:pt x="12" y="139"/>
                  </a:lnTo>
                  <a:lnTo>
                    <a:pt x="144" y="13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74" name="Freeform 170">
              <a:extLst>
                <a:ext uri="{FF2B5EF4-FFF2-40B4-BE49-F238E27FC236}">
                  <a16:creationId xmlns:a16="http://schemas.microsoft.com/office/drawing/2014/main" id="{6737CC97-421D-B35E-EDAF-D68D3014F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1104"/>
              <a:ext cx="136" cy="133"/>
            </a:xfrm>
            <a:custGeom>
              <a:avLst/>
              <a:gdLst>
                <a:gd name="T0" fmla="*/ 64 w 136"/>
                <a:gd name="T1" fmla="*/ 133 h 133"/>
                <a:gd name="T2" fmla="*/ 136 w 136"/>
                <a:gd name="T3" fmla="*/ 0 h 133"/>
                <a:gd name="T4" fmla="*/ 0 w 136"/>
                <a:gd name="T5" fmla="*/ 65 h 133"/>
                <a:gd name="T6" fmla="*/ 64 w 136"/>
                <a:gd name="T7" fmla="*/ 68 h 133"/>
                <a:gd name="T8" fmla="*/ 64 w 136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3">
                  <a:moveTo>
                    <a:pt x="64" y="133"/>
                  </a:moveTo>
                  <a:lnTo>
                    <a:pt x="136" y="0"/>
                  </a:lnTo>
                  <a:lnTo>
                    <a:pt x="0" y="65"/>
                  </a:lnTo>
                  <a:lnTo>
                    <a:pt x="64" y="68"/>
                  </a:lnTo>
                  <a:lnTo>
                    <a:pt x="64" y="133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75" name="Group 171">
            <a:extLst>
              <a:ext uri="{FF2B5EF4-FFF2-40B4-BE49-F238E27FC236}">
                <a16:creationId xmlns:a16="http://schemas.microsoft.com/office/drawing/2014/main" id="{61B37847-261D-7433-CE1F-B44855DA2B39}"/>
              </a:ext>
            </a:extLst>
          </p:cNvPr>
          <p:cNvGrpSpPr>
            <a:grpSpLocks/>
          </p:cNvGrpSpPr>
          <p:nvPr/>
        </p:nvGrpSpPr>
        <p:grpSpPr bwMode="auto">
          <a:xfrm>
            <a:off x="5780088" y="2266951"/>
            <a:ext cx="304800" cy="301625"/>
            <a:chOff x="2854" y="1354"/>
            <a:chExt cx="199" cy="190"/>
          </a:xfrm>
        </p:grpSpPr>
        <p:sp>
          <p:nvSpPr>
            <p:cNvPr id="176" name="Freeform 172">
              <a:extLst>
                <a:ext uri="{FF2B5EF4-FFF2-40B4-BE49-F238E27FC236}">
                  <a16:creationId xmlns:a16="http://schemas.microsoft.com/office/drawing/2014/main" id="{6A35EA36-141C-FCA7-460C-DEDB3227D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" y="1414"/>
              <a:ext cx="135" cy="130"/>
            </a:xfrm>
            <a:custGeom>
              <a:avLst/>
              <a:gdLst>
                <a:gd name="T0" fmla="*/ 135 w 135"/>
                <a:gd name="T1" fmla="*/ 13 h 130"/>
                <a:gd name="T2" fmla="*/ 123 w 135"/>
                <a:gd name="T3" fmla="*/ 0 h 130"/>
                <a:gd name="T4" fmla="*/ 0 w 135"/>
                <a:gd name="T5" fmla="*/ 117 h 130"/>
                <a:gd name="T6" fmla="*/ 12 w 135"/>
                <a:gd name="T7" fmla="*/ 130 h 130"/>
                <a:gd name="T8" fmla="*/ 135 w 135"/>
                <a:gd name="T9" fmla="*/ 1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0">
                  <a:moveTo>
                    <a:pt x="135" y="13"/>
                  </a:moveTo>
                  <a:lnTo>
                    <a:pt x="123" y="0"/>
                  </a:lnTo>
                  <a:lnTo>
                    <a:pt x="0" y="117"/>
                  </a:lnTo>
                  <a:lnTo>
                    <a:pt x="12" y="130"/>
                  </a:lnTo>
                  <a:lnTo>
                    <a:pt x="135" y="13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77" name="Freeform 173">
              <a:extLst>
                <a:ext uri="{FF2B5EF4-FFF2-40B4-BE49-F238E27FC236}">
                  <a16:creationId xmlns:a16="http://schemas.microsoft.com/office/drawing/2014/main" id="{A81D1D9F-2F2C-D081-06EC-321D0E909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1354"/>
              <a:ext cx="136" cy="133"/>
            </a:xfrm>
            <a:custGeom>
              <a:avLst/>
              <a:gdLst>
                <a:gd name="T0" fmla="*/ 64 w 136"/>
                <a:gd name="T1" fmla="*/ 133 h 133"/>
                <a:gd name="T2" fmla="*/ 136 w 136"/>
                <a:gd name="T3" fmla="*/ 0 h 133"/>
                <a:gd name="T4" fmla="*/ 0 w 136"/>
                <a:gd name="T5" fmla="*/ 65 h 133"/>
                <a:gd name="T6" fmla="*/ 64 w 136"/>
                <a:gd name="T7" fmla="*/ 68 h 133"/>
                <a:gd name="T8" fmla="*/ 64 w 136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3">
                  <a:moveTo>
                    <a:pt x="64" y="133"/>
                  </a:moveTo>
                  <a:lnTo>
                    <a:pt x="136" y="0"/>
                  </a:lnTo>
                  <a:lnTo>
                    <a:pt x="0" y="65"/>
                  </a:lnTo>
                  <a:lnTo>
                    <a:pt x="64" y="68"/>
                  </a:lnTo>
                  <a:lnTo>
                    <a:pt x="64" y="133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78" name="Group 174">
            <a:extLst>
              <a:ext uri="{FF2B5EF4-FFF2-40B4-BE49-F238E27FC236}">
                <a16:creationId xmlns:a16="http://schemas.microsoft.com/office/drawing/2014/main" id="{478B9DA8-69AD-5B52-5486-8D42DBEE7463}"/>
              </a:ext>
            </a:extLst>
          </p:cNvPr>
          <p:cNvGrpSpPr>
            <a:grpSpLocks/>
          </p:cNvGrpSpPr>
          <p:nvPr/>
        </p:nvGrpSpPr>
        <p:grpSpPr bwMode="auto">
          <a:xfrm>
            <a:off x="3140075" y="1873251"/>
            <a:ext cx="319088" cy="315913"/>
            <a:chOff x="1142" y="1106"/>
            <a:chExt cx="207" cy="199"/>
          </a:xfrm>
        </p:grpSpPr>
        <p:sp>
          <p:nvSpPr>
            <p:cNvPr id="179" name="Freeform 175">
              <a:extLst>
                <a:ext uri="{FF2B5EF4-FFF2-40B4-BE49-F238E27FC236}">
                  <a16:creationId xmlns:a16="http://schemas.microsoft.com/office/drawing/2014/main" id="{0006B157-930A-46C4-96B1-32A45CAFA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" y="1166"/>
              <a:ext cx="143" cy="139"/>
            </a:xfrm>
            <a:custGeom>
              <a:avLst/>
              <a:gdLst>
                <a:gd name="T0" fmla="*/ 12 w 143"/>
                <a:gd name="T1" fmla="*/ 0 h 139"/>
                <a:gd name="T2" fmla="*/ 0 w 143"/>
                <a:gd name="T3" fmla="*/ 13 h 139"/>
                <a:gd name="T4" fmla="*/ 131 w 143"/>
                <a:gd name="T5" fmla="*/ 139 h 139"/>
                <a:gd name="T6" fmla="*/ 143 w 143"/>
                <a:gd name="T7" fmla="*/ 126 h 139"/>
                <a:gd name="T8" fmla="*/ 12 w 143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39">
                  <a:moveTo>
                    <a:pt x="12" y="0"/>
                  </a:moveTo>
                  <a:lnTo>
                    <a:pt x="0" y="13"/>
                  </a:lnTo>
                  <a:lnTo>
                    <a:pt x="131" y="139"/>
                  </a:lnTo>
                  <a:lnTo>
                    <a:pt x="143" y="12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80" name="Freeform 176">
              <a:extLst>
                <a:ext uri="{FF2B5EF4-FFF2-40B4-BE49-F238E27FC236}">
                  <a16:creationId xmlns:a16="http://schemas.microsoft.com/office/drawing/2014/main" id="{A30C2D37-2505-F734-76D5-B5D40BC40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" y="1106"/>
              <a:ext cx="137" cy="132"/>
            </a:xfrm>
            <a:custGeom>
              <a:avLst/>
              <a:gdLst>
                <a:gd name="T0" fmla="*/ 137 w 137"/>
                <a:gd name="T1" fmla="*/ 65 h 132"/>
                <a:gd name="T2" fmla="*/ 0 w 137"/>
                <a:gd name="T3" fmla="*/ 0 h 132"/>
                <a:gd name="T4" fmla="*/ 73 w 137"/>
                <a:gd name="T5" fmla="*/ 132 h 132"/>
                <a:gd name="T6" fmla="*/ 72 w 137"/>
                <a:gd name="T7" fmla="*/ 68 h 132"/>
                <a:gd name="T8" fmla="*/ 137 w 137"/>
                <a:gd name="T9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2">
                  <a:moveTo>
                    <a:pt x="137" y="65"/>
                  </a:moveTo>
                  <a:lnTo>
                    <a:pt x="0" y="0"/>
                  </a:lnTo>
                  <a:lnTo>
                    <a:pt x="73" y="132"/>
                  </a:lnTo>
                  <a:lnTo>
                    <a:pt x="72" y="68"/>
                  </a:lnTo>
                  <a:lnTo>
                    <a:pt x="137" y="65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81" name="Group 177">
            <a:extLst>
              <a:ext uri="{FF2B5EF4-FFF2-40B4-BE49-F238E27FC236}">
                <a16:creationId xmlns:a16="http://schemas.microsoft.com/office/drawing/2014/main" id="{35C31060-8200-54C6-CC91-971060F46587}"/>
              </a:ext>
            </a:extLst>
          </p:cNvPr>
          <p:cNvGrpSpPr>
            <a:grpSpLocks/>
          </p:cNvGrpSpPr>
          <p:nvPr/>
        </p:nvGrpSpPr>
        <p:grpSpPr bwMode="auto">
          <a:xfrm>
            <a:off x="2751139" y="2276476"/>
            <a:ext cx="306387" cy="301625"/>
            <a:chOff x="889" y="1360"/>
            <a:chExt cx="199" cy="190"/>
          </a:xfrm>
        </p:grpSpPr>
        <p:sp>
          <p:nvSpPr>
            <p:cNvPr id="182" name="Freeform 178">
              <a:extLst>
                <a:ext uri="{FF2B5EF4-FFF2-40B4-BE49-F238E27FC236}">
                  <a16:creationId xmlns:a16="http://schemas.microsoft.com/office/drawing/2014/main" id="{EDBC22BE-CC86-63D0-15FF-A6E321557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" y="1420"/>
              <a:ext cx="135" cy="130"/>
            </a:xfrm>
            <a:custGeom>
              <a:avLst/>
              <a:gdLst>
                <a:gd name="T0" fmla="*/ 12 w 135"/>
                <a:gd name="T1" fmla="*/ 0 h 130"/>
                <a:gd name="T2" fmla="*/ 0 w 135"/>
                <a:gd name="T3" fmla="*/ 13 h 130"/>
                <a:gd name="T4" fmla="*/ 123 w 135"/>
                <a:gd name="T5" fmla="*/ 130 h 130"/>
                <a:gd name="T6" fmla="*/ 135 w 135"/>
                <a:gd name="T7" fmla="*/ 117 h 130"/>
                <a:gd name="T8" fmla="*/ 12 w 13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0">
                  <a:moveTo>
                    <a:pt x="12" y="0"/>
                  </a:moveTo>
                  <a:lnTo>
                    <a:pt x="0" y="13"/>
                  </a:lnTo>
                  <a:lnTo>
                    <a:pt x="123" y="130"/>
                  </a:lnTo>
                  <a:lnTo>
                    <a:pt x="135" y="11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83" name="Freeform 179">
              <a:extLst>
                <a:ext uri="{FF2B5EF4-FFF2-40B4-BE49-F238E27FC236}">
                  <a16:creationId xmlns:a16="http://schemas.microsoft.com/office/drawing/2014/main" id="{F3E73029-A694-682D-80D7-402D2E62C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1360"/>
              <a:ext cx="137" cy="132"/>
            </a:xfrm>
            <a:custGeom>
              <a:avLst/>
              <a:gdLst>
                <a:gd name="T0" fmla="*/ 137 w 137"/>
                <a:gd name="T1" fmla="*/ 65 h 132"/>
                <a:gd name="T2" fmla="*/ 0 w 137"/>
                <a:gd name="T3" fmla="*/ 0 h 132"/>
                <a:gd name="T4" fmla="*/ 73 w 137"/>
                <a:gd name="T5" fmla="*/ 132 h 132"/>
                <a:gd name="T6" fmla="*/ 72 w 137"/>
                <a:gd name="T7" fmla="*/ 68 h 132"/>
                <a:gd name="T8" fmla="*/ 137 w 137"/>
                <a:gd name="T9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2">
                  <a:moveTo>
                    <a:pt x="137" y="65"/>
                  </a:moveTo>
                  <a:lnTo>
                    <a:pt x="0" y="0"/>
                  </a:lnTo>
                  <a:lnTo>
                    <a:pt x="73" y="132"/>
                  </a:lnTo>
                  <a:lnTo>
                    <a:pt x="72" y="68"/>
                  </a:lnTo>
                  <a:lnTo>
                    <a:pt x="137" y="65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84" name="Group 180">
            <a:extLst>
              <a:ext uri="{FF2B5EF4-FFF2-40B4-BE49-F238E27FC236}">
                <a16:creationId xmlns:a16="http://schemas.microsoft.com/office/drawing/2014/main" id="{31E2E6E7-CC0D-C9FD-B04D-17DCA3851872}"/>
              </a:ext>
            </a:extLst>
          </p:cNvPr>
          <p:cNvGrpSpPr>
            <a:grpSpLocks/>
          </p:cNvGrpSpPr>
          <p:nvPr/>
        </p:nvGrpSpPr>
        <p:grpSpPr bwMode="auto">
          <a:xfrm>
            <a:off x="5322889" y="4900614"/>
            <a:ext cx="319087" cy="314325"/>
            <a:chOff x="2557" y="3013"/>
            <a:chExt cx="207" cy="198"/>
          </a:xfrm>
        </p:grpSpPr>
        <p:sp>
          <p:nvSpPr>
            <p:cNvPr id="185" name="Freeform 181">
              <a:extLst>
                <a:ext uri="{FF2B5EF4-FFF2-40B4-BE49-F238E27FC236}">
                  <a16:creationId xmlns:a16="http://schemas.microsoft.com/office/drawing/2014/main" id="{4A759352-BE04-2B5D-8A34-01B03958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7" y="3013"/>
              <a:ext cx="143" cy="139"/>
            </a:xfrm>
            <a:custGeom>
              <a:avLst/>
              <a:gdLst>
                <a:gd name="T0" fmla="*/ 131 w 143"/>
                <a:gd name="T1" fmla="*/ 139 h 139"/>
                <a:gd name="T2" fmla="*/ 143 w 143"/>
                <a:gd name="T3" fmla="*/ 126 h 139"/>
                <a:gd name="T4" fmla="*/ 12 w 143"/>
                <a:gd name="T5" fmla="*/ 0 h 139"/>
                <a:gd name="T6" fmla="*/ 0 w 143"/>
                <a:gd name="T7" fmla="*/ 13 h 139"/>
                <a:gd name="T8" fmla="*/ 131 w 143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39">
                  <a:moveTo>
                    <a:pt x="131" y="139"/>
                  </a:moveTo>
                  <a:lnTo>
                    <a:pt x="143" y="126"/>
                  </a:lnTo>
                  <a:lnTo>
                    <a:pt x="12" y="0"/>
                  </a:lnTo>
                  <a:lnTo>
                    <a:pt x="0" y="13"/>
                  </a:lnTo>
                  <a:lnTo>
                    <a:pt x="131" y="139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86" name="Freeform 182">
              <a:extLst>
                <a:ext uri="{FF2B5EF4-FFF2-40B4-BE49-F238E27FC236}">
                  <a16:creationId xmlns:a16="http://schemas.microsoft.com/office/drawing/2014/main" id="{8AE2E888-F71B-CEC2-6881-96B629A63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3079"/>
              <a:ext cx="137" cy="132"/>
            </a:xfrm>
            <a:custGeom>
              <a:avLst/>
              <a:gdLst>
                <a:gd name="T0" fmla="*/ 0 w 137"/>
                <a:gd name="T1" fmla="*/ 67 h 132"/>
                <a:gd name="T2" fmla="*/ 137 w 137"/>
                <a:gd name="T3" fmla="*/ 132 h 132"/>
                <a:gd name="T4" fmla="*/ 64 w 137"/>
                <a:gd name="T5" fmla="*/ 0 h 132"/>
                <a:gd name="T6" fmla="*/ 65 w 137"/>
                <a:gd name="T7" fmla="*/ 64 h 132"/>
                <a:gd name="T8" fmla="*/ 0 w 137"/>
                <a:gd name="T9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2">
                  <a:moveTo>
                    <a:pt x="0" y="67"/>
                  </a:moveTo>
                  <a:lnTo>
                    <a:pt x="137" y="132"/>
                  </a:lnTo>
                  <a:lnTo>
                    <a:pt x="64" y="0"/>
                  </a:lnTo>
                  <a:lnTo>
                    <a:pt x="65" y="64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87" name="Group 183">
            <a:extLst>
              <a:ext uri="{FF2B5EF4-FFF2-40B4-BE49-F238E27FC236}">
                <a16:creationId xmlns:a16="http://schemas.microsoft.com/office/drawing/2014/main" id="{0094C6FF-6D1B-73FE-C12C-44D0466C31EB}"/>
              </a:ext>
            </a:extLst>
          </p:cNvPr>
          <p:cNvGrpSpPr>
            <a:grpSpLocks/>
          </p:cNvGrpSpPr>
          <p:nvPr/>
        </p:nvGrpSpPr>
        <p:grpSpPr bwMode="auto">
          <a:xfrm>
            <a:off x="5737225" y="4518025"/>
            <a:ext cx="304800" cy="300038"/>
            <a:chOff x="2826" y="2772"/>
            <a:chExt cx="198" cy="189"/>
          </a:xfrm>
        </p:grpSpPr>
        <p:sp>
          <p:nvSpPr>
            <p:cNvPr id="188" name="Freeform 184">
              <a:extLst>
                <a:ext uri="{FF2B5EF4-FFF2-40B4-BE49-F238E27FC236}">
                  <a16:creationId xmlns:a16="http://schemas.microsoft.com/office/drawing/2014/main" id="{54B727C4-06BD-2EBA-5E74-041D154C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772"/>
              <a:ext cx="134" cy="130"/>
            </a:xfrm>
            <a:custGeom>
              <a:avLst/>
              <a:gdLst>
                <a:gd name="T0" fmla="*/ 122 w 134"/>
                <a:gd name="T1" fmla="*/ 130 h 130"/>
                <a:gd name="T2" fmla="*/ 134 w 134"/>
                <a:gd name="T3" fmla="*/ 117 h 130"/>
                <a:gd name="T4" fmla="*/ 12 w 134"/>
                <a:gd name="T5" fmla="*/ 0 h 130"/>
                <a:gd name="T6" fmla="*/ 0 w 134"/>
                <a:gd name="T7" fmla="*/ 13 h 130"/>
                <a:gd name="T8" fmla="*/ 122 w 134"/>
                <a:gd name="T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30">
                  <a:moveTo>
                    <a:pt x="122" y="130"/>
                  </a:moveTo>
                  <a:lnTo>
                    <a:pt x="134" y="117"/>
                  </a:lnTo>
                  <a:lnTo>
                    <a:pt x="12" y="0"/>
                  </a:lnTo>
                  <a:lnTo>
                    <a:pt x="0" y="13"/>
                  </a:lnTo>
                  <a:lnTo>
                    <a:pt x="122" y="13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89" name="Freeform 185">
              <a:extLst>
                <a:ext uri="{FF2B5EF4-FFF2-40B4-BE49-F238E27FC236}">
                  <a16:creationId xmlns:a16="http://schemas.microsoft.com/office/drawing/2014/main" id="{C80DFAB8-A58E-5EF3-4C9E-497383004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2829"/>
              <a:ext cx="137" cy="132"/>
            </a:xfrm>
            <a:custGeom>
              <a:avLst/>
              <a:gdLst>
                <a:gd name="T0" fmla="*/ 0 w 137"/>
                <a:gd name="T1" fmla="*/ 67 h 132"/>
                <a:gd name="T2" fmla="*/ 137 w 137"/>
                <a:gd name="T3" fmla="*/ 132 h 132"/>
                <a:gd name="T4" fmla="*/ 64 w 137"/>
                <a:gd name="T5" fmla="*/ 0 h 132"/>
                <a:gd name="T6" fmla="*/ 65 w 137"/>
                <a:gd name="T7" fmla="*/ 64 h 132"/>
                <a:gd name="T8" fmla="*/ 0 w 137"/>
                <a:gd name="T9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2">
                  <a:moveTo>
                    <a:pt x="0" y="67"/>
                  </a:moveTo>
                  <a:lnTo>
                    <a:pt x="137" y="132"/>
                  </a:lnTo>
                  <a:lnTo>
                    <a:pt x="64" y="0"/>
                  </a:lnTo>
                  <a:lnTo>
                    <a:pt x="65" y="64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90" name="Group 186">
            <a:extLst>
              <a:ext uri="{FF2B5EF4-FFF2-40B4-BE49-F238E27FC236}">
                <a16:creationId xmlns:a16="http://schemas.microsoft.com/office/drawing/2014/main" id="{5B522C67-F6C1-AACD-DF2C-624805DABC9B}"/>
              </a:ext>
            </a:extLst>
          </p:cNvPr>
          <p:cNvGrpSpPr>
            <a:grpSpLocks/>
          </p:cNvGrpSpPr>
          <p:nvPr/>
        </p:nvGrpSpPr>
        <p:grpSpPr bwMode="auto">
          <a:xfrm>
            <a:off x="3175000" y="4891089"/>
            <a:ext cx="319088" cy="314325"/>
            <a:chOff x="1164" y="3007"/>
            <a:chExt cx="207" cy="198"/>
          </a:xfrm>
        </p:grpSpPr>
        <p:sp>
          <p:nvSpPr>
            <p:cNvPr id="191" name="Freeform 187">
              <a:extLst>
                <a:ext uri="{FF2B5EF4-FFF2-40B4-BE49-F238E27FC236}">
                  <a16:creationId xmlns:a16="http://schemas.microsoft.com/office/drawing/2014/main" id="{8B918473-318D-2E51-1058-EB1E10D87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" y="3007"/>
              <a:ext cx="143" cy="139"/>
            </a:xfrm>
            <a:custGeom>
              <a:avLst/>
              <a:gdLst>
                <a:gd name="T0" fmla="*/ 0 w 143"/>
                <a:gd name="T1" fmla="*/ 126 h 139"/>
                <a:gd name="T2" fmla="*/ 12 w 143"/>
                <a:gd name="T3" fmla="*/ 139 h 139"/>
                <a:gd name="T4" fmla="*/ 143 w 143"/>
                <a:gd name="T5" fmla="*/ 13 h 139"/>
                <a:gd name="T6" fmla="*/ 131 w 143"/>
                <a:gd name="T7" fmla="*/ 0 h 139"/>
                <a:gd name="T8" fmla="*/ 0 w 143"/>
                <a:gd name="T9" fmla="*/ 12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39">
                  <a:moveTo>
                    <a:pt x="0" y="126"/>
                  </a:moveTo>
                  <a:lnTo>
                    <a:pt x="12" y="139"/>
                  </a:lnTo>
                  <a:lnTo>
                    <a:pt x="143" y="13"/>
                  </a:lnTo>
                  <a:lnTo>
                    <a:pt x="131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92" name="Freeform 188">
              <a:extLst>
                <a:ext uri="{FF2B5EF4-FFF2-40B4-BE49-F238E27FC236}">
                  <a16:creationId xmlns:a16="http://schemas.microsoft.com/office/drawing/2014/main" id="{494EAF12-1533-9B27-AF1E-D72B2A14B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3072"/>
              <a:ext cx="136" cy="133"/>
            </a:xfrm>
            <a:custGeom>
              <a:avLst/>
              <a:gdLst>
                <a:gd name="T0" fmla="*/ 72 w 136"/>
                <a:gd name="T1" fmla="*/ 0 h 133"/>
                <a:gd name="T2" fmla="*/ 0 w 136"/>
                <a:gd name="T3" fmla="*/ 133 h 133"/>
                <a:gd name="T4" fmla="*/ 136 w 136"/>
                <a:gd name="T5" fmla="*/ 68 h 133"/>
                <a:gd name="T6" fmla="*/ 72 w 136"/>
                <a:gd name="T7" fmla="*/ 65 h 133"/>
                <a:gd name="T8" fmla="*/ 72 w 136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3">
                  <a:moveTo>
                    <a:pt x="72" y="0"/>
                  </a:moveTo>
                  <a:lnTo>
                    <a:pt x="0" y="133"/>
                  </a:lnTo>
                  <a:lnTo>
                    <a:pt x="136" y="68"/>
                  </a:lnTo>
                  <a:lnTo>
                    <a:pt x="72" y="6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grpSp>
        <p:nvGrpSpPr>
          <p:cNvPr id="193" name="Group 189">
            <a:extLst>
              <a:ext uri="{FF2B5EF4-FFF2-40B4-BE49-F238E27FC236}">
                <a16:creationId xmlns:a16="http://schemas.microsoft.com/office/drawing/2014/main" id="{A5DF847C-C1A7-9CF9-928A-4FD38F680CE5}"/>
              </a:ext>
            </a:extLst>
          </p:cNvPr>
          <p:cNvGrpSpPr>
            <a:grpSpLocks/>
          </p:cNvGrpSpPr>
          <p:nvPr/>
        </p:nvGrpSpPr>
        <p:grpSpPr bwMode="auto">
          <a:xfrm>
            <a:off x="2784475" y="4518025"/>
            <a:ext cx="306388" cy="300038"/>
            <a:chOff x="911" y="2772"/>
            <a:chExt cx="199" cy="189"/>
          </a:xfrm>
        </p:grpSpPr>
        <p:sp>
          <p:nvSpPr>
            <p:cNvPr id="194" name="Freeform 190">
              <a:extLst>
                <a:ext uri="{FF2B5EF4-FFF2-40B4-BE49-F238E27FC236}">
                  <a16:creationId xmlns:a16="http://schemas.microsoft.com/office/drawing/2014/main" id="{4FB7FE4A-B80F-5FC7-44DF-086F2FF2E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2772"/>
              <a:ext cx="135" cy="130"/>
            </a:xfrm>
            <a:custGeom>
              <a:avLst/>
              <a:gdLst>
                <a:gd name="T0" fmla="*/ 0 w 135"/>
                <a:gd name="T1" fmla="*/ 117 h 130"/>
                <a:gd name="T2" fmla="*/ 12 w 135"/>
                <a:gd name="T3" fmla="*/ 130 h 130"/>
                <a:gd name="T4" fmla="*/ 135 w 135"/>
                <a:gd name="T5" fmla="*/ 13 h 130"/>
                <a:gd name="T6" fmla="*/ 123 w 135"/>
                <a:gd name="T7" fmla="*/ 0 h 130"/>
                <a:gd name="T8" fmla="*/ 0 w 135"/>
                <a:gd name="T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0">
                  <a:moveTo>
                    <a:pt x="0" y="117"/>
                  </a:moveTo>
                  <a:lnTo>
                    <a:pt x="12" y="130"/>
                  </a:lnTo>
                  <a:lnTo>
                    <a:pt x="135" y="13"/>
                  </a:lnTo>
                  <a:lnTo>
                    <a:pt x="123" y="0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  <p:sp>
          <p:nvSpPr>
            <p:cNvPr id="195" name="Freeform 191">
              <a:extLst>
                <a:ext uri="{FF2B5EF4-FFF2-40B4-BE49-F238E27FC236}">
                  <a16:creationId xmlns:a16="http://schemas.microsoft.com/office/drawing/2014/main" id="{C52FAE76-5D6D-F16C-09D9-56D75A1D0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" y="2828"/>
              <a:ext cx="136" cy="133"/>
            </a:xfrm>
            <a:custGeom>
              <a:avLst/>
              <a:gdLst>
                <a:gd name="T0" fmla="*/ 72 w 136"/>
                <a:gd name="T1" fmla="*/ 0 h 133"/>
                <a:gd name="T2" fmla="*/ 0 w 136"/>
                <a:gd name="T3" fmla="*/ 133 h 133"/>
                <a:gd name="T4" fmla="*/ 136 w 136"/>
                <a:gd name="T5" fmla="*/ 68 h 133"/>
                <a:gd name="T6" fmla="*/ 72 w 136"/>
                <a:gd name="T7" fmla="*/ 65 h 133"/>
                <a:gd name="T8" fmla="*/ 72 w 136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3">
                  <a:moveTo>
                    <a:pt x="72" y="0"/>
                  </a:moveTo>
                  <a:lnTo>
                    <a:pt x="0" y="133"/>
                  </a:lnTo>
                  <a:lnTo>
                    <a:pt x="136" y="68"/>
                  </a:lnTo>
                  <a:lnTo>
                    <a:pt x="72" y="6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C0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R"/>
            </a:p>
          </p:txBody>
        </p:sp>
      </p:grpSp>
      <p:sp>
        <p:nvSpPr>
          <p:cNvPr id="196" name="Rectangle 194">
            <a:extLst>
              <a:ext uri="{FF2B5EF4-FFF2-40B4-BE49-F238E27FC236}">
                <a16:creationId xmlns:a16="http://schemas.microsoft.com/office/drawing/2014/main" id="{BEA45658-0517-075D-F31F-A5DF73B97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9" y="5084763"/>
            <a:ext cx="28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97" name="Rectangle 195">
            <a:extLst>
              <a:ext uri="{FF2B5EF4-FFF2-40B4-BE49-F238E27FC236}">
                <a16:creationId xmlns:a16="http://schemas.microsoft.com/office/drawing/2014/main" id="{2C91F7C4-DB0B-E343-A360-ED70370C5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5141914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000000"/>
                </a:solidFill>
              </a:rPr>
              <a:t>2</a:t>
            </a:r>
            <a:endParaRPr lang="en-US" altLang="en-FR" sz="2400"/>
          </a:p>
        </p:txBody>
      </p:sp>
      <p:sp>
        <p:nvSpPr>
          <p:cNvPr id="198" name="Rectangle 196">
            <a:extLst>
              <a:ext uri="{FF2B5EF4-FFF2-40B4-BE49-F238E27FC236}">
                <a16:creationId xmlns:a16="http://schemas.microsoft.com/office/drawing/2014/main" id="{45A976FE-AD0D-34CE-4ED8-2BE14DF30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1" y="1630363"/>
            <a:ext cx="28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199" name="Rectangle 197">
            <a:extLst>
              <a:ext uri="{FF2B5EF4-FFF2-40B4-BE49-F238E27FC236}">
                <a16:creationId xmlns:a16="http://schemas.microsoft.com/office/drawing/2014/main" id="{E29F99FE-1E56-C988-8C82-9A5C2144B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687514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000000"/>
                </a:solidFill>
              </a:rPr>
              <a:t>4</a:t>
            </a:r>
            <a:endParaRPr lang="en-US" altLang="en-FR" sz="2400"/>
          </a:p>
        </p:txBody>
      </p:sp>
      <p:sp>
        <p:nvSpPr>
          <p:cNvPr id="200" name="Rectangle 198">
            <a:extLst>
              <a:ext uri="{FF2B5EF4-FFF2-40B4-BE49-F238E27FC236}">
                <a16:creationId xmlns:a16="http://schemas.microsoft.com/office/drawing/2014/main" id="{7C7B466F-5351-0858-9CE8-DD93D4790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576" y="1636713"/>
            <a:ext cx="28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01" name="Rectangle 199">
            <a:extLst>
              <a:ext uri="{FF2B5EF4-FFF2-40B4-BE49-F238E27FC236}">
                <a16:creationId xmlns:a16="http://schemas.microsoft.com/office/drawing/2014/main" id="{B2C9FA42-3ED6-49A4-89C3-9C893095C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693864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000000"/>
                </a:solidFill>
              </a:rPr>
              <a:t>6</a:t>
            </a:r>
            <a:endParaRPr lang="en-US" altLang="en-FR" sz="2400"/>
          </a:p>
        </p:txBody>
      </p:sp>
      <p:sp>
        <p:nvSpPr>
          <p:cNvPr id="202" name="Rectangle 200">
            <a:extLst>
              <a:ext uri="{FF2B5EF4-FFF2-40B4-BE49-F238E27FC236}">
                <a16:creationId xmlns:a16="http://schemas.microsoft.com/office/drawing/2014/main" id="{E6972084-4EF3-A1DD-A532-8DB75F371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5065713"/>
            <a:ext cx="292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03" name="Rectangle 201">
            <a:extLst>
              <a:ext uri="{FF2B5EF4-FFF2-40B4-BE49-F238E27FC236}">
                <a16:creationId xmlns:a16="http://schemas.microsoft.com/office/drawing/2014/main" id="{F0731B8B-6807-F603-A444-744596C37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50" y="5122864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000000"/>
                </a:solidFill>
              </a:rPr>
              <a:t>8</a:t>
            </a:r>
            <a:endParaRPr lang="en-US" altLang="en-FR" sz="2400"/>
          </a:p>
        </p:txBody>
      </p:sp>
      <p:sp>
        <p:nvSpPr>
          <p:cNvPr id="204" name="Rectangle 202">
            <a:extLst>
              <a:ext uri="{FF2B5EF4-FFF2-40B4-BE49-F238E27FC236}">
                <a16:creationId xmlns:a16="http://schemas.microsoft.com/office/drawing/2014/main" id="{1DB64B93-0217-2B71-8A81-722E40C0D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38" y="3313113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05" name="Rectangle 203">
            <a:extLst>
              <a:ext uri="{FF2B5EF4-FFF2-40B4-BE49-F238E27FC236}">
                <a16:creationId xmlns:a16="http://schemas.microsoft.com/office/drawing/2014/main" id="{DFB7C890-E2FC-B487-A246-A31F2C441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338" y="3370264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FR" b="1">
                <a:solidFill>
                  <a:srgbClr val="000000"/>
                </a:solidFill>
              </a:rPr>
              <a:t>7</a:t>
            </a:r>
            <a:endParaRPr lang="en-US" altLang="en-FR" sz="2400"/>
          </a:p>
        </p:txBody>
      </p:sp>
      <p:sp>
        <p:nvSpPr>
          <p:cNvPr id="206" name="Rectangle 204">
            <a:extLst>
              <a:ext uri="{FF2B5EF4-FFF2-40B4-BE49-F238E27FC236}">
                <a16:creationId xmlns:a16="http://schemas.microsoft.com/office/drawing/2014/main" id="{B4A35498-DC26-4078-ABDD-3841CDE9F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701" y="3214688"/>
            <a:ext cx="206216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07" name="Text Box 221">
            <a:extLst>
              <a:ext uri="{FF2B5EF4-FFF2-40B4-BE49-F238E27FC236}">
                <a16:creationId xmlns:a16="http://schemas.microsoft.com/office/drawing/2014/main" id="{02FD2FB1-2438-6476-58CF-0997EBF45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75" y="992600"/>
            <a:ext cx="3673475" cy="2209964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buFontTx/>
              <a:buChar char="•"/>
            </a:pPr>
            <a:r>
              <a:rPr lang="en-GB" altLang="en-FR" sz="1800" dirty="0">
                <a:latin typeface="Calibri" panose="020F0502020204030204" pitchFamily="34" charset="0"/>
                <a:cs typeface="Calibri" panose="020F0502020204030204" pitchFamily="34" charset="0"/>
              </a:rPr>
              <a:t>For superconducting magnets, no DC powering across IPs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en-FR" sz="1800" dirty="0">
                <a:latin typeface="Calibri" panose="020F0502020204030204" pitchFamily="34" charset="0"/>
                <a:cs typeface="Calibri" panose="020F0502020204030204" pitchFamily="34" charset="0"/>
              </a:rPr>
              <a:t>Main DC power feed at even points (MB, MQ), some DC power feed at odd points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en-FR" sz="1800" dirty="0">
                <a:latin typeface="Calibri" panose="020F0502020204030204" pitchFamily="34" charset="0"/>
                <a:cs typeface="Calibri" panose="020F0502020204030204" pitchFamily="34" charset="0"/>
              </a:rPr>
              <a:t>8 main dipole + 16 quadrupole circuits in LHC</a:t>
            </a:r>
          </a:p>
        </p:txBody>
      </p:sp>
      <p:sp>
        <p:nvSpPr>
          <p:cNvPr id="208" name="Line 225">
            <a:extLst>
              <a:ext uri="{FF2B5EF4-FFF2-40B4-BE49-F238E27FC236}">
                <a16:creationId xmlns:a16="http://schemas.microsoft.com/office/drawing/2014/main" id="{5358EC4C-F8BF-5E35-0A5D-8733EBEC9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5300664"/>
            <a:ext cx="647700" cy="5032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09" name="Freeform 226">
            <a:extLst>
              <a:ext uri="{FF2B5EF4-FFF2-40B4-BE49-F238E27FC236}">
                <a16:creationId xmlns:a16="http://schemas.microsoft.com/office/drawing/2014/main" id="{1ADDC1E1-CAC7-F5DB-93EE-FFD9C714493C}"/>
              </a:ext>
            </a:extLst>
          </p:cNvPr>
          <p:cNvSpPr>
            <a:spLocks/>
          </p:cNvSpPr>
          <p:nvPr/>
        </p:nvSpPr>
        <p:spPr bwMode="auto">
          <a:xfrm>
            <a:off x="6600826" y="3500439"/>
            <a:ext cx="938213" cy="2160587"/>
          </a:xfrm>
          <a:custGeom>
            <a:avLst/>
            <a:gdLst>
              <a:gd name="T0" fmla="*/ 0 w 546"/>
              <a:gd name="T1" fmla="*/ 1316 h 1316"/>
              <a:gd name="T2" fmla="*/ 455 w 546"/>
              <a:gd name="T3" fmla="*/ 709 h 1316"/>
              <a:gd name="T4" fmla="*/ 544 w 546"/>
              <a:gd name="T5" fmla="*/ 0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6" h="1316">
                <a:moveTo>
                  <a:pt x="0" y="1316"/>
                </a:moveTo>
                <a:cubicBezTo>
                  <a:pt x="76" y="1215"/>
                  <a:pt x="364" y="928"/>
                  <a:pt x="455" y="709"/>
                </a:cubicBezTo>
                <a:cubicBezTo>
                  <a:pt x="546" y="490"/>
                  <a:pt x="526" y="148"/>
                  <a:pt x="544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6EB009AE-1B69-C249-1CF0-0ADEEBB75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4508499"/>
            <a:ext cx="1492250" cy="738664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FR" b="1">
                <a:solidFill>
                  <a:srgbClr val="008000"/>
                </a:solidFill>
                <a:latin typeface="Arial" panose="020B0604020202020204" pitchFamily="34" charset="0"/>
              </a:rPr>
              <a:t>LHC Sector</a:t>
            </a:r>
            <a:endParaRPr lang="en-US" altLang="en-F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" name="Line 227">
            <a:extLst>
              <a:ext uri="{FF2B5EF4-FFF2-40B4-BE49-F238E27FC236}">
                <a16:creationId xmlns:a16="http://schemas.microsoft.com/office/drawing/2014/main" id="{DA5ED639-585F-ABFC-9C40-1D9AFC6B9B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03838" y="4005263"/>
            <a:ext cx="1008062" cy="3603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R"/>
          </a:p>
        </p:txBody>
      </p:sp>
      <p:sp>
        <p:nvSpPr>
          <p:cNvPr id="212" name="Rectangle 228">
            <a:extLst>
              <a:ext uri="{FF2B5EF4-FFF2-40B4-BE49-F238E27FC236}">
                <a16:creationId xmlns:a16="http://schemas.microsoft.com/office/drawing/2014/main" id="{2BEB05F5-7C5C-C198-D9DD-A6846B388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3644901"/>
            <a:ext cx="1276350" cy="738664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FR" dirty="0">
                <a:solidFill>
                  <a:srgbClr val="000099"/>
                </a:solidFill>
                <a:latin typeface="Arial" panose="020B0604020202020204" pitchFamily="34" charset="0"/>
              </a:rPr>
              <a:t>arc cryostat</a:t>
            </a:r>
          </a:p>
        </p:txBody>
      </p:sp>
      <p:sp>
        <p:nvSpPr>
          <p:cNvPr id="213" name="Text Box 229">
            <a:extLst>
              <a:ext uri="{FF2B5EF4-FFF2-40B4-BE49-F238E27FC236}">
                <a16:creationId xmlns:a16="http://schemas.microsoft.com/office/drawing/2014/main" id="{77CB944D-314C-383A-9FAC-158C7896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38" y="4432117"/>
            <a:ext cx="3287713" cy="16005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18000" rIns="18000"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FR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 possible for each sector independent of other sectors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FR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complex powering system and tracking between sectors</a:t>
            </a:r>
          </a:p>
        </p:txBody>
      </p:sp>
    </p:spTree>
    <p:extLst>
      <p:ext uri="{BB962C8B-B14F-4D97-AF65-F5344CB8AC3E}">
        <p14:creationId xmlns:p14="http://schemas.microsoft.com/office/powerpoint/2010/main" val="13841959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10210800" y="6537960"/>
            <a:ext cx="457200" cy="320040"/>
          </a:xfrm>
          <a:prstGeom prst="rect">
            <a:avLst/>
          </a:prstGeom>
        </p:spPr>
        <p:txBody>
          <a:bodyPr/>
          <a:lstStyle/>
          <a:p>
            <a:fld id="{1787A23F-BAF2-40F7-981E-A4E481A32A38}" type="slidenum">
              <a:rPr lang="en-US" smtClean="0"/>
              <a:t>77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4762"/>
            <a:ext cx="9055100" cy="9144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Hardware Commissioning: Dipole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0" y="2152406"/>
            <a:ext cx="7620000" cy="471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76" y="887129"/>
            <a:ext cx="891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154 dipoles per sector, powered in series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Ramp the current until single magnet quenches -  “training quench”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Usually quench 3 – 4 other dipoles at the same time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Cryogenics recovery time:  6 – 8 hours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RB34 earth fault </a:t>
            </a:r>
            <a:r>
              <a:rPr lang="en-US" sz="2000" dirty="0">
                <a:sym typeface="Wingdings"/>
              </a:rPr>
              <a:t> </a:t>
            </a:r>
            <a:r>
              <a:rPr lang="en-US" sz="2000" dirty="0"/>
              <a:t>controlled burn off using capacitive discharge </a:t>
            </a:r>
          </a:p>
        </p:txBody>
      </p:sp>
    </p:spTree>
    <p:extLst>
      <p:ext uri="{BB962C8B-B14F-4D97-AF65-F5344CB8AC3E}">
        <p14:creationId xmlns:p14="http://schemas.microsoft.com/office/powerpoint/2010/main" val="37451302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82000" y="6492876"/>
            <a:ext cx="2133600" cy="365125"/>
          </a:xfrm>
        </p:spPr>
        <p:txBody>
          <a:bodyPr/>
          <a:lstStyle/>
          <a:p>
            <a:pPr eaLnBrk="1" hangingPunct="1">
              <a:defRPr/>
            </a:pPr>
            <a:fld id="{E7CC7FDB-8038-4356-A8C6-C473E4D516E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Times New Roman" pitchFamily="18" charset="0"/>
              </a:rPr>
              <a:pPr eaLnBrk="1" hangingPunct="1">
                <a:defRPr/>
              </a:pPr>
              <a:t>78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752184" y="184666"/>
            <a:ext cx="2715344" cy="202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2800" b="1" dirty="0">
                <a:solidFill>
                  <a:prstClr val="black"/>
                </a:solidFill>
                <a:latin typeface="Calibri"/>
              </a:rPr>
              <a:t>Connection side of MB and diode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55840" y="6597352"/>
            <a:ext cx="2895600" cy="226318"/>
          </a:xfrm>
        </p:spPr>
        <p:txBody>
          <a:bodyPr/>
          <a:lstStyle/>
          <a:p>
            <a:pPr eaLnBrk="1" hangingPunct="1"/>
            <a:r>
              <a:rPr lang="en-GB" sz="100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A. Verweij, LMC, 25/3/2015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1413"/>
          <a:stretch/>
        </p:blipFill>
        <p:spPr bwMode="auto">
          <a:xfrm>
            <a:off x="1723192" y="128836"/>
            <a:ext cx="5832648" cy="638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2185" y="3327910"/>
            <a:ext cx="2716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GB" sz="18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short is very likely caused by a small metallic debris, bridging the half moon with the diode tube.</a:t>
            </a: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4295800" y="4066574"/>
            <a:ext cx="3456384" cy="10186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machine&#10;&#10;AI-generated content may be incorrect.">
            <a:extLst>
              <a:ext uri="{FF2B5EF4-FFF2-40B4-BE49-F238E27FC236}">
                <a16:creationId xmlns:a16="http://schemas.microsoft.com/office/drawing/2014/main" id="{6B9731BD-0C37-2948-6047-BF1412019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7" y="1790503"/>
            <a:ext cx="7772400" cy="50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4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949896" y="116632"/>
            <a:ext cx="8229600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b="1" dirty="0">
                <a:solidFill>
                  <a:prstClr val="black"/>
                </a:solidFill>
                <a:latin typeface="Calibri"/>
              </a:rPr>
              <a:t>Metal chips and pieces found in the past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92696"/>
            <a:ext cx="4461960" cy="594928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7463" y="2888945"/>
            <a:ext cx="3429001" cy="407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692696"/>
            <a:ext cx="4320480" cy="23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4961" y="2276872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en-GB" sz="18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Top of the half moon</a:t>
            </a:r>
          </a:p>
        </p:txBody>
      </p:sp>
    </p:spTree>
    <p:extLst>
      <p:ext uri="{BB962C8B-B14F-4D97-AF65-F5344CB8AC3E}">
        <p14:creationId xmlns:p14="http://schemas.microsoft.com/office/powerpoint/2010/main" val="2050550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918" y="323463"/>
            <a:ext cx="12026810" cy="868362"/>
          </a:xfrm>
        </p:spPr>
        <p:txBody>
          <a:bodyPr/>
          <a:lstStyle/>
          <a:p>
            <a:r>
              <a:rPr lang="en-GB" u="sng" dirty="0">
                <a:solidFill>
                  <a:srgbClr val="FF0000"/>
                </a:solidFill>
              </a:rPr>
              <a:t>Magnet aperture: Beam size in a FODO Lattice:</a:t>
            </a:r>
          </a:p>
        </p:txBody>
      </p:sp>
      <p:pic>
        <p:nvPicPr>
          <p:cNvPr id="9943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7602" y="1349025"/>
            <a:ext cx="5989743" cy="104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717367"/>
              </p:ext>
            </p:extLst>
          </p:nvPr>
        </p:nvGraphicFramePr>
        <p:xfrm>
          <a:off x="5593281" y="3705968"/>
          <a:ext cx="39243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54000" imgH="266400" progId="Equation.3">
                  <p:embed/>
                </p:oleObj>
              </mc:Choice>
              <mc:Fallback>
                <p:oleObj name="Equation" r:id="rId3" imgW="1854000" imgH="266400" progId="Equation.3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3281" y="3705968"/>
                        <a:ext cx="3924300" cy="565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6431481" y="3587749"/>
            <a:ext cx="1371600" cy="649188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 flipV="1">
            <a:off x="5844569" y="3455143"/>
            <a:ext cx="891712" cy="92784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678881" y="3258809"/>
            <a:ext cx="1371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dirty="0"/>
              <a:t>Amplitude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720072" y="3680533"/>
            <a:ext cx="1828800" cy="6491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8980113" y="3302743"/>
            <a:ext cx="87544" cy="245184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GB"/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717481" y="2921743"/>
            <a:ext cx="1371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 dirty="0"/>
              <a:t>Phase</a:t>
            </a:r>
          </a:p>
        </p:txBody>
      </p:sp>
      <p:pic>
        <p:nvPicPr>
          <p:cNvPr id="5168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2514600" cy="232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028710"/>
              </p:ext>
            </p:extLst>
          </p:nvPr>
        </p:nvGraphicFramePr>
        <p:xfrm>
          <a:off x="7858331" y="6005785"/>
          <a:ext cx="162083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20" imgH="228600" progId="Equation.3">
                  <p:embed/>
                </p:oleObj>
              </mc:Choice>
              <mc:Fallback>
                <p:oleObj name="Equation" r:id="rId6" imgW="583920" imgH="2286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331" y="6005785"/>
                        <a:ext cx="1620837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84914" y="4672250"/>
            <a:ext cx="5367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Emittance shrinks naturally as we go up in energy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Normalized emittance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 (give or take blow-up from other sources)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remains constant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402" y="5718393"/>
            <a:ext cx="4018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Ellipse area in (</a:t>
            </a:r>
            <a:r>
              <a:rPr lang="en-US" dirty="0" err="1"/>
              <a:t>x,x</a:t>
            </a:r>
            <a:r>
              <a:rPr lang="en-US" dirty="0"/>
              <a:t>’) plane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B69A0-9277-522B-E6F8-9F122C9EC72D}"/>
              </a:ext>
            </a:extLst>
          </p:cNvPr>
          <p:cNvSpPr txBox="1"/>
          <p:nvPr/>
        </p:nvSpPr>
        <p:spPr>
          <a:xfrm>
            <a:off x="509795" y="1067168"/>
            <a:ext cx="428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Optics: Overall focusing with alternate setup of focusing and de-focusing lenses </a:t>
            </a:r>
            <a:r>
              <a:rPr lang="en-US" dirty="0">
                <a:sym typeface="Wingdings" pitchFamily="2" charset="2"/>
              </a:rPr>
              <a:t>quadrupole magnets are the electro-magnetic lenses for particle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8475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874B5A-20DC-364E-937C-E57D69B973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504" y="644049"/>
            <a:ext cx="9090991" cy="4590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DA54B1-0628-6D1C-043E-EEE99FEE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156" y="-40913"/>
            <a:ext cx="11129844" cy="720000"/>
          </a:xfrm>
        </p:spPr>
        <p:txBody>
          <a:bodyPr/>
          <a:lstStyle/>
          <a:p>
            <a:pPr algn="l"/>
            <a:r>
              <a:rPr lang="en-FR" dirty="0">
                <a:latin typeface="Calibri" panose="020F0502020204030204" pitchFamily="34" charset="0"/>
                <a:cs typeface="Calibri" panose="020F0502020204030204" pitchFamily="34" charset="0"/>
              </a:rPr>
              <a:t>Training quenches RB Circuits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99BA-D5D5-2B5F-DB4E-1FA1B643C791}"/>
              </a:ext>
            </a:extLst>
          </p:cNvPr>
          <p:cNvSpPr txBox="1"/>
          <p:nvPr/>
        </p:nvSpPr>
        <p:spPr>
          <a:xfrm>
            <a:off x="1847528" y="5013622"/>
            <a:ext cx="9090990" cy="1323439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Collision energy of (HL-)LHC is strictly linked to achievable current of the 1232 (= 8 x 154) LHC main dipole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5 sectors reached 6.8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equivalent, 3 sectors reached 7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No sign of permanent degradation.</a:t>
            </a:r>
          </a:p>
        </p:txBody>
      </p:sp>
    </p:spTree>
    <p:extLst>
      <p:ext uri="{BB962C8B-B14F-4D97-AF65-F5344CB8AC3E}">
        <p14:creationId xmlns:p14="http://schemas.microsoft.com/office/powerpoint/2010/main" val="27602196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913835" y="6356351"/>
            <a:ext cx="668565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19105" y="79688"/>
            <a:ext cx="863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/>
              <a:t>Training history RB.A23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41E8E7-6C1E-1C46-BD0C-07BC44D928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574" y="705156"/>
            <a:ext cx="7597471" cy="4395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26640" y="2447232"/>
            <a:ext cx="2247731" cy="646331"/>
          </a:xfrm>
          <a:prstGeom prst="rect">
            <a:avLst/>
          </a:prstGeom>
          <a:solidFill>
            <a:srgbClr val="FFC000">
              <a:alpha val="29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</a:rPr>
              <a:t>54 circuit quench events, </a:t>
            </a:r>
          </a:p>
          <a:p>
            <a:r>
              <a:rPr lang="en-GB" sz="1200" dirty="0">
                <a:solidFill>
                  <a:srgbClr val="00B050"/>
                </a:solidFill>
              </a:rPr>
              <a:t>64 magnet training quenches, </a:t>
            </a:r>
          </a:p>
          <a:p>
            <a:r>
              <a:rPr lang="en-GB" sz="1200" dirty="0">
                <a:solidFill>
                  <a:srgbClr val="00B050"/>
                </a:solidFill>
              </a:rPr>
              <a:t>301 magnet heater firings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34754-54DD-CA44-9F57-1A80025FE7F7}"/>
              </a:ext>
            </a:extLst>
          </p:cNvPr>
          <p:cNvSpPr txBox="1"/>
          <p:nvPr/>
        </p:nvSpPr>
        <p:spPr>
          <a:xfrm>
            <a:off x="2089242" y="5264875"/>
            <a:ext cx="8013515" cy="1323439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 64 quenches in S23 after the 2</a:t>
            </a:r>
            <a:r>
              <a:rPr lang="en-GB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additional TC came as a surprise, as usually training goes faster after a 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Detailed analysis of the dipole training campaigns is ongoing, including results from reception tests in SM18.</a:t>
            </a:r>
          </a:p>
        </p:txBody>
      </p:sp>
    </p:spTree>
    <p:extLst>
      <p:ext uri="{BB962C8B-B14F-4D97-AF65-F5344CB8AC3E}">
        <p14:creationId xmlns:p14="http://schemas.microsoft.com/office/powerpoint/2010/main" val="7416360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988784"/>
              </p:ext>
            </p:extLst>
          </p:nvPr>
        </p:nvGraphicFramePr>
        <p:xfrm>
          <a:off x="819052" y="620688"/>
          <a:ext cx="6340978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31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quenches in the same dipole magnet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dipole magnets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7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7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809386"/>
                  </a:ext>
                </a:extLst>
              </a:tr>
              <a:tr h="3107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059714"/>
                  </a:ext>
                </a:extLst>
              </a:tr>
              <a:tr h="3107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818029"/>
                  </a:ext>
                </a:extLst>
              </a:tr>
              <a:tr h="3107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061986"/>
                  </a:ext>
                </a:extLst>
              </a:tr>
              <a:tr h="3107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44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786" y="116632"/>
            <a:ext cx="8226854" cy="492443"/>
          </a:xfrm>
        </p:spPr>
        <p:txBody>
          <a:bodyPr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Total number of quenches in LHC main dipoles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B34754-54DD-CA44-9F57-1A80025FE7F7}"/>
              </a:ext>
            </a:extLst>
          </p:cNvPr>
          <p:cNvSpPr txBox="1"/>
          <p:nvPr/>
        </p:nvSpPr>
        <p:spPr>
          <a:xfrm>
            <a:off x="819052" y="3129173"/>
            <a:ext cx="10405166" cy="3477875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Still 562 dipole magnets (45%) never experienced a training quench in the LHC since 2008.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Some circuits (including corrector circuits) showed much longer training than in previous campaigns, and their behavior will be closely monitored in the coming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Desired operating currents can still be reached (with only a few exceptions) 14 years after the start of the LHC, with several thermal cycles, numerous current cycles, radiation, and large number of quenches.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quench is a very violent process (especially in the high-current circuits), and that each quench implies a certain unavoidable risk (short-to-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gnd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internal short, quench heater failure,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of collision energy post LS3 will inevitably involve a cost/benefit analysis of required re-training effort (which implies technical risks and considerable time!)</a:t>
            </a:r>
          </a:p>
        </p:txBody>
      </p:sp>
      <p:pic>
        <p:nvPicPr>
          <p:cNvPr id="14338" name="Picture 2" descr="Why the LHC magnets are blue – and other colourful accelerator questions  answered | CERN">
            <a:extLst>
              <a:ext uri="{FF2B5EF4-FFF2-40B4-BE49-F238E27FC236}">
                <a16:creationId xmlns:a16="http://schemas.microsoft.com/office/drawing/2014/main" id="{96C8844C-3060-F096-992D-A9551F9F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4618" y="692696"/>
            <a:ext cx="4267782" cy="24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6148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1814284" y="969924"/>
            <a:ext cx="8393770" cy="111287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LHC performance fully relies on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performance of its injector complex</a:t>
            </a:r>
          </a:p>
          <a:p>
            <a:pPr marL="587375" marR="0" lvl="0" indent="-23018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By itself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one of the largest accelerator facility in the world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with its own diverse and, for many aspects, unique physics program</a:t>
            </a:r>
          </a:p>
        </p:txBody>
      </p:sp>
      <p:pic>
        <p:nvPicPr>
          <p:cNvPr id="11" name="Picture 10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00" y="2049725"/>
            <a:ext cx="6020296" cy="3935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862" y="131697"/>
            <a:ext cx="7150100" cy="717438"/>
          </a:xfrm>
        </p:spPr>
        <p:txBody>
          <a:bodyPr>
            <a:normAutofit/>
          </a:bodyPr>
          <a:lstStyle/>
          <a:p>
            <a:pPr algn="l"/>
            <a:r>
              <a:rPr lang="en-US" sz="4000" u="sng" dirty="0">
                <a:solidFill>
                  <a:srgbClr val="FF0000"/>
                </a:solidFill>
                <a:latin typeface="Garamond" charset="0"/>
                <a:ea typeface="Garamond" charset="0"/>
                <a:cs typeface="Garamond" charset="0"/>
              </a:rPr>
              <a:t>An extra boost from the injectors</a:t>
            </a:r>
          </a:p>
        </p:txBody>
      </p:sp>
      <p:sp>
        <p:nvSpPr>
          <p:cNvPr id="13" name="Oval 12"/>
          <p:cNvSpPr/>
          <p:nvPr/>
        </p:nvSpPr>
        <p:spPr>
          <a:xfrm>
            <a:off x="4746058" y="4994990"/>
            <a:ext cx="1399577" cy="40548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445846" y="673102"/>
            <a:ext cx="5132324" cy="5956299"/>
            <a:chOff x="3921846" y="673101"/>
            <a:chExt cx="5132324" cy="5956299"/>
          </a:xfrm>
        </p:grpSpPr>
        <p:sp>
          <p:nvSpPr>
            <p:cNvPr id="5" name="Rectangle 4"/>
            <p:cNvSpPr/>
            <p:nvPr/>
          </p:nvSpPr>
          <p:spPr>
            <a:xfrm>
              <a:off x="4690369" y="701481"/>
              <a:ext cx="4363801" cy="59248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34520" y="2914252"/>
              <a:ext cx="3672408" cy="3534693"/>
              <a:chOff x="611560" y="1734666"/>
              <a:chExt cx="3672408" cy="3534693"/>
            </a:xfrm>
          </p:grpSpPr>
          <p:pic>
            <p:nvPicPr>
              <p:cNvPr id="7" name="Picture 6" descr="C:\Heiko\Presentations\2013-10_InjectorChainExoticOptionsRLIUP\TomoscopeImages\PS\inj2allb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1734666"/>
                <a:ext cx="3672408" cy="3534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3169894" y="2414526"/>
                <a:ext cx="15854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16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  <a:ea typeface="+mn-ea"/>
                    <a:cs typeface="+mn-cs"/>
                  </a:rPr>
                  <a:t>kin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  <a:ea typeface="+mn-ea"/>
                    <a:cs typeface="+mn-cs"/>
                  </a:rPr>
                  <a:t> = 2.5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  <a:ea typeface="+mn-ea"/>
                    <a:cs typeface="+mn-cs"/>
                  </a:rPr>
                  <a:t>GeV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2"/>
              <p:cNvSpPr>
                <a:spLocks noChangeArrowheads="1"/>
              </p:cNvSpPr>
              <p:nvPr/>
            </p:nvSpPr>
            <p:spPr bwMode="auto">
              <a:xfrm rot="16200000">
                <a:off x="-225154" y="3078214"/>
                <a:ext cx="2952328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55600" marR="0" lvl="1" indent="-355600" algn="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4773826" y="807600"/>
              <a:ext cx="4280344" cy="1969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11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new production scheme </a:t>
              </a:r>
              <a:r>
                <a:rPr kumimoji="0" lang="mr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the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“BCMS”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-  was put in place in the PS </a:t>
              </a:r>
            </a:p>
            <a:p>
              <a:pPr marL="296863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RF cavities tuned at different frequencies play together to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compress merge and split bunches</a:t>
              </a:r>
            </a:p>
            <a:p>
              <a:pPr marL="296863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Beams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~30% brighter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than standard scheme</a:t>
              </a:r>
            </a:p>
          </p:txBody>
        </p:sp>
        <p:cxnSp>
          <p:nvCxnSpPr>
            <p:cNvPr id="4" name="Straight Connector 3"/>
            <p:cNvCxnSpPr>
              <a:stCxn id="13" idx="0"/>
            </p:cNvCxnSpPr>
            <p:nvPr/>
          </p:nvCxnSpPr>
          <p:spPr>
            <a:xfrm flipV="1">
              <a:off x="3921846" y="673101"/>
              <a:ext cx="764454" cy="432188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4"/>
            </p:cNvCxnSpPr>
            <p:nvPr/>
          </p:nvCxnSpPr>
          <p:spPr>
            <a:xfrm>
              <a:off x="3921846" y="5400476"/>
              <a:ext cx="739054" cy="122892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4" name="Freeform 13"/>
          <p:cNvSpPr/>
          <p:nvPr/>
        </p:nvSpPr>
        <p:spPr>
          <a:xfrm>
            <a:off x="4300655" y="4906537"/>
            <a:ext cx="524107" cy="423746"/>
          </a:xfrm>
          <a:custGeom>
            <a:avLst/>
            <a:gdLst>
              <a:gd name="connsiteX0" fmla="*/ 0 w 524107"/>
              <a:gd name="connsiteY0" fmla="*/ 423746 h 423746"/>
              <a:gd name="connsiteX1" fmla="*/ 256478 w 524107"/>
              <a:gd name="connsiteY1" fmla="*/ 133814 h 423746"/>
              <a:gd name="connsiteX2" fmla="*/ 524107 w 524107"/>
              <a:gd name="connsiteY2" fmla="*/ 0 h 423746"/>
              <a:gd name="connsiteX3" fmla="*/ 524107 w 524107"/>
              <a:gd name="connsiteY3" fmla="*/ 0 h 423746"/>
              <a:gd name="connsiteX4" fmla="*/ 512956 w 524107"/>
              <a:gd name="connsiteY4" fmla="*/ 0 h 42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107" h="423746">
                <a:moveTo>
                  <a:pt x="0" y="423746"/>
                </a:moveTo>
                <a:cubicBezTo>
                  <a:pt x="84563" y="314092"/>
                  <a:pt x="169127" y="204438"/>
                  <a:pt x="256478" y="133814"/>
                </a:cubicBezTo>
                <a:cubicBezTo>
                  <a:pt x="343829" y="63190"/>
                  <a:pt x="524107" y="0"/>
                  <a:pt x="524107" y="0"/>
                </a:cubicBezTo>
                <a:lnTo>
                  <a:pt x="524107" y="0"/>
                </a:lnTo>
                <a:lnTo>
                  <a:pt x="512956" y="0"/>
                </a:ln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70677" y="4736427"/>
            <a:ext cx="527928" cy="170110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23077" y="5054346"/>
            <a:ext cx="1422557" cy="37284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62708" y="3713356"/>
            <a:ext cx="1461693" cy="1538868"/>
          </a:xfrm>
          <a:custGeom>
            <a:avLst/>
            <a:gdLst>
              <a:gd name="connsiteX0" fmla="*/ 1461693 w 1461693"/>
              <a:gd name="connsiteY0" fmla="*/ 1538868 h 1538868"/>
              <a:gd name="connsiteX1" fmla="*/ 1283273 w 1461693"/>
              <a:gd name="connsiteY1" fmla="*/ 1427356 h 1538868"/>
              <a:gd name="connsiteX2" fmla="*/ 926434 w 1461693"/>
              <a:gd name="connsiteY2" fmla="*/ 1371600 h 1538868"/>
              <a:gd name="connsiteX3" fmla="*/ 513839 w 1461693"/>
              <a:gd name="connsiteY3" fmla="*/ 1315844 h 1538868"/>
              <a:gd name="connsiteX4" fmla="*/ 179303 w 1461693"/>
              <a:gd name="connsiteY4" fmla="*/ 1193181 h 1538868"/>
              <a:gd name="connsiteX5" fmla="*/ 34337 w 1461693"/>
              <a:gd name="connsiteY5" fmla="*/ 903249 h 1538868"/>
              <a:gd name="connsiteX6" fmla="*/ 883 w 1461693"/>
              <a:gd name="connsiteY6" fmla="*/ 512956 h 1538868"/>
              <a:gd name="connsiteX7" fmla="*/ 56639 w 1461693"/>
              <a:gd name="connsiteY7" fmla="*/ 156117 h 1538868"/>
              <a:gd name="connsiteX8" fmla="*/ 90093 w 1461693"/>
              <a:gd name="connsiteY8" fmla="*/ 0 h 153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693" h="1538868">
                <a:moveTo>
                  <a:pt x="1461693" y="1538868"/>
                </a:moveTo>
                <a:cubicBezTo>
                  <a:pt x="1417088" y="1497051"/>
                  <a:pt x="1372483" y="1455234"/>
                  <a:pt x="1283273" y="1427356"/>
                </a:cubicBezTo>
                <a:cubicBezTo>
                  <a:pt x="1194063" y="1399478"/>
                  <a:pt x="926434" y="1371600"/>
                  <a:pt x="926434" y="1371600"/>
                </a:cubicBezTo>
                <a:cubicBezTo>
                  <a:pt x="798195" y="1353015"/>
                  <a:pt x="638361" y="1345580"/>
                  <a:pt x="513839" y="1315844"/>
                </a:cubicBezTo>
                <a:cubicBezTo>
                  <a:pt x="389317" y="1286107"/>
                  <a:pt x="259220" y="1261947"/>
                  <a:pt x="179303" y="1193181"/>
                </a:cubicBezTo>
                <a:cubicBezTo>
                  <a:pt x="99386" y="1124415"/>
                  <a:pt x="64074" y="1016620"/>
                  <a:pt x="34337" y="903249"/>
                </a:cubicBezTo>
                <a:cubicBezTo>
                  <a:pt x="4600" y="789878"/>
                  <a:pt x="-2834" y="637478"/>
                  <a:pt x="883" y="512956"/>
                </a:cubicBezTo>
                <a:cubicBezTo>
                  <a:pt x="4600" y="388434"/>
                  <a:pt x="41771" y="241610"/>
                  <a:pt x="56639" y="156117"/>
                </a:cubicBezTo>
                <a:cubicBezTo>
                  <a:pt x="71507" y="70624"/>
                  <a:pt x="80800" y="35312"/>
                  <a:pt x="90093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349160" y="3324346"/>
            <a:ext cx="2785323" cy="827828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903141" y="3267308"/>
            <a:ext cx="2520176" cy="1037793"/>
          </a:xfrm>
          <a:custGeom>
            <a:avLst/>
            <a:gdLst>
              <a:gd name="connsiteX0" fmla="*/ 2520176 w 2520176"/>
              <a:gd name="connsiteY0" fmla="*/ 880947 h 1037793"/>
              <a:gd name="connsiteX1" fmla="*/ 1594625 w 2520176"/>
              <a:gd name="connsiteY1" fmla="*/ 892098 h 1037793"/>
              <a:gd name="connsiteX2" fmla="*/ 1427357 w 2520176"/>
              <a:gd name="connsiteY2" fmla="*/ 959005 h 1037793"/>
              <a:gd name="connsiteX3" fmla="*/ 1103971 w 2520176"/>
              <a:gd name="connsiteY3" fmla="*/ 1037064 h 1037793"/>
              <a:gd name="connsiteX4" fmla="*/ 669074 w 2520176"/>
              <a:gd name="connsiteY4" fmla="*/ 981308 h 1037793"/>
              <a:gd name="connsiteX5" fmla="*/ 323386 w 2520176"/>
              <a:gd name="connsiteY5" fmla="*/ 735981 h 1037793"/>
              <a:gd name="connsiteX6" fmla="*/ 78059 w 2520176"/>
              <a:gd name="connsiteY6" fmla="*/ 379142 h 1037793"/>
              <a:gd name="connsiteX7" fmla="*/ 0 w 2520176"/>
              <a:gd name="connsiteY7" fmla="*/ 0 h 103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176" h="1037793">
                <a:moveTo>
                  <a:pt x="2520176" y="880947"/>
                </a:moveTo>
                <a:lnTo>
                  <a:pt x="1594625" y="892098"/>
                </a:lnTo>
                <a:cubicBezTo>
                  <a:pt x="1412489" y="905108"/>
                  <a:pt x="1509133" y="934844"/>
                  <a:pt x="1427357" y="959005"/>
                </a:cubicBezTo>
                <a:cubicBezTo>
                  <a:pt x="1345581" y="983166"/>
                  <a:pt x="1230351" y="1033347"/>
                  <a:pt x="1103971" y="1037064"/>
                </a:cubicBezTo>
                <a:cubicBezTo>
                  <a:pt x="977591" y="1040781"/>
                  <a:pt x="799172" y="1031489"/>
                  <a:pt x="669074" y="981308"/>
                </a:cubicBezTo>
                <a:cubicBezTo>
                  <a:pt x="538976" y="931127"/>
                  <a:pt x="421888" y="836342"/>
                  <a:pt x="323386" y="735981"/>
                </a:cubicBezTo>
                <a:cubicBezTo>
                  <a:pt x="224884" y="635620"/>
                  <a:pt x="131957" y="501805"/>
                  <a:pt x="78059" y="379142"/>
                </a:cubicBezTo>
                <a:cubicBezTo>
                  <a:pt x="24161" y="256479"/>
                  <a:pt x="12080" y="128239"/>
                  <a:pt x="0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947424" y="4906538"/>
            <a:ext cx="635620" cy="122663"/>
          </a:xfrm>
          <a:custGeom>
            <a:avLst/>
            <a:gdLst>
              <a:gd name="connsiteX0" fmla="*/ 0 w 635620"/>
              <a:gd name="connsiteY0" fmla="*/ 0 h 122663"/>
              <a:gd name="connsiteX1" fmla="*/ 245327 w 635620"/>
              <a:gd name="connsiteY1" fmla="*/ 66907 h 122663"/>
              <a:gd name="connsiteX2" fmla="*/ 635620 w 635620"/>
              <a:gd name="connsiteY2" fmla="*/ 122663 h 12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20" h="122663">
                <a:moveTo>
                  <a:pt x="0" y="0"/>
                </a:moveTo>
                <a:cubicBezTo>
                  <a:pt x="69695" y="23231"/>
                  <a:pt x="139390" y="46463"/>
                  <a:pt x="245327" y="66907"/>
                </a:cubicBezTo>
                <a:cubicBezTo>
                  <a:pt x="351264" y="87351"/>
                  <a:pt x="635620" y="122663"/>
                  <a:pt x="635620" y="122663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4064" y="6081250"/>
            <a:ext cx="345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 L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&gt; 1.75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34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 cm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-2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s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-1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89B8B-DB2E-E94B-9E57-8C5B5020766E}"/>
              </a:ext>
            </a:extLst>
          </p:cNvPr>
          <p:cNvSpPr txBox="1"/>
          <p:nvPr/>
        </p:nvSpPr>
        <p:spPr>
          <a:xfrm>
            <a:off x="3440364" y="1250535"/>
            <a:ext cx="6279284" cy="3323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 Higher than nominal beam brightness!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Performance limited by LHC cooling power!!!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[triplet and arc e-cloud]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 L &lt; 2.2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34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-2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-1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2" grpId="0" animBg="1"/>
      <p:bldP spid="17" grpId="0" animBg="1"/>
      <p:bldP spid="23" grpId="0" animBg="1"/>
      <p:bldP spid="18" grpId="0" animBg="1"/>
      <p:bldP spid="24" grpId="0" animBg="1"/>
      <p:bldP spid="25" grpId="0"/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E1394-ED6C-A556-05BE-BBF2832EB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004B2-1541-5046-B6F2-22AF5658571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F575D-C636-0ADF-454B-9AE715B3A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653" y="3961643"/>
            <a:ext cx="3579447" cy="2338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4BA41-EFA7-1269-C5B1-08F3CDE21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13" y="1419233"/>
            <a:ext cx="3579447" cy="2384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8A4EE5-4409-653C-BFFD-173C9F2DE325}"/>
              </a:ext>
            </a:extLst>
          </p:cNvPr>
          <p:cNvSpPr txBox="1"/>
          <p:nvPr/>
        </p:nvSpPr>
        <p:spPr>
          <a:xfrm>
            <a:off x="6688757" y="5634841"/>
            <a:ext cx="234875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B96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Smaller transverse emittance and thus brighter beam with BCMS</a:t>
            </a:r>
            <a:endParaRPr kumimoji="0" lang="en-FR" sz="1600" b="0" i="0" u="none" strike="noStrike" kern="1200" cap="none" spc="0" normalizeH="0" baseline="0" noProof="0" dirty="0">
              <a:ln>
                <a:noFill/>
              </a:ln>
              <a:solidFill>
                <a:srgbClr val="FB963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9DCD0-FAD8-4370-E5E9-8390CD244636}"/>
              </a:ext>
            </a:extLst>
          </p:cNvPr>
          <p:cNvSpPr txBox="1"/>
          <p:nvPr/>
        </p:nvSpPr>
        <p:spPr>
          <a:xfrm>
            <a:off x="6799629" y="2770646"/>
            <a:ext cx="212701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FR" sz="1600" b="0" i="0" u="none" strike="noStrike" kern="1200" cap="none" spc="0" normalizeH="0" baseline="0" noProof="0" dirty="0">
                <a:ln>
                  <a:noFill/>
                </a:ln>
                <a:solidFill>
                  <a:srgbClr val="FB963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Reduced transverse tail content over 2024 in the PS and the SPS</a:t>
            </a:r>
          </a:p>
        </p:txBody>
      </p:sp>
      <p:pic>
        <p:nvPicPr>
          <p:cNvPr id="5122" name="Picture 2" descr="LHC Injectors Upgrade Workshop">
            <a:extLst>
              <a:ext uri="{FF2B5EF4-FFF2-40B4-BE49-F238E27FC236}">
                <a16:creationId xmlns:a16="http://schemas.microsoft.com/office/drawing/2014/main" id="{3789AD60-C6EE-4EBD-DB2B-6F361BA7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75" y="156783"/>
            <a:ext cx="1711222" cy="9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B6B1EA-FD7A-D8F1-D235-5D24F97BE67E}"/>
              </a:ext>
            </a:extLst>
          </p:cNvPr>
          <p:cNvSpPr txBox="1"/>
          <p:nvPr/>
        </p:nvSpPr>
        <p:spPr>
          <a:xfrm>
            <a:off x="483997" y="998524"/>
            <a:ext cx="7793092" cy="525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Hybrid beam: used in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Interleaving “8 bunches 4 empty slots” (8b4e) with standard 25 ns beam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a mitigation of e-cloud and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cryo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heat load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25 ns beam: used early 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Used for beam commissioning with 3x36b trains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4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Intensity: (1.6-1.65)x10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p/b at injection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BCMS beam: used since mid-2024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 producing this high brightness beam using the “batch compression, merging, and splitting” scheme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Intensity: (1.6-1.65)x10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p/b at injection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Longest batches: 3x36b (2024) and 4x36b (2025)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Significant work on reducing tails and emittance blow-up</a:t>
            </a:r>
            <a:endParaRPr kumimoji="0" lang="en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0E939-D360-374B-3CB5-60F156A3C392}"/>
              </a:ext>
            </a:extLst>
          </p:cNvPr>
          <p:cNvSpPr txBox="1">
            <a:spLocks/>
          </p:cNvSpPr>
          <p:nvPr/>
        </p:nvSpPr>
        <p:spPr>
          <a:xfrm>
            <a:off x="-35858" y="278524"/>
            <a:ext cx="109442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LIU beams from the injector complex</a:t>
            </a:r>
          </a:p>
        </p:txBody>
      </p:sp>
    </p:spTree>
    <p:extLst>
      <p:ext uri="{BB962C8B-B14F-4D97-AF65-F5344CB8AC3E}">
        <p14:creationId xmlns:p14="http://schemas.microsoft.com/office/powerpoint/2010/main" val="33988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F19C4-54DC-4071-DEDD-BF66B3D17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A97CA8C8-397B-EAB9-ED51-04A6744C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3493"/>
            <a:ext cx="8226854" cy="940443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The less expected…			2/2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7F6EAF9-2AA5-F54D-1AEA-A228000215B9}"/>
              </a:ext>
            </a:extLst>
          </p:cNvPr>
          <p:cNvSpPr/>
          <p:nvPr/>
        </p:nvSpPr>
        <p:spPr>
          <a:xfrm>
            <a:off x="1580809" y="1447800"/>
            <a:ext cx="2875748" cy="4267200"/>
          </a:xfrm>
          <a:prstGeom prst="roundRect">
            <a:avLst>
              <a:gd name="adj" fmla="val 2831"/>
            </a:avLst>
          </a:prstGeom>
          <a:solidFill>
            <a:sysClr val="windowText" lastClr="000000">
              <a:lumMod val="85000"/>
              <a:lumOff val="15000"/>
            </a:sysClr>
          </a:solidFill>
          <a:ln w="19050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BIRDS &amp; WEASELS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Electrical fault in 66kV surface substation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Mitigated by repair and additional protection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99FFCC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68995E-3104-1B93-F9A1-BACFF3E2A571}"/>
              </a:ext>
            </a:extLst>
          </p:cNvPr>
          <p:cNvGrpSpPr/>
          <p:nvPr/>
        </p:nvGrpSpPr>
        <p:grpSpPr>
          <a:xfrm>
            <a:off x="4631099" y="1447800"/>
            <a:ext cx="2836502" cy="4267200"/>
            <a:chOff x="3107099" y="1447800"/>
            <a:chExt cx="2836502" cy="4267200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004B1E5-3B7D-5D70-4F03-4C258EE7972F}"/>
                </a:ext>
              </a:extLst>
            </p:cNvPr>
            <p:cNvSpPr/>
            <p:nvPr/>
          </p:nvSpPr>
          <p:spPr>
            <a:xfrm>
              <a:off x="3107099" y="1447800"/>
              <a:ext cx="2836502" cy="4267200"/>
            </a:xfrm>
            <a:prstGeom prst="roundRect">
              <a:avLst>
                <a:gd name="adj" fmla="val 2831"/>
              </a:avLst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PS MAIN POWER SUPPLY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Short in capacitor storage bank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99FF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Mitigated by network reconfiguration and operation of rotating machine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endParaRPr>
            </a:p>
          </p:txBody>
        </p:sp>
        <p:pic>
          <p:nvPicPr>
            <p:cNvPr id="39" name="Picture 38" descr="Screen Shot 2016-07-26 at 11.28.17 PM.png">
              <a:extLst>
                <a:ext uri="{FF2B5EF4-FFF2-40B4-BE49-F238E27FC236}">
                  <a16:creationId xmlns:a16="http://schemas.microsoft.com/office/drawing/2014/main" id="{AEACAEBE-D735-F5C1-C9B2-908B30A1C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2825" y="3267552"/>
              <a:ext cx="2305935" cy="221884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F12E48-ABCE-A980-0F31-3EE5CDCCF231}"/>
              </a:ext>
            </a:extLst>
          </p:cNvPr>
          <p:cNvGrpSpPr/>
          <p:nvPr/>
        </p:nvGrpSpPr>
        <p:grpSpPr>
          <a:xfrm>
            <a:off x="7642143" y="1447800"/>
            <a:ext cx="2875748" cy="4267200"/>
            <a:chOff x="6118143" y="1447800"/>
            <a:chExt cx="2875748" cy="426720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915A453A-095A-4469-FEB6-ECF2F1494BFE}"/>
                </a:ext>
              </a:extLst>
            </p:cNvPr>
            <p:cNvSpPr/>
            <p:nvPr/>
          </p:nvSpPr>
          <p:spPr>
            <a:xfrm>
              <a:off x="6118143" y="1447800"/>
              <a:ext cx="2875748" cy="4267200"/>
            </a:xfrm>
            <a:prstGeom prst="roundRect">
              <a:avLst>
                <a:gd name="adj" fmla="val 2831"/>
              </a:avLst>
            </a:prstGeom>
            <a:solidFill>
              <a:sysClr val="windowText" lastClr="000000">
                <a:lumMod val="85000"/>
                <a:lumOff val="15000"/>
              </a:sys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SPS BEAM DUMP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Limited to 96 bunches per injection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2076 (2200) bunches per beam cf. 2750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99FF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+mn-cs"/>
                </a:rPr>
                <a:t>Replacement during EYETS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E62EA33-D5D3-4BE3-8EDD-E8D0E5BF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2200" y="3124200"/>
              <a:ext cx="2795366" cy="23622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3C1EF0-B03C-EB79-8F8D-82E7765B86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784" y="3182461"/>
            <a:ext cx="1680308" cy="239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onstruction plan&#10;&#10;Description automatically generated">
            <a:extLst>
              <a:ext uri="{FF2B5EF4-FFF2-40B4-BE49-F238E27FC236}">
                <a16:creationId xmlns:a16="http://schemas.microsoft.com/office/drawing/2014/main" id="{D9C6DC74-89BA-F261-C4F5-75810DA1A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12192000" cy="68451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BA8BA4-7503-7E47-A7A9-F205AA4064AB}"/>
              </a:ext>
            </a:extLst>
          </p:cNvPr>
          <p:cNvCxnSpPr/>
          <p:nvPr/>
        </p:nvCxnSpPr>
        <p:spPr>
          <a:xfrm>
            <a:off x="8112224" y="1028733"/>
            <a:ext cx="0" cy="48005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A4260F-2E52-9A49-8085-BDB8E94055F2}"/>
              </a:ext>
            </a:extLst>
          </p:cNvPr>
          <p:cNvSpPr txBox="1"/>
          <p:nvPr/>
        </p:nvSpPr>
        <p:spPr>
          <a:xfrm flipH="1">
            <a:off x="5663952" y="4725144"/>
            <a:ext cx="268829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Run3 operation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EB655F-456C-F540-8076-D97FFDE012EA}"/>
              </a:ext>
            </a:extLst>
          </p:cNvPr>
          <p:cNvSpPr/>
          <p:nvPr/>
        </p:nvSpPr>
        <p:spPr>
          <a:xfrm>
            <a:off x="8472264" y="1412776"/>
            <a:ext cx="3384375" cy="50405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297DD-3F8D-EC40-958F-5D0D26D79097}"/>
              </a:ext>
            </a:extLst>
          </p:cNvPr>
          <p:cNvSpPr txBox="1"/>
          <p:nvPr/>
        </p:nvSpPr>
        <p:spPr>
          <a:xfrm>
            <a:off x="3215680" y="1124744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Approval of </a:t>
            </a:r>
          </a:p>
          <a:p>
            <a:r>
              <a:rPr lang="en-US" sz="1400" dirty="0"/>
              <a:t>HL-LHC Project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7762C-DF95-8B45-8F7B-44D0AF5B9EFA}"/>
              </a:ext>
            </a:extLst>
          </p:cNvPr>
          <p:cNvCxnSpPr/>
          <p:nvPr/>
        </p:nvCxnSpPr>
        <p:spPr>
          <a:xfrm>
            <a:off x="3143672" y="1028733"/>
            <a:ext cx="0" cy="480053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5083B5-70E5-7E44-8353-87021E97C7BF}"/>
              </a:ext>
            </a:extLst>
          </p:cNvPr>
          <p:cNvCxnSpPr/>
          <p:nvPr/>
        </p:nvCxnSpPr>
        <p:spPr>
          <a:xfrm>
            <a:off x="623392" y="1035066"/>
            <a:ext cx="0" cy="480053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CF64E8C-560F-6840-BCF9-F089A648EB5D}"/>
              </a:ext>
            </a:extLst>
          </p:cNvPr>
          <p:cNvSpPr txBox="1"/>
          <p:nvPr/>
        </p:nvSpPr>
        <p:spPr>
          <a:xfrm>
            <a:off x="599392" y="1151166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 funded </a:t>
            </a:r>
            <a:r>
              <a:rPr lang="en-US" sz="1400" dirty="0" err="1"/>
              <a:t>HiLumi</a:t>
            </a:r>
            <a:endParaRPr lang="en-US" sz="1400" dirty="0"/>
          </a:p>
          <a:p>
            <a:r>
              <a:rPr lang="en-US" sz="1400" dirty="0"/>
              <a:t>Design Study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BDA98-06F4-1F6A-CC9F-5E67DA2FE3A4}"/>
              </a:ext>
            </a:extLst>
          </p:cNvPr>
          <p:cNvSpPr/>
          <p:nvPr/>
        </p:nvSpPr>
        <p:spPr>
          <a:xfrm>
            <a:off x="8481744" y="5432183"/>
            <a:ext cx="3201860" cy="1226926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LHC Operation ends in 2026</a:t>
            </a:r>
          </a:p>
          <a:p>
            <a:pPr algn="ctr"/>
            <a:r>
              <a:rPr lang="en-US" sz="1800" dirty="0">
                <a:sym typeface="Wingdings" pitchFamily="2" charset="2"/>
              </a:rPr>
              <a:t> </a:t>
            </a:r>
            <a:r>
              <a:rPr lang="en-US" sz="1800" dirty="0"/>
              <a:t>HL-LHC upgrade to take over as of 2030 after LS3</a:t>
            </a:r>
          </a:p>
        </p:txBody>
      </p:sp>
    </p:spTree>
    <p:extLst>
      <p:ext uri="{BB962C8B-B14F-4D97-AF65-F5344CB8AC3E}">
        <p14:creationId xmlns:p14="http://schemas.microsoft.com/office/powerpoint/2010/main" val="37603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/>
      <p:bldP spid="17" grpId="0"/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003A7C9-686E-00B3-9D9C-D2769744D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004B2-1541-5046-B6F2-22AF56585712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person standing in a tunnel&#10;&#10;AI-generated content may be incorrect.">
            <a:extLst>
              <a:ext uri="{FF2B5EF4-FFF2-40B4-BE49-F238E27FC236}">
                <a16:creationId xmlns:a16="http://schemas.microsoft.com/office/drawing/2014/main" id="{C576FB4F-BC61-45F7-E2A4-A15716CCF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1E2B4-2B59-A6E6-3CF0-74A956A43F56}"/>
              </a:ext>
            </a:extLst>
          </p:cNvPr>
          <p:cNvSpPr txBox="1"/>
          <p:nvPr/>
        </p:nvSpPr>
        <p:spPr>
          <a:xfrm>
            <a:off x="6432753" y="4725144"/>
            <a:ext cx="53806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found a </a:t>
            </a:r>
            <a:r>
              <a:rPr lang="en-IT" sz="32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particle</a:t>
            </a:r>
            <a:endParaRPr lang="en-US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But still have many questions!</a:t>
            </a:r>
            <a:endParaRPr lang="en-IT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91107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E189E-FBAF-D527-6BE0-908C3C9AC683}"/>
              </a:ext>
            </a:extLst>
          </p:cNvPr>
          <p:cNvSpPr txBox="1"/>
          <p:nvPr/>
        </p:nvSpPr>
        <p:spPr>
          <a:xfrm>
            <a:off x="911424" y="1988840"/>
            <a:ext cx="23647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407EC0"/>
                </a:solidFill>
              </a:rPr>
              <a:t>Questions?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962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8028A-D7CB-0846-4D07-8B5E9C14A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A7C84-8386-AF4F-0FCD-7A0C72900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700" y="813048"/>
            <a:ext cx="9067800" cy="3048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2400" dirty="0"/>
              <a:t>Nominal LHC triplet: 210 T/m, 70 mm coil aperture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GB" sz="2800" dirty="0">
                <a:sym typeface="Wingdings"/>
              </a:rPr>
              <a:t>   </a:t>
            </a:r>
            <a:r>
              <a:rPr lang="en-GB" sz="2400" dirty="0">
                <a:solidFill>
                  <a:srgbClr val="FF0000"/>
                </a:solidFill>
                <a:sym typeface="Wingdings"/>
              </a:rPr>
              <a:t> ca. 8 T @ coil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GB" sz="2400" dirty="0">
                <a:solidFill>
                  <a:srgbClr val="FF0000"/>
                </a:solidFill>
                <a:sym typeface="Wingdings"/>
              </a:rPr>
              <a:t>   </a:t>
            </a:r>
            <a:r>
              <a:rPr lang="en-GB" sz="2400" dirty="0">
                <a:solidFill>
                  <a:srgbClr val="008000"/>
                </a:solidFill>
                <a:sym typeface="Wingdings"/>
              </a:rPr>
              <a:t> 1.8 K cooling with superfluid He (thermal conductivity)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GB" sz="2400" dirty="0">
                <a:solidFill>
                  <a:srgbClr val="008000"/>
                </a:solidFill>
                <a:sym typeface="Wingdings"/>
              </a:rPr>
              <a:t>    current density of 2.75 kA / mm</a:t>
            </a:r>
            <a:r>
              <a:rPr lang="en-GB" sz="2400" baseline="30000" dirty="0">
                <a:solidFill>
                  <a:srgbClr val="008000"/>
                </a:solidFill>
                <a:sym typeface="Wingdings"/>
              </a:rPr>
              <a:t>2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GB" sz="2400" baseline="30000" dirty="0">
              <a:solidFill>
                <a:srgbClr val="008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GB" sz="2400" dirty="0">
                <a:solidFill>
                  <a:srgbClr val="FF0000"/>
                </a:solidFill>
              </a:rPr>
              <a:t>At the limit of </a:t>
            </a:r>
            <a:r>
              <a:rPr lang="en-GB" sz="2400" dirty="0" err="1">
                <a:solidFill>
                  <a:srgbClr val="FF0000"/>
                </a:solidFill>
              </a:rPr>
              <a:t>NbTi</a:t>
            </a:r>
            <a:r>
              <a:rPr lang="en-GB" sz="2400" dirty="0">
                <a:solidFill>
                  <a:srgbClr val="FF0000"/>
                </a:solidFill>
              </a:rPr>
              <a:t> technology </a:t>
            </a:r>
            <a:r>
              <a:rPr lang="en-GB" sz="1800" dirty="0"/>
              <a:t>(HERA &amp; </a:t>
            </a:r>
            <a:r>
              <a:rPr lang="en-GB" sz="1800" dirty="0" err="1"/>
              <a:t>Tevatron</a:t>
            </a:r>
            <a:r>
              <a:rPr lang="en-GB" sz="1800" dirty="0"/>
              <a:t> ca. 5 T @ 2kA/mm</a:t>
            </a:r>
            <a:r>
              <a:rPr lang="en-GB" sz="1800" baseline="30000" dirty="0"/>
              <a:t>2</a:t>
            </a:r>
            <a:r>
              <a:rPr lang="en-GB" sz="1800" dirty="0"/>
              <a:t>)!!!</a:t>
            </a:r>
          </a:p>
          <a:p>
            <a:pPr lvl="1">
              <a:defRPr/>
            </a:pP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0E76E-5C74-CA6D-B599-6CC260B690CB}"/>
              </a:ext>
            </a:extLst>
          </p:cNvPr>
          <p:cNvSpPr txBox="1"/>
          <p:nvPr/>
        </p:nvSpPr>
        <p:spPr>
          <a:xfrm>
            <a:off x="6505575" y="3021014"/>
            <a:ext cx="3938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Critical Surface for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NbTi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5779" name="Picture 18" descr="critical-surface">
            <a:extLst>
              <a:ext uri="{FF2B5EF4-FFF2-40B4-BE49-F238E27FC236}">
                <a16:creationId xmlns:a16="http://schemas.microsoft.com/office/drawing/2014/main" id="{8D0C344D-1219-1A4E-7B31-18A31C5EE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395663"/>
            <a:ext cx="441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39D7EA-446C-C1CC-5D5E-53FACB392121}"/>
              </a:ext>
            </a:extLst>
          </p:cNvPr>
          <p:cNvCxnSpPr/>
          <p:nvPr/>
        </p:nvCxnSpPr>
        <p:spPr>
          <a:xfrm flipH="1" flipV="1">
            <a:off x="7937500" y="5207000"/>
            <a:ext cx="762000" cy="22860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D23D24-17BC-6CBA-1449-CFA45AF3075B}"/>
              </a:ext>
            </a:extLst>
          </p:cNvPr>
          <p:cNvCxnSpPr/>
          <p:nvPr/>
        </p:nvCxnSpPr>
        <p:spPr>
          <a:xfrm flipV="1">
            <a:off x="8699500" y="5435600"/>
            <a:ext cx="0" cy="508000"/>
          </a:xfrm>
          <a:prstGeom prst="line">
            <a:avLst/>
          </a:prstGeom>
          <a:ln w="381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FCCA4BE9-9670-3FE1-E1BC-525A9F5C915F}"/>
              </a:ext>
            </a:extLst>
          </p:cNvPr>
          <p:cNvSpPr/>
          <p:nvPr/>
        </p:nvSpPr>
        <p:spPr>
          <a:xfrm>
            <a:off x="8077200" y="5257801"/>
            <a:ext cx="685800" cy="790575"/>
          </a:xfrm>
          <a:custGeom>
            <a:avLst/>
            <a:gdLst>
              <a:gd name="connsiteX0" fmla="*/ 712730 w 712730"/>
              <a:gd name="connsiteY0" fmla="*/ 0 h 790435"/>
              <a:gd name="connsiteX1" fmla="*/ 518349 w 712730"/>
              <a:gd name="connsiteY1" fmla="*/ 259159 h 790435"/>
              <a:gd name="connsiteX2" fmla="*/ 298051 w 712730"/>
              <a:gd name="connsiteY2" fmla="*/ 557192 h 790435"/>
              <a:gd name="connsiteX3" fmla="*/ 0 w 712730"/>
              <a:gd name="connsiteY3" fmla="*/ 790435 h 79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730" h="790435">
                <a:moveTo>
                  <a:pt x="712730" y="0"/>
                </a:moveTo>
                <a:lnTo>
                  <a:pt x="518349" y="259159"/>
                </a:lnTo>
                <a:cubicBezTo>
                  <a:pt x="449236" y="352024"/>
                  <a:pt x="384442" y="468646"/>
                  <a:pt x="298051" y="557192"/>
                </a:cubicBezTo>
                <a:cubicBezTo>
                  <a:pt x="211659" y="645738"/>
                  <a:pt x="0" y="790435"/>
                  <a:pt x="0" y="79043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Screen Shot 2013-07-10 at 9.11.25 AM.png">
            <a:extLst>
              <a:ext uri="{FF2B5EF4-FFF2-40B4-BE49-F238E27FC236}">
                <a16:creationId xmlns:a16="http://schemas.microsoft.com/office/drawing/2014/main" id="{E3E92FA6-3344-9FFF-3652-3655C377F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6" y="3341688"/>
            <a:ext cx="298132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D2B809-047B-8396-B280-273B828B3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439160"/>
            <a:ext cx="4162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3C51AE1-C15E-B1E8-1781-958C4591A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4420" y="187996"/>
            <a:ext cx="9128125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dirty="0">
                <a:solidFill>
                  <a:srgbClr val="FF0000"/>
                </a:solidFill>
                <a:cs typeface="+mj-cs"/>
              </a:rPr>
              <a:t>Technology Challenge: Magnets for High 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480C53-2D32-15DB-59CB-0AC40A3591FF}"/>
              </a:ext>
            </a:extLst>
          </p:cNvPr>
          <p:cNvSpPr txBox="1"/>
          <p:nvPr/>
        </p:nvSpPr>
        <p:spPr>
          <a:xfrm>
            <a:off x="1552575" y="3042445"/>
            <a:ext cx="495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LHC Production in collaboration with USA and KEK</a:t>
            </a:r>
          </a:p>
        </p:txBody>
      </p:sp>
    </p:spTree>
    <p:extLst>
      <p:ext uri="{BB962C8B-B14F-4D97-AF65-F5344CB8AC3E}">
        <p14:creationId xmlns:p14="http://schemas.microsoft.com/office/powerpoint/2010/main" val="25800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720C-A619-A54A-BC6C-B68C8329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5"/>
            <a:ext cx="10972800" cy="774921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Compromise between Bending and Focusing Fields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A2DD5-2209-14DC-9CBF-938E20034AFF}"/>
              </a:ext>
            </a:extLst>
          </p:cNvPr>
          <p:cNvSpPr txBox="1"/>
          <p:nvPr/>
        </p:nvSpPr>
        <p:spPr>
          <a:xfrm>
            <a:off x="305413" y="1268760"/>
            <a:ext cx="1188658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66FF"/>
                </a:solidFill>
              </a:rPr>
              <a:t>The aperture of a dipole magnet influences the maximum field strength: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marL="342900" indent="-342900" algn="l">
              <a:buFont typeface="Wingdings" pitchFamily="2" charset="2"/>
              <a:buChar char="è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A smaller aperture allows for a stronger magnetic field for the same current in the coils</a:t>
            </a:r>
          </a:p>
          <a:p>
            <a:pPr marL="799959" lvl="1" indent="-342900" algn="l">
              <a:buFont typeface="Wingdings" pitchFamily="2" charset="2"/>
              <a:buChar char="è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Formulated differently: </a:t>
            </a:r>
            <a:r>
              <a:rPr lang="en-US" dirty="0">
                <a:solidFill>
                  <a:srgbClr val="0066FF"/>
                </a:solidFill>
                <a:sym typeface="Wingdings" pitchFamily="2" charset="2"/>
              </a:rPr>
              <a:t>providing a given magnetic field in a larger aperture requires</a:t>
            </a:r>
          </a:p>
          <a:p>
            <a:pPr lvl="1" algn="l"/>
            <a:r>
              <a:rPr lang="en-US" dirty="0">
                <a:solidFill>
                  <a:srgbClr val="0066FF"/>
                </a:solidFill>
                <a:sym typeface="Wingdings" pitchFamily="2" charset="2"/>
              </a:rPr>
              <a:t>     more current which requires more coil layers once the maximum acceptable current</a:t>
            </a:r>
          </a:p>
          <a:p>
            <a:pPr lvl="1" algn="l"/>
            <a:r>
              <a:rPr lang="en-US" dirty="0">
                <a:solidFill>
                  <a:srgbClr val="0066FF"/>
                </a:solidFill>
                <a:sym typeface="Wingdings" pitchFamily="2" charset="2"/>
              </a:rPr>
              <a:t>     in the conductor has been reached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 higher cost for the magnet production</a:t>
            </a:r>
          </a:p>
          <a:p>
            <a:pPr marL="342900" indent="-342900" algn="l">
              <a:buFont typeface="Wingdings" pitchFamily="2" charset="2"/>
              <a:buChar char="è"/>
            </a:pPr>
            <a:endParaRPr lang="en-US" dirty="0">
              <a:solidFill>
                <a:schemeClr val="tx1"/>
              </a:solidFill>
              <a:sym typeface="Wingdings" pitchFamily="2" charset="2"/>
            </a:endParaRPr>
          </a:p>
          <a:p>
            <a:pPr marL="342900" indent="-342900" algn="l">
              <a:buFont typeface="Wingdings" pitchFamily="2" charset="2"/>
              <a:buChar char="è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The stored energy in a magnetic field is proportional to the square of the magnetic field </a:t>
            </a:r>
          </a:p>
          <a:p>
            <a:pPr algn="l"/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   and the volume of the field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 more challenging requirements for the machine protection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3543E-CB41-0D28-3C68-4C9213A9AD44}"/>
              </a:ext>
            </a:extLst>
          </p:cNvPr>
          <p:cNvSpPr txBox="1"/>
          <p:nvPr/>
        </p:nvSpPr>
        <p:spPr>
          <a:xfrm>
            <a:off x="219188" y="4989075"/>
            <a:ext cx="11964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Optimizing the design of accelerator dipole magnets:</a:t>
            </a:r>
          </a:p>
          <a:p>
            <a:pPr marL="342900" indent="-342900" algn="l">
              <a:buFont typeface="Wingdings" pitchFamily="2" charset="2"/>
              <a:buChar char="è"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Minimize the required aperture to allow for:</a:t>
            </a:r>
          </a:p>
          <a:p>
            <a:pPr algn="l"/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    A maximum field at acceptable stored energies and acceptable cost [superconductor material]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C648E-F4B6-C3F4-7991-0D12B358AA53}"/>
              </a:ext>
            </a:extLst>
          </p:cNvPr>
          <p:cNvSpPr/>
          <p:nvPr/>
        </p:nvSpPr>
        <p:spPr>
          <a:xfrm>
            <a:off x="7321312" y="5193722"/>
            <a:ext cx="4651500" cy="1226926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Balanced compromise for giving space for quadrupole and dipole magnets!</a:t>
            </a:r>
          </a:p>
        </p:txBody>
      </p:sp>
    </p:spTree>
    <p:extLst>
      <p:ext uri="{BB962C8B-B14F-4D97-AF65-F5344CB8AC3E}">
        <p14:creationId xmlns:p14="http://schemas.microsoft.com/office/powerpoint/2010/main" val="13363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9" y="2727486"/>
            <a:ext cx="4464497" cy="3365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740918"/>
            <a:ext cx="4640188" cy="340698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76426" y="188914"/>
            <a:ext cx="8791575" cy="720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400" u="sng" kern="0" dirty="0">
                <a:solidFill>
                  <a:srgbClr val="FF0000"/>
                </a:solidFill>
              </a:rPr>
              <a:t>Performance Optimization: 2 Competing Effects: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31504" y="103448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44280" y="908720"/>
            <a:ext cx="8514623" cy="120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Discoveries:</a:t>
            </a:r>
            <a:r>
              <a:rPr lang="en-US" dirty="0">
                <a:solidFill>
                  <a:srgbClr val="3333CC"/>
                </a:solidFill>
              </a:rPr>
              <a:t> production of new particles requires CM energy above</a:t>
            </a:r>
          </a:p>
          <a:p>
            <a:pPr algn="l" eaLnBrk="1" hangingPunct="1"/>
            <a:r>
              <a:rPr lang="en-US" dirty="0">
                <a:solidFill>
                  <a:srgbClr val="3333CC"/>
                </a:solidFill>
              </a:rPr>
              <a:t>   the production threshold: Z </a:t>
            </a:r>
            <a:r>
              <a:rPr lang="en-US" sz="1800" dirty="0">
                <a:solidFill>
                  <a:srgbClr val="3333CC"/>
                </a:solidFill>
                <a:sym typeface="Wingdings"/>
              </a:rPr>
              <a:t> </a:t>
            </a:r>
            <a:r>
              <a:rPr lang="en-US" dirty="0">
                <a:solidFill>
                  <a:srgbClr val="3333CC"/>
                </a:solidFill>
                <a:sym typeface="Wingdings"/>
              </a:rPr>
              <a:t>45GeV, W </a:t>
            </a:r>
            <a:r>
              <a:rPr lang="en-US" sz="1800" dirty="0">
                <a:solidFill>
                  <a:srgbClr val="3333CC"/>
                </a:solidFill>
                <a:sym typeface="Wingdings"/>
              </a:rPr>
              <a:t> </a:t>
            </a:r>
            <a:r>
              <a:rPr lang="en-US" dirty="0">
                <a:solidFill>
                  <a:srgbClr val="3333CC"/>
                </a:solidFill>
                <a:sym typeface="Wingdings"/>
              </a:rPr>
              <a:t>80GeV, H </a:t>
            </a:r>
            <a:r>
              <a:rPr lang="en-US" sz="1800" dirty="0">
                <a:solidFill>
                  <a:srgbClr val="3333CC"/>
                </a:solidFill>
                <a:sym typeface="Wingdings"/>
              </a:rPr>
              <a:t></a:t>
            </a:r>
            <a:r>
              <a:rPr lang="en-US" dirty="0">
                <a:solidFill>
                  <a:srgbClr val="3333CC"/>
                </a:solidFill>
                <a:sym typeface="Wingdings"/>
              </a:rPr>
              <a:t>125GeV</a:t>
            </a:r>
          </a:p>
          <a:p>
            <a:pPr algn="l" eaLnBrk="1" hangingPunct="1"/>
            <a:r>
              <a:rPr lang="en-US" dirty="0">
                <a:solidFill>
                  <a:srgbClr val="00B050"/>
                </a:solidFill>
                <a:sym typeface="Wingdings"/>
              </a:rPr>
              <a:t> discovery of the unknown implies highest possible CM energy!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31872" y="2301079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44647" y="2175318"/>
            <a:ext cx="7484598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Production rate:</a:t>
            </a:r>
            <a:r>
              <a:rPr lang="en-US" dirty="0">
                <a:solidFill>
                  <a:srgbClr val="3333CC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cross section decreases with particle mass!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6278" y="2911584"/>
            <a:ext cx="6803466" cy="267765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Pushing the discovery frontier requires therefore also </a:t>
            </a:r>
          </a:p>
          <a:p>
            <a:r>
              <a:rPr lang="en-US" dirty="0">
                <a:solidFill>
                  <a:schemeClr val="tx1"/>
                </a:solidFill>
              </a:rPr>
              <a:t>an increase in luminosity </a:t>
            </a:r>
          </a:p>
          <a:p>
            <a:r>
              <a:rPr lang="en-US" dirty="0">
                <a:solidFill>
                  <a:schemeClr val="tx1"/>
                </a:solidFill>
              </a:rPr>
              <a:t>with every increase in collision energy!!!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Burt Richter </a:t>
            </a:r>
            <a:r>
              <a:rPr lang="mr-IN" dirty="0">
                <a:solidFill>
                  <a:schemeClr val="tx1"/>
                </a:solidFill>
              </a:rPr>
              <a:t>[SLAC-PUB-16069; 2014]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81155" y="5756511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/>
              </a:rPr>
              <a:t>5 events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37739" y="5612495"/>
            <a:ext cx="1091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/>
              </a:rPr>
              <a:t>400 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Arial"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11832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1301883"/>
            <a:ext cx="6833359" cy="525714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76426" y="188914"/>
            <a:ext cx="8791575" cy="720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400" u="sng" kern="0" dirty="0">
                <a:solidFill>
                  <a:srgbClr val="FF0000"/>
                </a:solidFill>
              </a:rPr>
              <a:t>Performance Optimization: 2 Competing Effects: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31872" y="1106489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44647" y="980728"/>
            <a:ext cx="8039430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Beam Burn off:</a:t>
            </a:r>
            <a:r>
              <a:rPr lang="en-US" dirty="0">
                <a:solidFill>
                  <a:srgbClr val="3333CC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total cross section increases with CM Energy!!!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7489" y="1556792"/>
            <a:ext cx="2902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charset="2"/>
              <a:buChar char="è"/>
            </a:pPr>
            <a:r>
              <a:rPr lang="en-US" dirty="0">
                <a:sym typeface="Wingdings"/>
              </a:rPr>
              <a:t>The beam lifetime </a:t>
            </a:r>
          </a:p>
          <a:p>
            <a:pPr algn="l"/>
            <a:r>
              <a:rPr lang="en-US" dirty="0">
                <a:sym typeface="Wingdings"/>
              </a:rPr>
              <a:t>    decreases with </a:t>
            </a:r>
          </a:p>
          <a:p>
            <a:pPr algn="l"/>
            <a:r>
              <a:rPr lang="en-US" dirty="0">
                <a:sym typeface="Wingdings"/>
              </a:rPr>
              <a:t>    increasing</a:t>
            </a:r>
          </a:p>
          <a:p>
            <a:pPr algn="l"/>
            <a:r>
              <a:rPr lang="en-US" dirty="0">
                <a:sym typeface="Wingdings"/>
              </a:rPr>
              <a:t>    Luminosity AND 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31004" y="3212976"/>
            <a:ext cx="27647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Shorter fills </a:t>
            </a:r>
          </a:p>
          <a:p>
            <a:pPr algn="l"/>
            <a:r>
              <a:rPr lang="en-US" dirty="0">
                <a:solidFill>
                  <a:srgbClr val="FF0000"/>
                </a:solidFill>
                <a:sym typeface="Wingdings"/>
              </a:rPr>
              <a:t>    which imply  </a:t>
            </a:r>
          </a:p>
          <a:p>
            <a:pPr algn="l"/>
            <a:r>
              <a:rPr lang="en-US" dirty="0">
                <a:solidFill>
                  <a:srgbClr val="FF0000"/>
                </a:solidFill>
                <a:sym typeface="Wingdings"/>
              </a:rPr>
              <a:t>    reduced efficiency</a:t>
            </a:r>
          </a:p>
          <a:p>
            <a:pPr algn="l"/>
            <a:r>
              <a:rPr lang="en-US" dirty="0">
                <a:solidFill>
                  <a:srgbClr val="FF0000"/>
                </a:solidFill>
                <a:sym typeface="Wingdings"/>
              </a:rPr>
              <a:t>    and reduced </a:t>
            </a:r>
          </a:p>
          <a:p>
            <a:pPr algn="l"/>
            <a:r>
              <a:rPr lang="en-US" dirty="0">
                <a:solidFill>
                  <a:srgbClr val="FF0000"/>
                </a:solidFill>
                <a:sym typeface="Wingdings"/>
              </a:rPr>
              <a:t>    integrated</a:t>
            </a:r>
          </a:p>
          <a:p>
            <a:pPr algn="l"/>
            <a:r>
              <a:rPr lang="en-US" dirty="0">
                <a:solidFill>
                  <a:srgbClr val="FF0000"/>
                </a:solidFill>
                <a:sym typeface="Wingdings"/>
              </a:rPr>
              <a:t>    Luminosity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7489" y="5603757"/>
            <a:ext cx="3238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charset="2"/>
              <a:buChar char="è"/>
            </a:pPr>
            <a:r>
              <a:rPr lang="en-US" dirty="0">
                <a:solidFill>
                  <a:srgbClr val="C00000"/>
                </a:solidFill>
                <a:sym typeface="Wingdings"/>
              </a:rPr>
              <a:t>Increased background</a:t>
            </a:r>
          </a:p>
          <a:p>
            <a:pPr algn="l"/>
            <a:r>
              <a:rPr lang="en-US" dirty="0">
                <a:solidFill>
                  <a:srgbClr val="C00000"/>
                </a:solidFill>
                <a:sym typeface="Wingdings"/>
              </a:rPr>
              <a:t>     in the detectors!</a:t>
            </a:r>
          </a:p>
        </p:txBody>
      </p:sp>
    </p:spTree>
    <p:extLst>
      <p:ext uri="{BB962C8B-B14F-4D97-AF65-F5344CB8AC3E}">
        <p14:creationId xmlns:p14="http://schemas.microsoft.com/office/powerpoint/2010/main" val="18418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12938" y="260004"/>
            <a:ext cx="8791575" cy="7207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400" u="sng" kern="0" dirty="0">
                <a:solidFill>
                  <a:srgbClr val="FF0000"/>
                </a:solidFill>
              </a:rPr>
              <a:t>Hadron Collider Limitations / Challenges: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631504" y="21146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244279" y="1988840"/>
            <a:ext cx="6760938" cy="120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Event rate and pile up: </a:t>
            </a:r>
          </a:p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[number of events per luminous region length]</a:t>
            </a:r>
          </a:p>
          <a:p>
            <a:pPr algn="l" eaLnBrk="1" hangingPunct="1"/>
            <a:r>
              <a:rPr lang="en-US" dirty="0">
                <a:solidFill>
                  <a:srgbClr val="00B050"/>
                </a:solidFill>
                <a:sym typeface="Wingdings"/>
              </a:rPr>
              <a:t> Detector challenge and efficiency and data quality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31872" y="3478956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71291" y="3318154"/>
            <a:ext cx="7972104" cy="83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Beam energy and intensity = beam power &amp; stored EM energy </a:t>
            </a:r>
          </a:p>
          <a:p>
            <a:pPr algn="l" eaLnBrk="1" hangingPunct="1"/>
            <a:r>
              <a:rPr lang="en-US" dirty="0">
                <a:solidFill>
                  <a:srgbClr val="FF0000"/>
                </a:solidFill>
                <a:sym typeface="Wingdings"/>
              </a:rPr>
              <a:t> Damage potential and machine protection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31504" y="4487068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270923" y="4326266"/>
            <a:ext cx="6870648" cy="83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Debris from the IP </a:t>
            </a:r>
          </a:p>
          <a:p>
            <a:pPr algn="l" eaLnBrk="1" hangingPunct="1"/>
            <a:r>
              <a:rPr lang="en-US" dirty="0">
                <a:solidFill>
                  <a:srgbClr val="FF0000"/>
                </a:solidFill>
                <a:sym typeface="Wingdings"/>
              </a:rPr>
              <a:t> Quench protection; heat load and radiation damage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31504" y="1178497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44279" y="1052736"/>
            <a:ext cx="5395180" cy="83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Beam energy and luminosity: </a:t>
            </a:r>
          </a:p>
          <a:p>
            <a:pPr algn="l" eaLnBrk="1" hangingPunct="1"/>
            <a:r>
              <a:rPr lang="en-US" dirty="0">
                <a:solidFill>
                  <a:srgbClr val="00B050"/>
                </a:solidFill>
                <a:sym typeface="Wingdings"/>
              </a:rPr>
              <a:t> Beam lifetime and operation efficiency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31504" y="5495179"/>
            <a:ext cx="8680866" cy="830926"/>
            <a:chOff x="107504" y="3429000"/>
            <a:chExt cx="8680866" cy="830926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107504" y="3554760"/>
              <a:ext cx="534988" cy="22701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720279" y="3429000"/>
              <a:ext cx="8068091" cy="830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/>
              <a:r>
                <a:rPr lang="en-US" dirty="0">
                  <a:solidFill>
                    <a:schemeClr val="tx1"/>
                  </a:solidFill>
                </a:rPr>
                <a:t>Beam energy: </a:t>
              </a:r>
            </a:p>
            <a:p>
              <a:pPr algn="l" eaLnBrk="1" hangingPunct="1"/>
              <a:r>
                <a:rPr lang="en-US" dirty="0">
                  <a:solidFill>
                    <a:srgbClr val="FF0000"/>
                  </a:solidFill>
                  <a:sym typeface="Wingdings"/>
                </a:rPr>
                <a:t> Magnet technology [maximum B] and accelerator size &amp; FQ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3277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260728"/>
            <a:ext cx="8651264" cy="720000"/>
          </a:xfrm>
        </p:spPr>
        <p:txBody>
          <a:bodyPr/>
          <a:lstStyle/>
          <a:p>
            <a:pPr algn="l"/>
            <a:r>
              <a:rPr lang="en-GB" sz="3600" u="sng" dirty="0">
                <a:solidFill>
                  <a:srgbClr val="FF0000"/>
                </a:solidFill>
              </a:rPr>
              <a:t>THE HL-LHC MAGNET ZOO: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577" y="1065264"/>
            <a:ext cx="6824705" cy="55320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67608" y="2337874"/>
            <a:ext cx="1152128" cy="50405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03472" y="4282090"/>
            <a:ext cx="1152128" cy="50405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03912" y="6093296"/>
            <a:ext cx="1152128" cy="50405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866057" y="2435159"/>
            <a:ext cx="925800" cy="32403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866057" y="3273978"/>
            <a:ext cx="925800" cy="32403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866057" y="4259360"/>
            <a:ext cx="925800" cy="324036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346266">
            <a:off x="1413757" y="2131693"/>
            <a:ext cx="1996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3 short models</a:t>
            </a:r>
          </a:p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tested</a:t>
            </a:r>
          </a:p>
        </p:txBody>
      </p:sp>
      <p:sp>
        <p:nvSpPr>
          <p:cNvPr id="13" name="TextBox 12"/>
          <p:cNvSpPr txBox="1"/>
          <p:nvPr/>
        </p:nvSpPr>
        <p:spPr>
          <a:xfrm rot="19346266">
            <a:off x="1629690" y="4061944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1 short model</a:t>
            </a:r>
          </a:p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tested</a:t>
            </a:r>
          </a:p>
        </p:txBody>
      </p:sp>
      <p:sp>
        <p:nvSpPr>
          <p:cNvPr id="14" name="TextBox 13"/>
          <p:cNvSpPr txBox="1"/>
          <p:nvPr/>
        </p:nvSpPr>
        <p:spPr>
          <a:xfrm rot="19346266">
            <a:off x="4203241" y="5873150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1 short model</a:t>
            </a:r>
          </a:p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tested</a:t>
            </a:r>
          </a:p>
        </p:txBody>
      </p:sp>
      <p:sp>
        <p:nvSpPr>
          <p:cNvPr id="15" name="TextBox 14"/>
          <p:cNvSpPr txBox="1"/>
          <p:nvPr/>
        </p:nvSpPr>
        <p:spPr>
          <a:xfrm rot="2524391">
            <a:off x="9520546" y="2142634"/>
            <a:ext cx="1380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Prototype</a:t>
            </a:r>
          </a:p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 tested</a:t>
            </a:r>
          </a:p>
        </p:txBody>
      </p:sp>
      <p:sp>
        <p:nvSpPr>
          <p:cNvPr id="16" name="TextBox 15"/>
          <p:cNvSpPr txBox="1"/>
          <p:nvPr/>
        </p:nvSpPr>
        <p:spPr>
          <a:xfrm rot="2524391">
            <a:off x="9463301" y="2897529"/>
            <a:ext cx="1380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Prototype</a:t>
            </a:r>
          </a:p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 tested</a:t>
            </a:r>
          </a:p>
        </p:txBody>
      </p:sp>
      <p:sp>
        <p:nvSpPr>
          <p:cNvPr id="17" name="TextBox 16"/>
          <p:cNvSpPr txBox="1"/>
          <p:nvPr/>
        </p:nvSpPr>
        <p:spPr>
          <a:xfrm rot="2524391">
            <a:off x="9463301" y="3843863"/>
            <a:ext cx="1380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Prototype</a:t>
            </a:r>
          </a:p>
          <a:p>
            <a:r>
              <a:rPr lang="en-US" dirty="0">
                <a:solidFill>
                  <a:schemeClr val="accent3"/>
                </a:solidFill>
                <a:latin typeface="Times"/>
                <a:cs typeface="Times"/>
              </a:rPr>
              <a:t> tested</a:t>
            </a:r>
          </a:p>
        </p:txBody>
      </p:sp>
    </p:spTree>
    <p:extLst>
      <p:ext uri="{BB962C8B-B14F-4D97-AF65-F5344CB8AC3E}">
        <p14:creationId xmlns:p14="http://schemas.microsoft.com/office/powerpoint/2010/main" val="653348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0856" y="210344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fr-CH" u="sng" dirty="0">
                <a:solidFill>
                  <a:srgbClr val="FF0000"/>
                </a:solidFill>
              </a:rPr>
              <a:t>DS collimators – 11 </a:t>
            </a:r>
            <a:r>
              <a:rPr lang="fr-CH" u="sng" dirty="0" err="1">
                <a:solidFill>
                  <a:srgbClr val="FF0000"/>
                </a:solidFill>
              </a:rPr>
              <a:t>T</a:t>
            </a:r>
            <a:r>
              <a:rPr lang="fr-CH" u="sng" dirty="0">
                <a:solidFill>
                  <a:srgbClr val="FF0000"/>
                </a:solidFill>
              </a:rPr>
              <a:t> </a:t>
            </a:r>
            <a:r>
              <a:rPr lang="fr-CH" u="sng" dirty="0" err="1">
                <a:solidFill>
                  <a:srgbClr val="FF0000"/>
                </a:solidFill>
              </a:rPr>
              <a:t>Dipole</a:t>
            </a:r>
            <a:endParaRPr lang="en-GB" u="sng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01" y="960663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c 7"/>
          <p:cNvSpPr/>
          <p:nvPr/>
        </p:nvSpPr>
        <p:spPr>
          <a:xfrm rot="7909834" flipH="1" flipV="1">
            <a:off x="2243901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7903073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3553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60" y="4860595"/>
            <a:ext cx="5784082" cy="118882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882" y="722986"/>
            <a:ext cx="1403900" cy="10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254462" y="4119693"/>
            <a:ext cx="5606715" cy="74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16" y="2834283"/>
            <a:ext cx="571231" cy="571231"/>
          </a:xfrm>
          <a:prstGeom prst="rect">
            <a:avLst/>
          </a:prstGeom>
        </p:spPr>
      </p:pic>
      <p:pic>
        <p:nvPicPr>
          <p:cNvPr id="24" name="Picture 3" descr="untitl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0" y="1873250"/>
            <a:ext cx="791845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92626" y="2146301"/>
            <a:ext cx="396875" cy="354013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370005">
            <a:off x="7932739" y="2474913"/>
            <a:ext cx="363537" cy="3556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H="1">
            <a:off x="6654800" y="2789239"/>
            <a:ext cx="1328738" cy="554037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flipV="1">
            <a:off x="7826376" y="1752601"/>
            <a:ext cx="658813" cy="747713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4375490" y="2574926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</a:rPr>
              <a:t>MB.B8R/L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 flipV="1">
            <a:off x="4992688" y="1752601"/>
            <a:ext cx="3492500" cy="525463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27"/>
          <p:cNvSpPr txBox="1">
            <a:spLocks noChangeArrowheads="1"/>
          </p:cNvSpPr>
          <p:nvPr/>
        </p:nvSpPr>
        <p:spPr bwMode="auto">
          <a:xfrm>
            <a:off x="7477564" y="2890839"/>
            <a:ext cx="953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</a:rPr>
              <a:t>MB.B11R/L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4773613" y="2503488"/>
            <a:ext cx="533400" cy="527050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654800" y="2729504"/>
            <a:ext cx="1993900" cy="1613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4587712" y="2729504"/>
            <a:ext cx="1501775" cy="1427162"/>
            <a:chOff x="2937780" y="3163369"/>
            <a:chExt cx="1501691" cy="1428353"/>
          </a:xfrm>
        </p:grpSpPr>
        <p:pic>
          <p:nvPicPr>
            <p:cNvPr id="18" name="Picture 9" descr="6Bl_NC_BYoke2ACryo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4" t="14047"/>
            <a:stretch>
              <a:fillRect/>
            </a:stretch>
          </p:blipFill>
          <p:spPr bwMode="auto">
            <a:xfrm>
              <a:off x="2937780" y="3163369"/>
              <a:ext cx="1501691" cy="1428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3222706" y="4098353"/>
              <a:ext cx="1017786" cy="308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11 T Nb</a:t>
              </a:r>
              <a:r>
                <a:rPr lang="en-US" baseline="-25000"/>
                <a:t>3</a:t>
              </a:r>
              <a:r>
                <a:rPr lang="en-US"/>
                <a:t>Sn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14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/>
      <p:bldP spid="3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9706" y="187996"/>
            <a:ext cx="8486775" cy="720725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Garamond"/>
                <a:cs typeface="Garamond"/>
              </a:rPr>
              <a:t>Example LEP: SR limit</a:t>
            </a:r>
          </a:p>
        </p:txBody>
      </p:sp>
      <p:sp>
        <p:nvSpPr>
          <p:cNvPr id="1274883" name="Rectangle 1027"/>
          <p:cNvSpPr>
            <a:spLocks noChangeArrowheads="1"/>
          </p:cNvSpPr>
          <p:nvPr/>
        </p:nvSpPr>
        <p:spPr bwMode="auto">
          <a:xfrm>
            <a:off x="1600200" y="134620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74886" name="Text Box 1030"/>
          <p:cNvSpPr txBox="1">
            <a:spLocks noChangeArrowheads="1"/>
          </p:cNvSpPr>
          <p:nvPr/>
        </p:nvSpPr>
        <p:spPr bwMode="auto">
          <a:xfrm>
            <a:off x="2212975" y="1193800"/>
            <a:ext cx="8365608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physics: </a:t>
            </a:r>
            <a:r>
              <a:rPr lang="en-US" dirty="0">
                <a:solidFill>
                  <a:srgbClr val="2519FF"/>
                </a:solidFill>
              </a:rPr>
              <a:t> LEP1 = 45.6GeV;   LEP2 = 80.5GeV;   </a:t>
            </a:r>
            <a:r>
              <a:rPr lang="en-US" dirty="0" err="1">
                <a:solidFill>
                  <a:srgbClr val="2519FF"/>
                </a:solidFill>
              </a:rPr>
              <a:t>LEP</a:t>
            </a:r>
            <a:r>
              <a:rPr lang="en-US" baseline="-25000" dirty="0" err="1">
                <a:solidFill>
                  <a:srgbClr val="2519FF"/>
                </a:solidFill>
              </a:rPr>
              <a:t>end</a:t>
            </a:r>
            <a:r>
              <a:rPr lang="en-US" dirty="0">
                <a:solidFill>
                  <a:srgbClr val="2519FF"/>
                </a:solidFill>
              </a:rPr>
              <a:t> &gt; 100GeV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74888" name="Line 1032"/>
          <p:cNvSpPr>
            <a:spLocks noChangeShapeType="1"/>
          </p:cNvSpPr>
          <p:nvPr/>
        </p:nvSpPr>
        <p:spPr bwMode="auto">
          <a:xfrm>
            <a:off x="5055103" y="4539456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1274890" name="Rectangle 1034"/>
          <p:cNvSpPr>
            <a:spLocks noChangeArrowheads="1"/>
          </p:cNvSpPr>
          <p:nvPr/>
        </p:nvSpPr>
        <p:spPr bwMode="auto">
          <a:xfrm>
            <a:off x="1600200" y="3110515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74891" name="Text Box 1035"/>
          <p:cNvSpPr txBox="1">
            <a:spLocks noChangeArrowheads="1"/>
          </p:cNvSpPr>
          <p:nvPr/>
        </p:nvSpPr>
        <p:spPr bwMode="auto">
          <a:xfrm>
            <a:off x="2212975" y="2958114"/>
            <a:ext cx="6365510" cy="83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LEP Tunnel: </a:t>
            </a:r>
            <a:r>
              <a:rPr lang="en-US" dirty="0">
                <a:solidFill>
                  <a:srgbClr val="2519FF"/>
                </a:solidFill>
              </a:rPr>
              <a:t>circumference = 27 km   </a:t>
            </a:r>
            <a:r>
              <a:rPr lang="en-US" sz="2000" dirty="0">
                <a:solidFill>
                  <a:srgbClr val="800000"/>
                </a:solidFill>
              </a:rPr>
              <a:t>(ca. 17mi)</a:t>
            </a:r>
          </a:p>
          <a:p>
            <a:pPr algn="l" eaLnBrk="1" hangingPunct="1"/>
            <a:r>
              <a:rPr lang="en-US" dirty="0">
                <a:solidFill>
                  <a:srgbClr val="2519FF"/>
                </a:solidFill>
              </a:rPr>
              <a:t>                                    with 22 km arcs   </a:t>
            </a:r>
            <a:r>
              <a:rPr lang="en-US" sz="2000" dirty="0">
                <a:solidFill>
                  <a:srgbClr val="800000"/>
                </a:solidFill>
              </a:rPr>
              <a:t>(ca. 14mi)</a:t>
            </a:r>
          </a:p>
        </p:txBody>
      </p:sp>
      <p:sp>
        <p:nvSpPr>
          <p:cNvPr id="1274896" name="Rectangle 1040"/>
          <p:cNvSpPr>
            <a:spLocks noChangeArrowheads="1"/>
          </p:cNvSpPr>
          <p:nvPr/>
        </p:nvSpPr>
        <p:spPr bwMode="auto">
          <a:xfrm>
            <a:off x="1600200" y="4425951"/>
            <a:ext cx="534988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 anchor="ctr"/>
          <a:lstStyle/>
          <a:p>
            <a:pPr algn="l" eaLnBrk="1" hangingPunct="1"/>
            <a:endParaRPr lang="en-GB">
              <a:solidFill>
                <a:schemeClr val="tx1"/>
              </a:solidFill>
            </a:endParaRPr>
          </a:p>
        </p:txBody>
      </p:sp>
      <p:sp>
        <p:nvSpPr>
          <p:cNvPr id="1274897" name="Text Box 1041"/>
          <p:cNvSpPr txBox="1">
            <a:spLocks noChangeArrowheads="1"/>
          </p:cNvSpPr>
          <p:nvPr/>
        </p:nvSpPr>
        <p:spPr bwMode="auto">
          <a:xfrm>
            <a:off x="2212976" y="4273550"/>
            <a:ext cx="2271441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LEP limitations: 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74898" name="Text Box 1042"/>
          <p:cNvSpPr txBox="1">
            <a:spLocks noChangeArrowheads="1"/>
          </p:cNvSpPr>
          <p:nvPr/>
        </p:nvSpPr>
        <p:spPr bwMode="auto">
          <a:xfrm>
            <a:off x="5640743" y="4273550"/>
            <a:ext cx="3083650" cy="193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>
                <a:solidFill>
                  <a:srgbClr val="2519FF"/>
                </a:solidFill>
              </a:rPr>
              <a:t>P</a:t>
            </a:r>
            <a:r>
              <a:rPr lang="en-US" baseline="-25000" dirty="0">
                <a:solidFill>
                  <a:srgbClr val="2519FF"/>
                </a:solidFill>
              </a:rPr>
              <a:t>SR</a:t>
            </a:r>
            <a:r>
              <a:rPr lang="en-US" dirty="0">
                <a:solidFill>
                  <a:srgbClr val="2519FF"/>
                </a:solidFill>
              </a:rPr>
              <a:t> &gt; 20MW</a:t>
            </a:r>
          </a:p>
          <a:p>
            <a:pPr algn="l" eaLnBrk="1" hangingPunct="1"/>
            <a:r>
              <a:rPr lang="en-US" dirty="0">
                <a:solidFill>
                  <a:srgbClr val="2519FF"/>
                </a:solidFill>
              </a:rPr>
              <a:t>                 </a:t>
            </a:r>
          </a:p>
          <a:p>
            <a:pPr algn="l" eaLnBrk="1" hangingPunct="1"/>
            <a:r>
              <a:rPr lang="en-US" dirty="0" err="1">
                <a:solidFill>
                  <a:srgbClr val="2519FF"/>
                </a:solidFill>
              </a:rPr>
              <a:t>E</a:t>
            </a:r>
            <a:r>
              <a:rPr lang="en-US" baseline="-25000" dirty="0" err="1">
                <a:solidFill>
                  <a:srgbClr val="2519FF"/>
                </a:solidFill>
              </a:rPr>
              <a:t>turn</a:t>
            </a:r>
            <a:r>
              <a:rPr lang="en-US" dirty="0">
                <a:solidFill>
                  <a:srgbClr val="2519FF"/>
                </a:solidFill>
              </a:rPr>
              <a:t> &gt; 2.8GeV</a:t>
            </a:r>
          </a:p>
          <a:p>
            <a:pPr algn="l" eaLnBrk="1" hangingPunct="1"/>
            <a:endParaRPr lang="en-US" dirty="0">
              <a:solidFill>
                <a:srgbClr val="2519FF"/>
              </a:solidFill>
            </a:endParaRPr>
          </a:p>
          <a:p>
            <a:pPr algn="l" eaLnBrk="1" hangingPunct="1"/>
            <a:r>
              <a:rPr lang="en-US" dirty="0">
                <a:solidFill>
                  <a:srgbClr val="2519FF"/>
                </a:solidFill>
              </a:rPr>
              <a:t>P</a:t>
            </a:r>
            <a:r>
              <a:rPr lang="en-US" baseline="-25000" dirty="0">
                <a:solidFill>
                  <a:srgbClr val="2519FF"/>
                </a:solidFill>
              </a:rPr>
              <a:t>RF</a:t>
            </a:r>
            <a:r>
              <a:rPr lang="en-US" dirty="0">
                <a:solidFill>
                  <a:srgbClr val="2519FF"/>
                </a:solidFill>
              </a:rPr>
              <a:t> &gt; 40kW (&gt; 10MW)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5" name="Text Box 1030"/>
          <p:cNvSpPr txBox="1">
            <a:spLocks noChangeArrowheads="1"/>
          </p:cNvSpPr>
          <p:nvPr/>
        </p:nvSpPr>
        <p:spPr bwMode="auto">
          <a:xfrm>
            <a:off x="3503713" y="1671262"/>
            <a:ext cx="1765083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Z</a:t>
            </a:r>
            <a:r>
              <a:rPr lang="en-US" dirty="0">
                <a:solidFill>
                  <a:srgbClr val="FF0000"/>
                </a:solidFill>
              </a:rPr>
              <a:t> = 91GeV</a:t>
            </a:r>
          </a:p>
        </p:txBody>
      </p:sp>
      <p:sp>
        <p:nvSpPr>
          <p:cNvPr id="16" name="Text Box 1030"/>
          <p:cNvSpPr txBox="1">
            <a:spLocks noChangeArrowheads="1"/>
          </p:cNvSpPr>
          <p:nvPr/>
        </p:nvSpPr>
        <p:spPr bwMode="auto">
          <a:xfrm>
            <a:off x="5807968" y="1671262"/>
            <a:ext cx="1830294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W</a:t>
            </a:r>
            <a:r>
              <a:rPr lang="en-US" dirty="0">
                <a:solidFill>
                  <a:srgbClr val="FF0000"/>
                </a:solidFill>
              </a:rPr>
              <a:t> = 91GeV</a:t>
            </a:r>
          </a:p>
        </p:txBody>
      </p:sp>
      <p:sp>
        <p:nvSpPr>
          <p:cNvPr id="17" name="Text Box 1030"/>
          <p:cNvSpPr txBox="1">
            <a:spLocks noChangeArrowheads="1"/>
          </p:cNvSpPr>
          <p:nvPr/>
        </p:nvSpPr>
        <p:spPr bwMode="auto">
          <a:xfrm>
            <a:off x="8298154" y="1671262"/>
            <a:ext cx="1941414" cy="46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/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= 125GeV</a:t>
            </a:r>
          </a:p>
        </p:txBody>
      </p:sp>
      <p:sp>
        <p:nvSpPr>
          <p:cNvPr id="18" name="Line 1032"/>
          <p:cNvSpPr>
            <a:spLocks noChangeShapeType="1"/>
          </p:cNvSpPr>
          <p:nvPr/>
        </p:nvSpPr>
        <p:spPr bwMode="auto">
          <a:xfrm>
            <a:off x="5062736" y="5301208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0" name="Line 1032"/>
          <p:cNvSpPr>
            <a:spLocks noChangeShapeType="1"/>
          </p:cNvSpPr>
          <p:nvPr/>
        </p:nvSpPr>
        <p:spPr bwMode="auto">
          <a:xfrm>
            <a:off x="5087888" y="6021288"/>
            <a:ext cx="457200" cy="0"/>
          </a:xfrm>
          <a:prstGeom prst="line">
            <a:avLst/>
          </a:prstGeom>
          <a:noFill/>
          <a:ln w="53975">
            <a:solidFill>
              <a:srgbClr val="27551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070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6" y="3665288"/>
            <a:ext cx="4347025" cy="27160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25917" y="6042774"/>
            <a:ext cx="176843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Photon distribution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13298"/>
          <a:stretch/>
        </p:blipFill>
        <p:spPr>
          <a:xfrm>
            <a:off x="6312026" y="938986"/>
            <a:ext cx="4341995" cy="26983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50661" y="966673"/>
            <a:ext cx="4216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First FCC-hh beam screen prototype </a:t>
            </a:r>
          </a:p>
          <a:p>
            <a:r>
              <a:rPr lang="de-AT" sz="1600" b="1" dirty="0"/>
              <a:t>Testing 2017 in ANKA within EuroCirCol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57959" y="908721"/>
            <a:ext cx="4754066" cy="299669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Clr>
                <a:srgbClr val="DDDDDD"/>
              </a:buClr>
              <a:buNone/>
            </a:pPr>
            <a:r>
              <a:rPr lang="en-US" sz="400" dirty="0">
                <a:solidFill>
                  <a:srgbClr val="0C377B"/>
                </a:solidFill>
              </a:rPr>
              <a:t>	</a:t>
            </a:r>
          </a:p>
          <a:p>
            <a:pPr marL="36513" indent="0">
              <a:buClr>
                <a:srgbClr val="DDDDDD"/>
              </a:buClr>
              <a:buNone/>
            </a:pPr>
            <a:r>
              <a:rPr lang="en-US" sz="2000" b="1" dirty="0">
                <a:solidFill>
                  <a:srgbClr val="0C377B"/>
                </a:solidFill>
              </a:rPr>
              <a:t>High synchrotron radiation load          of protons @ 50 </a:t>
            </a:r>
            <a:r>
              <a:rPr lang="en-US" sz="2000" b="1" dirty="0" err="1">
                <a:solidFill>
                  <a:srgbClr val="0C377B"/>
                </a:solidFill>
              </a:rPr>
              <a:t>TeV</a:t>
            </a:r>
            <a:r>
              <a:rPr lang="en-US" sz="2000" b="1" dirty="0">
                <a:solidFill>
                  <a:srgbClr val="0C377B"/>
                </a:solidFill>
              </a:rPr>
              <a:t>:</a:t>
            </a:r>
          </a:p>
          <a:p>
            <a:pPr marL="379413" indent="-342900">
              <a:buClr>
                <a:srgbClr val="DDDDDD"/>
              </a:buClr>
            </a:pPr>
            <a:r>
              <a:rPr lang="en-US" sz="2000" b="1" dirty="0">
                <a:solidFill>
                  <a:srgbClr val="FF0000"/>
                </a:solidFill>
              </a:rPr>
              <a:t>~</a:t>
            </a:r>
            <a:r>
              <a:rPr lang="en-US" sz="1800" b="1" dirty="0">
                <a:solidFill>
                  <a:srgbClr val="FF0000"/>
                </a:solidFill>
              </a:rPr>
              <a:t>30 W/m/beam (@16 T)</a:t>
            </a:r>
            <a:r>
              <a:rPr lang="en-US" sz="1800" dirty="0"/>
              <a:t> (LHC &lt;0.2W/m)</a:t>
            </a:r>
            <a:endParaRPr lang="en-US" sz="1800" b="1" dirty="0">
              <a:solidFill>
                <a:srgbClr val="FF0000"/>
              </a:solidFill>
            </a:endParaRPr>
          </a:p>
          <a:p>
            <a:pPr marL="379413" indent="-342900">
              <a:buClr>
                <a:srgbClr val="DDDDDD"/>
              </a:buClr>
            </a:pPr>
            <a:r>
              <a:rPr 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5 MW total in arcs</a:t>
            </a:r>
            <a:endParaRPr lang="en-US" sz="1800" dirty="0"/>
          </a:p>
          <a:p>
            <a:pPr marL="36576" indent="0">
              <a:buNone/>
            </a:pPr>
            <a:r>
              <a:rPr lang="en-US" sz="2000" b="1" dirty="0"/>
              <a:t>New Beam screen with ante-chamber</a:t>
            </a:r>
          </a:p>
          <a:p>
            <a:pPr marL="285750" indent="-285750">
              <a:buClr>
                <a:srgbClr val="0C377B"/>
              </a:buClr>
            </a:pPr>
            <a:r>
              <a:rPr lang="en-US" sz="1800" dirty="0"/>
              <a:t>absorption of synchrotron radiation            at 50 K to reduce cryogenic power  </a:t>
            </a:r>
          </a:p>
          <a:p>
            <a:pPr marL="285750" indent="-285750">
              <a:buClr>
                <a:srgbClr val="0C377B"/>
              </a:buClr>
            </a:pPr>
            <a:r>
              <a:rPr lang="en-US" sz="1800" dirty="0"/>
              <a:t>avoids photo-electrons, helps vacuum</a:t>
            </a:r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endParaRPr lang="en-US" sz="1800" b="1" dirty="0">
              <a:solidFill>
                <a:srgbClr val="FF0000"/>
              </a:solidFill>
            </a:endParaRPr>
          </a:p>
          <a:p>
            <a:pPr marL="0" indent="0">
              <a:buClr>
                <a:srgbClr val="DDDDDD"/>
              </a:buClr>
              <a:buNone/>
            </a:pPr>
            <a:endParaRPr lang="en-US" sz="1400" dirty="0">
              <a:solidFill>
                <a:srgbClr val="0C377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792" y="3707218"/>
            <a:ext cx="2794307" cy="2511875"/>
          </a:xfrm>
          <a:prstGeom prst="rect">
            <a:avLst/>
          </a:prstGeom>
        </p:spPr>
      </p:pic>
      <p:sp>
        <p:nvSpPr>
          <p:cNvPr id="10" name="Title 8"/>
          <p:cNvSpPr txBox="1">
            <a:spLocks/>
          </p:cNvSpPr>
          <p:nvPr/>
        </p:nvSpPr>
        <p:spPr>
          <a:xfrm>
            <a:off x="1991544" y="167044"/>
            <a:ext cx="8640960" cy="7416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3200" u="sng" kern="0" dirty="0">
                <a:solidFill>
                  <a:srgbClr val="FF0000"/>
                </a:solidFill>
              </a:rPr>
              <a:t>Synchrotron Radiation in Superconducting Magnets</a:t>
            </a:r>
          </a:p>
        </p:txBody>
      </p:sp>
    </p:spTree>
    <p:extLst>
      <p:ext uri="{BB962C8B-B14F-4D97-AF65-F5344CB8AC3E}">
        <p14:creationId xmlns:p14="http://schemas.microsoft.com/office/powerpoint/2010/main" val="6084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ingston plot 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46" y="1161806"/>
            <a:ext cx="6822422" cy="5363539"/>
          </a:xfrm>
          <a:prstGeom prst="rect">
            <a:avLst/>
          </a:prstGeom>
        </p:spPr>
      </p:pic>
      <p:sp>
        <p:nvSpPr>
          <p:cNvPr id="6" name="Shape 52"/>
          <p:cNvSpPr>
            <a:spLocks noGrp="1"/>
          </p:cNvSpPr>
          <p:nvPr>
            <p:ph type="title"/>
          </p:nvPr>
        </p:nvSpPr>
        <p:spPr>
          <a:xfrm>
            <a:off x="1919536" y="44624"/>
            <a:ext cx="7869364" cy="741676"/>
          </a:xfrm>
          <a:prstGeom prst="rect">
            <a:avLst/>
          </a:prstGeom>
        </p:spPr>
        <p:txBody>
          <a:bodyPr/>
          <a:lstStyle>
            <a:lvl1pPr defTabSz="537463">
              <a:defRPr sz="6624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lang="en-US" sz="4700" u="sng" dirty="0">
                <a:solidFill>
                  <a:srgbClr val="FF0000"/>
                </a:solidFill>
              </a:rPr>
              <a:t>Past, Present, Future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5912" y="4616009"/>
            <a:ext cx="2365340" cy="9954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03" tIns="35703" rIns="35703" bIns="35703" numCol="1" spcCol="26778" rtlCol="0" anchor="t">
            <a:spAutoFit/>
          </a:bodyPr>
          <a:lstStyle/>
          <a:p>
            <a:pPr algn="l" defTabSz="410604" latinLnBrk="1"/>
            <a:r>
              <a:rPr lang="en-GB" sz="2000" dirty="0" err="1">
                <a:solidFill>
                  <a:srgbClr val="A61702"/>
                </a:solidFill>
              </a:rPr>
              <a:t>e</a:t>
            </a:r>
            <a:r>
              <a:rPr lang="en-GB" sz="2000" baseline="30000" dirty="0" err="1">
                <a:solidFill>
                  <a:srgbClr val="A61702"/>
                </a:solidFill>
              </a:rPr>
              <a:t>+</a:t>
            </a:r>
            <a:r>
              <a:rPr lang="en-GB" sz="2000" dirty="0" err="1">
                <a:solidFill>
                  <a:srgbClr val="A61702"/>
                </a:solidFill>
              </a:rPr>
              <a:t>e</a:t>
            </a:r>
            <a:r>
              <a:rPr lang="en-GB" sz="2000" baseline="30000" dirty="0">
                <a:solidFill>
                  <a:srgbClr val="A61702"/>
                </a:solidFill>
              </a:rPr>
              <a:t>‑</a:t>
            </a:r>
            <a:r>
              <a:rPr lang="en-GB" sz="2000" dirty="0">
                <a:solidFill>
                  <a:srgbClr val="A61702"/>
                </a:solidFill>
              </a:rPr>
              <a:t> Linear Colliders</a:t>
            </a:r>
          </a:p>
          <a:p>
            <a:pPr algn="l" defTabSz="410604" latinLnBrk="1"/>
            <a:r>
              <a:rPr lang="en-GB" sz="2000" dirty="0">
                <a:solidFill>
                  <a:srgbClr val="A61702"/>
                </a:solidFill>
              </a:rPr>
              <a:t>HE </a:t>
            </a:r>
            <a:r>
              <a:rPr lang="en-GB" sz="2000" dirty="0" err="1">
                <a:solidFill>
                  <a:srgbClr val="A61702"/>
                </a:solidFill>
              </a:rPr>
              <a:t>e</a:t>
            </a:r>
            <a:r>
              <a:rPr lang="en-GB" sz="2000" baseline="30000" dirty="0" err="1">
                <a:solidFill>
                  <a:srgbClr val="A61702"/>
                </a:solidFill>
              </a:rPr>
              <a:t>+</a:t>
            </a:r>
            <a:r>
              <a:rPr lang="en-GB" sz="2000" dirty="0" err="1">
                <a:solidFill>
                  <a:srgbClr val="A61702"/>
                </a:solidFill>
              </a:rPr>
              <a:t>e</a:t>
            </a:r>
            <a:r>
              <a:rPr lang="en-GB" sz="2000" baseline="30000" dirty="0">
                <a:solidFill>
                  <a:srgbClr val="A61702"/>
                </a:solidFill>
              </a:rPr>
              <a:t>‑</a:t>
            </a:r>
            <a:r>
              <a:rPr lang="en-GB" sz="2000" dirty="0">
                <a:solidFill>
                  <a:srgbClr val="A61702"/>
                </a:solidFill>
              </a:rPr>
              <a:t> Storage Rings</a:t>
            </a:r>
          </a:p>
          <a:p>
            <a:pPr algn="l" defTabSz="410604" latinLnBrk="1"/>
            <a:r>
              <a:rPr lang="en-GB" sz="2000" dirty="0">
                <a:solidFill>
                  <a:srgbClr val="A61702"/>
                </a:solidFill>
              </a:rPr>
              <a:t>HE </a:t>
            </a:r>
            <a:r>
              <a:rPr lang="en-GB" sz="2000" dirty="0" err="1">
                <a:solidFill>
                  <a:srgbClr val="A61702"/>
                </a:solidFill>
              </a:rPr>
              <a:t>pp</a:t>
            </a:r>
            <a:r>
              <a:rPr lang="en-GB" sz="2000" dirty="0">
                <a:solidFill>
                  <a:srgbClr val="A61702"/>
                </a:solidFill>
              </a:rPr>
              <a:t> Colliders</a:t>
            </a:r>
          </a:p>
        </p:txBody>
      </p:sp>
      <p:sp>
        <p:nvSpPr>
          <p:cNvPr id="8" name="Shape 77"/>
          <p:cNvSpPr/>
          <p:nvPr/>
        </p:nvSpPr>
        <p:spPr>
          <a:xfrm>
            <a:off x="9042791" y="2473994"/>
            <a:ext cx="1358172" cy="410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672" tIns="35672" rIns="35672" bIns="35672" anchor="ctr">
            <a:spAutoFit/>
          </a:bodyPr>
          <a:lstStyle>
            <a:lvl1pPr>
              <a:defRPr>
                <a:solidFill>
                  <a:srgbClr val="A6170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chemeClr val="accent5"/>
                </a:solidFill>
                <a:latin typeface="Arial"/>
                <a:cs typeface="Arial"/>
              </a:rPr>
              <a:t>Tendency!</a:t>
            </a: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8712568" y="1587341"/>
            <a:ext cx="1875364" cy="871351"/>
          </a:xfrm>
          <a:prstGeom prst="rect">
            <a:avLst/>
          </a:prstGeom>
        </p:spPr>
      </p:pic>
      <p:sp>
        <p:nvSpPr>
          <p:cNvPr id="10" name="Shape 80"/>
          <p:cNvSpPr/>
          <p:nvPr/>
        </p:nvSpPr>
        <p:spPr>
          <a:xfrm>
            <a:off x="7342527" y="3838350"/>
            <a:ext cx="3001951" cy="2436273"/>
          </a:xfrm>
          <a:prstGeom prst="rect">
            <a:avLst/>
          </a:prstGeom>
          <a:solidFill>
            <a:srgbClr val="FFFFFF"/>
          </a:solidFill>
          <a:ln w="6350">
            <a:solidFill/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6408" tIns="32865" rIns="0" bIns="32865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latin typeface="Arial"/>
                <a:cs typeface="Arial"/>
              </a:rPr>
              <a:t>Ambitious </a:t>
            </a:r>
            <a:r>
              <a:rPr lang="en-US" sz="2200" dirty="0">
                <a:latin typeface="Arial"/>
                <a:cs typeface="Arial"/>
              </a:rPr>
              <a:t>S</a:t>
            </a:r>
            <a:r>
              <a:rPr sz="2200" dirty="0">
                <a:latin typeface="Arial"/>
                <a:cs typeface="Arial"/>
              </a:rPr>
              <a:t>cope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740D01"/>
                </a:solidFill>
                <a:latin typeface="Arial"/>
                <a:cs typeface="Arial"/>
              </a:rPr>
              <a:t>High </a:t>
            </a:r>
            <a:r>
              <a:rPr lang="en-US" sz="2200" dirty="0">
                <a:solidFill>
                  <a:srgbClr val="740D01"/>
                </a:solidFill>
                <a:latin typeface="Arial"/>
                <a:cs typeface="Arial"/>
              </a:rPr>
              <a:t>C</a:t>
            </a:r>
            <a:r>
              <a:rPr sz="2200" dirty="0">
                <a:solidFill>
                  <a:srgbClr val="740D01"/>
                </a:solidFill>
                <a:latin typeface="Arial"/>
                <a:cs typeface="Arial"/>
              </a:rPr>
              <a:t>osts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latin typeface="Arial"/>
                <a:cs typeface="Arial"/>
              </a:rPr>
              <a:t>Long R&amp;D times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latin typeface="Arial"/>
                <a:cs typeface="Arial"/>
              </a:rPr>
              <a:t>(</a:t>
            </a:r>
            <a:r>
              <a:rPr lang="en-US" sz="2200" dirty="0">
                <a:latin typeface="Arial"/>
                <a:cs typeface="Arial"/>
              </a:rPr>
              <a:t>e.g. HL-LHC magnets &gt; 25 years</a:t>
            </a:r>
            <a:r>
              <a:rPr sz="2200" dirty="0">
                <a:latin typeface="Arial"/>
                <a:cs typeface="Arial"/>
              </a:rPr>
              <a:t>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00" dirty="0"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740D01"/>
                </a:solidFill>
                <a:latin typeface="Arial"/>
                <a:cs typeface="Arial"/>
              </a:rPr>
              <a:t>➜ </a:t>
            </a:r>
            <a:r>
              <a:rPr sz="2200" b="1" dirty="0">
                <a:solidFill>
                  <a:srgbClr val="740D01"/>
                </a:solidFill>
                <a:latin typeface="Arial"/>
                <a:cs typeface="Arial"/>
              </a:rPr>
              <a:t>Global Projects!</a:t>
            </a:r>
          </a:p>
        </p:txBody>
      </p:sp>
      <p:sp>
        <p:nvSpPr>
          <p:cNvPr id="3" name="Bent Arrow 2"/>
          <p:cNvSpPr/>
          <p:nvPr/>
        </p:nvSpPr>
        <p:spPr bwMode="auto">
          <a:xfrm rot="2449242">
            <a:off x="5989906" y="1624768"/>
            <a:ext cx="313509" cy="517918"/>
          </a:xfrm>
          <a:prstGeom prst="ben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11" tIns="45706" rIns="91411" bIns="45706" numCol="1" spcCol="0" rtlCol="0" anchor="ctr" anchorCtr="0" compatLnSpc="1">
            <a:prstTxWarp prst="textNoShape">
              <a:avLst/>
            </a:prstTxWarp>
          </a:bodyPr>
          <a:lstStyle/>
          <a:p>
            <a:pPr defTabSz="914118"/>
            <a:endParaRPr lang="en-US" sz="2000">
              <a:solidFill>
                <a:srgbClr val="27551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 rot="18918626">
            <a:off x="4888605" y="2345407"/>
            <a:ext cx="1069525" cy="127124"/>
          </a:xfrm>
          <a:prstGeom prst="rect">
            <a:avLst/>
          </a:prstGeom>
          <a:solidFill>
            <a:srgbClr val="FFFBE7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11" tIns="45706" rIns="91411" bIns="45706" numCol="1" spcCol="0" rtlCol="0" anchor="ctr" anchorCtr="0" compatLnSpc="1">
            <a:prstTxWarp prst="textNoShape">
              <a:avLst/>
            </a:prstTxWarp>
          </a:bodyPr>
          <a:lstStyle/>
          <a:p>
            <a:pPr defTabSz="914118"/>
            <a:endParaRPr lang="en-US" sz="2000">
              <a:solidFill>
                <a:srgbClr val="27551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5015880" y="2326181"/>
            <a:ext cx="1368152" cy="432048"/>
          </a:xfrm>
          <a:prstGeom prst="line">
            <a:avLst/>
          </a:prstGeom>
          <a:noFill/>
          <a:ln w="25400" cap="flat" cmpd="sng" algn="ctr">
            <a:solidFill>
              <a:srgbClr val="2519FF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807968" y="2398189"/>
            <a:ext cx="1440160" cy="288032"/>
          </a:xfrm>
          <a:prstGeom prst="line">
            <a:avLst/>
          </a:prstGeom>
          <a:noFill/>
          <a:ln w="25400" cap="flat" cmpd="sng" algn="ctr">
            <a:solidFill>
              <a:srgbClr val="008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7176120" y="935142"/>
            <a:ext cx="1584176" cy="261610"/>
          </a:xfrm>
          <a:prstGeom prst="rect">
            <a:avLst/>
          </a:prstGeom>
          <a:solidFill>
            <a:srgbClr val="FFFBE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FCC-hh16T magnets)</a:t>
            </a:r>
          </a:p>
        </p:txBody>
      </p: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7269685" y="764704"/>
            <a:ext cx="1834426" cy="2440962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703512" y="908720"/>
            <a:ext cx="2958146" cy="492372"/>
            <a:chOff x="457200" y="1143000"/>
            <a:chExt cx="2958146" cy="492372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2345371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cs typeface="+mn-cs"/>
                </a:rPr>
                <a:t>Livingston Plot: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1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1988566" y="116632"/>
            <a:ext cx="8643938" cy="7416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u="sng" kern="0" dirty="0">
                <a:solidFill>
                  <a:srgbClr val="FF0000"/>
                </a:solidFill>
              </a:rPr>
              <a:t>Accelerator for Particle Physics: Goals 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703513" y="1107392"/>
            <a:ext cx="3679497" cy="492372"/>
            <a:chOff x="457200" y="1143000"/>
            <a:chExt cx="3679497" cy="492372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3066722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cs typeface="+mn-cs"/>
                </a:rPr>
                <a:t>Luminosity Frontier:</a:t>
              </a:r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278208" y="1700808"/>
            <a:ext cx="8483269" cy="383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marL="457200" indent="-457200" algn="l" eaLnBrk="1" hangingPunct="1">
              <a:spcAft>
                <a:spcPts val="600"/>
              </a:spcAft>
              <a:buFont typeface="Wingdings" charset="2"/>
              <a:buChar char="è"/>
              <a:defRPr/>
            </a:pPr>
            <a:r>
              <a:rPr lang="en-US" sz="2600" dirty="0">
                <a:solidFill>
                  <a:schemeClr val="accent1"/>
                </a:solidFill>
                <a:cs typeface="+mn-cs"/>
                <a:sym typeface="Wingdings"/>
              </a:rPr>
              <a:t>Luminosity and Beam lifetime (&gt;&gt; than fill time)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chemeClr val="accent1"/>
                </a:solidFill>
                <a:cs typeface="+mn-cs"/>
                <a:sym typeface="Wingdings"/>
              </a:rPr>
              <a:t>  </a:t>
            </a:r>
            <a:r>
              <a:rPr lang="en-US" sz="2600" dirty="0">
                <a:solidFill>
                  <a:srgbClr val="FF0000"/>
                </a:solidFill>
                <a:cs typeface="+mn-cs"/>
                <a:sym typeface="Wingdings"/>
              </a:rPr>
              <a:t>     accelerator size, total number of particles, burn-off!!!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  <a:sym typeface="Wingdings"/>
              </a:rPr>
              <a:t> Data density &amp; cleanliness: luminous region and pileup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Beam intensity and stored beam energy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Detector background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Operation efficiency</a:t>
            </a:r>
          </a:p>
          <a:p>
            <a:pPr lvl="1" algn="l" eaLnBrk="1" hangingPunct="1">
              <a:spcAft>
                <a:spcPts val="600"/>
              </a:spcAft>
              <a:defRPr/>
            </a:pPr>
            <a:endParaRPr lang="en-US" sz="2600" dirty="0">
              <a:solidFill>
                <a:srgbClr val="C00000"/>
              </a:solidFill>
              <a:cs typeface="+mn-cs"/>
              <a:sym typeface="Wingdings"/>
            </a:endParaRP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 Challenging operation modes at luminosity frontier</a:t>
            </a:r>
          </a:p>
        </p:txBody>
      </p:sp>
    </p:spTree>
    <p:extLst>
      <p:ext uri="{BB962C8B-B14F-4D97-AF65-F5344CB8AC3E}">
        <p14:creationId xmlns:p14="http://schemas.microsoft.com/office/powerpoint/2010/main" val="13680814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1988566" y="116632"/>
            <a:ext cx="8643938" cy="74167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u="sng" kern="0" dirty="0">
                <a:solidFill>
                  <a:srgbClr val="FF0000"/>
                </a:solidFill>
              </a:rPr>
              <a:t>Accelerator for Particle Physics: Goals 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703513" y="1107392"/>
            <a:ext cx="3679497" cy="492372"/>
            <a:chOff x="457200" y="1143000"/>
            <a:chExt cx="3679497" cy="492372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3066722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cs typeface="+mn-cs"/>
                </a:rPr>
                <a:t>Luminosity Frontier:</a:t>
              </a:r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278207" y="1700808"/>
            <a:ext cx="8393886" cy="28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marL="457200" indent="-457200" algn="l" eaLnBrk="1" hangingPunct="1">
              <a:spcAft>
                <a:spcPts val="600"/>
              </a:spcAft>
              <a:buFont typeface="Wingdings" charset="2"/>
              <a:buChar char="è"/>
              <a:defRPr/>
            </a:pPr>
            <a:r>
              <a:rPr lang="en-US" sz="2600" dirty="0">
                <a:solidFill>
                  <a:schemeClr val="accent1"/>
                </a:solidFill>
                <a:cs typeface="+mn-cs"/>
                <a:sym typeface="Wingdings"/>
              </a:rPr>
              <a:t>Luminosity and Beam lifetime</a:t>
            </a:r>
          </a:p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FF0000"/>
                </a:solidFill>
                <a:sym typeface="Wingdings"/>
              </a:rPr>
              <a:t> accelerator size, total number of particles, burn-off!!!</a:t>
            </a:r>
            <a:endParaRPr lang="en-US" sz="2600" dirty="0">
              <a:solidFill>
                <a:schemeClr val="accent1"/>
              </a:solidFill>
              <a:cs typeface="+mn-cs"/>
              <a:sym typeface="Wingdings"/>
            </a:endParaRP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3333CC"/>
                </a:solidFill>
                <a:cs typeface="+mn-cs"/>
                <a:sym typeface="Wingdings"/>
              </a:rPr>
              <a:t>Data density and cleanliness: luminous region and pileup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Beam intensity and stored beam energy for Hadron beams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 500MJ!! / beam for HL-LHC</a:t>
            </a:r>
          </a:p>
          <a:p>
            <a:pPr lvl="1" algn="l" eaLnBrk="1" hangingPunct="1">
              <a:spcAft>
                <a:spcPts val="600"/>
              </a:spcAft>
              <a:defRPr/>
            </a:pPr>
            <a:r>
              <a:rPr lang="en-US" sz="2600" dirty="0">
                <a:solidFill>
                  <a:srgbClr val="C00000"/>
                </a:solidFill>
                <a:cs typeface="+mn-cs"/>
                <a:sym typeface="Wingdings"/>
              </a:rPr>
              <a:t>Operation efficiency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703512" y="4880844"/>
            <a:ext cx="3003414" cy="492372"/>
            <a:chOff x="457200" y="1143000"/>
            <a:chExt cx="3003414" cy="492372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457200" y="1295400"/>
              <a:ext cx="534988" cy="22701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 anchor="ctr"/>
            <a:lstStyle/>
            <a:p>
              <a:pPr algn="l" eaLnBrk="1" hangingPunct="1">
                <a:defRPr/>
              </a:pPr>
              <a:endParaRPr lang="en-GB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069975" y="1143000"/>
              <a:ext cx="2390639" cy="49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algn="l" eaLnBrk="1" hangingPunct="1">
                <a:spcAft>
                  <a:spcPts val="60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cs typeface="+mn-cs"/>
                </a:rPr>
                <a:t>Energy Frontier:</a:t>
              </a: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279577" y="5528916"/>
            <a:ext cx="4658311" cy="4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9" tIns="45685" rIns="91369" bIns="45685">
            <a:spAutoFit/>
          </a:bodyPr>
          <a:lstStyle/>
          <a:p>
            <a:pPr algn="l" eaLnBrk="1" hangingPunct="1">
              <a:spcAft>
                <a:spcPts val="600"/>
              </a:spcAft>
              <a:defRPr/>
            </a:pPr>
            <a:r>
              <a:rPr lang="en-US" sz="2600" dirty="0">
                <a:cs typeface="+mn-cs"/>
                <a:sym typeface="Wingdings"/>
              </a:rPr>
              <a:t> Technology driven / limited!!!</a:t>
            </a:r>
          </a:p>
        </p:txBody>
      </p:sp>
    </p:spTree>
    <p:extLst>
      <p:ext uri="{BB962C8B-B14F-4D97-AF65-F5344CB8AC3E}">
        <p14:creationId xmlns:p14="http://schemas.microsoft.com/office/powerpoint/2010/main" val="286939269"/>
      </p:ext>
    </p:extLst>
  </p:cSld>
  <p:clrMapOvr>
    <a:masterClrMapping/>
  </p:clrMapOvr>
</p:sld>
</file>

<file path=ppt/theme/theme1.xml><?xml version="1.0" encoding="utf-8"?>
<a:theme xmlns:a="http://schemas.openxmlformats.org/drawingml/2006/main" name="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7551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207729</TotalTime>
  <Words>5549</Words>
  <Application>Microsoft Macintosh PowerPoint</Application>
  <PresentationFormat>Widescreen</PresentationFormat>
  <Paragraphs>940</Paragraphs>
  <Slides>100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100</vt:i4>
      </vt:variant>
    </vt:vector>
  </HeadingPairs>
  <TitlesOfParts>
    <vt:vector size="127" baseType="lpstr">
      <vt:lpstr>Arial Unicode MS</vt:lpstr>
      <vt:lpstr>ＭＳ Ｐゴシック</vt:lpstr>
      <vt:lpstr>Arial</vt:lpstr>
      <vt:lpstr>Arial Bold</vt:lpstr>
      <vt:lpstr>Calibri</vt:lpstr>
      <vt:lpstr>Cambria Math</vt:lpstr>
      <vt:lpstr>Comic Sans MS</vt:lpstr>
      <vt:lpstr>Constantia</vt:lpstr>
      <vt:lpstr>Garamond</vt:lpstr>
      <vt:lpstr>Gill Sans</vt:lpstr>
      <vt:lpstr>Helvetica</vt:lpstr>
      <vt:lpstr>Helvetica Light</vt:lpstr>
      <vt:lpstr>Lucida Grande</vt:lpstr>
      <vt:lpstr>Monotype Sorts</vt:lpstr>
      <vt:lpstr>Symbol</vt:lpstr>
      <vt:lpstr>Times</vt:lpstr>
      <vt:lpstr>Times New Roman</vt:lpstr>
      <vt:lpstr>Verdana</vt:lpstr>
      <vt:lpstr>Wingdings</vt:lpstr>
      <vt:lpstr>1_Edge</vt:lpstr>
      <vt:lpstr>Thème Office</vt:lpstr>
      <vt:lpstr>1_Thème Office</vt:lpstr>
      <vt:lpstr>2_Thème Office</vt:lpstr>
      <vt:lpstr>Equation</vt:lpstr>
      <vt:lpstr>Chart</vt:lpstr>
      <vt:lpstr>Document</vt:lpstr>
      <vt:lpstr>Visio</vt:lpstr>
      <vt:lpstr>LHC and HL-LHC</vt:lpstr>
      <vt:lpstr>PowerPoint Presentation</vt:lpstr>
      <vt:lpstr>PowerPoint Presentation</vt:lpstr>
      <vt:lpstr>PowerPoint Presentation</vt:lpstr>
      <vt:lpstr>PowerPoint Presentation</vt:lpstr>
      <vt:lpstr>Synchrotron concept: Work Horse for most HEP colliders</vt:lpstr>
      <vt:lpstr>Synchrotron: magnet technology</vt:lpstr>
      <vt:lpstr>Magnet aperture: Beam size in a FODO Lattice:</vt:lpstr>
      <vt:lpstr>Compromise between Bending and Focusing Fields</vt:lpstr>
      <vt:lpstr>LHC Arc-Cell Layout</vt:lpstr>
      <vt:lpstr>Maximizing the dipole ‘Fill Factor’</vt:lpstr>
      <vt:lpstr>Magnet Technology</vt:lpstr>
      <vt:lpstr>Challenges: magnet technology limit</vt:lpstr>
      <vt:lpstr>Magnet Technology Re-Cap</vt:lpstr>
      <vt:lpstr>PowerPoint Presentation</vt:lpstr>
      <vt:lpstr>PowerPoint Presentation</vt:lpstr>
      <vt:lpstr>PowerPoint Presentation</vt:lpstr>
      <vt:lpstr>Field Imperfections: Super Conducting Magnets</vt:lpstr>
      <vt:lpstr>PowerPoint Presentation</vt:lpstr>
      <vt:lpstr>PowerPoint Presentation</vt:lpstr>
      <vt:lpstr>PowerPoint Presentation</vt:lpstr>
      <vt:lpstr>LHC: was already Considered from the Start of LEP 1989 to 2000</vt:lpstr>
      <vt:lpstr>PowerPoint Presentation</vt:lpstr>
      <vt:lpstr>LHC Performance Measures:</vt:lpstr>
      <vt:lpstr>PowerPoint Presentation</vt:lpstr>
      <vt:lpstr>PowerPoint Presentation</vt:lpstr>
      <vt:lpstr>PowerPoint Presentation</vt:lpstr>
      <vt:lpstr>Luminosity</vt:lpstr>
      <vt:lpstr>Performance optimization: Peak Luminosity</vt:lpstr>
      <vt:lpstr>The LHC is NOT a Standalone Machine</vt:lpstr>
      <vt:lpstr>Luminosity Optimization: Crossing Angle I</vt:lpstr>
      <vt:lpstr>Luminosity Optimization: geometric reduction</vt:lpstr>
      <vt:lpstr>PowerPoint Presentation</vt:lpstr>
      <vt:lpstr>Machine Efficiency</vt:lpstr>
      <vt:lpstr>LHC Operations Cycle Run 2</vt:lpstr>
      <vt:lpstr>PowerPoint Presentation</vt:lpstr>
      <vt:lpstr>PowerPoint Presentation</vt:lpstr>
      <vt:lpstr>Assure high machine efficiency by protecting cold magnets </vt:lpstr>
      <vt:lpstr>PowerPoint Presentation</vt:lpstr>
      <vt:lpstr>LHC collimation system layout</vt:lpstr>
      <vt:lpstr>PowerPoint Presentation</vt:lpstr>
      <vt:lpstr>Operational Experience - 2008 Incident  Interconnects</vt:lpstr>
      <vt:lpstr>Magnet Interconnections:</vt:lpstr>
      <vt:lpstr>2008 Incident: Busbar splice</vt:lpstr>
      <vt:lpstr>Joint Quality:</vt:lpstr>
      <vt:lpstr>Magnet Interconnections:</vt:lpstr>
      <vt:lpstr>PowerPoint Presentation</vt:lpstr>
      <vt:lpstr>2008 Incident: Collateral Damage</vt:lpstr>
      <vt:lpstr>The LHC repairs in detail</vt:lpstr>
      <vt:lpstr>PowerPoint Presentation</vt:lpstr>
      <vt:lpstr>PowerPoint Presentation</vt:lpstr>
      <vt:lpstr>PowerPoint Presentation</vt:lpstr>
      <vt:lpstr>PowerPoint Presentation</vt:lpstr>
      <vt:lpstr>Synchrotron: Synchrotron Radiation</vt:lpstr>
      <vt:lpstr>Synchrotron: Synchrotron Radiation</vt:lpstr>
      <vt:lpstr>SR inside SC Magnet and Beam Vacuum</vt:lpstr>
      <vt:lpstr>Electron Cloud Build up in the LHC</vt:lpstr>
      <vt:lpstr>PowerPoint Presentation</vt:lpstr>
      <vt:lpstr>PowerPoint Presentation</vt:lpstr>
      <vt:lpstr>SR Diagnostics for LHC</vt:lpstr>
      <vt:lpstr>BSRT Hardware Schema</vt:lpstr>
      <vt:lpstr>BSRT Operation</vt:lpstr>
      <vt:lpstr>Extraction Mirror Issues</vt:lpstr>
      <vt:lpstr>Control Room Application</vt:lpstr>
      <vt:lpstr>Run 1 operation: 50ns bunch spacing</vt:lpstr>
      <vt:lpstr>PowerPoint Presentation</vt:lpstr>
      <vt:lpstr>PowerPoint Presentation</vt:lpstr>
      <vt:lpstr>PowerPoint Presentation</vt:lpstr>
      <vt:lpstr>Long Shutdown 1: LS1</vt:lpstr>
      <vt:lpstr>RunII: Main Concerns with 25ns bunch spacing operation:</vt:lpstr>
      <vt:lpstr>UFOs – Unidentified Falling Objects:</vt:lpstr>
      <vt:lpstr>RunII Startup: UFO rates (September)</vt:lpstr>
      <vt:lpstr>UFO conditioning in Run2 compared to 2022</vt:lpstr>
      <vt:lpstr>UFO rate 2015 vs 2022</vt:lpstr>
      <vt:lpstr>Radiation to Electronics R2E and Beam Aborts</vt:lpstr>
      <vt:lpstr>LHC machine sectorisation</vt:lpstr>
      <vt:lpstr>Hardware Commissioning: Dipole training</vt:lpstr>
      <vt:lpstr>PowerPoint Presentation</vt:lpstr>
      <vt:lpstr>PowerPoint Presentation</vt:lpstr>
      <vt:lpstr>Training quenches RB Circuits</vt:lpstr>
      <vt:lpstr>PowerPoint Presentation</vt:lpstr>
      <vt:lpstr>Total number of quenches in LHC main dipoles</vt:lpstr>
      <vt:lpstr>An extra boost from the injectors</vt:lpstr>
      <vt:lpstr>PowerPoint Presentation</vt:lpstr>
      <vt:lpstr>The less expected…   2/2</vt:lpstr>
      <vt:lpstr>PowerPoint Presentation</vt:lpstr>
      <vt:lpstr>PowerPoint Presentation</vt:lpstr>
      <vt:lpstr>PowerPoint Presentation</vt:lpstr>
      <vt:lpstr>Technology Challenge: Magnets for High energy</vt:lpstr>
      <vt:lpstr>PowerPoint Presentation</vt:lpstr>
      <vt:lpstr>PowerPoint Presentation</vt:lpstr>
      <vt:lpstr>PowerPoint Presentation</vt:lpstr>
      <vt:lpstr>THE HL-LHC MAGNET ZOO:</vt:lpstr>
      <vt:lpstr>DS collimators – 11 T Dipole</vt:lpstr>
      <vt:lpstr>Example LEP: SR limit</vt:lpstr>
      <vt:lpstr>PowerPoint Presentation</vt:lpstr>
      <vt:lpstr>Past, Present, Future</vt:lpstr>
      <vt:lpstr>PowerPoint Presentation</vt:lpstr>
      <vt:lpstr>PowerPoint Presentation</vt:lpstr>
      <vt:lpstr>PowerPoint Presentation</vt:lpstr>
    </vt:vector>
  </TitlesOfParts>
  <Company>Office 2004 Test Drive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Challenges and Performance Limitations</dc:title>
  <cp:lastModifiedBy>Oliver Bruning</cp:lastModifiedBy>
  <cp:revision>466</cp:revision>
  <cp:lastPrinted>2006-10-26T11:24:13Z</cp:lastPrinted>
  <dcterms:modified xsi:type="dcterms:W3CDTF">2025-10-09T06:16:10Z</dcterms:modified>
</cp:coreProperties>
</file>