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37.jpg" ContentType="image/jpg"/>
  <Override PartName="/ppt/media/image138.jpg" ContentType="image/jpg"/>
  <Override PartName="/ppt/media/image139.jpg" ContentType="image/jpg"/>
  <Override PartName="/ppt/media/image140.jpg" ContentType="image/jpg"/>
  <Override PartName="/ppt/media/image143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26" r:id="rId5"/>
    <p:sldMasterId id="2147483746" r:id="rId6"/>
    <p:sldMasterId id="2147483786" r:id="rId7"/>
    <p:sldMasterId id="2147483798" r:id="rId8"/>
    <p:sldMasterId id="2147483811" r:id="rId9"/>
    <p:sldMasterId id="2147483818" r:id="rId10"/>
    <p:sldMasterId id="2147483832" r:id="rId11"/>
    <p:sldMasterId id="2147483844" r:id="rId12"/>
    <p:sldMasterId id="2147483854" r:id="rId13"/>
  </p:sldMasterIdLst>
  <p:notesMasterIdLst>
    <p:notesMasterId r:id="rId91"/>
  </p:notesMasterIdLst>
  <p:sldIdLst>
    <p:sldId id="257" r:id="rId14"/>
    <p:sldId id="5476" r:id="rId15"/>
    <p:sldId id="5505" r:id="rId16"/>
    <p:sldId id="5504" r:id="rId17"/>
    <p:sldId id="5503" r:id="rId18"/>
    <p:sldId id="5477" r:id="rId19"/>
    <p:sldId id="5519" r:id="rId20"/>
    <p:sldId id="5525" r:id="rId21"/>
    <p:sldId id="4694" r:id="rId22"/>
    <p:sldId id="4642" r:id="rId23"/>
    <p:sldId id="4689" r:id="rId24"/>
    <p:sldId id="265" r:id="rId25"/>
    <p:sldId id="263" r:id="rId26"/>
    <p:sldId id="5508" r:id="rId27"/>
    <p:sldId id="5509" r:id="rId28"/>
    <p:sldId id="5523" r:id="rId29"/>
    <p:sldId id="5433" r:id="rId30"/>
    <p:sldId id="5507" r:id="rId31"/>
    <p:sldId id="5510" r:id="rId32"/>
    <p:sldId id="5511" r:id="rId33"/>
    <p:sldId id="260" r:id="rId34"/>
    <p:sldId id="5512" r:id="rId35"/>
    <p:sldId id="5518" r:id="rId36"/>
    <p:sldId id="266" r:id="rId37"/>
    <p:sldId id="5516" r:id="rId38"/>
    <p:sldId id="5517" r:id="rId39"/>
    <p:sldId id="5479" r:id="rId40"/>
    <p:sldId id="2966" r:id="rId41"/>
    <p:sldId id="2073" r:id="rId42"/>
    <p:sldId id="5440" r:id="rId43"/>
    <p:sldId id="5435" r:id="rId44"/>
    <p:sldId id="4830" r:id="rId45"/>
    <p:sldId id="4461" r:id="rId46"/>
    <p:sldId id="5487" r:id="rId47"/>
    <p:sldId id="5488" r:id="rId48"/>
    <p:sldId id="5439" r:id="rId49"/>
    <p:sldId id="907" r:id="rId50"/>
    <p:sldId id="5513" r:id="rId51"/>
    <p:sldId id="5514" r:id="rId52"/>
    <p:sldId id="5515" r:id="rId53"/>
    <p:sldId id="269" r:id="rId54"/>
    <p:sldId id="5520" r:id="rId55"/>
    <p:sldId id="4717" r:id="rId56"/>
    <p:sldId id="4728" r:id="rId57"/>
    <p:sldId id="270" r:id="rId58"/>
    <p:sldId id="499" r:id="rId59"/>
    <p:sldId id="500" r:id="rId60"/>
    <p:sldId id="5521" r:id="rId61"/>
    <p:sldId id="271" r:id="rId62"/>
    <p:sldId id="5528" r:id="rId63"/>
    <p:sldId id="5527" r:id="rId64"/>
    <p:sldId id="5529" r:id="rId65"/>
    <p:sldId id="908" r:id="rId66"/>
    <p:sldId id="618" r:id="rId67"/>
    <p:sldId id="1908" r:id="rId68"/>
    <p:sldId id="1912" r:id="rId69"/>
    <p:sldId id="1913" r:id="rId70"/>
    <p:sldId id="4836" r:id="rId71"/>
    <p:sldId id="5421" r:id="rId72"/>
    <p:sldId id="5524" r:id="rId73"/>
    <p:sldId id="4695" r:id="rId74"/>
    <p:sldId id="4807" r:id="rId75"/>
    <p:sldId id="854" r:id="rId76"/>
    <p:sldId id="4808" r:id="rId77"/>
    <p:sldId id="5351" r:id="rId78"/>
    <p:sldId id="5381" r:id="rId79"/>
    <p:sldId id="5388" r:id="rId80"/>
    <p:sldId id="5389" r:id="rId81"/>
    <p:sldId id="4818" r:id="rId82"/>
    <p:sldId id="5396" r:id="rId83"/>
    <p:sldId id="4822" r:id="rId84"/>
    <p:sldId id="5364" r:id="rId85"/>
    <p:sldId id="5451" r:id="rId86"/>
    <p:sldId id="5452" r:id="rId87"/>
    <p:sldId id="4792" r:id="rId88"/>
    <p:sldId id="2139" r:id="rId89"/>
    <p:sldId id="5526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" y="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tableStyles" Target="tableStyles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02669261979063"/>
          <c:y val="4.8476076863479392E-2"/>
          <c:w val="0.90286351706036749"/>
          <c:h val="0.85216403711617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66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8E-40BA-8BF6-64D7C4A11E9F}"/>
              </c:ext>
            </c:extLst>
          </c:dPt>
          <c:dPt>
            <c:idx val="5"/>
            <c:invertIfNegative val="0"/>
            <c:bubble3D val="0"/>
            <c:spPr>
              <a:solidFill>
                <a:srgbClr val="99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8E-40BA-8BF6-64D7C4A11E9F}"/>
              </c:ext>
            </c:extLst>
          </c:dPt>
          <c:dPt>
            <c:idx val="6"/>
            <c:invertIfNegative val="0"/>
            <c:bubble3D val="0"/>
            <c:spPr>
              <a:solidFill>
                <a:srgbClr val="0000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8E-40BA-8BF6-64D7C4A11E9F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8E-40BA-8BF6-64D7C4A11E9F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8E-40BA-8BF6-64D7C4A11E9F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88E-40BA-8BF6-64D7C4A11E9F}"/>
              </c:ext>
            </c:extLst>
          </c:dPt>
          <c:cat>
            <c:strRef>
              <c:f>Sheet1!$A$1:$A$10</c:f>
              <c:strCache>
                <c:ptCount val="10"/>
                <c:pt idx="0">
                  <c:v>FCC-ee Z</c:v>
                </c:pt>
                <c:pt idx="1">
                  <c:v>FCC-ee WW</c:v>
                </c:pt>
                <c:pt idx="2">
                  <c:v>FCC-ee ZH</c:v>
                </c:pt>
                <c:pt idx="3">
                  <c:v>FCC-ee tt</c:v>
                </c:pt>
                <c:pt idx="4">
                  <c:v>KEKB</c:v>
                </c:pt>
                <c:pt idx="5">
                  <c:v>SuperKEKB</c:v>
                </c:pt>
                <c:pt idx="6">
                  <c:v>SLC</c:v>
                </c:pt>
                <c:pt idx="7">
                  <c:v>CLIC</c:v>
                </c:pt>
                <c:pt idx="8">
                  <c:v>ILC</c:v>
                </c:pt>
                <c:pt idx="9">
                  <c:v>ILC at CERN</c:v>
                </c:pt>
              </c:strCache>
            </c:strRef>
          </c:cat>
          <c:val>
            <c:numRef>
              <c:f>Sheet1!$C$1:$C$10</c:f>
              <c:numCache>
                <c:formatCode>General</c:formatCode>
                <c:ptCount val="10"/>
                <c:pt idx="0">
                  <c:v>180</c:v>
                </c:pt>
                <c:pt idx="1">
                  <c:v>27</c:v>
                </c:pt>
                <c:pt idx="2">
                  <c:v>8.5</c:v>
                </c:pt>
                <c:pt idx="3">
                  <c:v>1.5</c:v>
                </c:pt>
                <c:pt idx="4">
                  <c:v>40</c:v>
                </c:pt>
                <c:pt idx="5">
                  <c:v>250</c:v>
                </c:pt>
                <c:pt idx="6">
                  <c:v>500</c:v>
                </c:pt>
                <c:pt idx="7">
                  <c:v>9152</c:v>
                </c:pt>
                <c:pt idx="8">
                  <c:v>13120</c:v>
                </c:pt>
                <c:pt idx="9">
                  <c:v>52500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88E-40BA-8BF6-64D7C4A11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8231776"/>
        <c:axId val="578229808"/>
      </c:barChart>
      <c:catAx>
        <c:axId val="57823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229808"/>
        <c:crosses val="autoZero"/>
        <c:auto val="1"/>
        <c:lblAlgn val="ctr"/>
        <c:lblOffset val="100"/>
        <c:noMultiLvlLbl val="0"/>
      </c:catAx>
      <c:valAx>
        <c:axId val="578229808"/>
        <c:scaling>
          <c:logBase val="10"/>
          <c:orientation val="minMax"/>
          <c:max val="100000"/>
          <c:min val="1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23177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3B2EC-AD2E-431F-889D-311291A9B46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A204A-1726-4B2A-BE4B-67F9C48B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37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6FCDA-2558-EE40-88E4-BE897781928A}" type="slidenum">
              <a:rPr kumimoji="0" lang="en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08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0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EBA44-2749-4505-B776-1307762B45EE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28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0211-4B45-E1EF-7B9B-95489C3CB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5A6AC-6AA1-236C-91C2-61169E47D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1C0862-271D-B76A-5BE1-2B48E8983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DB225-9FC6-1802-4991-86BA89457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2365D-B78D-4CFD-BDF4-4433893890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5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63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37694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64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5718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65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424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situ , not in-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68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94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69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229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15D0-F9DD-9864-A8C0-BBC7CE9C1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75BC2-358C-B99A-5899-78073749D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94F9-D48E-633D-41B2-5E914275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EFF7-E688-D3AD-D572-9DA3E43C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E29CD-BFF3-0DA8-AE2A-0C09DE1B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51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C253E-23E2-65D7-21AE-8ED39C9F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8D62B-25BB-9005-5C8B-1C69B5308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BEE49-2F49-EE49-6ECC-ECC4BF64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15BAB-5B85-6CC4-4C5D-BB8B1E31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42CBD-C174-B112-3D92-23C8252F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9021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5" b="1" i="0">
                <a:solidFill>
                  <a:schemeClr val="tx1"/>
                </a:solidFill>
                <a:latin typeface="Gotham HTF"/>
                <a:cs typeface="Gotham H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endParaRPr lang="en-GB">
              <a:solidFill>
                <a:srgbClr val="0F124A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fld id="{1D8BD707-D9CF-40AE-B4C6-C98DA3205C09}" type="datetimeFigureOut">
              <a:rPr lang="en-US" smtClean="0">
                <a:solidFill>
                  <a:srgbClr val="0F124A">
                    <a:tint val="75000"/>
                  </a:srgbClr>
                </a:solidFill>
              </a:rPr>
              <a:pPr defTabSz="914280">
                <a:defRPr/>
              </a:pPr>
              <a:t>10/1/2025</a:t>
            </a:fld>
            <a:endParaRPr lang="en-US">
              <a:solidFill>
                <a:srgbClr val="0F124A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fld id="{B6F15528-21DE-4FAA-801E-634DDDAF4B2B}" type="slidenum">
              <a:rPr lang="en-GB" smtClean="0">
                <a:solidFill>
                  <a:srgbClr val="0F124A">
                    <a:tint val="75000"/>
                  </a:srgbClr>
                </a:solidFill>
              </a:rPr>
              <a:pPr defTabSz="914280">
                <a:defRPr/>
              </a:pPr>
              <a:t>‹#›</a:t>
            </a:fld>
            <a:endParaRPr lang="en-GB">
              <a:solidFill>
                <a:srgbClr val="0F124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16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1924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622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6712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9812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766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67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30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652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ED4C5-DC92-3DF9-FF21-C7D6CF7723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489D4-861B-E405-DE2D-42D084C93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94EF7-7FA1-5D09-F57D-C0D22B07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CC08F-7A7C-3262-B774-0984D5D4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261B-5214-1FEC-137A-55B6A145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8406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25429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269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3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1FCC7-98AE-0483-8F78-ED29B7E9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>
            <a:lvl1pPr algn="ctr"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C9EE-CFFB-7CE9-B677-02639C9C5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46AA-8345-C320-2489-D30EB2DB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DBEF-5DA7-40C5-A4AF-420BFBE8F895}" type="datetime8">
              <a:rPr lang="en-150" smtClean="0"/>
              <a:t>10/01/2025 16:37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17C6E-1A3C-D687-1A3C-0004E291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04A72-02C2-C487-6A7E-D1E8F01F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9790" y="6474620"/>
            <a:ext cx="27432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25F45218-EFE8-4AFD-8563-7EF7F84D4617}" type="slidenum">
              <a:rPr lang="en-150" smtClean="0"/>
              <a:pPr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523823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A5A531-47B9-C201-F084-A0D693BA5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62A596-9603-6534-3344-DD4369B69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DF6816-75E2-E52A-C857-E419BF01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A1E6-28F1-47D0-A25F-2FCF1332C287}" type="datetime1">
              <a:rPr lang="en-US" smtClean="0"/>
              <a:t>10/1/2025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BED50B-5766-B582-1FF2-88C5B38D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8FFC2B-9916-DA37-4A73-38D7C78F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77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65418C-8AC0-303D-F1CE-0458D99D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66CE1E-A3CD-9037-6D5C-D2AB3F9E7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6EB899-6044-4021-C400-C65ED3FB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B8D4-5851-4E7B-A46C-FDA4601437C4}" type="datetime1">
              <a:rPr lang="en-US" smtClean="0"/>
              <a:t>10/1/2025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A3CD24-DB90-0528-0785-B118B236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A066A6-D922-92BC-854A-E1396E35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65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7AE790-C681-FF35-73E2-2587E54E1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98CF17-6A4D-BC81-14DA-75126728B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975EDD-DDC7-37FC-E05F-94138FF0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1F48-911F-45B4-BF52-045F0E20383C}" type="datetime1">
              <a:rPr lang="en-US" smtClean="0"/>
              <a:t>10/1/2025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4B9591-E7B0-6809-73AF-BAE05333B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DFD3E9-B1BF-FFDC-7D00-6578D8BA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242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F5650D-0139-EC1C-D967-45B2D882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6C3D9A-302F-AD92-348F-CA8E71EE9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53949FB-0D2E-3175-8917-F5A9915A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EF46CE-8445-1A96-D6EA-15A0869B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FCFB-2371-4C75-ADAE-A1B114745864}" type="datetime1">
              <a:rPr lang="en-US" smtClean="0"/>
              <a:t>10/1/2025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D80F3B-0762-8398-3594-2C1AE957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599BFF-7B96-30CD-62D8-689358AC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00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67AB3-DA7A-45EF-66CD-69102DF3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617C22-EB31-6FC7-0E24-2A7E30D50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0F0E95-5E39-5759-815A-E5B2C5C28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F230136-B1E2-5B21-A06D-CD1F67AAB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BD6AD8B-4721-47EF-032D-48CBA3809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FC286E2-4899-9E26-693D-E6699C58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59E7-D7D8-4131-877C-E0A7AE93E4B8}" type="datetime1">
              <a:rPr lang="en-US" smtClean="0"/>
              <a:t>10/1/2025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2B76B7A-F067-04EB-5686-8EFB5A8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CD09D4D-42A7-D8FF-0609-B4B213FB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473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2FD16-52DD-241B-AD54-2033776B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DFACB5-0380-91AF-1EE2-310BF97A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7C07-D71B-481D-9F6E-FE9D0973B5BA}" type="datetime1">
              <a:rPr lang="en-US" smtClean="0"/>
              <a:t>10/1/2025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7CE3501-628F-8EFE-6EF5-BBCC8713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E8A023-29B8-217A-268A-2D313DD8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46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F124A"/>
                </a:solidFill>
              </a:defRPr>
            </a:lvl1pPr>
          </a:lstStyle>
          <a:p>
            <a:fld id="{88A1DFE4-5FC5-43BD-BB7E-75EAD82B96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GB" noProof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GB" noProof="0"/>
              <a:t>First Level (Running Text)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Add Title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GB" noProof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39911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5F84CA7-7CB6-3F68-0B6F-282A533E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C96B-297C-4225-AF64-C0FA75D0F944}" type="datetime1">
              <a:rPr lang="en-US" smtClean="0"/>
              <a:t>10/1/2025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5A3E563-2877-4CA0-2F3F-DA8D0242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91A541-0E8A-9E94-3BC1-361F2B494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06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8FA09-CE7A-7524-C5F1-294043D9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151CF7-04B8-EA24-BC43-D0E306F0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A48042-C060-0577-F679-7A507E61E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E50F92-A428-C37A-6BFE-71FC0D8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D201-FB45-4A1B-8FB9-E9C460BB7D99}" type="datetime1">
              <a:rPr lang="en-US" smtClean="0"/>
              <a:t>10/1/2025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CE06CC-7E65-B847-6C6B-2437B97C4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032B3F-10DB-7B6F-5690-D455EDE6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13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464196-3308-4BA3-0A30-3142B5FC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26F4655-2741-16DD-6662-DD5D1A2C5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6B908B-A3CC-F98F-92A3-4D9E517B2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9DBB63-CACF-30B7-4D9F-E6361E2D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CB21-4D22-46B4-AA31-E51F7EC5E2AB}" type="datetime1">
              <a:rPr lang="en-US" smtClean="0"/>
              <a:t>10/1/2025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6D26B8-24D0-A5B6-9A07-2EA23B56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FEE0A4-5272-3DE6-7CC9-0E05C952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833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CA02D2-9466-5367-C219-43982ACF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BBB1FE-1FCA-201F-6BD2-0B9EC2DDF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EFEFAE-B0EF-D4D8-4A66-F612E955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1872-CB51-4415-891C-D13AB6C8A80C}" type="datetime1">
              <a:rPr lang="en-US" smtClean="0"/>
              <a:t>10/1/2025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07B7A2-A1A1-A2A1-1913-3FEA6036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2BD15-E363-00FF-1C36-0E1712260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419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A86A962-4EC1-B7CD-48EE-FE3671B2D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2EA8BE0-3122-A396-B1B9-765724586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18C98D-2CBB-DA1D-07E1-9CD5A04E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AEB3-58DF-4D67-8EC0-BA53DE9E33D5}" type="datetime1">
              <a:rPr lang="en-US" smtClean="0"/>
              <a:t>10/1/2025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2F622F-015A-98B6-5227-D5E2D769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479F58-8F75-69EB-359C-67C0C38C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832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F124A"/>
                </a:solidFill>
              </a:defRPr>
            </a:lvl1pPr>
          </a:lstStyle>
          <a:p>
            <a:fld id="{88A1DFE4-5FC5-43BD-BB7E-75EAD82B96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GB" noProof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GB" noProof="0"/>
              <a:t>First Level (Running Text)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Add Title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GB" noProof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8764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50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721547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69893"/>
            <a:ext cx="385972" cy="22676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1999"/>
            <a:ext cx="12192000" cy="642600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</p:spTree>
    <p:extLst>
      <p:ext uri="{BB962C8B-B14F-4D97-AF65-F5344CB8AC3E}">
        <p14:creationId xmlns:p14="http://schemas.microsoft.com/office/powerpoint/2010/main" val="25111466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5" b="1" i="0">
                <a:solidFill>
                  <a:schemeClr val="tx1"/>
                </a:solidFill>
                <a:latin typeface="Gotham HTF"/>
                <a:cs typeface="Gotham H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endParaRPr lang="en-GB">
              <a:solidFill>
                <a:srgbClr val="0F124A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fld id="{1D8BD707-D9CF-40AE-B4C6-C98DA3205C09}" type="datetimeFigureOut">
              <a:rPr lang="en-US" smtClean="0">
                <a:solidFill>
                  <a:srgbClr val="0F124A">
                    <a:tint val="75000"/>
                  </a:srgbClr>
                </a:solidFill>
              </a:rPr>
              <a:pPr defTabSz="914280">
                <a:defRPr/>
              </a:pPr>
              <a:t>10/1/2025</a:t>
            </a:fld>
            <a:endParaRPr lang="en-US">
              <a:solidFill>
                <a:srgbClr val="0F124A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fld id="{B6F15528-21DE-4FAA-801E-634DDDAF4B2B}" type="slidenum">
              <a:rPr lang="en-GB" smtClean="0">
                <a:solidFill>
                  <a:srgbClr val="0F124A">
                    <a:tint val="75000"/>
                  </a:srgbClr>
                </a:solidFill>
              </a:rPr>
              <a:pPr defTabSz="914280">
                <a:defRPr/>
              </a:pPr>
              <a:t>‹#›</a:t>
            </a:fld>
            <a:endParaRPr lang="en-GB">
              <a:solidFill>
                <a:srgbClr val="0F124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1513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9941-60DC-254C-8A60-72D55310F082}" type="datetime1">
              <a:rPr lang="de-CH" smtClean="0"/>
              <a:t>01.10.2025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318657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Koratzinos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4348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738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441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3003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265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Koratzinos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953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535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9470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81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69893"/>
            <a:ext cx="385972" cy="22676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1999"/>
            <a:ext cx="12192000" cy="642600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</p:spTree>
    <p:extLst>
      <p:ext uri="{BB962C8B-B14F-4D97-AF65-F5344CB8AC3E}">
        <p14:creationId xmlns:p14="http://schemas.microsoft.com/office/powerpoint/2010/main" val="404850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9A6E6F-5B8B-CC9E-687E-E63BB9135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02A5A6-3EA8-F5E3-6FB8-4961463A7A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70BE0D-2C9B-684F-8A90-84A99DCF4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2AC3A-41CE-447B-86D1-5EC525F83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075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1C5DCC-599A-91F5-1589-4D591665D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BA6424-CC74-4BD2-997B-16E8FC8E60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D413C8-F503-1F81-5FC0-4F44EF956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2A24C-2965-438D-A61B-7DB1F3D1C4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918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E0E4F6-0C27-E2E9-8984-DB537FC44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C660D0-F734-509A-D020-0E77305E60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9118BF-C9EF-CCD2-0EA3-7D3F5A993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526F7-0CB0-4642-800A-17A327554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205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3552A9-365A-DA3C-904A-2AFC39A23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90901-FDB9-ECF2-6F62-4FE45A691B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25F7E7-A97C-474E-3C82-984712481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3171A-2D9F-460C-B388-29B16CDBDE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34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1AE55C-5B43-9B91-AFCF-00A223EE0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2ADE9D-3788-A152-014F-922FAE4D85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F91C8B3-15A7-54E2-B49C-8255DAD23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6127B-1604-4439-AC49-77F9CB295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55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46BF-856C-F623-5EBF-DCE4B999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53419-439A-84D8-15B8-4FF6B88FD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3095-4FBA-303F-DDFB-43FCF883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3F96-74F8-41E8-8FA9-C5BA348A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18E84-9AD7-B4A7-9EBA-FF7B289B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905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DA2A61-9500-0E16-5731-9F826A9977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EBD406-46F0-F91C-D6E5-E184CB4E0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9B9377-3108-E358-5143-7855A12DC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B7D86-195F-4170-9D81-14108F55CA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307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83E49A-E7B5-9504-C266-89965B735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62D5C4-5E1A-3FA0-76E6-2A332EA29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36A711-6C26-9B83-B7F5-DE9EEA89F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0A06C-9A45-487B-A937-F2A3C6876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51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15EC9-0BDF-C250-15E3-4BC020CF4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D6CB9-8FC7-A09E-1DE2-6E4A40E2E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9F48A-C1C1-15E0-E0CD-1F010D9201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185E4-9BC1-4F5D-8172-29FFC2F342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74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C09BD-50F9-AF8C-1820-1706DA2A6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018F4-C3B7-0FD3-C70E-A9BA0880F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1CCF74-57A4-78E2-C916-DE5B1B65A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A4952-2FA7-493F-8B5F-56BD43384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88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E9F62F-5415-3EEF-99E6-8B4C04AE7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3531FF-2C7F-E05C-0DED-2C1BA3271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791106-5865-A9F8-1E7D-4BAF122FD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74A34-BBB3-4D00-9C23-0B02B6B60C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494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015DCD-7992-2B02-46F2-496A4AAAA1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7D04EA-797A-F347-1176-8516EA95D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EE2E2D-3076-4763-CD46-D8BB0B1C9D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0EAB6-85E2-4F8C-95D1-FA7795C90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41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7C89B-12CF-8947-F8F9-1D1692C4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5EB51-5327-4A08-A301-B9DC49E8D0B1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1A03B-B0E0-1371-065F-E71903D9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1F1BE-B4FF-97BF-609B-85CA2E2A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514AD-5AF1-43B9-B1E4-FA6FD002BD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444057"/>
      </p:ext>
    </p:extLst>
  </p:cSld>
  <p:clrMapOvr>
    <a:masterClrMapping/>
  </p:clrMapOvr>
  <p:transition spd="slow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C2561-D30E-31A2-D988-79539255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91B33-C6C2-4BC1-84DE-7355831434BB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BCCDE-9354-7FEB-8B29-4EE297BE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57B6-4662-86FE-AAB9-5821E94E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0EB34-A7A5-4BAA-818D-40F31F8905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323461"/>
      </p:ext>
    </p:extLst>
  </p:cSld>
  <p:clrMapOvr>
    <a:masterClrMapping/>
  </p:clrMapOvr>
  <p:transition spd="slow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453EF-4405-DE7F-7DCF-7D3A1688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F3813-8923-483A-A3AF-4AF7B869A35D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E1171-E199-EA06-A049-7A25207F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13A39-2E77-319D-8602-2528DC11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A911C-1DE1-4595-8C86-1B1E0D34B9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538381"/>
      </p:ext>
    </p:extLst>
  </p:cSld>
  <p:clrMapOvr>
    <a:masterClrMapping/>
  </p:clrMapOvr>
  <p:transition spd="slow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42363A-9E59-F5AC-3909-F1F8100D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68FEC-0476-442B-8D4C-7404D5948CF6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4CE263-DAFE-7CDE-6AD2-1C27196F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79CE8F-C83B-19B6-8E74-13A160E3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C113-DA2D-490F-A9CB-948668270C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84818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C54-6746-2AEE-AF30-13D38F66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E82E4-A7C1-DB06-4A4D-8248D2A1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0F7F4-6CF7-4B2C-0C1C-2CEE03AF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69A3E-A009-9517-517E-507FC287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6088-D225-63CC-77A8-8D6CCAF6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075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DA1C8E-1D83-413E-AD7D-47190A859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F580D-3F32-4435-9E6D-A3DD35414EF8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9BF31E-BE9F-8B67-62E4-8F6E690D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189095-F125-F6EE-82EE-6095F202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BD51E-7D0F-45AC-9FFA-28B352EFCF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360755"/>
      </p:ext>
    </p:extLst>
  </p:cSld>
  <p:clrMapOvr>
    <a:masterClrMapping/>
  </p:clrMapOvr>
  <p:transition spd="slow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AEECE0-7CE8-845F-E22A-20410F52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71A02-DCDC-4516-813F-1AD33A90A008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179783-BE32-AE00-932F-96BCE16E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A922F-967D-C603-12B0-D7C66624C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6D13-F2B3-4763-BD46-B759A44EDB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962244"/>
      </p:ext>
    </p:extLst>
  </p:cSld>
  <p:clrMapOvr>
    <a:masterClrMapping/>
  </p:clrMapOvr>
  <p:transition spd="slow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34197FC-180E-50DD-67B1-ADB99BC4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63516-E831-486E-A5F0-F6F898279C93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3A0E3E-707B-D2E9-6E12-7013C2EB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8F5229-6440-0C00-226A-069CA498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7DB7D-C6C4-48B1-83D4-6C392959D7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6037"/>
      </p:ext>
    </p:extLst>
  </p:cSld>
  <p:clrMapOvr>
    <a:masterClrMapping/>
  </p:clrMapOvr>
  <p:transition spd="slow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2A4C87-1C96-057D-AAD4-4444149C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DCF0-8515-40F9-951C-04FA3FA423C1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C22819-78CD-6FDA-43E6-298EC1C1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A14087-2F09-503D-EB94-54D8EA0B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23F2-A4F9-4082-8A16-3F0F16AAE9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44850"/>
      </p:ext>
    </p:extLst>
  </p:cSld>
  <p:clrMapOvr>
    <a:masterClrMapping/>
  </p:clrMapOvr>
  <p:transition spd="slow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6E77A0-9A6B-845E-48CE-CF9AAADB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DF046-20EC-4331-A0B9-16C773283ABE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D87B4D-291A-FADB-6E1C-89367C80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AEE74C-CAAD-4AEF-B746-CE3D3EAB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7FC7-2E5A-4C4C-85EC-8D5F1DBAAD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384882"/>
      </p:ext>
    </p:extLst>
  </p:cSld>
  <p:clrMapOvr>
    <a:masterClrMapping/>
  </p:clrMapOvr>
  <p:transition spd="slow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400F6-4C07-3E08-89CD-70C7815A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F2F32-2BFF-4A19-AA19-41D90B1B57E5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D89F-018B-5EDC-3694-8FCBEAA2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8B4AB-2AAB-A2F0-6CE0-66D3C8F0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88D36-4882-4FB2-8110-523F8DF962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20268"/>
      </p:ext>
    </p:extLst>
  </p:cSld>
  <p:clrMapOvr>
    <a:masterClrMapping/>
  </p:clrMapOvr>
  <p:transition spd="slow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BF3C-9F75-0F4D-1746-152FA75D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EB999-2733-489B-83C6-E84F6ADBA645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CC337-EA13-BB74-28B8-84475460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C5BCF-2E22-9F93-87F7-F1C9C656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E1A6F-6C4C-4F7B-B4B1-523C9CCF3F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71898"/>
      </p:ext>
    </p:extLst>
  </p:cSld>
  <p:clrMapOvr>
    <a:masterClrMapping/>
  </p:clrMapOvr>
  <p:transition spd="slow"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en-US" noProof="0"/>
              <a:t>Click to edit Master title style</a:t>
            </a:r>
            <a:endParaRPr lang="fr-FR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3"/>
            <a:ext cx="10515600" cy="959968"/>
          </a:xfrm>
          <a:prstGeom prst="rect">
            <a:avLst/>
          </a:prstGeom>
        </p:spPr>
        <p:txBody>
          <a:bodyPr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35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lnSpc>
                <a:spcPct val="100000"/>
              </a:lnSpc>
              <a:spcBef>
                <a:spcPts val="0"/>
              </a:spcBef>
              <a:defRPr sz="1050"/>
            </a:lvl3pPr>
            <a:lvl4pPr marL="1257278" indent="-17961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900"/>
            </a:lvl4pPr>
            <a:lvl5pPr marL="1616499" indent="-17961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9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881101" y="1067647"/>
            <a:ext cx="10565835" cy="300082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35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96DEA-FBFE-8FC8-52D4-8522F88C4F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ctr">
              <a:defRPr sz="7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B8F86D32-2E87-4C80-B6CD-A01BE73BC39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0444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41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3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D850-5639-B59F-DC79-CE5F4DB3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FB76C-3152-C585-5DB8-5F0092C66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09D46-CC6A-87E5-BCE3-2778F6A32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39E74-5830-8D6C-3B73-3E07A0D8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835D9-C168-DF3F-C2D8-ACBD2DCA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529EB-36E0-DFDC-12FE-96B7B9F5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563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761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32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89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929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530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28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156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36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66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6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B3C0-170E-9FC8-1C34-962D2920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89818-3F2A-B1A2-B272-3C2DAACAD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75198-57B0-01A7-25D0-0D8FA4450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97368B-4A73-BC1D-3DEB-1949DDE93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7C0F7-066C-996C-853D-9C4FCDB68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994B4E-A5ED-7C0F-E92A-6E1F12AA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F5A01-4316-A40E-3C60-E5A1B20D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2253E8-E9FD-4EB1-E6A6-DE197F01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213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42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82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83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37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76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28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00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54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168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7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5F6D-B57A-092B-E82B-265276278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B1D3F-9425-1649-5008-EEF58C45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ED095-0057-676D-75C5-AFED3D89B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2FC33-9695-E8D8-8A14-1149A1E1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910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9444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20074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374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86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2347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0861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0824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453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1866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884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07044-9895-D012-C358-668E359F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9B2B7-BAFD-734E-816E-AA1EACFE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AFC2E-02D6-099D-AA60-30BECD2B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6674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46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223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9896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736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2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810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78" indent="-453578">
              <a:lnSpc>
                <a:spcPts val="2600"/>
              </a:lnSpc>
              <a:defRPr sz="2133"/>
            </a:lvl2pPr>
            <a:lvl3pPr marL="907155" indent="-453578">
              <a:lnSpc>
                <a:spcPts val="2600"/>
              </a:lnSpc>
              <a:defRPr sz="2133"/>
            </a:lvl3pPr>
            <a:lvl4pPr marL="1360733" indent="-453578">
              <a:lnSpc>
                <a:spcPts val="2600"/>
              </a:lnSpc>
              <a:defRPr sz="2133"/>
            </a:lvl4pPr>
            <a:lvl5pPr marL="1814309" indent="-453578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02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616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5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8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5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8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7024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673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401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7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417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CC4E-8415-24D4-0953-DB322AEA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A2F9-54AD-95A7-A7D2-AF217715E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6A4CD-A068-DF3D-8F97-E482C5389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EC102-816D-8EE0-144A-1849C93A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47F52-6D91-5697-602C-13FDE2D6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28F97-AAC1-5752-3117-7BC01F45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860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401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8368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2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2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3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354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947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45762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314845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17776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59845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381410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7554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1BD1-8349-9862-0783-E9258A40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E95D-C084-1C4C-14C8-6E373B253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2EE05-18DF-ED99-82EA-258CB503F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A2DED-2F16-14E5-8C82-00C04A2AC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572BA-C82E-4A69-3BC3-4EF52393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47BFF-C239-A005-E518-D5581FFD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735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36350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650837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048244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2148239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466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647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F124A"/>
                </a:solidFill>
              </a:defRPr>
            </a:lvl1pPr>
          </a:lstStyle>
          <a:p>
            <a:fld id="{88A1DFE4-5FC5-43BD-BB7E-75EAD82B96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GB" noProof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GB" noProof="0"/>
              <a:t>First Level (Running Text)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Add Title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GB" noProof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40995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395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069276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69893"/>
            <a:ext cx="385972" cy="22676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1999"/>
            <a:ext cx="12192000" cy="642600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</p:spTree>
    <p:extLst>
      <p:ext uri="{BB962C8B-B14F-4D97-AF65-F5344CB8AC3E}">
        <p14:creationId xmlns:p14="http://schemas.microsoft.com/office/powerpoint/2010/main" val="366708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7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394A49-4275-82B3-802A-93B7D2793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62A58-852C-D190-91B8-98D59AF58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B248C-818E-FDE3-E358-DFE31AA05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ACD61-8BF1-3C27-621D-F8ADAA4CA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FE865-BCA5-5BC7-F6B8-BC4C1D4BA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51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51" r:id="rId12"/>
    <p:sldLayoutId id="2147483852" r:id="rId13"/>
    <p:sldLayoutId id="21474838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10A4C8-C12B-47F7-E4CD-D44C92712DCE}"/>
              </a:ext>
            </a:extLst>
          </p:cNvPr>
          <p:cNvSpPr txBox="1"/>
          <p:nvPr userDrawn="1"/>
        </p:nvSpPr>
        <p:spPr>
          <a:xfrm>
            <a:off x="888343" y="89511"/>
            <a:ext cx="902831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33" b="0" noProof="0" dirty="0">
                <a:solidFill>
                  <a:schemeClr val="bg1"/>
                </a:solidFill>
              </a:rPr>
              <a:t>11 August 2025</a:t>
            </a:r>
          </a:p>
        </p:txBody>
      </p:sp>
    </p:spTree>
    <p:extLst>
      <p:ext uri="{BB962C8B-B14F-4D97-AF65-F5344CB8AC3E}">
        <p14:creationId xmlns:p14="http://schemas.microsoft.com/office/powerpoint/2010/main" val="14721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DB5C88A-32F4-5C98-4439-6D4614D7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5CB7B4-2232-866F-8632-F777FD2EC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A364E0-6EE9-74A8-DFFC-E83AFB62A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1480B-87BB-43EA-B023-02A114715AE3}" type="datetime1">
              <a:rPr lang="en-US" smtClean="0"/>
              <a:t>10/1/2025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3CE399-5267-6BF9-9494-9F1DA3817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66DE5A-01E3-3494-DC75-AFE7F209C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1DD1-B74E-4CBD-A4FB-FFC0F672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9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-62195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8201" y="6361630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20882-0ADA-6CCA-3CF4-2B2B2E8B2CBE}"/>
              </a:ext>
            </a:extLst>
          </p:cNvPr>
          <p:cNvSpPr txBox="1"/>
          <p:nvPr userDrawn="1"/>
        </p:nvSpPr>
        <p:spPr>
          <a:xfrm>
            <a:off x="888343" y="89511"/>
            <a:ext cx="902831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33" b="0" noProof="0" dirty="0">
                <a:solidFill>
                  <a:schemeClr val="bg1"/>
                </a:solidFill>
              </a:rPr>
              <a:t>11 August 2025</a:t>
            </a:r>
          </a:p>
        </p:txBody>
      </p:sp>
    </p:spTree>
    <p:extLst>
      <p:ext uri="{BB962C8B-B14F-4D97-AF65-F5344CB8AC3E}">
        <p14:creationId xmlns:p14="http://schemas.microsoft.com/office/powerpoint/2010/main" val="375095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91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05/12/2018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10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E89E13-360C-6069-2C0A-0C9B530E8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7836450-1353-615F-75FE-7F4520EC0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C3B490F-CDA6-BB12-185A-BDB037C246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8D7403-5903-89A7-CF93-F1FB49B938E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535B90D-CD3A-637E-7E16-F7A5C6B951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C2D2D6E-E07B-4854-8655-53791A29E7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8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D8EFDF9A-E77C-04D1-CA59-8588B2E76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40F4C2F6-3876-A3C1-8287-DA01B8112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98CD-39EC-DF03-EC0B-5B47233B2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6BA86D-AB3A-4A50-AC99-7FAB0C9C16B0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F4EAC-C3A5-4C36-0240-6D757FFE7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9D7E0-A551-63ED-24B5-232458D91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223DD5-664B-458D-8F3C-1815188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47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 advClick="0">
    <p:fade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2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336" y="67612"/>
            <a:ext cx="12191999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3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2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7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02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-62195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8201" y="6361630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20882-0ADA-6CCA-3CF4-2B2B2E8B2CBE}"/>
              </a:ext>
            </a:extLst>
          </p:cNvPr>
          <p:cNvSpPr txBox="1"/>
          <p:nvPr userDrawn="1"/>
        </p:nvSpPr>
        <p:spPr>
          <a:xfrm>
            <a:off x="888343" y="89511"/>
            <a:ext cx="902831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33" b="0" noProof="0" dirty="0">
                <a:solidFill>
                  <a:schemeClr val="bg1"/>
                </a:solidFill>
              </a:rPr>
              <a:t>11 August 2025</a:t>
            </a:r>
          </a:p>
        </p:txBody>
      </p:sp>
    </p:spTree>
    <p:extLst>
      <p:ext uri="{BB962C8B-B14F-4D97-AF65-F5344CB8AC3E}">
        <p14:creationId xmlns:p14="http://schemas.microsoft.com/office/powerpoint/2010/main" val="109061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91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7.png"/><Relationship Id="rId9" Type="http://schemas.openxmlformats.org/officeDocument/2006/relationships/image" Target="../media/image10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tiff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6.png"/><Relationship Id="rId4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hyperlink" Target="https://indico.cern.ch/event/1186798/contributions/5062618/attachments/2531252/4355488/skb_col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indico.global/event/9305/contributions/90678/attachments/41539/77826/FCCee_collimation_BB24.pdf" TargetMode="External"/><Relationship Id="rId1" Type="http://schemas.openxmlformats.org/officeDocument/2006/relationships/slideLayout" Target="../slideLayouts/slideLayout1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microsoft.com/office/2007/relationships/hdphoto" Target="../media/hdphoto1.wdp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g"/><Relationship Id="rId5" Type="http://schemas.openxmlformats.org/officeDocument/2006/relationships/image" Target="../media/image138.jpg"/><Relationship Id="rId10" Type="http://schemas.openxmlformats.org/officeDocument/2006/relationships/image" Target="../media/image143.jpg"/><Relationship Id="rId4" Type="http://schemas.openxmlformats.org/officeDocument/2006/relationships/image" Target="../media/image137.jpg"/><Relationship Id="rId9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3" Type="http://schemas.openxmlformats.org/officeDocument/2006/relationships/image" Target="../media/image155.png"/><Relationship Id="rId7" Type="http://schemas.openxmlformats.org/officeDocument/2006/relationships/image" Target="../media/image159.svg"/><Relationship Id="rId12" Type="http://schemas.openxmlformats.org/officeDocument/2006/relationships/image" Target="../media/image16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ndico.cern.ch/event/1439855/contributions/" TargetMode="External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hyperlink" Target="https://commission.europa.eu/topics/strengthening-european-competitiveness/eu-competitiveness-looking-ahead_en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ission.europa.eu/document/download/a0ecf3f6-a964-4e00-9cb3-4be28833b386_en?filename=MFF_HORIZON%20EUROPE_v9.pdf" TargetMode="External"/><Relationship Id="rId4" Type="http://schemas.openxmlformats.org/officeDocument/2006/relationships/image" Target="../media/image1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1534205/" TargetMode="Externa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7181/CERN.BSP4.H8ED" TargetMode="Externa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3A2636-68F9-A793-08BE-830DACEA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" y="0"/>
            <a:ext cx="1217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92A25E-AE13-3D43-C158-F1ACBD04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817" y="-67235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Lectures on the Future Circular Collider – Part 3+4+bonus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D2531-C91B-0352-8B6B-6479A0A9A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941" y="526947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Frank Zimmermann</a:t>
            </a:r>
          </a:p>
          <a:p>
            <a:r>
              <a:rPr lang="en-US" dirty="0">
                <a:solidFill>
                  <a:schemeClr val="bg1"/>
                </a:solidFill>
              </a:rPr>
              <a:t>Bonn, 1-2 October 2025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69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12577-BA86-29B8-D959-DB732E9DF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27815">
            <a:off x="2156448" y="-436731"/>
            <a:ext cx="8313886" cy="82784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F3A0C2-7A1B-5D4E-2AD7-C3ACA7225EE1}"/>
              </a:ext>
            </a:extLst>
          </p:cNvPr>
          <p:cNvCxnSpPr>
            <a:cxnSpLocks/>
          </p:cNvCxnSpPr>
          <p:nvPr/>
        </p:nvCxnSpPr>
        <p:spPr>
          <a:xfrm flipH="1" flipV="1">
            <a:off x="8873377" y="4336765"/>
            <a:ext cx="898152" cy="1176411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9DC135-3DA4-E803-9D10-BF32438F453F}"/>
              </a:ext>
            </a:extLst>
          </p:cNvPr>
          <p:cNvSpPr txBox="1"/>
          <p:nvPr/>
        </p:nvSpPr>
        <p:spPr>
          <a:xfrm>
            <a:off x="9205211" y="5513176"/>
            <a:ext cx="198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 Fenced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409E6-912B-B38D-A38E-7E06C4427D0B}"/>
              </a:ext>
            </a:extLst>
          </p:cNvPr>
          <p:cNvSpPr txBox="1"/>
          <p:nvPr/>
        </p:nvSpPr>
        <p:spPr>
          <a:xfrm>
            <a:off x="25648" y="4284561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Damping 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418FC-1CB2-4436-E204-869740D14008}"/>
              </a:ext>
            </a:extLst>
          </p:cNvPr>
          <p:cNvSpPr txBox="1"/>
          <p:nvPr/>
        </p:nvSpPr>
        <p:spPr>
          <a:xfrm>
            <a:off x="4615198" y="2782849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Energy LINAC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EE987A-7DC2-1818-AC18-1883CAFA3B4E}"/>
              </a:ext>
            </a:extLst>
          </p:cNvPr>
          <p:cNvCxnSpPr>
            <a:cxnSpLocks/>
          </p:cNvCxnSpPr>
          <p:nvPr/>
        </p:nvCxnSpPr>
        <p:spPr>
          <a:xfrm flipH="1">
            <a:off x="5298141" y="3052573"/>
            <a:ext cx="232694" cy="28607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899DC5-EEF4-37FD-D781-7A12A8307A6F}"/>
              </a:ext>
            </a:extLst>
          </p:cNvPr>
          <p:cNvCxnSpPr>
            <a:cxnSpLocks/>
          </p:cNvCxnSpPr>
          <p:nvPr/>
        </p:nvCxnSpPr>
        <p:spPr>
          <a:xfrm flipV="1">
            <a:off x="454095" y="3586577"/>
            <a:ext cx="546848" cy="75018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A82E692-4451-198A-D339-0CF603C8BB96}"/>
              </a:ext>
            </a:extLst>
          </p:cNvPr>
          <p:cNvSpPr txBox="1"/>
          <p:nvPr/>
        </p:nvSpPr>
        <p:spPr>
          <a:xfrm>
            <a:off x="277098" y="955112"/>
            <a:ext cx="11723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 integration with existing CERN Prévessin Site &amp; strongly reduced visible impact from outside.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Ideal connection to existing experimental halls.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Good conditions for construction (see next slide).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 dedicated land, small part outside fenced area but with same urbanistic classification as enclosed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Prevessin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1D02C-DD58-A82D-BD32-0D96F7215FC3}"/>
              </a:ext>
            </a:extLst>
          </p:cNvPr>
          <p:cNvSpPr txBox="1"/>
          <p:nvPr/>
        </p:nvSpPr>
        <p:spPr>
          <a:xfrm>
            <a:off x="1538722" y="6211669"/>
            <a:ext cx="198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Entrance CERN Prévessin Site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A1C443-1F80-5382-D6FE-616C647E6119}"/>
              </a:ext>
            </a:extLst>
          </p:cNvPr>
          <p:cNvCxnSpPr>
            <a:cxnSpLocks/>
          </p:cNvCxnSpPr>
          <p:nvPr/>
        </p:nvCxnSpPr>
        <p:spPr>
          <a:xfrm flipV="1">
            <a:off x="3083646" y="6534834"/>
            <a:ext cx="866632" cy="154753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AC01BD-0BB1-FD4A-B0B3-B2C387DE5D9D}"/>
              </a:ext>
            </a:extLst>
          </p:cNvPr>
          <p:cNvSpPr txBox="1"/>
          <p:nvPr/>
        </p:nvSpPr>
        <p:spPr>
          <a:xfrm>
            <a:off x="182284" y="98651"/>
            <a:ext cx="10842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Optimised injector implementation at Prévessin site</a:t>
            </a:r>
          </a:p>
        </p:txBody>
      </p:sp>
    </p:spTree>
    <p:extLst>
      <p:ext uri="{BB962C8B-B14F-4D97-AF65-F5344CB8AC3E}">
        <p14:creationId xmlns:p14="http://schemas.microsoft.com/office/powerpoint/2010/main" val="342435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12596A-A381-852C-E757-EAD7B27EE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3" y="862380"/>
            <a:ext cx="12192000" cy="2348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B14C1-4798-DAFE-D326-FD30346A7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82" y="4404300"/>
            <a:ext cx="4181622" cy="23702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5887C-A44E-0D77-8896-0A14029A0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207" y="2842054"/>
            <a:ext cx="4060180" cy="22343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309B4-0442-76F0-0187-548F5E01F16C}"/>
              </a:ext>
            </a:extLst>
          </p:cNvPr>
          <p:cNvSpPr txBox="1"/>
          <p:nvPr/>
        </p:nvSpPr>
        <p:spPr>
          <a:xfrm>
            <a:off x="9992413" y="5076354"/>
            <a:ext cx="188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LINAC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5012E-A340-6BDB-7F9B-A21984B84D2E}"/>
              </a:ext>
            </a:extLst>
          </p:cNvPr>
          <p:cNvSpPr txBox="1"/>
          <p:nvPr/>
        </p:nvSpPr>
        <p:spPr>
          <a:xfrm>
            <a:off x="4715436" y="3774538"/>
            <a:ext cx="308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LINAC Line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Electron and Positron 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E79E39-F94C-5A10-6BB9-380F5EB2D740}"/>
              </a:ext>
            </a:extLst>
          </p:cNvPr>
          <p:cNvSpPr txBox="1"/>
          <p:nvPr/>
        </p:nvSpPr>
        <p:spPr>
          <a:xfrm>
            <a:off x="85613" y="2904690"/>
            <a:ext cx="4307093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Longitudinal Section</a:t>
            </a:r>
          </a:p>
          <a:p>
            <a:pPr marL="438134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than 5 m elevation change over the 1200 m of terrain provides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ideal conditions for “cut and cover” technique</a:t>
            </a:r>
          </a:p>
          <a:p>
            <a:pPr marL="438134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efficient and cheapest way of building  shallow underground construction</a:t>
            </a:r>
          </a:p>
          <a:p>
            <a:pPr marL="438134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Excavated material largely re-used as backfill above the tunnel</a:t>
            </a:r>
          </a:p>
          <a:p>
            <a:pPr marL="438134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Accounts also for radio-protection requirements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23120B-CCF3-8EFD-4F8E-F0C4AA94F179}"/>
              </a:ext>
            </a:extLst>
          </p:cNvPr>
          <p:cNvSpPr txBox="1"/>
          <p:nvPr/>
        </p:nvSpPr>
        <p:spPr>
          <a:xfrm>
            <a:off x="372457" y="3916"/>
            <a:ext cx="8304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F124A"/>
                </a:solidFill>
                <a:latin typeface="Arial"/>
              </a:rPr>
              <a:t>i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njector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construction concept</a:t>
            </a:r>
          </a:p>
        </p:txBody>
      </p:sp>
    </p:spTree>
    <p:extLst>
      <p:ext uri="{BB962C8B-B14F-4D97-AF65-F5344CB8AC3E}">
        <p14:creationId xmlns:p14="http://schemas.microsoft.com/office/powerpoint/2010/main" val="1480738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5C37F-2419-EDDC-4E4E-E1278C6BE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3BF017-8EA8-5548-6968-8143991B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8" y="-85424"/>
            <a:ext cx="10515600" cy="1325563"/>
          </a:xfrm>
        </p:spPr>
        <p:txBody>
          <a:bodyPr/>
          <a:lstStyle/>
          <a:p>
            <a:r>
              <a:rPr lang="en-US" dirty="0"/>
              <a:t>3.4 injector – positron production </a:t>
            </a:r>
            <a:endParaRPr lang="en-GB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EB64BA4-B204-E25E-4A22-31DF85FC04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852239"/>
              </p:ext>
            </p:extLst>
          </p:nvPr>
        </p:nvGraphicFramePr>
        <p:xfrm>
          <a:off x="1160312" y="1400397"/>
          <a:ext cx="4874943" cy="4304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1D88EFD-B1DF-07C0-0438-CBFE9AD2FC9C}"/>
              </a:ext>
            </a:extLst>
          </p:cNvPr>
          <p:cNvSpPr txBox="1">
            <a:spLocks/>
          </p:cNvSpPr>
          <p:nvPr/>
        </p:nvSpPr>
        <p:spPr>
          <a:xfrm>
            <a:off x="9599285" y="5685622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defPPr>
              <a:defRPr lang="de-DE"/>
            </a:defPPr>
            <a:lvl1pPr marL="0" algn="r" defTabSz="685727" rtl="0" eaLnBrk="1" latinLnBrk="0" hangingPunct="1">
              <a:lnSpc>
                <a:spcPts val="1238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1DFE4-5FC5-43BD-BB7E-75EAD82B965F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12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E73A6-BEA1-BB76-7258-61F6FCAAE440}"/>
              </a:ext>
            </a:extLst>
          </p:cNvPr>
          <p:cNvSpPr txBox="1"/>
          <p:nvPr/>
        </p:nvSpPr>
        <p:spPr>
          <a:xfrm>
            <a:off x="1782248" y="2329180"/>
            <a:ext cx="2214709" cy="400110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00B050"/>
                </a:solidFill>
                <a:latin typeface="Calibri" panose="020F0502020204030204"/>
              </a:rPr>
              <a:t>required for top up</a:t>
            </a:r>
            <a:endParaRPr lang="en-GB" sz="2000" b="1" kern="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C0594-5729-6811-4C76-4238D2A8BFA0}"/>
              </a:ext>
            </a:extLst>
          </p:cNvPr>
          <p:cNvSpPr txBox="1"/>
          <p:nvPr/>
        </p:nvSpPr>
        <p:spPr>
          <a:xfrm>
            <a:off x="3386341" y="2729290"/>
            <a:ext cx="1151341" cy="707886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0000FF"/>
                </a:solidFill>
                <a:latin typeface="Calibri" panose="020F0502020204030204"/>
              </a:rPr>
              <a:t>routinely</a:t>
            </a:r>
          </a:p>
          <a:p>
            <a:pPr>
              <a:defRPr/>
            </a:pPr>
            <a:r>
              <a:rPr lang="en-US" sz="2000" b="1" kern="0" dirty="0">
                <a:solidFill>
                  <a:srgbClr val="0000FF"/>
                </a:solidFill>
                <a:latin typeface="Calibri" panose="020F0502020204030204"/>
              </a:rPr>
              <a:t>achieved</a:t>
            </a:r>
            <a:endParaRPr lang="en-GB" sz="2000" b="1" kern="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2D9AB10-A95C-C528-8826-80F50E9BAA5C}"/>
              </a:ext>
            </a:extLst>
          </p:cNvPr>
          <p:cNvSpPr/>
          <p:nvPr/>
        </p:nvSpPr>
        <p:spPr>
          <a:xfrm rot="16200000">
            <a:off x="2474998" y="2247870"/>
            <a:ext cx="400110" cy="1411121"/>
          </a:xfrm>
          <a:prstGeom prst="rightBrace">
            <a:avLst>
              <a:gd name="adj1" fmla="val 116791"/>
              <a:gd name="adj2" fmla="val 50000"/>
            </a:avLst>
          </a:prstGeom>
          <a:noFill/>
          <a:ln w="444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530F3-8CCB-1D17-C0EE-DCBDE36B3D03}"/>
              </a:ext>
            </a:extLst>
          </p:cNvPr>
          <p:cNvSpPr txBox="1"/>
          <p:nvPr/>
        </p:nvSpPr>
        <p:spPr>
          <a:xfrm>
            <a:off x="967414" y="1170587"/>
            <a:ext cx="2516336" cy="369332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Calibri" panose="020F0502020204030204"/>
              </a:rPr>
              <a:t>positron rates [10</a:t>
            </a:r>
            <a:r>
              <a:rPr lang="en-US" b="1" kern="0" baseline="300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lang="en-US" b="1" kern="0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b="1" kern="0" baseline="30000" dirty="0">
                <a:solidFill>
                  <a:prstClr val="black"/>
                </a:solidFill>
                <a:latin typeface="Calibri" panose="020F0502020204030204"/>
              </a:rPr>
              <a:t>+</a:t>
            </a:r>
            <a:r>
              <a:rPr lang="en-US" b="1" kern="0" dirty="0">
                <a:solidFill>
                  <a:prstClr val="black"/>
                </a:solidFill>
                <a:latin typeface="Calibri" panose="020F0502020204030204"/>
              </a:rPr>
              <a:t>/s]</a:t>
            </a:r>
            <a:endParaRPr lang="en-GB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99C92-FBE0-204E-C05F-124919880CDE}"/>
              </a:ext>
            </a:extLst>
          </p:cNvPr>
          <p:cNvSpPr txBox="1"/>
          <p:nvPr/>
        </p:nvSpPr>
        <p:spPr>
          <a:xfrm>
            <a:off x="3974183" y="1719106"/>
            <a:ext cx="1638590" cy="400110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FF0000"/>
                </a:solidFill>
                <a:latin typeface="Calibri" panose="020F0502020204030204"/>
              </a:rPr>
              <a:t>required at IP</a:t>
            </a:r>
            <a:endParaRPr lang="en-GB" sz="2000" b="1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35C279-F3BD-E2D2-C118-7C49627FC644}"/>
              </a:ext>
            </a:extLst>
          </p:cNvPr>
          <p:cNvSpPr txBox="1"/>
          <p:nvPr/>
        </p:nvSpPr>
        <p:spPr>
          <a:xfrm>
            <a:off x="4672986" y="1309087"/>
            <a:ext cx="1441420" cy="461665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FF0000"/>
                </a:solidFill>
                <a:latin typeface="Calibri" panose="020F0502020204030204"/>
              </a:rPr>
              <a:t>&gt;10</a:t>
            </a:r>
            <a:r>
              <a:rPr lang="en-US" sz="2400" b="1" kern="0" baseline="30000" dirty="0">
                <a:solidFill>
                  <a:srgbClr val="FF0000"/>
                </a:solidFill>
                <a:latin typeface="Calibri" panose="020F0502020204030204"/>
              </a:rPr>
              <a:t>14</a:t>
            </a:r>
            <a:r>
              <a:rPr lang="en-US" sz="2400" b="1" kern="0" dirty="0">
                <a:solidFill>
                  <a:srgbClr val="FF0000"/>
                </a:solidFill>
                <a:latin typeface="Calibri" panose="020F0502020204030204"/>
              </a:rPr>
              <a:t> e</a:t>
            </a:r>
            <a:r>
              <a:rPr lang="en-US" sz="2400" b="1" kern="0" baseline="30000" dirty="0">
                <a:solidFill>
                  <a:srgbClr val="FF0000"/>
                </a:solidFill>
                <a:latin typeface="Calibri" panose="020F0502020204030204"/>
              </a:rPr>
              <a:t>+</a:t>
            </a:r>
            <a:r>
              <a:rPr lang="en-US" sz="2400" b="1" kern="0" dirty="0">
                <a:solidFill>
                  <a:srgbClr val="FF0000"/>
                </a:solidFill>
                <a:latin typeface="Calibri" panose="020F0502020204030204"/>
              </a:rPr>
              <a:t>/s</a:t>
            </a:r>
            <a:endParaRPr lang="en-GB" sz="2400" b="1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C6DDA6-381A-8A29-9E11-D8BFFA567BE4}"/>
              </a:ext>
            </a:extLst>
          </p:cNvPr>
          <p:cNvCxnSpPr>
            <a:cxnSpLocks/>
          </p:cNvCxnSpPr>
          <p:nvPr/>
        </p:nvCxnSpPr>
        <p:spPr>
          <a:xfrm>
            <a:off x="4514000" y="5796222"/>
            <a:ext cx="1416084" cy="0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4C7D7C0-FB17-0CC8-1BAC-BF813437E769}"/>
              </a:ext>
            </a:extLst>
          </p:cNvPr>
          <p:cNvSpPr txBox="1"/>
          <p:nvPr/>
        </p:nvSpPr>
        <p:spPr>
          <a:xfrm>
            <a:off x="3721795" y="5624860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x100</a:t>
            </a:r>
            <a:endParaRPr lang="en-GB" sz="2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00C1A7-D609-C02F-F6E6-79645C532708}"/>
              </a:ext>
            </a:extLst>
          </p:cNvPr>
          <p:cNvSpPr txBox="1"/>
          <p:nvPr/>
        </p:nvSpPr>
        <p:spPr>
          <a:xfrm>
            <a:off x="6813209" y="1006965"/>
            <a:ext cx="239816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27"/>
            <a:r>
              <a:rPr lang="en-GB" altLang="en-US" sz="1350" b="1" kern="0" dirty="0">
                <a:solidFill>
                  <a:srgbClr val="0F124A"/>
                </a:solidFill>
                <a:latin typeface="Arial" panose="020B0604020202020204" pitchFamily="34" charset="0"/>
              </a:rPr>
              <a:t>SLC e</a:t>
            </a:r>
            <a:r>
              <a:rPr lang="en-GB" altLang="en-US" sz="1350" b="1" kern="0" baseline="30000" dirty="0">
                <a:solidFill>
                  <a:srgbClr val="0F124A"/>
                </a:solidFill>
                <a:latin typeface="Arial" panose="020B0604020202020204" pitchFamily="34" charset="0"/>
              </a:rPr>
              <a:t>+</a:t>
            </a:r>
            <a:r>
              <a:rPr lang="en-GB" altLang="en-US" sz="1350" b="1" kern="0" dirty="0">
                <a:solidFill>
                  <a:srgbClr val="0F124A"/>
                </a:solidFill>
                <a:latin typeface="Arial" panose="020B0604020202020204" pitchFamily="34" charset="0"/>
              </a:rPr>
              <a:t> target failed after 5 years of operation </a:t>
            </a:r>
            <a:endParaRPr lang="en-GB" sz="1350" dirty="0">
              <a:solidFill>
                <a:srgbClr val="0F124A"/>
              </a:solidFill>
              <a:latin typeface="Arial"/>
            </a:endParaRP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F01F184-CDAA-B0E2-B82F-6C383ACC0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t="11843" r="53793" b="25144"/>
          <a:stretch/>
        </p:blipFill>
        <p:spPr>
          <a:xfrm>
            <a:off x="7053190" y="1514796"/>
            <a:ext cx="2835574" cy="21247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53B11C-20D6-8B4B-7DBE-3F5CE894F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347" t="4210" r="2922" b="12849"/>
          <a:stretch/>
        </p:blipFill>
        <p:spPr>
          <a:xfrm>
            <a:off x="6905791" y="3745286"/>
            <a:ext cx="3684278" cy="2942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AE2EE5-750D-B013-3E37-674A2CC7D4EA}"/>
              </a:ext>
            </a:extLst>
          </p:cNvPr>
          <p:cNvSpPr txBox="1"/>
          <p:nvPr/>
        </p:nvSpPr>
        <p:spPr>
          <a:xfrm>
            <a:off x="1303006" y="5596235"/>
            <a:ext cx="1353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/>
              </a:rPr>
              <a:t>&lt;SLC rate</a:t>
            </a:r>
            <a:endParaRPr lang="en-GB" sz="2400" b="1" dirty="0">
              <a:solidFill>
                <a:srgbClr val="00B05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40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15EC2-3372-2079-71A6-86FD471C9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9CD2F9-6495-C8FB-08B7-827DF4418B59}"/>
              </a:ext>
            </a:extLst>
          </p:cNvPr>
          <p:cNvSpPr txBox="1">
            <a:spLocks/>
          </p:cNvSpPr>
          <p:nvPr/>
        </p:nvSpPr>
        <p:spPr>
          <a:xfrm>
            <a:off x="9599285" y="5441074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defPPr>
              <a:defRPr lang="de-DE"/>
            </a:defPPr>
            <a:lvl1pPr marL="0" algn="r" defTabSz="685727" rtl="0" eaLnBrk="1" latinLnBrk="0" hangingPunct="1">
              <a:lnSpc>
                <a:spcPts val="1238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  <a:latin typeface="Arial"/>
              </a:rPr>
              <a:pPr defTabSz="685800">
                <a:defRPr/>
              </a:pPr>
              <a:t>13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D2A15-FF40-1575-E758-5370F5D901CD}"/>
              </a:ext>
            </a:extLst>
          </p:cNvPr>
          <p:cNvSpPr txBox="1"/>
          <p:nvPr/>
        </p:nvSpPr>
        <p:spPr>
          <a:xfrm>
            <a:off x="1370865" y="888441"/>
            <a:ext cx="7526419" cy="3044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27">
              <a:lnSpc>
                <a:spcPts val="2775"/>
              </a:lnSpc>
            </a:pPr>
            <a:endParaRPr lang="en-US" sz="2000" b="1" dirty="0">
              <a:solidFill>
                <a:srgbClr val="0070C0"/>
              </a:solidFill>
              <a:latin typeface="Arial"/>
            </a:endParaRPr>
          </a:p>
          <a:p>
            <a:pPr defTabSz="685727">
              <a:lnSpc>
                <a:spcPts val="2775"/>
              </a:lnSpc>
            </a:pPr>
            <a:endParaRPr lang="en-US" sz="2000" b="1" dirty="0">
              <a:solidFill>
                <a:srgbClr val="0070C0"/>
              </a:solidFill>
              <a:latin typeface="Arial"/>
            </a:endParaRPr>
          </a:p>
          <a:p>
            <a:pPr defTabSz="685727">
              <a:lnSpc>
                <a:spcPts val="2775"/>
              </a:lnSpc>
            </a:pPr>
            <a:endParaRPr lang="en-GB" sz="1600" b="1" dirty="0">
              <a:solidFill>
                <a:srgbClr val="0070C0"/>
              </a:solidFill>
              <a:latin typeface="Arial"/>
            </a:endParaRPr>
          </a:p>
          <a:p>
            <a:pPr defTabSz="685727">
              <a:lnSpc>
                <a:spcPct val="110000"/>
              </a:lnSpc>
            </a:pPr>
            <a:endParaRPr lang="en-GB" sz="2000" b="1" dirty="0">
              <a:solidFill>
                <a:srgbClr val="0070C0"/>
              </a:solidFill>
              <a:latin typeface="Arial"/>
            </a:endParaRPr>
          </a:p>
          <a:p>
            <a:pPr defTabSz="685727">
              <a:lnSpc>
                <a:spcPct val="110000"/>
              </a:lnSpc>
            </a:pPr>
            <a:endParaRPr lang="en-GB" sz="2000" b="1" dirty="0">
              <a:solidFill>
                <a:srgbClr val="0070C0"/>
              </a:solidFill>
              <a:latin typeface="Arial"/>
            </a:endParaRPr>
          </a:p>
          <a:p>
            <a:pPr defTabSz="685727">
              <a:lnSpc>
                <a:spcPct val="110000"/>
              </a:lnSpc>
            </a:pPr>
            <a:endParaRPr lang="en-GB" sz="2000" b="1" dirty="0">
              <a:solidFill>
                <a:srgbClr val="0070C0"/>
              </a:solidFill>
              <a:latin typeface="Arial"/>
            </a:endParaRPr>
          </a:p>
          <a:p>
            <a:pPr defTabSz="685727">
              <a:lnSpc>
                <a:spcPct val="110000"/>
              </a:lnSpc>
            </a:pPr>
            <a:r>
              <a:rPr lang="en-GB" sz="2000" b="1" dirty="0">
                <a:solidFill>
                  <a:srgbClr val="0070C0"/>
                </a:solidFill>
                <a:latin typeface="Arial"/>
              </a:rPr>
              <a:t>novel e</a:t>
            </a:r>
            <a:r>
              <a:rPr lang="en-GB" sz="2000" b="1" baseline="30000" dirty="0">
                <a:solidFill>
                  <a:srgbClr val="0070C0"/>
                </a:solidFill>
                <a:latin typeface="Arial"/>
              </a:rPr>
              <a:t>+</a:t>
            </a:r>
            <a:r>
              <a:rPr lang="en-GB" sz="2000" b="1" dirty="0">
                <a:solidFill>
                  <a:srgbClr val="0070C0"/>
                </a:solidFill>
                <a:latin typeface="Arial"/>
              </a:rPr>
              <a:t> source</a:t>
            </a:r>
          </a:p>
          <a:p>
            <a:pPr defTabSz="685727">
              <a:lnSpc>
                <a:spcPct val="110000"/>
              </a:lnSpc>
            </a:pPr>
            <a:r>
              <a:rPr lang="en-GB" sz="1600" b="1" dirty="0">
                <a:solidFill>
                  <a:srgbClr val="0070C0"/>
                </a:solidFill>
                <a:latin typeface="Arial"/>
              </a:rPr>
              <a:t>	- HTS solenoid (15 T on axis, tested 18 T @ 12 K)</a:t>
            </a:r>
            <a:r>
              <a:rPr lang="en-GB" sz="1600" dirty="0">
                <a:solidFill>
                  <a:srgbClr val="0F124A"/>
                </a:solidFill>
                <a:latin typeface="Arial"/>
              </a:rPr>
              <a:t>, factor 3 higher yield</a:t>
            </a:r>
          </a:p>
          <a:p>
            <a:pPr defTabSz="685727">
              <a:lnSpc>
                <a:spcPct val="110000"/>
              </a:lnSpc>
            </a:pPr>
            <a:r>
              <a:rPr lang="en-GB" sz="1600" dirty="0">
                <a:solidFill>
                  <a:srgbClr val="0F124A"/>
                </a:solidFill>
                <a:latin typeface="Arial"/>
              </a:rPr>
              <a:t>	- proof-of-principle beam tests at PSI </a:t>
            </a:r>
            <a:r>
              <a:rPr lang="en-GB" sz="1600" dirty="0" err="1">
                <a:solidFill>
                  <a:srgbClr val="0F124A"/>
                </a:solidFill>
                <a:latin typeface="Arial"/>
              </a:rPr>
              <a:t>SwissFEL</a:t>
            </a:r>
            <a:r>
              <a:rPr lang="en-GB" sz="1600" dirty="0">
                <a:solidFill>
                  <a:srgbClr val="0F124A"/>
                </a:solidFill>
                <a:latin typeface="Arial"/>
              </a:rPr>
              <a:t> from 2026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255F8-D8DA-E21F-DD24-AA585AE63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55" y="1155730"/>
            <a:ext cx="10736554" cy="227327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65E11E-CD08-267B-2824-CE2EF5E5D12C}"/>
              </a:ext>
            </a:extLst>
          </p:cNvPr>
          <p:cNvCxnSpPr>
            <a:cxnSpLocks/>
          </p:cNvCxnSpPr>
          <p:nvPr/>
        </p:nvCxnSpPr>
        <p:spPr>
          <a:xfrm flipV="1">
            <a:off x="3566474" y="2471544"/>
            <a:ext cx="1054704" cy="589132"/>
          </a:xfrm>
          <a:prstGeom prst="straightConnector1">
            <a:avLst/>
          </a:prstGeom>
          <a:noFill/>
          <a:ln w="44450" cap="flat" cmpd="sng" algn="ctr">
            <a:solidFill>
              <a:srgbClr val="0070C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DA968D4E-364D-9D04-282D-748EA80A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8" y="-85424"/>
            <a:ext cx="10515600" cy="1325563"/>
          </a:xfrm>
        </p:spPr>
        <p:txBody>
          <a:bodyPr/>
          <a:lstStyle/>
          <a:p>
            <a:r>
              <a:rPr lang="en-US" dirty="0"/>
              <a:t>FCC-ee positron source &amp; prototype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9BB6C-A9E3-1AAC-291A-EE943916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55" y="4257549"/>
            <a:ext cx="11607945" cy="23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64B2B5-9E63-A8BC-F287-B49A8F927E91}"/>
                  </a:ext>
                </a:extLst>
              </p:cNvPr>
              <p:cNvSpPr txBox="1"/>
              <p:nvPr/>
            </p:nvSpPr>
            <p:spPr>
              <a:xfrm>
                <a:off x="979612" y="938082"/>
                <a:ext cx="8834456" cy="614014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00FF"/>
                  </a:buClr>
                  <a:buSzPct val="80000"/>
                </a:pPr>
                <a:r>
                  <a:rPr lang="en-GB" sz="3200" kern="0" dirty="0">
                    <a:solidFill>
                      <a:srgbClr val="0000CC"/>
                    </a:solidFill>
                    <a:latin typeface="Arial"/>
                  </a:rPr>
                  <a:t>at </a:t>
                </a:r>
                <a:r>
                  <a:rPr lang="en-GB" sz="3200" i="1" kern="0" dirty="0">
                    <a:solidFill>
                      <a:srgbClr val="0000CC"/>
                    </a:solidFill>
                    <a:latin typeface="Arial"/>
                  </a:rPr>
                  <a:t>Z</a:t>
                </a:r>
                <a:r>
                  <a:rPr lang="en-GB" sz="3200" kern="0" dirty="0">
                    <a:solidFill>
                      <a:srgbClr val="0000CC"/>
                    </a:solidFill>
                    <a:latin typeface="Arial"/>
                  </a:rPr>
                  <a:t> and </a:t>
                </a:r>
                <a:r>
                  <a:rPr lang="en-GB" sz="3200" i="1" kern="0" dirty="0">
                    <a:solidFill>
                      <a:srgbClr val="0000CC"/>
                    </a:solidFill>
                    <a:latin typeface="Arial"/>
                  </a:rPr>
                  <a:t>W:</a:t>
                </a:r>
                <a:r>
                  <a:rPr lang="en-GB" sz="3200" kern="0" dirty="0">
                    <a:solidFill>
                      <a:srgbClr val="0000CC"/>
                    </a:solidFill>
                    <a:latin typeface="Arial"/>
                  </a:rPr>
                  <a:t> frequent resonant-depolarisation measurements with non-colliding bunches </a:t>
                </a:r>
              </a:p>
              <a:p>
                <a:pPr marL="457200" indent="-457200">
                  <a:spcBef>
                    <a:spcPts val="6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ü"/>
                </a:pPr>
                <a:r>
                  <a:rPr lang="en-GB" sz="2800" kern="0" dirty="0">
                    <a:solidFill>
                      <a:srgbClr val="000000"/>
                    </a:solidFill>
                    <a:latin typeface="Arial"/>
                  </a:rPr>
                  <a:t>much better resolution than at LEP, few tens of </a:t>
                </a:r>
                <a:r>
                  <a:rPr lang="en-GB" sz="2800" kern="0" dirty="0" err="1">
                    <a:solidFill>
                      <a:srgbClr val="000000"/>
                    </a:solidFill>
                    <a:latin typeface="Arial"/>
                  </a:rPr>
                  <a:t>keV</a:t>
                </a:r>
                <a:endParaRPr lang="en-GB" sz="2800" kern="0" dirty="0">
                  <a:solidFill>
                    <a:srgbClr val="000000"/>
                  </a:solidFill>
                  <a:latin typeface="Arial"/>
                </a:endParaRPr>
              </a:p>
              <a:p>
                <a:pPr marL="457200" indent="-457200">
                  <a:spcBef>
                    <a:spcPts val="6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ü"/>
                </a:pPr>
                <a:r>
                  <a:rPr lang="en-GB" sz="2800" kern="0" dirty="0">
                    <a:solidFill>
                      <a:srgbClr val="000000"/>
                    </a:solidFill>
                    <a:latin typeface="Arial"/>
                  </a:rPr>
                  <a:t>measurement of energy spread</a:t>
                </a:r>
              </a:p>
              <a:p>
                <a:pPr marL="457200" indent="-457200">
                  <a:spcBef>
                    <a:spcPts val="6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ü"/>
                </a:pPr>
                <a:r>
                  <a:rPr lang="en-GB" sz="2800" kern="0" dirty="0">
                    <a:solidFill>
                      <a:srgbClr val="000000"/>
                    </a:solidFill>
                    <a:latin typeface="Arial"/>
                  </a:rPr>
                  <a:t>extrapolation from average to individual IPs</a:t>
                </a:r>
              </a:p>
              <a:p>
                <a:pPr marL="457200" indent="-457200">
                  <a:spcBef>
                    <a:spcPts val="6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ü"/>
                </a:pPr>
                <a:r>
                  <a:rPr lang="en-GB" sz="2800" kern="0" dirty="0">
                    <a:solidFill>
                      <a:srgbClr val="000000"/>
                    </a:solidFill>
                    <a:latin typeface="Arial"/>
                  </a:rPr>
                  <a:t>OR: injecting polarised beam</a:t>
                </a:r>
              </a:p>
              <a:p>
                <a:pPr>
                  <a:spcBef>
                    <a:spcPts val="600"/>
                  </a:spcBef>
                  <a:buClr>
                    <a:srgbClr val="0000FF"/>
                  </a:buClr>
                  <a:buSzPct val="80000"/>
                </a:pPr>
                <a:endParaRPr lang="en-GB" sz="2800" kern="0" dirty="0">
                  <a:solidFill>
                    <a:srgbClr val="000000"/>
                  </a:solidFill>
                  <a:latin typeface="Arial"/>
                </a:endParaRPr>
              </a:p>
              <a:p>
                <a:pPr>
                  <a:spcBef>
                    <a:spcPts val="600"/>
                  </a:spcBef>
                  <a:buClr>
                    <a:srgbClr val="0000FF"/>
                  </a:buClr>
                  <a:buSzPct val="80000"/>
                </a:pPr>
                <a:r>
                  <a:rPr lang="en-GB" sz="3200" kern="0" dirty="0">
                    <a:solidFill>
                      <a:srgbClr val="0000CC"/>
                    </a:solidFill>
                    <a:latin typeface="Arial"/>
                  </a:rPr>
                  <a:t>at higher energies, </a:t>
                </a:r>
                <a:r>
                  <a:rPr lang="en-GB" sz="3200" i="1" kern="0" dirty="0">
                    <a:solidFill>
                      <a:srgbClr val="0000CC"/>
                    </a:solidFill>
                    <a:latin typeface="Arial"/>
                  </a:rPr>
                  <a:t>H</a:t>
                </a:r>
                <a:r>
                  <a:rPr lang="en-GB" sz="3200" kern="0" dirty="0">
                    <a:solidFill>
                      <a:srgbClr val="0000CC"/>
                    </a:solid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3200" i="1" kern="0" smtClean="0">
                        <a:solidFill>
                          <a:srgbClr val="0000CC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GB" sz="3200" i="1" kern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3200" i="1" kern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2800" kern="0" dirty="0">
                    <a:solidFill>
                      <a:srgbClr val="000000"/>
                    </a:solidFill>
                    <a:latin typeface="Arial"/>
                  </a:rPr>
                  <a:t>:</a:t>
                </a:r>
              </a:p>
              <a:p>
                <a:pPr marL="457200" indent="-457200">
                  <a:spcBef>
                    <a:spcPts val="6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ü"/>
                </a:pPr>
                <a:r>
                  <a:rPr lang="en-GB" sz="2800" kern="0" dirty="0">
                    <a:solidFill>
                      <a:srgbClr val="000000"/>
                    </a:solidFill>
                    <a:latin typeface="Arial"/>
                  </a:rPr>
                  <a:t>use physics measurements </a:t>
                </a:r>
              </a:p>
              <a:p>
                <a:pPr marL="457200" indent="-457200">
                  <a:spcBef>
                    <a:spcPts val="6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ü"/>
                </a:pPr>
                <a:r>
                  <a:rPr lang="en-GB" sz="2800" kern="0" dirty="0">
                    <a:solidFill>
                      <a:srgbClr val="000000"/>
                    </a:solidFill>
                    <a:latin typeface="Arial"/>
                  </a:rPr>
                  <a:t>other? (laser back scattering / spectrometer?)</a:t>
                </a:r>
              </a:p>
              <a:p>
                <a:pPr marL="457200" indent="-457200">
                  <a:spcBef>
                    <a:spcPts val="6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ü"/>
                </a:pPr>
                <a:r>
                  <a:rPr lang="en-GB" sz="2800" kern="0" dirty="0">
                    <a:solidFill>
                      <a:srgbClr val="000000"/>
                    </a:solidFill>
                    <a:latin typeface="Arial"/>
                  </a:rPr>
                  <a:t>OR: injecting polarized beam</a:t>
                </a:r>
              </a:p>
              <a:p>
                <a:pPr>
                  <a:buClr>
                    <a:srgbClr val="0000FF"/>
                  </a:buClr>
                  <a:buSzPct val="80000"/>
                </a:pPr>
                <a:endParaRPr lang="fr-FR" sz="28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64B2B5-9E63-A8BC-F287-B49A8F927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612" y="938082"/>
                <a:ext cx="8834456" cy="6140142"/>
              </a:xfrm>
              <a:prstGeom prst="rect">
                <a:avLst/>
              </a:prstGeom>
              <a:blipFill>
                <a:blip r:embed="rId2"/>
                <a:stretch>
                  <a:fillRect l="-1794" t="-1291" r="-4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5D2DC5F9-103A-F338-2889-27ECB074B6B3}"/>
              </a:ext>
            </a:extLst>
          </p:cNvPr>
          <p:cNvSpPr txBox="1">
            <a:spLocks/>
          </p:cNvSpPr>
          <p:nvPr/>
        </p:nvSpPr>
        <p:spPr>
          <a:xfrm>
            <a:off x="42386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3.5 energy calibration 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polarisation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FF12D-50F9-F6AF-A1F1-64009DC35C25}"/>
              </a:ext>
            </a:extLst>
          </p:cNvPr>
          <p:cNvSpPr txBox="1"/>
          <p:nvPr/>
        </p:nvSpPr>
        <p:spPr>
          <a:xfrm>
            <a:off x="8978459" y="2687605"/>
            <a:ext cx="27827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CC"/>
                </a:solidFill>
              </a:rPr>
              <a:t>spin tune 𝑄</a:t>
            </a:r>
            <a:r>
              <a:rPr lang="en-GB" sz="2400" b="1" baseline="-25000" dirty="0">
                <a:solidFill>
                  <a:srgbClr val="0000CC"/>
                </a:solidFill>
              </a:rPr>
              <a:t>spin</a:t>
            </a:r>
            <a:r>
              <a:rPr lang="en-GB" sz="2400" b="1" dirty="0">
                <a:solidFill>
                  <a:srgbClr val="0000CC"/>
                </a:solidFill>
              </a:rPr>
              <a:t> = 𝛾𝑎</a:t>
            </a:r>
            <a:r>
              <a:rPr lang="en-GB" sz="2400" b="1" baseline="-25000" dirty="0">
                <a:solidFill>
                  <a:srgbClr val="0000CC"/>
                </a:solidFill>
              </a:rPr>
              <a:t>𝑒</a:t>
            </a:r>
            <a:r>
              <a:rPr lang="en-GB" sz="2400" dirty="0"/>
              <a:t>, 𝑎</a:t>
            </a:r>
            <a:r>
              <a:rPr lang="en-GB" sz="2400" baseline="-25000" dirty="0"/>
              <a:t>𝑒 </a:t>
            </a:r>
            <a:r>
              <a:rPr lang="en-GB" sz="2400" dirty="0"/>
              <a:t>the anomalous magnetic moment of the electron (𝑎</a:t>
            </a:r>
            <a:r>
              <a:rPr lang="en-GB" sz="2400" baseline="-25000" dirty="0"/>
              <a:t>𝑒</a:t>
            </a:r>
            <a:r>
              <a:rPr lang="en-GB" sz="2400" dirty="0"/>
              <a:t> ≈ 0.00116)</a:t>
            </a:r>
          </a:p>
        </p:txBody>
      </p:sp>
    </p:spTree>
    <p:extLst>
      <p:ext uri="{BB962C8B-B14F-4D97-AF65-F5344CB8AC3E}">
        <p14:creationId xmlns:p14="http://schemas.microsoft.com/office/powerpoint/2010/main" val="909966392"/>
      </p:ext>
    </p:extLst>
  </p:cSld>
  <p:clrMapOvr>
    <a:masterClrMapping/>
  </p:clrMapOvr>
  <p:transition spd="slow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9EB4C6-F309-2573-68F0-38351ECD6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58" y="0"/>
            <a:ext cx="94022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128556"/>
      </p:ext>
    </p:extLst>
  </p:cSld>
  <p:clrMapOvr>
    <a:masterClrMapping/>
  </p:clrMapOvr>
  <p:transition spd="slow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90B290-CE32-AA40-900C-9645E2D77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932" y="4186507"/>
            <a:ext cx="5231439" cy="1998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90229A-C001-2B7C-AEA0-7C0997256CB2}"/>
              </a:ext>
            </a:extLst>
          </p:cNvPr>
          <p:cNvSpPr txBox="1">
            <a:spLocks/>
          </p:cNvSpPr>
          <p:nvPr/>
        </p:nvSpPr>
        <p:spPr>
          <a:xfrm>
            <a:off x="322640" y="-1616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Aptos Display" panose="02110004020202020204"/>
              </a:rPr>
              <a:t>r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esonant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depolarisation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7AA8E-7BA6-262C-1AB8-5FFB4C31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2" y="723321"/>
            <a:ext cx="6000750" cy="2371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F56AB-C7BB-D4F2-5F05-9D4F2447D7A3}"/>
              </a:ext>
            </a:extLst>
          </p:cNvPr>
          <p:cNvSpPr txBox="1"/>
          <p:nvPr/>
        </p:nvSpPr>
        <p:spPr>
          <a:xfrm>
            <a:off x="131412" y="3027190"/>
            <a:ext cx="645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Simulated RDP scans for single particles undergoing synchrotron oscillations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3B7E6-EE00-B823-2EE9-D7B3AB59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98" y="3585188"/>
            <a:ext cx="5753100" cy="2314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9576A5-92AE-40FD-B507-6435D14BEE55}"/>
              </a:ext>
            </a:extLst>
          </p:cNvPr>
          <p:cNvSpPr txBox="1"/>
          <p:nvPr/>
        </p:nvSpPr>
        <p:spPr>
          <a:xfrm>
            <a:off x="227932" y="5765347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Simulated intersection method to extract exact resonance frequency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C37A2A-E886-16B8-7FA1-9A040C740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894" y="154488"/>
            <a:ext cx="4908466" cy="3344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F8A5F0-116D-6DD1-5FAD-597B537DADBD}"/>
              </a:ext>
            </a:extLst>
          </p:cNvPr>
          <p:cNvSpPr txBox="1"/>
          <p:nvPr/>
        </p:nvSpPr>
        <p:spPr>
          <a:xfrm>
            <a:off x="6364141" y="3391885"/>
            <a:ext cx="58278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Scan results for increasing (top) and decreasing depolariser frequency (bottom). The different shape of the fitted function is consistent with a downward drift in beam energy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103E5F-A22C-08AA-B75E-625BF42C2754}"/>
              </a:ext>
            </a:extLst>
          </p:cNvPr>
          <p:cNvSpPr txBox="1"/>
          <p:nvPr/>
        </p:nvSpPr>
        <p:spPr>
          <a:xfrm>
            <a:off x="6422677" y="6134679"/>
            <a:ext cx="5827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KARA beam energy drift with respect to 2.5 GeV over 16 h from RDP scans of various speed &amp; either scan direction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5B5EA-9ED1-B14D-6F5F-16E75C0C6EB3}"/>
              </a:ext>
            </a:extLst>
          </p:cNvPr>
          <p:cNvSpPr txBox="1"/>
          <p:nvPr/>
        </p:nvSpPr>
        <p:spPr>
          <a:xfrm>
            <a:off x="808074" y="6431117"/>
            <a:ext cx="223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Kiel, Keintzel, Z.; 2025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5A7618-4931-554E-2DDA-B6F31FD8C27B}"/>
              </a:ext>
            </a:extLst>
          </p:cNvPr>
          <p:cNvSpPr txBox="1"/>
          <p:nvPr/>
        </p:nvSpPr>
        <p:spPr>
          <a:xfrm>
            <a:off x="6585932" y="-30178"/>
            <a:ext cx="416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Experiments at KARA, Keintzel et al..;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223550"/>
      </p:ext>
    </p:extLst>
  </p:cSld>
  <p:clrMapOvr>
    <a:masterClrMapping/>
  </p:clrMapOvr>
  <p:transition spd="slow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19CE8-CD88-B543-2302-7A3AEEC1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2BDD0-59DB-5E4D-91D4-300E8852D1DB}" type="slidenum">
              <a:rPr kumimoji="0" lang="en-CH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H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54FCCF4E-0932-82CC-5566-CDA516F3B9CD}"/>
              </a:ext>
            </a:extLst>
          </p:cNvPr>
          <p:cNvSpPr txBox="1"/>
          <p:nvPr/>
        </p:nvSpPr>
        <p:spPr>
          <a:xfrm>
            <a:off x="504000" y="1326600"/>
            <a:ext cx="259200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tests, benchmarking,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first simulation studies ongoing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67998-1131-1F4E-4E16-ABB9EA840512}"/>
              </a:ext>
            </a:extLst>
          </p:cNvPr>
          <p:cNvSpPr txBox="1"/>
          <p:nvPr/>
        </p:nvSpPr>
        <p:spPr>
          <a:xfrm>
            <a:off x="187692" y="344312"/>
            <a:ext cx="892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 tracking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newly implemented in Xsuite ! 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B64F5-FD79-35F4-3242-57E8365D4F5A}"/>
              </a:ext>
            </a:extLst>
          </p:cNvPr>
          <p:cNvSpPr txBox="1"/>
          <p:nvPr/>
        </p:nvSpPr>
        <p:spPr>
          <a:xfrm>
            <a:off x="269743" y="5358617"/>
            <a:ext cx="139509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Iadarola,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Hock,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Y. Wu,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Keintzel,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Pieloni,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Wenninger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14226A-0656-AE80-AD4C-20CA82879A9F}"/>
              </a:ext>
            </a:extLst>
          </p:cNvPr>
          <p:cNvSpPr txBox="1"/>
          <p:nvPr/>
        </p:nvSpPr>
        <p:spPr>
          <a:xfrm>
            <a:off x="9309728" y="313533"/>
            <a:ext cx="227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collaboration with BNL EIC project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BEA781-1809-0A70-BDD9-811C85FF8A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5515" y="1651942"/>
            <a:ext cx="4840941" cy="3630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5656BB-64CE-FB04-764E-24B61609E7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922"/>
          <a:stretch>
            <a:fillRect/>
          </a:stretch>
        </p:blipFill>
        <p:spPr>
          <a:xfrm>
            <a:off x="7518588" y="1358757"/>
            <a:ext cx="4944149" cy="4784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6BB3DD-5184-187A-A642-D710559003DF}"/>
              </a:ext>
            </a:extLst>
          </p:cNvPr>
          <p:cNvSpPr txBox="1"/>
          <p:nvPr/>
        </p:nvSpPr>
        <p:spPr>
          <a:xfrm>
            <a:off x="4247029" y="2115605"/>
            <a:ext cx="369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Xsuite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DDE7AE-5DA9-B876-2FDB-BBEB63E865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00"/>
          <a:stretch>
            <a:fillRect/>
          </a:stretch>
        </p:blipFill>
        <p:spPr>
          <a:xfrm>
            <a:off x="7017806" y="5644966"/>
            <a:ext cx="3509361" cy="1151088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50000"/>
              </a:sys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64BD81-0537-46C2-1DBF-1682E351BA79}"/>
              </a:ext>
            </a:extLst>
          </p:cNvPr>
          <p:cNvSpPr txBox="1"/>
          <p:nvPr/>
        </p:nvSpPr>
        <p:spPr>
          <a:xfrm>
            <a:off x="8206127" y="2074460"/>
            <a:ext cx="369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SLIM 1990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E70900-82BE-05FD-0D06-8DA644EDB495}"/>
              </a:ext>
            </a:extLst>
          </p:cNvPr>
          <p:cNvSpPr txBox="1"/>
          <p:nvPr/>
        </p:nvSpPr>
        <p:spPr>
          <a:xfrm>
            <a:off x="4116116" y="1161868"/>
            <a:ext cx="7922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Benchmarking case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962A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LEP1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orbit bumps to compensate precession in the experimental solenoids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962A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good agreement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 found against SLIM simulations</a:t>
            </a:r>
            <a:endParaRPr kumimoji="0" lang="en-GB" sz="1800" b="0" i="0" u="none" strike="noStrike" kern="1200" cap="none" spc="0" normalizeH="0" baseline="-2500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30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9">
            <a:extLst>
              <a:ext uri="{FF2B5EF4-FFF2-40B4-BE49-F238E27FC236}">
                <a16:creationId xmlns:a16="http://schemas.microsoft.com/office/drawing/2014/main" id="{962564C7-EAB3-D1CB-3842-9A6F75AE1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92" y="2084274"/>
            <a:ext cx="6427760" cy="435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EAEEA-B8CF-8412-3886-93B205F9C7EC}"/>
              </a:ext>
            </a:extLst>
          </p:cNvPr>
          <p:cNvSpPr txBox="1"/>
          <p:nvPr/>
        </p:nvSpPr>
        <p:spPr>
          <a:xfrm>
            <a:off x="460825" y="1464580"/>
            <a:ext cx="11868949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transverse polarization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build-up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Sokolov-Ternov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 is slow at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FCC-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(large bending radius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r)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63F617C-9133-48D4-8334-359AD315F7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381832"/>
              </p:ext>
            </p:extLst>
          </p:nvPr>
        </p:nvGraphicFramePr>
        <p:xfrm>
          <a:off x="8815135" y="2728776"/>
          <a:ext cx="111442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720" imgH="419040" progId="Equation.3">
                  <p:embed/>
                </p:oleObj>
              </mc:Choice>
              <mc:Fallback>
                <p:oleObj name="Equation" r:id="rId3" imgW="558720" imgH="41904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15135" y="2728776"/>
                        <a:ext cx="1114425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08AF5E9-461E-C1E6-ADD7-A3F8A2791970}"/>
              </a:ext>
            </a:extLst>
          </p:cNvPr>
          <p:cNvSpPr txBox="1"/>
          <p:nvPr/>
        </p:nvSpPr>
        <p:spPr>
          <a:xfrm>
            <a:off x="2262440" y="2051479"/>
            <a:ext cx="2688351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build-up is ~40 times slower than at LEP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04012-40C8-7456-2DDD-C5058637C327}"/>
              </a:ext>
            </a:extLst>
          </p:cNvPr>
          <p:cNvSpPr txBox="1"/>
          <p:nvPr/>
        </p:nvSpPr>
        <p:spPr>
          <a:xfrm>
            <a:off x="7951158" y="2125392"/>
            <a:ext cx="2300630" cy="40011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</a:rPr>
              <a:t>t</a:t>
            </a:r>
            <a:r>
              <a:rPr kumimoji="0" lang="en-US" sz="2000" b="0" i="0" u="none" strike="noStrike" kern="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190 hours @ Z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EF93A-CE99-C66E-5D23-CFFE39D25F57}"/>
              </a:ext>
            </a:extLst>
          </p:cNvPr>
          <p:cNvSpPr txBox="1"/>
          <p:nvPr/>
        </p:nvSpPr>
        <p:spPr>
          <a:xfrm>
            <a:off x="460826" y="3300311"/>
            <a:ext cx="5546832" cy="20641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wigglers may lower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t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 ~12 h, limited by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s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/>
              </a:rPr>
              <a:t> 60 MeV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and power</a:t>
            </a:r>
          </a:p>
          <a:p>
            <a:pPr marL="360363" marR="0" lvl="1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due to power loss the wigglers can only be used to pre-polarize some bunches (before main injection)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57465-1B6E-FEB1-A1B9-0AD4B239F3F0}"/>
              </a:ext>
            </a:extLst>
          </p:cNvPr>
          <p:cNvSpPr txBox="1"/>
          <p:nvPr/>
        </p:nvSpPr>
        <p:spPr>
          <a:xfrm>
            <a:off x="6996700" y="4063747"/>
            <a:ext cx="91082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1 hour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93628B6-6680-BAB1-530B-0F86562273BF}"/>
              </a:ext>
            </a:extLst>
          </p:cNvPr>
          <p:cNvSpPr/>
          <p:nvPr/>
        </p:nvSpPr>
        <p:spPr bwMode="auto">
          <a:xfrm>
            <a:off x="1315133" y="5686664"/>
            <a:ext cx="768100" cy="307240"/>
          </a:xfrm>
          <a:prstGeom prst="rightArrow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C1CFF-CA4E-9A97-E568-B8B39953484D}"/>
              </a:ext>
            </a:extLst>
          </p:cNvPr>
          <p:cNvSpPr txBox="1"/>
          <p:nvPr/>
        </p:nvSpPr>
        <p:spPr>
          <a:xfrm>
            <a:off x="2501344" y="5486341"/>
            <a:ext cx="3264425" cy="707886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/>
              </a:rPr>
              <a:t>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OK for energy calibration (few %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sufficient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F61133-3E40-0704-E565-562C3BE53A59}"/>
              </a:ext>
            </a:extLst>
          </p:cNvPr>
          <p:cNvSpPr txBox="1"/>
          <p:nvPr/>
        </p:nvSpPr>
        <p:spPr>
          <a:xfrm>
            <a:off x="302908" y="115594"/>
            <a:ext cx="118890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F124A"/>
                </a:solidFill>
                <a:latin typeface="Arial"/>
              </a:rPr>
              <a:t>3.6 polarised sources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F124A"/>
                </a:solidFill>
                <a:latin typeface="Arial"/>
              </a:rPr>
              <a:t>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elf polarisation in storage ring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Sokolo</a:t>
            </a:r>
            <a:r>
              <a:rPr lang="en-GB" sz="3200" dirty="0">
                <a:solidFill>
                  <a:srgbClr val="0F124A"/>
                </a:solidFill>
                <a:latin typeface="Arial"/>
              </a:rPr>
              <a:t>v-Ternov effect)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CC0F5-13F0-85BE-46A3-77CACE278F70}"/>
              </a:ext>
            </a:extLst>
          </p:cNvPr>
          <p:cNvSpPr txBox="1"/>
          <p:nvPr/>
        </p:nvSpPr>
        <p:spPr>
          <a:xfrm>
            <a:off x="460825" y="6443330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Wenninger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898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BC709-693B-FF51-FFEC-0FFD1BDA1545}"/>
              </a:ext>
            </a:extLst>
          </p:cNvPr>
          <p:cNvSpPr txBox="1"/>
          <p:nvPr/>
        </p:nvSpPr>
        <p:spPr>
          <a:xfrm>
            <a:off x="302908" y="115594"/>
            <a:ext cx="118890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F124A"/>
                </a:solidFill>
                <a:latin typeface="Arial"/>
              </a:rPr>
              <a:t>concern : </a:t>
            </a:r>
            <a:r>
              <a:rPr lang="en-GB" sz="4000" u="sng" dirty="0">
                <a:solidFill>
                  <a:srgbClr val="0F124A"/>
                </a:solidFill>
                <a:latin typeface="Arial"/>
              </a:rPr>
              <a:t>availability</a:t>
            </a:r>
            <a:r>
              <a:rPr lang="en-GB" sz="4000" dirty="0">
                <a:solidFill>
                  <a:srgbClr val="0F124A"/>
                </a:solidFill>
                <a:latin typeface="Arial"/>
              </a:rPr>
              <a:t> - after each beam abort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F124A"/>
                </a:solidFill>
                <a:latin typeface="Arial"/>
              </a:rPr>
              <a:t>need to inject &amp; then </a:t>
            </a:r>
            <a:r>
              <a:rPr lang="en-GB" sz="4000" dirty="0" err="1">
                <a:solidFill>
                  <a:srgbClr val="0F124A"/>
                </a:solidFill>
                <a:latin typeface="Arial"/>
              </a:rPr>
              <a:t>prepolarise</a:t>
            </a:r>
            <a:r>
              <a:rPr lang="en-GB" sz="4000" dirty="0">
                <a:solidFill>
                  <a:srgbClr val="0F124A"/>
                </a:solidFill>
                <a:latin typeface="Arial"/>
              </a:rPr>
              <a:t> pilot bunches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BF612-B01A-7080-5054-1CCDEB7F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186" y="1597740"/>
            <a:ext cx="8578076" cy="4726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24AC79-74A1-3824-1F12-029FA113FE06}"/>
              </a:ext>
            </a:extLst>
          </p:cNvPr>
          <p:cNvSpPr txBox="1"/>
          <p:nvPr/>
        </p:nvSpPr>
        <p:spPr>
          <a:xfrm>
            <a:off x="7814930" y="5124271"/>
            <a:ext cx="4167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Effect of polarised injections on achieved integrated luminosity and fault rate, under certain </a:t>
            </a:r>
          </a:p>
          <a:p>
            <a:r>
              <a:rPr lang="en-GB" dirty="0"/>
              <a:t>assumptions.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BFE82-9F27-F7C4-1619-B8E837224E70}"/>
              </a:ext>
            </a:extLst>
          </p:cNvPr>
          <p:cNvSpPr txBox="1"/>
          <p:nvPr/>
        </p:nvSpPr>
        <p:spPr>
          <a:xfrm>
            <a:off x="393405" y="63246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Jack Heron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46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CCB3D-F82B-35A1-D493-22C9370B5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2A7149-FE2E-6069-1B13-64D30AA1E7AD}"/>
              </a:ext>
            </a:extLst>
          </p:cNvPr>
          <p:cNvSpPr txBox="1"/>
          <p:nvPr/>
        </p:nvSpPr>
        <p:spPr>
          <a:xfrm>
            <a:off x="1717301" y="596398"/>
            <a:ext cx="875739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Lecture 3 – injector &amp;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polarisation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3.1 top-up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3.2 booster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3.3 injector complex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3.4 injector – positron production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3.5 energy calibration –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polarisation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3.6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polarised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sources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147354"/>
      </p:ext>
    </p:extLst>
  </p:cSld>
  <p:clrMapOvr>
    <a:masterClrMapping/>
  </p:clrMapOvr>
  <p:transition spd="slow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FD3DD-5372-4AAE-A76A-D309A479B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F735E-CF86-3004-32BF-C11F20AD1622}"/>
              </a:ext>
            </a:extLst>
          </p:cNvPr>
          <p:cNvSpPr txBox="1"/>
          <p:nvPr/>
        </p:nvSpPr>
        <p:spPr>
          <a:xfrm>
            <a:off x="302909" y="83696"/>
            <a:ext cx="1188909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F124A"/>
                </a:solidFill>
                <a:latin typeface="Arial"/>
              </a:rPr>
              <a:t>better: inject already polarised pilot bunches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F124A"/>
                </a:solidFill>
                <a:latin typeface="Arial"/>
              </a:rPr>
              <a:t>polarised e- gun | well established technology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F124A"/>
                </a:solidFill>
                <a:latin typeface="Arial"/>
              </a:rPr>
              <a:t>	spin transport through linac, transfer lines, booster to 	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F124A"/>
                </a:solidFill>
                <a:latin typeface="Arial"/>
              </a:rPr>
              <a:t>	- large synergies with the US EIC project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F124A"/>
                </a:solidFill>
                <a:latin typeface="Arial"/>
              </a:rPr>
              <a:t>polarised e+?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using polarised e- to produce e+ may yield a 	few % polarisation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>
                <a:solidFill>
                  <a:srgbClr val="0F124A"/>
                </a:solidFill>
                <a:latin typeface="Arial"/>
              </a:rPr>
              <a:t>	polariser ring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154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C1450-B2CA-02A3-6F1D-05DF6E1D4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42" y="1076750"/>
            <a:ext cx="5108891" cy="4218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0FFBA6-8B4B-407E-8589-1A4CC2026DA5}"/>
              </a:ext>
            </a:extLst>
          </p:cNvPr>
          <p:cNvSpPr txBox="1"/>
          <p:nvPr/>
        </p:nvSpPr>
        <p:spPr>
          <a:xfrm>
            <a:off x="484806" y="722807"/>
            <a:ext cx="1631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16EE95-6827-4662-B763-CDE3F6E50372}"/>
                  </a:ext>
                </a:extLst>
              </p:cNvPr>
              <p:cNvSpPr txBox="1"/>
              <p:nvPr/>
            </p:nvSpPr>
            <p:spPr>
              <a:xfrm>
                <a:off x="277167" y="5295548"/>
                <a:ext cx="5962530" cy="2312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90.7 km double ring, full-energy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±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injection,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&gt; 1 A beam current (at the Z),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injection rate Hz, every min. into same bucket,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polarised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±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 bunches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16EE95-6827-4662-B763-CDE3F6E50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7" y="5295548"/>
                <a:ext cx="5962530" cy="2312941"/>
              </a:xfrm>
              <a:prstGeom prst="rect">
                <a:avLst/>
              </a:prstGeom>
              <a:blipFill>
                <a:blip r:embed="rId3"/>
                <a:stretch>
                  <a:fillRect l="-1532" t="-1847" r="-5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D8499A3-9952-4D90-9390-1157C9289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5" y="1249055"/>
            <a:ext cx="6326735" cy="3475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B83ED-BAC6-4BAD-9244-EFEF947C3722}"/>
              </a:ext>
            </a:extLst>
          </p:cNvPr>
          <p:cNvSpPr txBox="1"/>
          <p:nvPr/>
        </p:nvSpPr>
        <p:spPr>
          <a:xfrm>
            <a:off x="6111994" y="722807"/>
            <a:ext cx="838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EIC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3C5548-FEA2-4866-AD88-7AFF14505DCD}"/>
                  </a:ext>
                </a:extLst>
              </p:cNvPr>
              <p:cNvSpPr txBox="1"/>
              <p:nvPr/>
            </p:nvSpPr>
            <p:spPr>
              <a:xfrm>
                <a:off x="6531339" y="4545059"/>
                <a:ext cx="5300704" cy="2312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3.83 km double ring,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full-energy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injection,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&gt; 2 A beam current (at 10 GeV)),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injection rate 1 Hz,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1 or 3 min into same bucket,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polarised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 bunches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3C5548-FEA2-4866-AD88-7AFF14505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39" y="4545059"/>
                <a:ext cx="5300704" cy="2312941"/>
              </a:xfrm>
              <a:prstGeom prst="rect">
                <a:avLst/>
              </a:prstGeom>
              <a:blipFill>
                <a:blip r:embed="rId9"/>
                <a:stretch>
                  <a:fillRect l="-1724" t="-2111" b="-50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2F2FF30-23BF-ED67-B1E6-42DDA8C6B67D}"/>
              </a:ext>
            </a:extLst>
          </p:cNvPr>
          <p:cNvSpPr txBox="1"/>
          <p:nvPr/>
        </p:nvSpPr>
        <p:spPr>
          <a:xfrm>
            <a:off x="2592114" y="-46634"/>
            <a:ext cx="6093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/>
              <a:t>FCC &amp; EIC similarities</a:t>
            </a:r>
          </a:p>
        </p:txBody>
      </p:sp>
    </p:spTree>
    <p:extLst>
      <p:ext uri="{BB962C8B-B14F-4D97-AF65-F5344CB8AC3E}">
        <p14:creationId xmlns:p14="http://schemas.microsoft.com/office/powerpoint/2010/main" val="14534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9FA3-D8E8-9424-4D36-CAEB77ECD178}"/>
              </a:ext>
            </a:extLst>
          </p:cNvPr>
          <p:cNvSpPr txBox="1">
            <a:spLocks/>
          </p:cNvSpPr>
          <p:nvPr/>
        </p:nvSpPr>
        <p:spPr>
          <a:xfrm>
            <a:off x="381000" y="53738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kern="0" dirty="0" err="1"/>
              <a:t>polarised</a:t>
            </a:r>
            <a:r>
              <a:rPr lang="en-US" kern="0" dirty="0"/>
              <a:t> electron gun</a:t>
            </a:r>
            <a:endParaRPr lang="en-GB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CF809-A17A-6205-E5CD-AB389AE3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94" y="1063698"/>
            <a:ext cx="5696375" cy="4805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C73561-3CF6-8912-A3CD-1F865B6B2357}"/>
              </a:ext>
            </a:extLst>
          </p:cNvPr>
          <p:cNvSpPr txBox="1"/>
          <p:nvPr/>
        </p:nvSpPr>
        <p:spPr>
          <a:xfrm>
            <a:off x="642595" y="5917720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Cross-sectional view of the BNL HVDC gun</a:t>
            </a:r>
          </a:p>
          <a:p>
            <a:r>
              <a:rPr lang="en-GB" dirty="0"/>
              <a:t>for EIC polarised e- source (7 </a:t>
            </a:r>
            <a:r>
              <a:rPr lang="en-GB" dirty="0" err="1"/>
              <a:t>nC</a:t>
            </a:r>
            <a:r>
              <a:rPr lang="en-GB" dirty="0"/>
              <a:t> required)</a:t>
            </a:r>
          </a:p>
          <a:p>
            <a:r>
              <a:rPr lang="en-GB" b="1" dirty="0"/>
              <a:t>300-350 kV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182E3-5B90-4D89-7F03-77EC377F1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923" y="146972"/>
            <a:ext cx="3990975" cy="2752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8F5EBA-7874-4401-E820-1AA4C36F4855}"/>
              </a:ext>
            </a:extLst>
          </p:cNvPr>
          <p:cNvSpPr txBox="1"/>
          <p:nvPr/>
        </p:nvSpPr>
        <p:spPr>
          <a:xfrm>
            <a:off x="533666" y="5499839"/>
            <a:ext cx="106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Wang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40D68-6540-184C-AE1C-C2C785D1B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09625"/>
            <a:ext cx="5815171" cy="19595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C96CD3-8E07-25D2-4893-CE936CC63D45}"/>
              </a:ext>
            </a:extLst>
          </p:cNvPr>
          <p:cNvSpPr txBox="1"/>
          <p:nvPr/>
        </p:nvSpPr>
        <p:spPr>
          <a:xfrm>
            <a:off x="6124067" y="5880932"/>
            <a:ext cx="61403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Spin polarization measurements of a GaAs/</a:t>
            </a:r>
            <a:r>
              <a:rPr lang="en-GB" dirty="0" err="1"/>
              <a:t>GaAsP</a:t>
            </a:r>
            <a:r>
              <a:rPr lang="en-GB" dirty="0"/>
              <a:t> photocathode demonstrate high spin polarization spanning three decades of beam current from 1 µA to 1 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F06F3C-1A34-F078-9B2A-F759A9E7017B}"/>
              </a:ext>
            </a:extLst>
          </p:cNvPr>
          <p:cNvSpPr txBox="1"/>
          <p:nvPr/>
        </p:nvSpPr>
        <p:spPr>
          <a:xfrm>
            <a:off x="10685111" y="349174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Grames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6A812-6B0F-5C56-5D58-45EE73705A0A}"/>
              </a:ext>
            </a:extLst>
          </p:cNvPr>
          <p:cNvSpPr txBox="1"/>
          <p:nvPr/>
        </p:nvSpPr>
        <p:spPr>
          <a:xfrm>
            <a:off x="6539669" y="3253892"/>
            <a:ext cx="369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GaAs/</a:t>
            </a:r>
            <a:r>
              <a:rPr lang="en-GB" dirty="0" err="1"/>
              <a:t>GaAsP</a:t>
            </a:r>
            <a:r>
              <a:rPr lang="en-GB" dirty="0"/>
              <a:t> strained-superlattice photocathode at JLAB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4AC75-74AD-61F3-70C0-DCB8D1B47EC2}"/>
              </a:ext>
            </a:extLst>
          </p:cNvPr>
          <p:cNvSpPr txBox="1"/>
          <p:nvPr/>
        </p:nvSpPr>
        <p:spPr>
          <a:xfrm>
            <a:off x="10346669" y="383831"/>
            <a:ext cx="18124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Space charge limit for the EIC polarized gun with a 6 mm diameter laser spot. Blue dots are measurement and the red curve is the fitted curve</a:t>
            </a:r>
          </a:p>
        </p:txBody>
      </p:sp>
    </p:spTree>
    <p:extLst>
      <p:ext uri="{BB962C8B-B14F-4D97-AF65-F5344CB8AC3E}">
        <p14:creationId xmlns:p14="http://schemas.microsoft.com/office/powerpoint/2010/main" val="2444059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PRLMay2016illustration_F2b-01.jpg">
            <a:extLst>
              <a:ext uri="{FF2B5EF4-FFF2-40B4-BE49-F238E27FC236}">
                <a16:creationId xmlns:a16="http://schemas.microsoft.com/office/drawing/2014/main" id="{7E14EE63-B833-7A52-F459-BA1E702BF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8227485" y="278410"/>
            <a:ext cx="3145300" cy="2149288"/>
          </a:xfrm>
          <a:prstGeom prst="rect">
            <a:avLst/>
          </a:prstGeom>
          <a:solidFill>
            <a:srgbClr val="D5D5D5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6D2D3-D6DD-5F3B-2765-C85A4D2D7893}"/>
              </a:ext>
            </a:extLst>
          </p:cNvPr>
          <p:cNvSpPr txBox="1"/>
          <p:nvPr/>
        </p:nvSpPr>
        <p:spPr>
          <a:xfrm>
            <a:off x="553178" y="2227643"/>
            <a:ext cx="4997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2000" baseline="3000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 Polarization vs Energy at Target Exit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D2F9A99-7CD9-7C1E-5ECD-F6B220AA4EF5}"/>
                  </a:ext>
                </a:extLst>
              </p:cNvPr>
              <p:cNvSpPr/>
              <p:nvPr/>
            </p:nvSpPr>
            <p:spPr>
              <a:xfrm>
                <a:off x="6373359" y="2835766"/>
                <a:ext cx="5447012" cy="3447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For max Figure-of-Merit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𝐹𝑜𝑀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is e</a:t>
                </a:r>
                <a:r>
                  <a:rPr lang="en-US" baseline="30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+</a:t>
                </a: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current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is e</a:t>
                </a:r>
                <a:r>
                  <a:rPr lang="en-US" baseline="30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+</a:t>
                </a: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polarization): 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Optimal e</a:t>
                </a:r>
                <a:r>
                  <a:rPr lang="en-US" baseline="30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+ </a:t>
                </a: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energy at target exit is about half of e</a:t>
                </a:r>
                <a:r>
                  <a:rPr lang="en-US" baseline="30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‒</a:t>
                </a: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drive beam energy.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e</a:t>
                </a:r>
                <a:r>
                  <a:rPr lang="en-US" baseline="30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+ </a:t>
                </a: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polarization at half of e</a:t>
                </a:r>
                <a:r>
                  <a:rPr lang="en-US" baseline="30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‒</a:t>
                </a: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energy is ~60%.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4 mm is an optimal thickness of W target for </a:t>
                </a:r>
                <a:b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120 MeV e</a:t>
                </a:r>
                <a:r>
                  <a:rPr lang="en-US" baseline="30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beam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S. </a:t>
                </a:r>
                <a:r>
                  <a:rPr lang="en-US" sz="140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Habet</a:t>
                </a:r>
                <a:r>
                  <a:rPr lang="en-US" sz="14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et al., “Characterization and optimization of polarized and unpolarized positron production”, Tech. Rep. JLAB-ACC-23-3794, Feb. 2023. doi:10.48550/arXiv.2401.04484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D2F9A99-7CD9-7C1E-5ECD-F6B220AA4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359" y="2835766"/>
                <a:ext cx="5447012" cy="3447098"/>
              </a:xfrm>
              <a:prstGeom prst="rect">
                <a:avLst/>
              </a:prstGeom>
              <a:blipFill>
                <a:blip r:embed="rId3"/>
                <a:stretch>
                  <a:fillRect l="-895" t="-883" r="-447" b="-8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4F1FA78-7A27-EF9F-2499-1E717FEF8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8" y="2635711"/>
            <a:ext cx="5882443" cy="410947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0A82E86-E421-9DC0-FE85-999D6E6F9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652521" y="6441819"/>
            <a:ext cx="5223851" cy="311322"/>
          </a:xfrm>
        </p:spPr>
        <p:txBody>
          <a:bodyPr/>
          <a:lstStyle/>
          <a:p>
            <a:r>
              <a:rPr lang="en-US" dirty="0"/>
              <a:t>A. Ushakov,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B58E8-2962-AC93-84A0-978FE22ABF9B}"/>
              </a:ext>
            </a:extLst>
          </p:cNvPr>
          <p:cNvSpPr txBox="1"/>
          <p:nvPr/>
        </p:nvSpPr>
        <p:spPr>
          <a:xfrm>
            <a:off x="377456" y="1673645"/>
            <a:ext cx="69217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Ce</a:t>
            </a:r>
            <a:r>
              <a:rPr kumimoji="0" lang="en-US" sz="3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+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BAF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 project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C8B848-C368-401A-515A-E27A85AD9CC9}"/>
              </a:ext>
            </a:extLst>
          </p:cNvPr>
          <p:cNvSpPr txBox="1">
            <a:spLocks/>
          </p:cNvSpPr>
          <p:nvPr/>
        </p:nvSpPr>
        <p:spPr>
          <a:xfrm>
            <a:off x="292882" y="1128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ysClr val="windowText" lastClr="000000"/>
                </a:solidFill>
                <a:latin typeface="Aptos Display" panose="02110004020202020204"/>
              </a:rPr>
              <a:t>p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olarised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positrons: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ysClr val="windowText" lastClr="000000"/>
                </a:solidFill>
                <a:latin typeface="Aptos Display" panose="02110004020202020204"/>
              </a:rPr>
              <a:t>generation w. </a:t>
            </a:r>
            <a:r>
              <a:rPr lang="en-US" sz="4000" dirty="0" err="1">
                <a:solidFill>
                  <a:sysClr val="windowText" lastClr="000000"/>
                </a:solidFill>
                <a:latin typeface="Aptos Display" panose="02110004020202020204"/>
              </a:rPr>
              <a:t>polarised</a:t>
            </a:r>
            <a:r>
              <a:rPr lang="en-US" sz="4000" dirty="0">
                <a:solidFill>
                  <a:sysClr val="windowText" lastClr="000000"/>
                </a:solidFill>
                <a:latin typeface="Aptos Display" panose="02110004020202020204"/>
              </a:rPr>
              <a:t> e</a:t>
            </a:r>
            <a:r>
              <a:rPr lang="en-US" sz="4000" baseline="30000" dirty="0">
                <a:solidFill>
                  <a:sysClr val="windowText" lastClr="000000"/>
                </a:solidFill>
                <a:latin typeface="Aptos Display" panose="02110004020202020204"/>
              </a:rPr>
              <a:t>-</a:t>
            </a:r>
            <a:r>
              <a:rPr lang="en-US" sz="4000" dirty="0">
                <a:solidFill>
                  <a:sysClr val="windowText" lastClr="000000"/>
                </a:solidFill>
                <a:latin typeface="Aptos Display" panose="02110004020202020204"/>
              </a:rPr>
              <a:t> beam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D1BB00-832B-AC47-020C-899C0E788E01}"/>
              </a:ext>
            </a:extLst>
          </p:cNvPr>
          <p:cNvSpPr txBox="1"/>
          <p:nvPr/>
        </p:nvSpPr>
        <p:spPr>
          <a:xfrm>
            <a:off x="6373359" y="6394924"/>
            <a:ext cx="547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few percent e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err="1"/>
              <a:t>polarisation</a:t>
            </a:r>
            <a:r>
              <a:rPr lang="en-US" dirty="0"/>
              <a:t> attainable for FCC-ee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899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8EA8C-95A1-6B42-FABD-1B6DE344D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B50597-DAA4-49B7-F6BF-B66B24F80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57" y="-15240"/>
            <a:ext cx="10515600" cy="1325563"/>
          </a:xfrm>
        </p:spPr>
        <p:txBody>
          <a:bodyPr/>
          <a:lstStyle/>
          <a:p>
            <a:r>
              <a:rPr lang="en-US" dirty="0" err="1"/>
              <a:t>polariser</a:t>
            </a:r>
            <a:r>
              <a:rPr lang="en-US" dirty="0"/>
              <a:t> ring for positrons at FCC-ee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D4F3A-823F-9C87-BA92-FF960B96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29" y="1004506"/>
            <a:ext cx="9195141" cy="5990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9899C-3486-5486-E796-5F7139DE729E}"/>
              </a:ext>
            </a:extLst>
          </p:cNvPr>
          <p:cNvSpPr txBox="1"/>
          <p:nvPr/>
        </p:nvSpPr>
        <p:spPr>
          <a:xfrm>
            <a:off x="9909327" y="125301"/>
            <a:ext cx="175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Ivan Koop,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718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1D3874-B738-B927-AE59-F03FE8C4E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27" y="0"/>
            <a:ext cx="102647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B1593-2389-FB8B-51EA-D244933F32E5}"/>
              </a:ext>
            </a:extLst>
          </p:cNvPr>
          <p:cNvSpPr txBox="1"/>
          <p:nvPr/>
        </p:nvSpPr>
        <p:spPr>
          <a:xfrm>
            <a:off x="10759440" y="6488668"/>
            <a:ext cx="115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Ivan Koop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266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7AC77-9E8D-F83C-C56A-D23186A56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6" y="852113"/>
            <a:ext cx="5213622" cy="3850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70B5B-1934-E9C2-9B43-9D49A0BCFFAE}"/>
              </a:ext>
            </a:extLst>
          </p:cNvPr>
          <p:cNvSpPr txBox="1"/>
          <p:nvPr/>
        </p:nvSpPr>
        <p:spPr>
          <a:xfrm>
            <a:off x="139215" y="6562063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Siddhi Keskar, Christian Carli</a:t>
            </a:r>
            <a:endParaRPr lang="en-GB" sz="1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9E9037-9BAB-BD70-EA28-C83A3416CD03}"/>
              </a:ext>
            </a:extLst>
          </p:cNvPr>
          <p:cNvSpPr/>
          <p:nvPr/>
        </p:nvSpPr>
        <p:spPr>
          <a:xfrm>
            <a:off x="5434406" y="443563"/>
            <a:ext cx="6554223" cy="1831736"/>
          </a:xfrm>
          <a:prstGeom prst="roundRect">
            <a:avLst>
              <a:gd name="adj" fmla="val 171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7F7AEE-4E2F-F7C2-C133-2EF31283503D}"/>
              </a:ext>
            </a:extLst>
          </p:cNvPr>
          <p:cNvSpPr/>
          <p:nvPr/>
        </p:nvSpPr>
        <p:spPr>
          <a:xfrm>
            <a:off x="8978649" y="1463633"/>
            <a:ext cx="488987" cy="386773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0684F6-CDCE-C135-F61A-9124F71914F7}"/>
              </a:ext>
            </a:extLst>
          </p:cNvPr>
          <p:cNvSpPr/>
          <p:nvPr/>
        </p:nvSpPr>
        <p:spPr>
          <a:xfrm>
            <a:off x="9781061" y="716685"/>
            <a:ext cx="2152797" cy="743773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942664-7658-1826-4F6D-70DA3650A878}"/>
              </a:ext>
            </a:extLst>
          </p:cNvPr>
          <p:cNvSpPr txBox="1">
            <a:spLocks/>
          </p:cNvSpPr>
          <p:nvPr/>
        </p:nvSpPr>
        <p:spPr>
          <a:xfrm>
            <a:off x="5892629" y="-624119"/>
            <a:ext cx="7776864" cy="1248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Polarization build up by the Sokolov-Ternov effect* :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3BA53F2-093F-6597-AF32-780376A4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13" y="716685"/>
            <a:ext cx="608543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D91696B-273A-7EDD-ED98-8A834374C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96" y="1508261"/>
            <a:ext cx="3671665" cy="68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4049B-693A-7134-C4D0-F2F87F4A6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87" y="2469175"/>
            <a:ext cx="6242665" cy="253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E264E7-201F-BEC8-2951-0C96B13A0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15" y="2846008"/>
            <a:ext cx="4920824" cy="2585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60940A-C1B2-79C4-7139-5CDCC46DAF53}"/>
              </a:ext>
            </a:extLst>
          </p:cNvPr>
          <p:cNvSpPr/>
          <p:nvPr/>
        </p:nvSpPr>
        <p:spPr>
          <a:xfrm>
            <a:off x="5586087" y="831017"/>
            <a:ext cx="619968" cy="479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FF6F85-6A80-E7DE-EE10-95A12714F8D2}"/>
                  </a:ext>
                </a:extLst>
              </p:cNvPr>
              <p:cNvSpPr txBox="1"/>
              <p:nvPr/>
            </p:nvSpPr>
            <p:spPr>
              <a:xfrm>
                <a:off x="5636386" y="804756"/>
                <a:ext cx="622222" cy="4267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I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I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𝝉</m:t>
                          </m:r>
                        </m:e>
                        <m:sub>
                          <m:r>
                            <a:rPr kumimoji="0" lang="en-I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𝒑𝒐𝒍</m:t>
                          </m:r>
                        </m:sub>
                        <m:sup>
                          <m:r>
                            <a:rPr kumimoji="0" lang="en-I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I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kumimoji="0" lang="en-I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FF6F85-6A80-E7DE-EE10-95A12714F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386" y="804756"/>
                <a:ext cx="622222" cy="426784"/>
              </a:xfrm>
              <a:prstGeom prst="rect">
                <a:avLst/>
              </a:prstGeom>
              <a:blipFill>
                <a:blip r:embed="rId7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12F136D-D447-F160-1A50-B0E2202965BB}"/>
              </a:ext>
            </a:extLst>
          </p:cNvPr>
          <p:cNvSpPr/>
          <p:nvPr/>
        </p:nvSpPr>
        <p:spPr>
          <a:xfrm>
            <a:off x="5947497" y="1730450"/>
            <a:ext cx="525354" cy="293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A8A308-8EAC-A1DF-A9A1-0058E0211471}"/>
                  </a:ext>
                </a:extLst>
              </p:cNvPr>
              <p:cNvSpPr txBox="1"/>
              <p:nvPr/>
            </p:nvSpPr>
            <p:spPr>
              <a:xfrm>
                <a:off x="5945585" y="1584858"/>
                <a:ext cx="594971" cy="394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I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</m:e>
                        <m:sub>
                          <m:r>
                            <a:rPr kumimoji="0" lang="en-I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𝒆𝒒</m:t>
                          </m:r>
                        </m:sub>
                      </m:sSub>
                    </m:oMath>
                  </m:oMathPara>
                </a14:m>
                <a:endParaRPr kumimoji="0" lang="en-I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A8A308-8EAC-A1DF-A9A1-0058E0211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585" y="1584858"/>
                <a:ext cx="594971" cy="394339"/>
              </a:xfrm>
              <a:prstGeom prst="rect">
                <a:avLst/>
              </a:prstGeom>
              <a:blipFill>
                <a:blip r:embed="rId8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0CEFE3-3DD5-806E-1C57-2F8A1119FDC6}"/>
              </a:ext>
            </a:extLst>
          </p:cNvPr>
          <p:cNvSpPr/>
          <p:nvPr/>
        </p:nvSpPr>
        <p:spPr>
          <a:xfrm>
            <a:off x="8707419" y="3216169"/>
            <a:ext cx="2256153" cy="70421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Asymmetric Wigglers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90AC7A7-9ADB-D7A3-C1A5-27C629FC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15" y="4121280"/>
            <a:ext cx="5597593" cy="5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48EECB-B257-22C5-DB33-835E2DAD2C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8147" r="4174" b="-640"/>
          <a:stretch>
            <a:fillRect/>
          </a:stretch>
        </p:blipFill>
        <p:spPr>
          <a:xfrm>
            <a:off x="6879986" y="4836852"/>
            <a:ext cx="2270082" cy="18637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95BDE25-1016-9230-316A-E0FE19C53693}"/>
                  </a:ext>
                </a:extLst>
              </p:cNvPr>
              <p:cNvSpPr/>
              <p:nvPr/>
            </p:nvSpPr>
            <p:spPr>
              <a:xfrm>
                <a:off x="9223142" y="5053322"/>
                <a:ext cx="2404065" cy="9144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Depolarization time from 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𝑑𝑒𝑝𝑜𝑙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6 ×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8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95BDE25-1016-9230-316A-E0FE19C536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142" y="5053322"/>
                <a:ext cx="2404065" cy="914400"/>
              </a:xfrm>
              <a:prstGeom prst="roundRect">
                <a:avLst/>
              </a:prstGeom>
              <a:blipFill>
                <a:blip r:embed="rId11"/>
                <a:stretch>
                  <a:fillRect t="-9211" r="-758" b="-3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3E44E2E-510E-A872-E9D5-A89DBE4E4D54}"/>
              </a:ext>
            </a:extLst>
          </p:cNvPr>
          <p:cNvSpPr txBox="1"/>
          <p:nvPr/>
        </p:nvSpPr>
        <p:spPr>
          <a:xfrm>
            <a:off x="5554614" y="5167423"/>
            <a:ext cx="132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w/o errors 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90A431-0C7B-4183-39E1-53682AD4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79"/>
          <a:stretch>
            <a:fillRect/>
          </a:stretch>
        </p:blipFill>
        <p:spPr>
          <a:xfrm>
            <a:off x="133466" y="5036746"/>
            <a:ext cx="5178549" cy="7770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C1366B-C0B3-33C5-C3DD-B866DB1DA604}"/>
              </a:ext>
            </a:extLst>
          </p:cNvPr>
          <p:cNvSpPr txBox="1"/>
          <p:nvPr/>
        </p:nvSpPr>
        <p:spPr>
          <a:xfrm>
            <a:off x="973569" y="5875389"/>
            <a:ext cx="374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polarisation</a:t>
            </a:r>
            <a:r>
              <a:rPr lang="en-US" dirty="0"/>
              <a:t> build up time ~0.3-1.0 h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AE3BEE-A1EC-73B3-D55F-92080A632BD8}"/>
              </a:ext>
            </a:extLst>
          </p:cNvPr>
          <p:cNvSpPr txBox="1"/>
          <p:nvPr/>
        </p:nvSpPr>
        <p:spPr>
          <a:xfrm>
            <a:off x="60392" y="4605779"/>
            <a:ext cx="331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new </a:t>
            </a:r>
            <a:r>
              <a:rPr lang="en-US" dirty="0" err="1"/>
              <a:t>polariser</a:t>
            </a:r>
            <a:r>
              <a:rPr lang="en-US" dirty="0"/>
              <a:t> ring designs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B3598B-36D4-2052-F3DA-DD3181BFC37F}"/>
              </a:ext>
            </a:extLst>
          </p:cNvPr>
          <p:cNvSpPr txBox="1"/>
          <p:nvPr/>
        </p:nvSpPr>
        <p:spPr>
          <a:xfrm>
            <a:off x="133466" y="64452"/>
            <a:ext cx="5284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DR-scale </a:t>
            </a:r>
            <a:r>
              <a:rPr lang="en-US" sz="3200" dirty="0" err="1"/>
              <a:t>polariser</a:t>
            </a:r>
            <a:r>
              <a:rPr lang="en-US" sz="3200" dirty="0"/>
              <a:t> ring, 2025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537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C18B7-7434-0D52-BD44-CDDDB5D1D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F34338-7ACE-1E27-8995-2773956357D2}"/>
              </a:ext>
            </a:extLst>
          </p:cNvPr>
          <p:cNvSpPr txBox="1"/>
          <p:nvPr/>
        </p:nvSpPr>
        <p:spPr>
          <a:xfrm>
            <a:off x="858650" y="0"/>
            <a:ext cx="10474699" cy="8494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Lecture 4 – FCC-ee technologies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4.0 Motivation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4.1 </a:t>
            </a:r>
            <a:r>
              <a:rPr lang="en-US" sz="4400" dirty="0">
                <a:solidFill>
                  <a:prstClr val="black"/>
                </a:solidFill>
                <a:latin typeface="Aptos Display" panose="02110004020202020204"/>
              </a:rPr>
              <a:t>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RF cavities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Aptos Display" panose="02110004020202020204"/>
              </a:rPr>
              <a:t>4.2 cryogenics </a:t>
            </a:r>
          </a:p>
          <a:p>
            <a:pPr lvl="0"/>
            <a:r>
              <a:rPr lang="en-US" sz="4400" dirty="0">
                <a:solidFill>
                  <a:prstClr val="black"/>
                </a:solidFill>
                <a:latin typeface="Aptos Display" panose="02110004020202020204"/>
              </a:rPr>
              <a:t>4.3 RF power sources</a:t>
            </a:r>
          </a:p>
          <a:p>
            <a:pPr lvl="0"/>
            <a:r>
              <a:rPr lang="en-US" sz="4400" dirty="0">
                <a:solidFill>
                  <a:prstClr val="black"/>
                </a:solidFill>
                <a:latin typeface="Aptos Display" panose="02110004020202020204"/>
              </a:rPr>
              <a:t>4.4 CC vs LC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lang="en-US" sz="4400" dirty="0">
                <a:solidFill>
                  <a:prstClr val="black"/>
                </a:solidFill>
                <a:latin typeface="Aptos Display" panose="02110004020202020204"/>
              </a:rPr>
              <a:t>4.5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vacuum </a:t>
            </a:r>
            <a:r>
              <a:rPr lang="en-US" sz="4400" dirty="0"/>
              <a:t>system, photons, NEG, shielding </a:t>
            </a:r>
            <a:r>
              <a:rPr lang="en-US" sz="4400" dirty="0">
                <a:solidFill>
                  <a:prstClr val="black"/>
                </a:solidFill>
                <a:latin typeface="Aptos Display" panose="02110004020202020204"/>
              </a:rPr>
              <a:t>4.6 collimation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Aptos Display" panose="02110004020202020204"/>
              </a:rPr>
              <a:t>4.7 beam diagnostics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4</a:t>
            </a:r>
            <a:r>
              <a:rPr lang="en-US" sz="4400" dirty="0">
                <a:solidFill>
                  <a:prstClr val="black"/>
                </a:solidFill>
                <a:latin typeface="Aptos Display" panose="02110004020202020204"/>
              </a:rPr>
              <a:t>.8 HTS magnets – 4.9 FCC-hh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146126" y="1080006"/>
            <a:ext cx="7345888" cy="577799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03987" y="2310641"/>
            <a:ext cx="1728192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91802" y="1512410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88007" y="2063642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2623" y="2931746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63387" y="3159657"/>
            <a:ext cx="1056831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7736" y="3208960"/>
            <a:ext cx="2000211" cy="928751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arc magnet system</a:t>
            </a:r>
          </a:p>
        </p:txBody>
      </p:sp>
      <p:sp>
        <p:nvSpPr>
          <p:cNvPr id="13" name="Oval 12"/>
          <p:cNvSpPr/>
          <p:nvPr/>
        </p:nvSpPr>
        <p:spPr>
          <a:xfrm>
            <a:off x="2607806" y="3582131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66421" y="3716411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rot="3050834">
            <a:off x="4408956" y="3503898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7736" y="2121487"/>
            <a:ext cx="2000211" cy="928751"/>
          </a:xfrm>
          <a:prstGeom prst="rect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RF system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7736" y="4289080"/>
            <a:ext cx="2000211" cy="928751"/>
          </a:xfrm>
          <a:prstGeom prst="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magnet &amp; RF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84194" y="1981653"/>
            <a:ext cx="24616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advances by new technologies and new materials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(important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D4C904-ECB6-4938-80BD-583469D209D0}"/>
              </a:ext>
            </a:extLst>
          </p:cNvPr>
          <p:cNvSpPr txBox="1"/>
          <p:nvPr/>
        </p:nvSpPr>
        <p:spPr>
          <a:xfrm>
            <a:off x="7219329" y="1110804"/>
            <a:ext cx="125842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Ballarino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57074-92A9-1F49-01B6-D22FE5321469}"/>
              </a:ext>
            </a:extLst>
          </p:cNvPr>
          <p:cNvSpPr txBox="1"/>
          <p:nvPr/>
        </p:nvSpPr>
        <p:spPr>
          <a:xfrm>
            <a:off x="3303987" y="215872"/>
            <a:ext cx="9423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olliders constructed </a:t>
            </a:r>
            <a:r>
              <a:rPr lang="en-US" sz="3600" dirty="0">
                <a:latin typeface="Arial"/>
                <a:ea typeface="+mj-ea"/>
                <a:cs typeface="+mj-cs"/>
              </a:rPr>
              <a:t>&amp;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operated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EB0ADC-1D8A-D6A5-A996-DC714A596208}"/>
              </a:ext>
            </a:extLst>
          </p:cNvPr>
          <p:cNvSpPr txBox="1">
            <a:spLocks/>
          </p:cNvSpPr>
          <p:nvPr/>
        </p:nvSpPr>
        <p:spPr>
          <a:xfrm>
            <a:off x="180985" y="-50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4.0 Motivation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381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637D1-FFE4-4149-ADCB-A63B95B1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7" y="1088394"/>
            <a:ext cx="8785225" cy="53879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FBF72D-6ECB-44F1-A72E-B2447D899762}"/>
              </a:ext>
            </a:extLst>
          </p:cNvPr>
          <p:cNvCxnSpPr/>
          <p:nvPr/>
        </p:nvCxnSpPr>
        <p:spPr bwMode="auto">
          <a:xfrm>
            <a:off x="2546254" y="2037233"/>
            <a:ext cx="5643562" cy="328612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005580EC-AD36-451D-ADD4-69D2FE657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9630" y="2574810"/>
                <a:ext cx="363445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total cost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E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cm</a:t>
                </a:r>
                <a:r>
                  <a:rPr kumimoji="0" lang="en-US" sz="2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0.28</a:t>
                </a:r>
              </a:p>
            </p:txBody>
          </p:sp>
        </mc:Choice>
        <mc:Fallback xmlns="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005580EC-AD36-451D-ADD4-69D2FE657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9630" y="2574810"/>
                <a:ext cx="3634452" cy="523220"/>
              </a:xfrm>
              <a:prstGeom prst="rect">
                <a:avLst/>
              </a:prstGeom>
              <a:blipFill>
                <a:blip r:embed="rId3"/>
                <a:stretch>
                  <a:fillRect t="-1279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76F29C-6704-47EA-AE5F-35B48173DECD}"/>
              </a:ext>
            </a:extLst>
          </p:cNvPr>
          <p:cNvCxnSpPr/>
          <p:nvPr/>
        </p:nvCxnSpPr>
        <p:spPr bwMode="auto">
          <a:xfrm flipH="1">
            <a:off x="6177446" y="3169067"/>
            <a:ext cx="957320" cy="10030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06CAAC-F6DC-4549-B64D-1E587547BF3C}"/>
              </a:ext>
            </a:extLst>
          </p:cNvPr>
          <p:cNvSpPr txBox="1"/>
          <p:nvPr/>
        </p:nvSpPr>
        <p:spPr>
          <a:xfrm>
            <a:off x="8441512" y="999608"/>
            <a:ext cx="233243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Lebrun,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RFTech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3057A-2CF9-4370-9306-B846BEC5F899}"/>
              </a:ext>
            </a:extLst>
          </p:cNvPr>
          <p:cNvSpPr txBox="1"/>
          <p:nvPr/>
        </p:nvSpPr>
        <p:spPr>
          <a:xfrm>
            <a:off x="2311124" y="2328202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1959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FA1245-A2B1-446D-9F50-6B09A466F3FD}"/>
              </a:ext>
            </a:extLst>
          </p:cNvPr>
          <p:cNvSpPr txBox="1"/>
          <p:nvPr/>
        </p:nvSpPr>
        <p:spPr>
          <a:xfrm>
            <a:off x="3689641" y="3165848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0FC39-0AAA-471D-9D60-A19060E851D4}"/>
              </a:ext>
            </a:extLst>
          </p:cNvPr>
          <p:cNvSpPr txBox="1"/>
          <p:nvPr/>
        </p:nvSpPr>
        <p:spPr>
          <a:xfrm>
            <a:off x="7788769" y="4482493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771C8-55C9-449D-ABEF-58E02C730719}"/>
              </a:ext>
            </a:extLst>
          </p:cNvPr>
          <p:cNvSpPr txBox="1"/>
          <p:nvPr/>
        </p:nvSpPr>
        <p:spPr>
          <a:xfrm>
            <a:off x="389007" y="6122426"/>
            <a:ext cx="9129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per collision energy greatly reduced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FDFAF-6977-44D7-9674-40A5B6F1846E}"/>
              </a:ext>
            </a:extLst>
          </p:cNvPr>
          <p:cNvSpPr txBox="1"/>
          <p:nvPr/>
        </p:nvSpPr>
        <p:spPr>
          <a:xfrm>
            <a:off x="9146781" y="2542183"/>
            <a:ext cx="25457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technologies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25B41-E49E-CC35-F4AD-7449CCFB37AC}"/>
              </a:ext>
            </a:extLst>
          </p:cNvPr>
          <p:cNvSpPr txBox="1"/>
          <p:nvPr/>
        </p:nvSpPr>
        <p:spPr>
          <a:xfrm>
            <a:off x="-279348" y="170144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cost /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5200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08A77-5602-CC91-FE5F-4E127E2EADCC}"/>
              </a:ext>
            </a:extLst>
          </p:cNvPr>
          <p:cNvSpPr txBox="1"/>
          <p:nvPr/>
        </p:nvSpPr>
        <p:spPr>
          <a:xfrm>
            <a:off x="616838" y="1481361"/>
            <a:ext cx="10958322" cy="432323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3600" kern="0" dirty="0">
                <a:solidFill>
                  <a:srgbClr val="000000"/>
                </a:solidFill>
              </a:rPr>
              <a:t>beside the collider ring(s), a booster of the same size (same tunnel) must provide beams for top-up injection to sustain the extremely high luminosity 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kern="0" dirty="0">
                <a:solidFill>
                  <a:srgbClr val="0000FF"/>
                </a:solidFill>
              </a:rPr>
              <a:t>same size of RF system, but low power (~ MW)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kern="0" dirty="0">
                <a:solidFill>
                  <a:srgbClr val="0000FF"/>
                </a:solidFill>
              </a:rPr>
              <a:t>top up frequency ≈0.1 Hz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kern="0" dirty="0">
                <a:solidFill>
                  <a:srgbClr val="0000FF"/>
                </a:solidFill>
              </a:rPr>
              <a:t>booster injection energy ≈ 20 GeV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kern="0" dirty="0">
                <a:solidFill>
                  <a:srgbClr val="0000FF"/>
                </a:solidFill>
              </a:rPr>
              <a:t>bypass around the experiments</a:t>
            </a:r>
            <a:endParaRPr lang="en-GB" sz="3200" kern="0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2431A-F901-7790-2244-ECFE423352EA}"/>
              </a:ext>
            </a:extLst>
          </p:cNvPr>
          <p:cNvSpPr txBox="1"/>
          <p:nvPr/>
        </p:nvSpPr>
        <p:spPr>
          <a:xfrm>
            <a:off x="3740347" y="283963"/>
            <a:ext cx="83117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FCC-ee top-up injection</a:t>
            </a:r>
            <a:endParaRPr lang="en-GB" sz="4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A2EE5F-F915-F6A7-0D82-B762CA87BC4E}"/>
              </a:ext>
            </a:extLst>
          </p:cNvPr>
          <p:cNvSpPr txBox="1">
            <a:spLocks/>
          </p:cNvSpPr>
          <p:nvPr/>
        </p:nvSpPr>
        <p:spPr>
          <a:xfrm>
            <a:off x="256836" y="-667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3.1 top-up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993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6EC0D-FB83-BD55-02C1-537CD1F2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2CDC3EC-2F30-6649-62FD-923BA4F6B1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77672" y="92240"/>
            <a:ext cx="11179175" cy="536575"/>
          </a:xfrm>
        </p:spPr>
        <p:txBody>
          <a:bodyPr/>
          <a:lstStyle/>
          <a:p>
            <a:r>
              <a:rPr lang="en-GB" sz="3733" u="sng" dirty="0"/>
              <a:t>superconducting RF system</a:t>
            </a:r>
            <a:endParaRPr lang="en-US" sz="373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02873-6196-E5B4-0DD6-D3473BB51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9" y="1176575"/>
            <a:ext cx="2344617" cy="15043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F5A5B7-F043-A4D3-8F58-4D33D0153722}"/>
              </a:ext>
            </a:extLst>
          </p:cNvPr>
          <p:cNvSpPr/>
          <p:nvPr/>
        </p:nvSpPr>
        <p:spPr>
          <a:xfrm>
            <a:off x="180985" y="2831220"/>
            <a:ext cx="3869632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Superconducting elliptical cavity</a:t>
            </a:r>
          </a:p>
          <a:p>
            <a:pPr marL="380981" marR="0" lvl="0" indent="-380981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400 MHz, 2-cell, copper Nb coated</a:t>
            </a:r>
          </a:p>
          <a:p>
            <a:pPr marL="380981" marR="0" lvl="0" indent="-380981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1.5 m. long</a:t>
            </a:r>
          </a:p>
          <a:p>
            <a:pPr marL="380981" marR="0" lvl="0" indent="-380981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333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1A9C2D-B55C-802D-7931-F24B188A6580}"/>
              </a:ext>
            </a:extLst>
          </p:cNvPr>
          <p:cNvSpPr/>
          <p:nvPr/>
        </p:nvSpPr>
        <p:spPr>
          <a:xfrm>
            <a:off x="4655436" y="3001128"/>
            <a:ext cx="4406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400 MHz Cryomodule</a:t>
            </a:r>
          </a:p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0E8565-7ACA-E2B5-D5D6-1DD7CD1FCD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8923" y="1037853"/>
            <a:ext cx="4348007" cy="1963275"/>
          </a:xfrm>
          <a:prstGeom prst="rect">
            <a:avLst/>
          </a:prstGeom>
        </p:spPr>
      </p:pic>
      <p:pic>
        <p:nvPicPr>
          <p:cNvPr id="16" name="Picture 15" descr="A close-up of a silver object&#10;&#10;Description automatically generated">
            <a:extLst>
              <a:ext uri="{FF2B5EF4-FFF2-40B4-BE49-F238E27FC236}">
                <a16:creationId xmlns:a16="http://schemas.microsoft.com/office/drawing/2014/main" id="{3DECDBEF-F408-F433-0403-AC1DA7063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32644" r="10331" b="13335"/>
          <a:stretch/>
        </p:blipFill>
        <p:spPr>
          <a:xfrm>
            <a:off x="-30480" y="4737839"/>
            <a:ext cx="3475064" cy="10590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1EE08A-59A8-3C6B-054E-231C4CBF9697}"/>
              </a:ext>
            </a:extLst>
          </p:cNvPr>
          <p:cNvSpPr/>
          <p:nvPr/>
        </p:nvSpPr>
        <p:spPr>
          <a:xfrm>
            <a:off x="57628" y="6088638"/>
            <a:ext cx="3869632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Superconducting elliptical cavity</a:t>
            </a:r>
          </a:p>
          <a:p>
            <a:pPr marL="380981" marR="0" lvl="0" indent="-380981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800 MHz, 6-cell, bulk Nb</a:t>
            </a:r>
          </a:p>
          <a:p>
            <a:pPr marL="380981" marR="0" lvl="0" indent="-380981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Nb</a:t>
            </a:r>
            <a:r>
              <a:rPr kumimoji="0" lang="en-GB" sz="1333" b="0" i="0" u="none" strike="noStrike" kern="1200" cap="none" spc="0" normalizeH="0" baseline="-25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Sn if R&amp;D is successful</a:t>
            </a:r>
          </a:p>
          <a:p>
            <a:pPr marL="380981" marR="0" lvl="0" indent="-380981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333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E780EC-DD58-1CB7-D5D3-8FCA22F0067F}"/>
              </a:ext>
            </a:extLst>
          </p:cNvPr>
          <p:cNvSpPr/>
          <p:nvPr/>
        </p:nvSpPr>
        <p:spPr>
          <a:xfrm>
            <a:off x="4387717" y="6110088"/>
            <a:ext cx="4406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800 MHz Cryomodule</a:t>
            </a:r>
          </a:p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F2FF6F-CF9A-B2E0-6243-BC7AF82EBC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1431" y="4159420"/>
            <a:ext cx="4654423" cy="22065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9F4FC36-1964-6BFF-DEFE-81E96167724E}"/>
              </a:ext>
            </a:extLst>
          </p:cNvPr>
          <p:cNvSpPr/>
          <p:nvPr/>
        </p:nvSpPr>
        <p:spPr>
          <a:xfrm>
            <a:off x="2055304" y="2353034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264</a:t>
            </a:r>
            <a:endParaRPr kumimoji="0" lang="en-GB" sz="1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46E5A-D6C5-BBA0-4F1A-EF509382B3CC}"/>
              </a:ext>
            </a:extLst>
          </p:cNvPr>
          <p:cNvSpPr/>
          <p:nvPr/>
        </p:nvSpPr>
        <p:spPr>
          <a:xfrm>
            <a:off x="6008179" y="2657834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66</a:t>
            </a:r>
            <a:endParaRPr kumimoji="0" lang="en-GB" sz="1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40F804-F8F6-649B-2EF7-4983BC0F4150}"/>
              </a:ext>
            </a:extLst>
          </p:cNvPr>
          <p:cNvSpPr/>
          <p:nvPr/>
        </p:nvSpPr>
        <p:spPr>
          <a:xfrm>
            <a:off x="492481" y="4351667"/>
            <a:ext cx="2685191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(408 + 448 booster)</a:t>
            </a:r>
            <a:endParaRPr kumimoji="0" lang="en-GB" sz="1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913DD0-6864-A0AF-2FBA-BBE3063DED55}"/>
              </a:ext>
            </a:extLst>
          </p:cNvPr>
          <p:cNvSpPr/>
          <p:nvPr/>
        </p:nvSpPr>
        <p:spPr>
          <a:xfrm>
            <a:off x="4044650" y="4356857"/>
            <a:ext cx="3344847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(102 + 112 booster)</a:t>
            </a:r>
            <a:endParaRPr kumimoji="0" lang="en-GB" sz="1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52E448-1C25-A2A7-74B4-09A83B6565BE}"/>
              </a:ext>
            </a:extLst>
          </p:cNvPr>
          <p:cNvSpPr/>
          <p:nvPr/>
        </p:nvSpPr>
        <p:spPr>
          <a:xfrm>
            <a:off x="2692344" y="1057375"/>
            <a:ext cx="4406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400 MHz Collider</a:t>
            </a:r>
          </a:p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9FADC1-6F6A-7E98-DF44-BBCCC459E130}"/>
              </a:ext>
            </a:extLst>
          </p:cNvPr>
          <p:cNvSpPr/>
          <p:nvPr/>
        </p:nvSpPr>
        <p:spPr>
          <a:xfrm>
            <a:off x="2027201" y="3986830"/>
            <a:ext cx="4406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800 MHz Collider + Booster</a:t>
            </a:r>
          </a:p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ABCCB57D-E0DF-DBBC-4386-56D7801D4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562" y="1497565"/>
            <a:ext cx="3937639" cy="1535355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B046CFC6-4AFA-715C-D178-ACB6B9B08741}"/>
              </a:ext>
            </a:extLst>
          </p:cNvPr>
          <p:cNvSpPr txBox="1">
            <a:spLocks/>
          </p:cNvSpPr>
          <p:nvPr/>
        </p:nvSpPr>
        <p:spPr>
          <a:xfrm>
            <a:off x="7928738" y="2922621"/>
            <a:ext cx="4312841" cy="145995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rgbClr val="4472C4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from Nb @2K to Nb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 @4.5 K would reduce cryogenic power by factor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1FE30-AF5B-5F64-3611-AF861083ACA1}"/>
              </a:ext>
            </a:extLst>
          </p:cNvPr>
          <p:cNvSpPr txBox="1"/>
          <p:nvPr/>
        </p:nvSpPr>
        <p:spPr>
          <a:xfrm>
            <a:off x="8155470" y="959116"/>
            <a:ext cx="8139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on Cu coating</a:t>
            </a:r>
            <a:endParaRPr kumimoji="0" lang="en-GB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2D3B0-0B14-34AB-C07A-006A828301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6142" b="39371"/>
          <a:stretch/>
        </p:blipFill>
        <p:spPr>
          <a:xfrm>
            <a:off x="6745954" y="6083179"/>
            <a:ext cx="1340105" cy="3088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437D13-A885-EFDD-E502-CB975076C911}"/>
              </a:ext>
            </a:extLst>
          </p:cNvPr>
          <p:cNvSpPr/>
          <p:nvPr/>
        </p:nvSpPr>
        <p:spPr>
          <a:xfrm>
            <a:off x="10540644" y="4396524"/>
            <a:ext cx="1948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5-cell 800 MHz,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bulk Nb prototype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(2018)</a:t>
            </a:r>
          </a:p>
        </p:txBody>
      </p:sp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7B485655-A229-90D7-DF32-1ACE33883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61" y="4115785"/>
            <a:ext cx="1400175" cy="352425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7FB05-221C-7C7A-4634-B646598AD5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544" t="14149" r="42481" b="4297"/>
          <a:stretch>
            <a:fillRect/>
          </a:stretch>
        </p:blipFill>
        <p:spPr>
          <a:xfrm>
            <a:off x="8264742" y="4664075"/>
            <a:ext cx="2644900" cy="20818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3580EF-D572-8F38-3D96-E3A465F35FC1}"/>
              </a:ext>
            </a:extLst>
          </p:cNvPr>
          <p:cNvSpPr txBox="1"/>
          <p:nvPr/>
        </p:nvSpPr>
        <p:spPr>
          <a:xfrm>
            <a:off x="8814626" y="6068334"/>
            <a:ext cx="140423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Marhauser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F6C00B-E0CF-1E86-1CD5-7A679AB8D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1635" y="5765130"/>
            <a:ext cx="1579001" cy="9449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E5CC897-52B8-C465-78BF-51569597515D}"/>
              </a:ext>
            </a:extLst>
          </p:cNvPr>
          <p:cNvSpPr txBox="1">
            <a:spLocks/>
          </p:cNvSpPr>
          <p:nvPr/>
        </p:nvSpPr>
        <p:spPr>
          <a:xfrm>
            <a:off x="180985" y="-50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4.1 SRF cavities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8355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6193E-9FAB-2912-C8E1-289D3F40E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61A96-DB76-687F-449E-456BAEDDE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359" y="3798454"/>
            <a:ext cx="5413962" cy="2733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B7D96E-78C8-B4EA-A722-93DC1123B86E}"/>
              </a:ext>
            </a:extLst>
          </p:cNvPr>
          <p:cNvSpPr txBox="1"/>
          <p:nvPr/>
        </p:nvSpPr>
        <p:spPr>
          <a:xfrm>
            <a:off x="11100618" y="6452476"/>
            <a:ext cx="90120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 Karpov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D3D77-431C-CCD2-F74C-63DA56AC5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37" y="3924677"/>
            <a:ext cx="4616415" cy="2435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E52EF5-BE0E-2F47-CFB8-E4ECB1E775F6}"/>
              </a:ext>
            </a:extLst>
          </p:cNvPr>
          <p:cNvSpPr txBox="1"/>
          <p:nvPr/>
        </p:nvSpPr>
        <p:spPr>
          <a:xfrm>
            <a:off x="1962695" y="404889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RPO at Z</a:t>
            </a:r>
            <a:endParaRPr kumimoji="0" lang="en-150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42BEDEF-88BA-1A3F-33E5-728046994D8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39351" y="1014985"/>
              <a:ext cx="6183055" cy="1981200"/>
            </p:xfrm>
            <a:graphic>
              <a:graphicData uri="http://schemas.openxmlformats.org/drawingml/2006/table">
                <a:tbl>
                  <a:tblPr firstRow="1" bandRow="1">
                    <a:tableStyleId>{E8034E78-7F5D-4C2E-B375-FC64B27BC917}</a:tableStyleId>
                  </a:tblPr>
                  <a:tblGrid>
                    <a:gridCol w="708916">
                      <a:extLst>
                        <a:ext uri="{9D8B030D-6E8A-4147-A177-3AD203B41FA5}">
                          <a16:colId xmlns:a16="http://schemas.microsoft.com/office/drawing/2014/main" val="4252717736"/>
                        </a:ext>
                      </a:extLst>
                    </a:gridCol>
                    <a:gridCol w="1614995">
                      <a:extLst>
                        <a:ext uri="{9D8B030D-6E8A-4147-A177-3AD203B41FA5}">
                          <a16:colId xmlns:a16="http://schemas.microsoft.com/office/drawing/2014/main" val="2544991924"/>
                        </a:ext>
                      </a:extLst>
                    </a:gridCol>
                    <a:gridCol w="1615948">
                      <a:extLst>
                        <a:ext uri="{9D8B030D-6E8A-4147-A177-3AD203B41FA5}">
                          <a16:colId xmlns:a16="http://schemas.microsoft.com/office/drawing/2014/main" val="3221883107"/>
                        </a:ext>
                      </a:extLst>
                    </a:gridCol>
                    <a:gridCol w="2243196">
                      <a:extLst>
                        <a:ext uri="{9D8B030D-6E8A-4147-A177-3AD203B41FA5}">
                          <a16:colId xmlns:a16="http://schemas.microsoft.com/office/drawing/2014/main" val="2010679182"/>
                        </a:ext>
                      </a:extLst>
                    </a:gridCol>
                  </a:tblGrid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Energy (GeV)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Current (mA)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RF voltage (GV)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403144"/>
                      </a:ext>
                    </a:extLst>
                  </a:tr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rgbClr val="C00000"/>
                              </a:solidFill>
                            </a:rPr>
                            <a:t>Z</a:t>
                          </a:r>
                          <a:endParaRPr lang="en-GB" sz="20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rgbClr val="C00000"/>
                              </a:solidFill>
                            </a:rPr>
                            <a:t>45.6</a:t>
                          </a:r>
                          <a:endParaRPr lang="en-GB" sz="20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1294</a:t>
                          </a:r>
                          <a:endParaRPr lang="en-GB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0.079</a:t>
                          </a:r>
                          <a:endParaRPr lang="en-GB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97485"/>
                      </a:ext>
                    </a:extLst>
                  </a:tr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W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80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135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1.05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7709237"/>
                      </a:ext>
                    </a:extLst>
                  </a:tr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120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26.7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2.1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657447"/>
                      </a:ext>
                    </a:extLst>
                  </a:tr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20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182.5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11.3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07115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42BEDEF-88BA-1A3F-33E5-728046994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647319"/>
                  </p:ext>
                </p:extLst>
              </p:nvPr>
            </p:nvGraphicFramePr>
            <p:xfrm>
              <a:off x="439351" y="1014985"/>
              <a:ext cx="6183055" cy="1981200"/>
            </p:xfrm>
            <a:graphic>
              <a:graphicData uri="http://schemas.openxmlformats.org/drawingml/2006/table">
                <a:tbl>
                  <a:tblPr firstRow="1" bandRow="1">
                    <a:tableStyleId>{E8034E78-7F5D-4C2E-B375-FC64B27BC917}</a:tableStyleId>
                  </a:tblPr>
                  <a:tblGrid>
                    <a:gridCol w="708916">
                      <a:extLst>
                        <a:ext uri="{9D8B030D-6E8A-4147-A177-3AD203B41FA5}">
                          <a16:colId xmlns:a16="http://schemas.microsoft.com/office/drawing/2014/main" val="4252717736"/>
                        </a:ext>
                      </a:extLst>
                    </a:gridCol>
                    <a:gridCol w="1614995">
                      <a:extLst>
                        <a:ext uri="{9D8B030D-6E8A-4147-A177-3AD203B41FA5}">
                          <a16:colId xmlns:a16="http://schemas.microsoft.com/office/drawing/2014/main" val="2544991924"/>
                        </a:ext>
                      </a:extLst>
                    </a:gridCol>
                    <a:gridCol w="1615948">
                      <a:extLst>
                        <a:ext uri="{9D8B030D-6E8A-4147-A177-3AD203B41FA5}">
                          <a16:colId xmlns:a16="http://schemas.microsoft.com/office/drawing/2014/main" val="3221883107"/>
                        </a:ext>
                      </a:extLst>
                    </a:gridCol>
                    <a:gridCol w="2243196">
                      <a:extLst>
                        <a:ext uri="{9D8B030D-6E8A-4147-A177-3AD203B41FA5}">
                          <a16:colId xmlns:a16="http://schemas.microsoft.com/office/drawing/2014/main" val="201067918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Energy (GeV)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Current (mA)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RF voltage (GV)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403144"/>
                      </a:ext>
                    </a:extLst>
                  </a:tr>
                  <a:tr h="3962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rgbClr val="C00000"/>
                              </a:solidFill>
                            </a:rPr>
                            <a:t>Z</a:t>
                          </a:r>
                          <a:endParaRPr lang="en-GB" sz="20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rgbClr val="C00000"/>
                              </a:solidFill>
                            </a:rPr>
                            <a:t>45.6</a:t>
                          </a:r>
                          <a:endParaRPr lang="en-GB" sz="20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1294</a:t>
                          </a:r>
                          <a:endParaRPr lang="en-GB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0.079</a:t>
                          </a:r>
                          <a:endParaRPr lang="en-GB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97485"/>
                      </a:ext>
                    </a:extLst>
                  </a:tr>
                  <a:tr h="3962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W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80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135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1.05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7709237"/>
                      </a:ext>
                    </a:extLst>
                  </a:tr>
                  <a:tr h="3962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120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26.7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2.1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65744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409231" r="-776724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182.5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11.3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07115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FD06D6E-A67C-33A4-5047-6664AECC19B9}"/>
              </a:ext>
            </a:extLst>
          </p:cNvPr>
          <p:cNvSpPr txBox="1"/>
          <p:nvPr/>
        </p:nvSpPr>
        <p:spPr>
          <a:xfrm>
            <a:off x="331800" y="410735"/>
            <a:ext cx="6444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different running modes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547123-8EF6-8B00-05E6-9177FDFE20FE}"/>
              </a:ext>
            </a:extLst>
          </p:cNvPr>
          <p:cNvSpPr txBox="1"/>
          <p:nvPr/>
        </p:nvSpPr>
        <p:spPr>
          <a:xfrm>
            <a:off x="7040200" y="842774"/>
            <a:ext cx="45110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Reverse phase operation (RPO) mode allows increasing RF cavity voltage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(Y. Morita et al., SRF, 2009)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Experimentally verified with high beam loading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KEKB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(Y. Morita et al., IPAC, 2010)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Baseline solution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ESR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(e.g., J. Guo et al., IPAC, 2022)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53204-9C1F-1773-3E88-AE2AB9D7313E}"/>
              </a:ext>
            </a:extLst>
          </p:cNvPr>
          <p:cNvSpPr txBox="1"/>
          <p:nvPr/>
        </p:nvSpPr>
        <p:spPr>
          <a:xfrm>
            <a:off x="331800" y="3205416"/>
            <a:ext cx="558037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reverse phase 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at the Z pole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85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6193E-9FAB-2912-C8E1-289D3F40E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diagram of a graph&#10;&#10;AI-generated content may be incorrect.">
            <a:extLst>
              <a:ext uri="{FF2B5EF4-FFF2-40B4-BE49-F238E27FC236}">
                <a16:creationId xmlns:a16="http://schemas.microsoft.com/office/drawing/2014/main" id="{95F2F81F-3198-7F60-4035-0A283ADCC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r="6612" b="33444"/>
          <a:stretch/>
        </p:blipFill>
        <p:spPr>
          <a:xfrm>
            <a:off x="6674232" y="1541854"/>
            <a:ext cx="5528101" cy="2675085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A628BEC-40FC-2D14-356E-1DFD1FF2A1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591" y="229849"/>
            <a:ext cx="11179175" cy="536575"/>
          </a:xfrm>
        </p:spPr>
        <p:txBody>
          <a:bodyPr/>
          <a:lstStyle/>
          <a:p>
            <a:r>
              <a:rPr lang="en-US" sz="3733" dirty="0"/>
              <a:t>FCC-ee operation sequence and SRF concept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98CDF0-14EC-007B-4B8E-A39BFF1F0DD5}"/>
              </a:ext>
            </a:extLst>
          </p:cNvPr>
          <p:cNvSpPr txBox="1"/>
          <p:nvPr/>
        </p:nvSpPr>
        <p:spPr>
          <a:xfrm>
            <a:off x="0" y="4792032"/>
            <a:ext cx="12015928" cy="165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marR="0" lvl="0" indent="-228589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2-cell 400 MHz SRF system for Z, W and ZH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entire system installed at operation start 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Constant cavity coupling thanks to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reverse phase operation at Z</a:t>
            </a:r>
          </a:p>
          <a:p>
            <a:pPr marL="685728" marR="0" lvl="1" indent="-228589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Flexibility for switching between Z, WW, ZH operation</a:t>
            </a:r>
          </a:p>
          <a:p>
            <a:pPr marL="685728" marR="0" lvl="1" indent="-228589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kumimoji="0" lang="en-US" sz="133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89" marR="0" lvl="0" indent="-228589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6-cell 800 MHz SRF system for ttbar operation in collider, and for booster at all modes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D7F24A-044F-7CA2-2FF1-4C1109E2B0D5}"/>
              </a:ext>
            </a:extLst>
          </p:cNvPr>
          <p:cNvSpPr txBox="1"/>
          <p:nvPr/>
        </p:nvSpPr>
        <p:spPr>
          <a:xfrm>
            <a:off x="9670985" y="2164195"/>
            <a:ext cx="198196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67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Z, WW </a:t>
            </a:r>
            <a:r>
              <a:rPr kumimoji="0" lang="fr-CH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</a:t>
            </a:r>
            <a:r>
              <a:rPr kumimoji="0" lang="fr-CH" sz="1467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FD81BE-36E8-B8AA-3D3A-891C4E0A3B7D}"/>
              </a:ext>
            </a:extLst>
          </p:cNvPr>
          <p:cNvSpPr txBox="1"/>
          <p:nvPr/>
        </p:nvSpPr>
        <p:spPr>
          <a:xfrm>
            <a:off x="9684915" y="3442191"/>
            <a:ext cx="198196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67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ZH </a:t>
            </a:r>
            <a:r>
              <a:rPr kumimoji="0" lang="fr-CH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</a:t>
            </a:r>
            <a:r>
              <a:rPr kumimoji="0" lang="fr-CH" sz="1467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68" name="Picture 67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AA4E7EA-3A07-BA32-D612-67A3BCF56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" y="1214211"/>
            <a:ext cx="6644540" cy="31531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7F266-6095-F3BD-A6C6-5B555129D732}"/>
              </a:ext>
            </a:extLst>
          </p:cNvPr>
          <p:cNvSpPr txBox="1"/>
          <p:nvPr/>
        </p:nvSpPr>
        <p:spPr>
          <a:xfrm>
            <a:off x="1945036" y="1151858"/>
            <a:ext cx="31797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operation sequence</a:t>
            </a: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BC240-EF1D-DD23-9C11-73E1A4981E63}"/>
              </a:ext>
            </a:extLst>
          </p:cNvPr>
          <p:cNvSpPr txBox="1"/>
          <p:nvPr/>
        </p:nvSpPr>
        <p:spPr>
          <a:xfrm>
            <a:off x="7325528" y="1189745"/>
            <a:ext cx="4132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 MHz RF layout and beam switching</a:t>
            </a: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894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ABB9A-6F00-D7E1-7F28-2A4C39017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FCFE54-9EDB-4C78-4637-568291A4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510" y="384176"/>
            <a:ext cx="10515600" cy="1325563"/>
          </a:xfrm>
        </p:spPr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power,  Q value, total  power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E48BA0-CD3D-C88B-9183-303F9A418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870" y="4284548"/>
            <a:ext cx="5504880" cy="1687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DE417-9916-D17E-11D2-A18BC005D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165" y="2235925"/>
            <a:ext cx="3700045" cy="119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1F626-3B46-BB96-F83C-009BD91B8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5" y="2546236"/>
            <a:ext cx="3455616" cy="367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9AEF90-2FD9-BBC0-87E8-883289952988}"/>
              </a:ext>
            </a:extLst>
          </p:cNvPr>
          <p:cNvSpPr txBox="1"/>
          <p:nvPr/>
        </p:nvSpPr>
        <p:spPr>
          <a:xfrm>
            <a:off x="9332728" y="610449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(from M. Seidel, ORE)</a:t>
            </a:r>
          </a:p>
        </p:txBody>
      </p:sp>
    </p:spTree>
    <p:extLst>
      <p:ext uri="{BB962C8B-B14F-4D97-AF65-F5344CB8AC3E}">
        <p14:creationId xmlns:p14="http://schemas.microsoft.com/office/powerpoint/2010/main" val="2462932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4068F0-1782-1282-916B-5F3DD99F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37" y="857612"/>
            <a:ext cx="8197672" cy="5142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703C2-6AFB-1870-965D-0A687FDCD009}"/>
              </a:ext>
            </a:extLst>
          </p:cNvPr>
          <p:cNvSpPr txBox="1"/>
          <p:nvPr/>
        </p:nvSpPr>
        <p:spPr>
          <a:xfrm>
            <a:off x="600798" y="6033289"/>
            <a:ext cx="10799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best possible COP factor derived from Carnot efficiency is shown together with a range of practically achievable COP. The two points from LHC are taken from Claudet et al. (2013).         (M. Seidel, ORE)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D6EC4D-A441-F89F-9215-4C69688D2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695"/>
          <a:stretch>
            <a:fillRect/>
          </a:stretch>
        </p:blipFill>
        <p:spPr>
          <a:xfrm>
            <a:off x="600798" y="2529611"/>
            <a:ext cx="2161009" cy="899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55F7C4-7378-A3E1-3A38-A09B930334CE}"/>
              </a:ext>
            </a:extLst>
          </p:cNvPr>
          <p:cNvSpPr txBox="1"/>
          <p:nvPr/>
        </p:nvSpPr>
        <p:spPr>
          <a:xfrm>
            <a:off x="462574" y="208653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ideal COP (Carnot):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FBDF2-5007-9251-3A9C-7D2AAB11F379}"/>
              </a:ext>
            </a:extLst>
          </p:cNvPr>
          <p:cNvSpPr txBox="1"/>
          <p:nvPr/>
        </p:nvSpPr>
        <p:spPr>
          <a:xfrm>
            <a:off x="227521" y="1130307"/>
            <a:ext cx="30703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coefficient of performance (COP) relates applied work to the removed heat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DB1AC0-940D-ED5E-1194-EB08803AF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588" y="-195256"/>
            <a:ext cx="10515600" cy="1325563"/>
          </a:xfrm>
        </p:spPr>
        <p:txBody>
          <a:bodyPr/>
          <a:lstStyle/>
          <a:p>
            <a:r>
              <a:rPr lang="en-US" dirty="0"/>
              <a:t>cryogenic efficiency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D06963-555F-9DE3-4715-5E6C387B0317}"/>
              </a:ext>
            </a:extLst>
          </p:cNvPr>
          <p:cNvSpPr txBox="1">
            <a:spLocks/>
          </p:cNvSpPr>
          <p:nvPr/>
        </p:nvSpPr>
        <p:spPr>
          <a:xfrm>
            <a:off x="306572" y="-58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4.2 cryogenics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E770A-973D-BF87-2D7A-2AC88D232D63}"/>
              </a:ext>
            </a:extLst>
          </p:cNvPr>
          <p:cNvSpPr txBox="1"/>
          <p:nvPr/>
        </p:nvSpPr>
        <p:spPr>
          <a:xfrm>
            <a:off x="561686" y="3549654"/>
            <a:ext cx="22392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Carnot efficiency = maximum possible thermal efficiency for any heat engine operating between two temperatures</a:t>
            </a:r>
          </a:p>
        </p:txBody>
      </p:sp>
    </p:spTree>
    <p:extLst>
      <p:ext uri="{BB962C8B-B14F-4D97-AF65-F5344CB8AC3E}">
        <p14:creationId xmlns:p14="http://schemas.microsoft.com/office/powerpoint/2010/main" val="211323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1086D2-132E-C41D-7650-4CD8E3674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285916"/>
            <a:ext cx="9828785" cy="4014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628D14-A309-3047-F66B-F04CB89B4F6C}"/>
              </a:ext>
            </a:extLst>
          </p:cNvPr>
          <p:cNvSpPr txBox="1"/>
          <p:nvPr/>
        </p:nvSpPr>
        <p:spPr>
          <a:xfrm>
            <a:off x="942975" y="384176"/>
            <a:ext cx="915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Basic power flow for the FCC-ee SRF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18CD3-FD13-8743-917C-41F9C924AE4A}"/>
              </a:ext>
            </a:extLst>
          </p:cNvPr>
          <p:cNvSpPr txBox="1"/>
          <p:nvPr/>
        </p:nvSpPr>
        <p:spPr>
          <a:xfrm>
            <a:off x="9332728" y="610449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(from M. Seidel, ORE)</a:t>
            </a:r>
          </a:p>
        </p:txBody>
      </p:sp>
    </p:spTree>
    <p:extLst>
      <p:ext uri="{BB962C8B-B14F-4D97-AF65-F5344CB8AC3E}">
        <p14:creationId xmlns:p14="http://schemas.microsoft.com/office/powerpoint/2010/main" val="3232037020"/>
      </p:ext>
    </p:extLst>
  </p:cSld>
  <p:clrMapOvr>
    <a:masterClrMapping/>
  </p:clrMapOvr>
  <p:transition spd="slow"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9D05E6-7B9F-47FC-0E21-1571DAE0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DC91C-18B3-0516-06A8-92A1ACADEDE3}"/>
              </a:ext>
            </a:extLst>
          </p:cNvPr>
          <p:cNvSpPr txBox="1"/>
          <p:nvPr/>
        </p:nvSpPr>
        <p:spPr>
          <a:xfrm>
            <a:off x="197829" y="6219628"/>
            <a:ext cx="14151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Syratchev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E135C-D495-BD7C-3F31-EAE78749D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390983"/>
            <a:ext cx="7579589" cy="43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50BBC4-F84C-CF3A-740B-96B0770A8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52" y="1511523"/>
            <a:ext cx="7796137" cy="3852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1AEB93-42CB-CE14-1A15-0F7C96601B1C}"/>
              </a:ext>
            </a:extLst>
          </p:cNvPr>
          <p:cNvSpPr txBox="1"/>
          <p:nvPr/>
        </p:nvSpPr>
        <p:spPr>
          <a:xfrm>
            <a:off x="274295" y="764406"/>
            <a:ext cx="116072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dirty="0">
                <a:solidFill>
                  <a:srgbClr val="0F124A"/>
                </a:solidFill>
                <a:latin typeface="Calibri" panose="020F0502020204030204"/>
              </a:rPr>
              <a:t>e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fficiency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GB" sz="3600" b="0" i="0" u="sng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F86A5-7145-37D9-D141-6821B0D3D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406" y="23093"/>
            <a:ext cx="2041593" cy="240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3AFE5D-2BB2-9F04-355E-8EC529520C73}"/>
              </a:ext>
            </a:extLst>
          </p:cNvPr>
          <p:cNvSpPr txBox="1"/>
          <p:nvPr/>
        </p:nvSpPr>
        <p:spPr>
          <a:xfrm>
            <a:off x="5899151" y="6043654"/>
            <a:ext cx="910272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Very efficient: &gt;90%, 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 Voltage: &lt;50kV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Compact: ~ 1m</a:t>
            </a:r>
            <a:r>
              <a:rPr kumimoji="0" lang="en-US" sz="2133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Cost effective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w.r.t.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klystron)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A03DD-D79A-D796-DBA0-5417226B3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305" y="5540651"/>
            <a:ext cx="865707" cy="10790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8BB35D-4D14-7B8C-F581-08B060A917B0}"/>
              </a:ext>
            </a:extLst>
          </p:cNvPr>
          <p:cNvSpPr txBox="1">
            <a:spLocks/>
          </p:cNvSpPr>
          <p:nvPr/>
        </p:nvSpPr>
        <p:spPr>
          <a:xfrm>
            <a:off x="190500" y="52624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kern="0" dirty="0"/>
              <a:t>4.3 RF power sources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1603562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0196" y="922136"/>
            <a:ext cx="90178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continually supplying circulating beam with </a:t>
            </a:r>
          </a:p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GB" sz="3200" b="0" i="1" u="none" strike="noStrike" kern="120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=100 MW power (SR losses) requires 	</a:t>
            </a:r>
          </a:p>
          <a:p>
            <a:pPr marL="0" marR="0" lvl="0" indent="0" algn="l" defTabSz="35242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wall-plug power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GB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</a:t>
            </a:r>
            <a:r>
              <a:rPr kumimoji="0" lang="en-GB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GB" sz="32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r>
              <a:rPr kumimoji="0" lang="en-GB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RF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35242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with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=conversion efficiency wall-plug → beam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0850" y="3976944"/>
            <a:ext cx="90364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target: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r>
              <a:rPr kumimoji="0" lang="en-GB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RF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≥7</a:t>
            </a:r>
            <a:r>
              <a:rPr lang="en-GB" sz="3200" dirty="0">
                <a:solidFill>
                  <a:srgbClr val="0000FF"/>
                </a:solidFill>
                <a:latin typeface="Arial"/>
              </a:rPr>
              <a:t>5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1" y="4912303"/>
            <a:ext cx="85320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 cw RF systems for storage rings are more efficient than those for pulsed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12CA5-99EA-E2D5-C08E-AECC98B84DEC}"/>
              </a:ext>
            </a:extLst>
          </p:cNvPr>
          <p:cNvSpPr txBox="1"/>
          <p:nvPr/>
        </p:nvSpPr>
        <p:spPr>
          <a:xfrm>
            <a:off x="1049965" y="100514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power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2483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>
            <a:extLst>
              <a:ext uri="{FF2B5EF4-FFF2-40B4-BE49-F238E27FC236}">
                <a16:creationId xmlns:a16="http://schemas.microsoft.com/office/drawing/2014/main" id="{457BE7DA-F281-34C2-1AE3-A24F8C23D2BA}"/>
              </a:ext>
            </a:extLst>
          </p:cNvPr>
          <p:cNvSpPr/>
          <p:nvPr/>
        </p:nvSpPr>
        <p:spPr>
          <a:xfrm>
            <a:off x="4702315" y="1420528"/>
            <a:ext cx="144016" cy="792088"/>
          </a:xfrm>
          <a:prstGeom prst="arc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7E5543-E418-0921-29E2-946821D19BF7}"/>
              </a:ext>
            </a:extLst>
          </p:cNvPr>
          <p:cNvGrpSpPr/>
          <p:nvPr/>
        </p:nvGrpSpPr>
        <p:grpSpPr>
          <a:xfrm flipV="1">
            <a:off x="4708659" y="1543135"/>
            <a:ext cx="181857" cy="792088"/>
            <a:chOff x="1907704" y="1412776"/>
            <a:chExt cx="181857" cy="792088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3597F2BD-0ABE-B2F1-5369-FDE70AFFF849}"/>
                </a:ext>
              </a:extLst>
            </p:cNvPr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C16E7FD3-2E48-85BF-B6E8-A075D16B384D}"/>
                </a:ext>
              </a:extLst>
            </p:cNvPr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AEB4A9-745D-9B22-EC19-4EC4CE7669EB}"/>
              </a:ext>
            </a:extLst>
          </p:cNvPr>
          <p:cNvGrpSpPr/>
          <p:nvPr/>
        </p:nvGrpSpPr>
        <p:grpSpPr>
          <a:xfrm>
            <a:off x="4853366" y="1390735"/>
            <a:ext cx="181857" cy="792088"/>
            <a:chOff x="1907704" y="1412776"/>
            <a:chExt cx="181857" cy="792088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7A17E442-DB20-A722-10D5-AB3CFE56037E}"/>
                </a:ext>
              </a:extLst>
            </p:cNvPr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43AC16C-CEA3-6225-CCFD-5321F32EB730}"/>
                </a:ext>
              </a:extLst>
            </p:cNvPr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449002-0221-F57A-B041-500931D39345}"/>
              </a:ext>
            </a:extLst>
          </p:cNvPr>
          <p:cNvGrpSpPr/>
          <p:nvPr/>
        </p:nvGrpSpPr>
        <p:grpSpPr>
          <a:xfrm flipV="1">
            <a:off x="4846331" y="1543135"/>
            <a:ext cx="181857" cy="792088"/>
            <a:chOff x="1907704" y="1412776"/>
            <a:chExt cx="181857" cy="792088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0A3AD04-4420-E9FC-A9F1-14EF4004ED4F}"/>
                </a:ext>
              </a:extLst>
            </p:cNvPr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F148E41F-D9F1-F3DF-72C6-518849132019}"/>
                </a:ext>
              </a:extLst>
            </p:cNvPr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B1BFA4-08B8-5308-608D-AB068824CB18}"/>
              </a:ext>
            </a:extLst>
          </p:cNvPr>
          <p:cNvGrpSpPr/>
          <p:nvPr/>
        </p:nvGrpSpPr>
        <p:grpSpPr>
          <a:xfrm>
            <a:off x="6192113" y="1399045"/>
            <a:ext cx="4284455" cy="969040"/>
            <a:chOff x="5086294" y="773187"/>
            <a:chExt cx="4284455" cy="9690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5AF866-B151-D2C5-D783-8EA31F824104}"/>
                </a:ext>
              </a:extLst>
            </p:cNvPr>
            <p:cNvGrpSpPr/>
            <p:nvPr/>
          </p:nvGrpSpPr>
          <p:grpSpPr>
            <a:xfrm>
              <a:off x="5385497" y="791601"/>
              <a:ext cx="327913" cy="944488"/>
              <a:chOff x="1922432" y="1565176"/>
              <a:chExt cx="327913" cy="944488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A967EB34-781D-4B2C-8642-4BAAC521F3EE}"/>
                  </a:ext>
                </a:extLst>
              </p:cNvPr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B1E442E3-5656-4F6D-8B23-F34E78ADD37F}"/>
                    </a:ext>
                  </a:extLst>
                </p:cNvPr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40" name="Arc 239">
                    <a:extLst>
                      <a:ext uri="{FF2B5EF4-FFF2-40B4-BE49-F238E27FC236}">
                        <a16:creationId xmlns:a16="http://schemas.microsoft.com/office/drawing/2014/main" id="{8B108A00-55EC-AC08-6D7E-165A976E4E2C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1" name="Arc 240">
                    <a:extLst>
                      <a:ext uri="{FF2B5EF4-FFF2-40B4-BE49-F238E27FC236}">
                        <a16:creationId xmlns:a16="http://schemas.microsoft.com/office/drawing/2014/main" id="{64FB9004-119B-F3C1-DD3C-60F3FA513983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CD3C3A0C-077E-7648-B4F6-E37CD2B296B7}"/>
                    </a:ext>
                  </a:extLst>
                </p:cNvPr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38" name="Arc 237">
                    <a:extLst>
                      <a:ext uri="{FF2B5EF4-FFF2-40B4-BE49-F238E27FC236}">
                        <a16:creationId xmlns:a16="http://schemas.microsoft.com/office/drawing/2014/main" id="{6637B2EF-156A-6618-1EAD-FBFE71C0BF33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9" name="Arc 238">
                    <a:extLst>
                      <a:ext uri="{FF2B5EF4-FFF2-40B4-BE49-F238E27FC236}">
                        <a16:creationId xmlns:a16="http://schemas.microsoft.com/office/drawing/2014/main" id="{7990AD98-9158-907F-B827-5592A5AEA4EF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9BE3C003-8ED6-A486-133B-CC8C2834A951}"/>
                  </a:ext>
                </a:extLst>
              </p:cNvPr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1F6E8821-A925-06E5-4F75-BD2985C325A4}"/>
                    </a:ext>
                  </a:extLst>
                </p:cNvPr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34" name="Arc 233">
                    <a:extLst>
                      <a:ext uri="{FF2B5EF4-FFF2-40B4-BE49-F238E27FC236}">
                        <a16:creationId xmlns:a16="http://schemas.microsoft.com/office/drawing/2014/main" id="{41A9FB40-20AF-25B6-77F3-D030F412321E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5" name="Arc 234">
                    <a:extLst>
                      <a:ext uri="{FF2B5EF4-FFF2-40B4-BE49-F238E27FC236}">
                        <a16:creationId xmlns:a16="http://schemas.microsoft.com/office/drawing/2014/main" id="{C836E1A7-C2CB-D23C-C7CA-8D885052BC15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E4400A1E-1515-CF1D-AB76-AD8BD6A19ACA}"/>
                    </a:ext>
                  </a:extLst>
                </p:cNvPr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32" name="Arc 231">
                    <a:extLst>
                      <a:ext uri="{FF2B5EF4-FFF2-40B4-BE49-F238E27FC236}">
                        <a16:creationId xmlns:a16="http://schemas.microsoft.com/office/drawing/2014/main" id="{9754BFA5-B716-FE1E-C5CD-12ED3FCCA1B8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3" name="Arc 232">
                    <a:extLst>
                      <a:ext uri="{FF2B5EF4-FFF2-40B4-BE49-F238E27FC236}">
                        <a16:creationId xmlns:a16="http://schemas.microsoft.com/office/drawing/2014/main" id="{4B40EDC1-E7FC-F1A8-A3A4-11E2D4FD2FF6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560F06-C575-1F15-249D-6F9A216E1963}"/>
                </a:ext>
              </a:extLst>
            </p:cNvPr>
            <p:cNvGrpSpPr/>
            <p:nvPr/>
          </p:nvGrpSpPr>
          <p:grpSpPr>
            <a:xfrm>
              <a:off x="5656769" y="782394"/>
              <a:ext cx="327913" cy="944488"/>
              <a:chOff x="1922432" y="1565176"/>
              <a:chExt cx="327913" cy="944488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ABCA6574-0795-BA27-917B-49271A3EAB83}"/>
                  </a:ext>
                </a:extLst>
              </p:cNvPr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AF0CFFA-5709-A740-1971-CD2AD6374EF3}"/>
                    </a:ext>
                  </a:extLst>
                </p:cNvPr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26" name="Arc 225">
                    <a:extLst>
                      <a:ext uri="{FF2B5EF4-FFF2-40B4-BE49-F238E27FC236}">
                        <a16:creationId xmlns:a16="http://schemas.microsoft.com/office/drawing/2014/main" id="{01890264-350B-D9CF-3CCA-BD31F4CC96F2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7" name="Arc 226">
                    <a:extLst>
                      <a:ext uri="{FF2B5EF4-FFF2-40B4-BE49-F238E27FC236}">
                        <a16:creationId xmlns:a16="http://schemas.microsoft.com/office/drawing/2014/main" id="{38BE6DC6-012E-251D-1D0A-0F13459F1AE2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9D138D51-055F-DBA5-D93F-5FAAE58E43ED}"/>
                    </a:ext>
                  </a:extLst>
                </p:cNvPr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24" name="Arc 223">
                    <a:extLst>
                      <a:ext uri="{FF2B5EF4-FFF2-40B4-BE49-F238E27FC236}">
                        <a16:creationId xmlns:a16="http://schemas.microsoft.com/office/drawing/2014/main" id="{EAC18184-4016-9DD6-AA16-4C15CB175B49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5" name="Arc 224">
                    <a:extLst>
                      <a:ext uri="{FF2B5EF4-FFF2-40B4-BE49-F238E27FC236}">
                        <a16:creationId xmlns:a16="http://schemas.microsoft.com/office/drawing/2014/main" id="{69B2BCA8-A99B-245E-4A32-6683CD961EDC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93CAADAD-1377-A51F-B571-2AE7E4D55B6D}"/>
                  </a:ext>
                </a:extLst>
              </p:cNvPr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7E5F5906-B89D-ED3B-3FDB-E4883A54B437}"/>
                    </a:ext>
                  </a:extLst>
                </p:cNvPr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20" name="Arc 219">
                    <a:extLst>
                      <a:ext uri="{FF2B5EF4-FFF2-40B4-BE49-F238E27FC236}">
                        <a16:creationId xmlns:a16="http://schemas.microsoft.com/office/drawing/2014/main" id="{6759E7B1-5F2F-6E67-0A98-E485565E18E9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1" name="Arc 220">
                    <a:extLst>
                      <a:ext uri="{FF2B5EF4-FFF2-40B4-BE49-F238E27FC236}">
                        <a16:creationId xmlns:a16="http://schemas.microsoft.com/office/drawing/2014/main" id="{5C6C69CA-824E-8237-5DA3-9771363D98E3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28C7DBE8-DA5E-845F-5893-73F7C1C539CA}"/>
                    </a:ext>
                  </a:extLst>
                </p:cNvPr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18" name="Arc 217">
                    <a:extLst>
                      <a:ext uri="{FF2B5EF4-FFF2-40B4-BE49-F238E27FC236}">
                        <a16:creationId xmlns:a16="http://schemas.microsoft.com/office/drawing/2014/main" id="{5F1278E5-0791-2BF9-8B02-36EBE783EEF8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9" name="Arc 218">
                    <a:extLst>
                      <a:ext uri="{FF2B5EF4-FFF2-40B4-BE49-F238E27FC236}">
                        <a16:creationId xmlns:a16="http://schemas.microsoft.com/office/drawing/2014/main" id="{A8254579-758C-D38E-3191-4BD3B510FBEA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11C7181-EDE2-56A3-4B7F-C8C9A14E286E}"/>
                </a:ext>
              </a:extLst>
            </p:cNvPr>
            <p:cNvGrpSpPr/>
            <p:nvPr/>
          </p:nvGrpSpPr>
          <p:grpSpPr>
            <a:xfrm>
              <a:off x="5086294" y="785463"/>
              <a:ext cx="327913" cy="944488"/>
              <a:chOff x="1922432" y="1565176"/>
              <a:chExt cx="327913" cy="944488"/>
            </a:xfrm>
          </p:grpSpPr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1E8D7837-F6EB-0472-4D09-40E0B6115CF0}"/>
                  </a:ext>
                </a:extLst>
              </p:cNvPr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F46BCD48-6DFF-FB0E-1A85-3AC3A6D3EE70}"/>
                    </a:ext>
                  </a:extLst>
                </p:cNvPr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12" name="Arc 211">
                    <a:extLst>
                      <a:ext uri="{FF2B5EF4-FFF2-40B4-BE49-F238E27FC236}">
                        <a16:creationId xmlns:a16="http://schemas.microsoft.com/office/drawing/2014/main" id="{99721132-1B3B-D9C0-BCBA-2408213D9633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3" name="Arc 212">
                    <a:extLst>
                      <a:ext uri="{FF2B5EF4-FFF2-40B4-BE49-F238E27FC236}">
                        <a16:creationId xmlns:a16="http://schemas.microsoft.com/office/drawing/2014/main" id="{023EBDFA-7A10-080F-FA71-FE588A22885E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1DAE2221-7C64-BD08-6FC9-1CD917CA9081}"/>
                    </a:ext>
                  </a:extLst>
                </p:cNvPr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10" name="Arc 209">
                    <a:extLst>
                      <a:ext uri="{FF2B5EF4-FFF2-40B4-BE49-F238E27FC236}">
                        <a16:creationId xmlns:a16="http://schemas.microsoft.com/office/drawing/2014/main" id="{D4914C97-8C32-6E4C-A20D-D932A0AFB23D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1" name="Arc 210">
                    <a:extLst>
                      <a:ext uri="{FF2B5EF4-FFF2-40B4-BE49-F238E27FC236}">
                        <a16:creationId xmlns:a16="http://schemas.microsoft.com/office/drawing/2014/main" id="{AEB74958-A301-AC6A-D08F-073EAECC9C94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79F9BDBD-4B3F-A8FE-D2D8-C4A633C4B186}"/>
                  </a:ext>
                </a:extLst>
              </p:cNvPr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62216B49-DC1A-54ED-0AB8-FAACCD28DEE6}"/>
                    </a:ext>
                  </a:extLst>
                </p:cNvPr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06" name="Arc 205">
                    <a:extLst>
                      <a:ext uri="{FF2B5EF4-FFF2-40B4-BE49-F238E27FC236}">
                        <a16:creationId xmlns:a16="http://schemas.microsoft.com/office/drawing/2014/main" id="{5FFA6CB0-D52A-F748-D5E9-C802E6DDE8CD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7" name="Arc 206">
                    <a:extLst>
                      <a:ext uri="{FF2B5EF4-FFF2-40B4-BE49-F238E27FC236}">
                        <a16:creationId xmlns:a16="http://schemas.microsoft.com/office/drawing/2014/main" id="{86E05701-546D-2CC6-EEEE-39BCC4870224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7B2115CC-C0E4-4800-9145-3E05A14FCEBD}"/>
                    </a:ext>
                  </a:extLst>
                </p:cNvPr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04" name="Arc 203">
                    <a:extLst>
                      <a:ext uri="{FF2B5EF4-FFF2-40B4-BE49-F238E27FC236}">
                        <a16:creationId xmlns:a16="http://schemas.microsoft.com/office/drawing/2014/main" id="{932576AA-74F0-3893-A2F9-45F13BEDB45E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5" name="Arc 204">
                    <a:extLst>
                      <a:ext uri="{FF2B5EF4-FFF2-40B4-BE49-F238E27FC236}">
                        <a16:creationId xmlns:a16="http://schemas.microsoft.com/office/drawing/2014/main" id="{3E31426E-CAD2-8496-4484-9D3D4ADBBCBF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3DD97CE-B6C4-4394-CBE7-B692107844E0}"/>
                </a:ext>
              </a:extLst>
            </p:cNvPr>
            <p:cNvGrpSpPr/>
            <p:nvPr/>
          </p:nvGrpSpPr>
          <p:grpSpPr>
            <a:xfrm>
              <a:off x="5955560" y="773187"/>
              <a:ext cx="1169660" cy="953695"/>
              <a:chOff x="2505324" y="1784569"/>
              <a:chExt cx="1169660" cy="953695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B2EC197F-9C5E-D114-E496-7EEC979E4662}"/>
                  </a:ext>
                </a:extLst>
              </p:cNvPr>
              <p:cNvGrpSpPr/>
              <p:nvPr/>
            </p:nvGrpSpPr>
            <p:grpSpPr>
              <a:xfrm>
                <a:off x="3075799" y="17937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01CC9D10-B78E-1C77-1532-AE020786FB59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94" name="Group 193">
                    <a:extLst>
                      <a:ext uri="{FF2B5EF4-FFF2-40B4-BE49-F238E27FC236}">
                        <a16:creationId xmlns:a16="http://schemas.microsoft.com/office/drawing/2014/main" id="{CBCDB481-92A9-5498-55E5-D3E79C1A2225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98" name="Arc 197">
                      <a:extLst>
                        <a:ext uri="{FF2B5EF4-FFF2-40B4-BE49-F238E27FC236}">
                          <a16:creationId xmlns:a16="http://schemas.microsoft.com/office/drawing/2014/main" id="{BDB51C6F-F2BE-CE16-A3ED-C78C5006D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9" name="Arc 198">
                      <a:extLst>
                        <a:ext uri="{FF2B5EF4-FFF2-40B4-BE49-F238E27FC236}">
                          <a16:creationId xmlns:a16="http://schemas.microsoft.com/office/drawing/2014/main" id="{FD4BDA3C-3298-A8B8-91A7-3BEC2515663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37678C5B-6CD7-5437-8D73-82C18637BABC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96" name="Arc 195">
                      <a:extLst>
                        <a:ext uri="{FF2B5EF4-FFF2-40B4-BE49-F238E27FC236}">
                          <a16:creationId xmlns:a16="http://schemas.microsoft.com/office/drawing/2014/main" id="{B0157D0B-2015-EF16-9DE7-43CCBBBE8C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7" name="Arc 196">
                      <a:extLst>
                        <a:ext uri="{FF2B5EF4-FFF2-40B4-BE49-F238E27FC236}">
                          <a16:creationId xmlns:a16="http://schemas.microsoft.com/office/drawing/2014/main" id="{6A85DB9D-3AA2-DA83-F53D-0A67DBE6CEC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C688C7C7-F008-FA40-B45C-CA98C312F96A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88" name="Group 187">
                    <a:extLst>
                      <a:ext uri="{FF2B5EF4-FFF2-40B4-BE49-F238E27FC236}">
                        <a16:creationId xmlns:a16="http://schemas.microsoft.com/office/drawing/2014/main" id="{33E13609-DDB3-7DFD-EE64-EEA47971FEA4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92" name="Arc 191">
                      <a:extLst>
                        <a:ext uri="{FF2B5EF4-FFF2-40B4-BE49-F238E27FC236}">
                          <a16:creationId xmlns:a16="http://schemas.microsoft.com/office/drawing/2014/main" id="{18D56DCF-E4C2-D337-C1E0-571E8D410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3" name="Arc 192">
                      <a:extLst>
                        <a:ext uri="{FF2B5EF4-FFF2-40B4-BE49-F238E27FC236}">
                          <a16:creationId xmlns:a16="http://schemas.microsoft.com/office/drawing/2014/main" id="{B68D3A07-71D2-E131-1083-0BFCBDD15A8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89" name="Group 188">
                    <a:extLst>
                      <a:ext uri="{FF2B5EF4-FFF2-40B4-BE49-F238E27FC236}">
                        <a16:creationId xmlns:a16="http://schemas.microsoft.com/office/drawing/2014/main" id="{1EE0001D-1300-6B7C-34B7-C8A0461469A0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90" name="Arc 189">
                      <a:extLst>
                        <a:ext uri="{FF2B5EF4-FFF2-40B4-BE49-F238E27FC236}">
                          <a16:creationId xmlns:a16="http://schemas.microsoft.com/office/drawing/2014/main" id="{71F8CAC4-9BDC-2696-5844-F828F11BC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1" name="Arc 190">
                      <a:extLst>
                        <a:ext uri="{FF2B5EF4-FFF2-40B4-BE49-F238E27FC236}">
                          <a16:creationId xmlns:a16="http://schemas.microsoft.com/office/drawing/2014/main" id="{96C46008-1546-BEF6-B8F5-004BA9EC45A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48AC05C7-6945-FF77-39EE-2962FD53285D}"/>
                  </a:ext>
                </a:extLst>
              </p:cNvPr>
              <p:cNvGrpSpPr/>
              <p:nvPr/>
            </p:nvGrpSpPr>
            <p:grpSpPr>
              <a:xfrm>
                <a:off x="3347071" y="1784569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67161148-AF46-FD63-4C50-29FDE6553115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04043689-F4B4-2734-EFF5-4CC5964401ED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84" name="Arc 183">
                      <a:extLst>
                        <a:ext uri="{FF2B5EF4-FFF2-40B4-BE49-F238E27FC236}">
                          <a16:creationId xmlns:a16="http://schemas.microsoft.com/office/drawing/2014/main" id="{CE151558-C1BE-F174-DBA7-2E38CE950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5" name="Arc 184">
                      <a:extLst>
                        <a:ext uri="{FF2B5EF4-FFF2-40B4-BE49-F238E27FC236}">
                          <a16:creationId xmlns:a16="http://schemas.microsoft.com/office/drawing/2014/main" id="{D4018001-EDA8-AD2A-679D-02B3CD3DBCE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7B94224D-6953-7513-56E3-4940FD22D237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82" name="Arc 181">
                      <a:extLst>
                        <a:ext uri="{FF2B5EF4-FFF2-40B4-BE49-F238E27FC236}">
                          <a16:creationId xmlns:a16="http://schemas.microsoft.com/office/drawing/2014/main" id="{545EB615-CED8-36BA-567D-9247D52C29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3" name="Arc 182">
                      <a:extLst>
                        <a:ext uri="{FF2B5EF4-FFF2-40B4-BE49-F238E27FC236}">
                          <a16:creationId xmlns:a16="http://schemas.microsoft.com/office/drawing/2014/main" id="{A52BBFBF-5905-6E66-41C6-184DB8D37C6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B6AE9996-921A-E8A4-0F2E-063B1801E399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63C97E48-CBE8-4694-B90F-4184D8A5C274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78" name="Arc 177">
                      <a:extLst>
                        <a:ext uri="{FF2B5EF4-FFF2-40B4-BE49-F238E27FC236}">
                          <a16:creationId xmlns:a16="http://schemas.microsoft.com/office/drawing/2014/main" id="{6734F09F-86B3-0277-8A57-306B8A622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9" name="Arc 178">
                      <a:extLst>
                        <a:ext uri="{FF2B5EF4-FFF2-40B4-BE49-F238E27FC236}">
                          <a16:creationId xmlns:a16="http://schemas.microsoft.com/office/drawing/2014/main" id="{D78A29C1-0BA7-FBB4-7BA8-FD9763C0971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8DADA695-429A-D235-523D-BB31FC293A19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76" name="Arc 175">
                      <a:extLst>
                        <a:ext uri="{FF2B5EF4-FFF2-40B4-BE49-F238E27FC236}">
                          <a16:creationId xmlns:a16="http://schemas.microsoft.com/office/drawing/2014/main" id="{64CCC255-8FE9-FFD5-5B48-CF2D35162A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7" name="Arc 176">
                      <a:extLst>
                        <a:ext uri="{FF2B5EF4-FFF2-40B4-BE49-F238E27FC236}">
                          <a16:creationId xmlns:a16="http://schemas.microsoft.com/office/drawing/2014/main" id="{5D4F3822-1953-2AC1-FDDE-C422B4DE69C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2F8CF72D-5C9B-2FE1-2884-F43EE8F5FB8D}"/>
                  </a:ext>
                </a:extLst>
              </p:cNvPr>
              <p:cNvGrpSpPr/>
              <p:nvPr/>
            </p:nvGrpSpPr>
            <p:grpSpPr>
              <a:xfrm>
                <a:off x="2505324" y="1790707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AD82B714-ACC7-0CEE-A5A2-D48A245D5F6E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830D4CBC-021F-68D6-6AA8-06596F204169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70" name="Arc 169">
                      <a:extLst>
                        <a:ext uri="{FF2B5EF4-FFF2-40B4-BE49-F238E27FC236}">
                          <a16:creationId xmlns:a16="http://schemas.microsoft.com/office/drawing/2014/main" id="{FB7ABA1B-C78C-E666-E98A-0C746294E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1" name="Arc 170">
                      <a:extLst>
                        <a:ext uri="{FF2B5EF4-FFF2-40B4-BE49-F238E27FC236}">
                          <a16:creationId xmlns:a16="http://schemas.microsoft.com/office/drawing/2014/main" id="{0F3E8211-8CE4-DFEF-57D0-DAC1810E782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9ACC0DBC-14D2-CC50-F9E6-8C2F43662565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68" name="Arc 167">
                      <a:extLst>
                        <a:ext uri="{FF2B5EF4-FFF2-40B4-BE49-F238E27FC236}">
                          <a16:creationId xmlns:a16="http://schemas.microsoft.com/office/drawing/2014/main" id="{DF4B7835-F985-37C4-9691-8550C78507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9" name="Arc 168">
                      <a:extLst>
                        <a:ext uri="{FF2B5EF4-FFF2-40B4-BE49-F238E27FC236}">
                          <a16:creationId xmlns:a16="http://schemas.microsoft.com/office/drawing/2014/main" id="{560BE4F4-246A-43BE-11CE-782DCB635B8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F9B003F9-53C3-855D-3A10-5071A4C7F288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12F8187A-E619-BF5F-10F1-CFD95B6822BB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64" name="Arc 163">
                      <a:extLst>
                        <a:ext uri="{FF2B5EF4-FFF2-40B4-BE49-F238E27FC236}">
                          <a16:creationId xmlns:a16="http://schemas.microsoft.com/office/drawing/2014/main" id="{68A379F4-C946-0496-2863-765D3A9F6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5" name="Arc 164">
                      <a:extLst>
                        <a:ext uri="{FF2B5EF4-FFF2-40B4-BE49-F238E27FC236}">
                          <a16:creationId xmlns:a16="http://schemas.microsoft.com/office/drawing/2014/main" id="{58F68546-6E5E-D7B6-94F9-8053FBAD01D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43617C22-0727-2BB8-BA58-61428B955E03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62" name="Arc 161">
                      <a:extLst>
                        <a:ext uri="{FF2B5EF4-FFF2-40B4-BE49-F238E27FC236}">
                          <a16:creationId xmlns:a16="http://schemas.microsoft.com/office/drawing/2014/main" id="{9ED78EBE-BB3F-897C-BEF7-79E0718FF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3" name="Arc 162">
                      <a:extLst>
                        <a:ext uri="{FF2B5EF4-FFF2-40B4-BE49-F238E27FC236}">
                          <a16:creationId xmlns:a16="http://schemas.microsoft.com/office/drawing/2014/main" id="{1F29F676-8504-B2F4-47D8-5E4A7FD413A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F068968D-8F9B-0721-2BED-C843681AC587}"/>
                  </a:ext>
                </a:extLst>
              </p:cNvPr>
              <p:cNvGrpSpPr/>
              <p:nvPr/>
            </p:nvGrpSpPr>
            <p:grpSpPr>
              <a:xfrm>
                <a:off x="2776596" y="17937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3DF09C42-1681-0B52-9B45-E70F5A1EAA71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52" name="Group 151">
                    <a:extLst>
                      <a:ext uri="{FF2B5EF4-FFF2-40B4-BE49-F238E27FC236}">
                        <a16:creationId xmlns:a16="http://schemas.microsoft.com/office/drawing/2014/main" id="{333B7A61-E5D7-C3E6-A37B-91A923A1CBF4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56" name="Arc 155">
                      <a:extLst>
                        <a:ext uri="{FF2B5EF4-FFF2-40B4-BE49-F238E27FC236}">
                          <a16:creationId xmlns:a16="http://schemas.microsoft.com/office/drawing/2014/main" id="{3E099B50-DADB-B123-5171-0B0B0B085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7" name="Arc 156">
                      <a:extLst>
                        <a:ext uri="{FF2B5EF4-FFF2-40B4-BE49-F238E27FC236}">
                          <a16:creationId xmlns:a16="http://schemas.microsoft.com/office/drawing/2014/main" id="{40263782-CD42-0EDA-5AB5-B7D10F0016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53" name="Group 152">
                    <a:extLst>
                      <a:ext uri="{FF2B5EF4-FFF2-40B4-BE49-F238E27FC236}">
                        <a16:creationId xmlns:a16="http://schemas.microsoft.com/office/drawing/2014/main" id="{CFE5CF89-FF27-F743-2F4F-3A02D24065E2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54" name="Arc 153">
                      <a:extLst>
                        <a:ext uri="{FF2B5EF4-FFF2-40B4-BE49-F238E27FC236}">
                          <a16:creationId xmlns:a16="http://schemas.microsoft.com/office/drawing/2014/main" id="{79B4F318-68A7-C92A-A258-0BB21D4E3D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5" name="Arc 154">
                      <a:extLst>
                        <a:ext uri="{FF2B5EF4-FFF2-40B4-BE49-F238E27FC236}">
                          <a16:creationId xmlns:a16="http://schemas.microsoft.com/office/drawing/2014/main" id="{5556CFF8-44B2-6DD1-A687-70C1E7B339C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783FF7E8-2582-071A-DA7E-BFC903C7E056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1234E136-BE11-8548-EE24-1B61814C5351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50" name="Arc 149">
                      <a:extLst>
                        <a:ext uri="{FF2B5EF4-FFF2-40B4-BE49-F238E27FC236}">
                          <a16:creationId xmlns:a16="http://schemas.microsoft.com/office/drawing/2014/main" id="{6CA83D17-211F-BF54-ABEB-4F82CFFD51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1" name="Arc 150">
                      <a:extLst>
                        <a:ext uri="{FF2B5EF4-FFF2-40B4-BE49-F238E27FC236}">
                          <a16:creationId xmlns:a16="http://schemas.microsoft.com/office/drawing/2014/main" id="{B5835878-AF1E-F4C2-6E83-2766163F016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47" name="Group 146">
                    <a:extLst>
                      <a:ext uri="{FF2B5EF4-FFF2-40B4-BE49-F238E27FC236}">
                        <a16:creationId xmlns:a16="http://schemas.microsoft.com/office/drawing/2014/main" id="{A5BDD4E4-4F62-816A-067A-55AA353201F7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48" name="Arc 147">
                      <a:extLst>
                        <a:ext uri="{FF2B5EF4-FFF2-40B4-BE49-F238E27FC236}">
                          <a16:creationId xmlns:a16="http://schemas.microsoft.com/office/drawing/2014/main" id="{A540C436-F2F7-6D2E-8E39-A625FAB324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9" name="Arc 148">
                      <a:extLst>
                        <a:ext uri="{FF2B5EF4-FFF2-40B4-BE49-F238E27FC236}">
                          <a16:creationId xmlns:a16="http://schemas.microsoft.com/office/drawing/2014/main" id="{94B07206-BCBD-3A18-CB12-2ED03139BBD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7E1E0F-34DC-D8FF-C0AC-EE348CEDB20C}"/>
                </a:ext>
              </a:extLst>
            </p:cNvPr>
            <p:cNvGrpSpPr/>
            <p:nvPr/>
          </p:nvGrpSpPr>
          <p:grpSpPr>
            <a:xfrm>
              <a:off x="7060551" y="785463"/>
              <a:ext cx="2310198" cy="956764"/>
              <a:chOff x="1233085" y="1638307"/>
              <a:chExt cx="2310198" cy="95676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D24C0A5-802D-5AE0-2666-6E0DAA80916D}"/>
                  </a:ext>
                </a:extLst>
              </p:cNvPr>
              <p:cNvGrpSpPr/>
              <p:nvPr/>
            </p:nvGrpSpPr>
            <p:grpSpPr>
              <a:xfrm>
                <a:off x="1233085" y="1641376"/>
                <a:ext cx="1169660" cy="953695"/>
                <a:chOff x="1233085" y="1641376"/>
                <a:chExt cx="1169660" cy="953695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1BCE1CBD-4ACC-A7D9-5F3E-8F74526C6A02}"/>
                    </a:ext>
                  </a:extLst>
                </p:cNvPr>
                <p:cNvGrpSpPr/>
                <p:nvPr/>
              </p:nvGrpSpPr>
              <p:grpSpPr>
                <a:xfrm>
                  <a:off x="1803560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6F6AEBF4-4A26-DBF4-8D95-75F14EE07A43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34" name="Group 133">
                      <a:extLst>
                        <a:ext uri="{FF2B5EF4-FFF2-40B4-BE49-F238E27FC236}">
                          <a16:creationId xmlns:a16="http://schemas.microsoft.com/office/drawing/2014/main" id="{4E072830-DEEA-A629-6E92-0035BB3217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38" name="Arc 137">
                        <a:extLst>
                          <a:ext uri="{FF2B5EF4-FFF2-40B4-BE49-F238E27FC236}">
                            <a16:creationId xmlns:a16="http://schemas.microsoft.com/office/drawing/2014/main" id="{F9BAD8E8-259A-10C3-BB8A-747296E75C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39" name="Arc 138">
                        <a:extLst>
                          <a:ext uri="{FF2B5EF4-FFF2-40B4-BE49-F238E27FC236}">
                            <a16:creationId xmlns:a16="http://schemas.microsoft.com/office/drawing/2014/main" id="{B15D53E6-85E9-2065-753D-B176C2CC4FA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id="{89C70F9C-7F37-3EF6-1EB0-8A156BAB4105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36" name="Arc 135">
                        <a:extLst>
                          <a:ext uri="{FF2B5EF4-FFF2-40B4-BE49-F238E27FC236}">
                            <a16:creationId xmlns:a16="http://schemas.microsoft.com/office/drawing/2014/main" id="{F5F0DDF3-A210-6124-D494-3079B1BA35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37" name="Arc 136">
                        <a:extLst>
                          <a:ext uri="{FF2B5EF4-FFF2-40B4-BE49-F238E27FC236}">
                            <a16:creationId xmlns:a16="http://schemas.microsoft.com/office/drawing/2014/main" id="{EF234B3D-19B4-85D8-25C8-1EB40310C7E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D077B689-2325-4BC1-43A8-C4F8C0FAFDB3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28" name="Group 127">
                      <a:extLst>
                        <a:ext uri="{FF2B5EF4-FFF2-40B4-BE49-F238E27FC236}">
                          <a16:creationId xmlns:a16="http://schemas.microsoft.com/office/drawing/2014/main" id="{8DF26532-0D04-CBC0-D783-76FE279EC5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32" name="Arc 131">
                        <a:extLst>
                          <a:ext uri="{FF2B5EF4-FFF2-40B4-BE49-F238E27FC236}">
                            <a16:creationId xmlns:a16="http://schemas.microsoft.com/office/drawing/2014/main" id="{69D3C333-DD23-21D9-8060-2CCDB6A910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33" name="Arc 132">
                        <a:extLst>
                          <a:ext uri="{FF2B5EF4-FFF2-40B4-BE49-F238E27FC236}">
                            <a16:creationId xmlns:a16="http://schemas.microsoft.com/office/drawing/2014/main" id="{CB1F3115-767C-0D61-F4AD-0AB8D809084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29" name="Group 128">
                      <a:extLst>
                        <a:ext uri="{FF2B5EF4-FFF2-40B4-BE49-F238E27FC236}">
                          <a16:creationId xmlns:a16="http://schemas.microsoft.com/office/drawing/2014/main" id="{86144FC5-B378-9F7F-FF61-4772C80E2CA9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30" name="Arc 129">
                        <a:extLst>
                          <a:ext uri="{FF2B5EF4-FFF2-40B4-BE49-F238E27FC236}">
                            <a16:creationId xmlns:a16="http://schemas.microsoft.com/office/drawing/2014/main" id="{59416F3C-E331-7CF3-252C-B323AAA533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31" name="Arc 130">
                        <a:extLst>
                          <a:ext uri="{FF2B5EF4-FFF2-40B4-BE49-F238E27FC236}">
                            <a16:creationId xmlns:a16="http://schemas.microsoft.com/office/drawing/2014/main" id="{13076DE9-A685-1512-239F-1D6080E8745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F2925D89-A140-1742-A992-FCD51295A918}"/>
                    </a:ext>
                  </a:extLst>
                </p:cNvPr>
                <p:cNvGrpSpPr/>
                <p:nvPr/>
              </p:nvGrpSpPr>
              <p:grpSpPr>
                <a:xfrm>
                  <a:off x="2074832" y="16413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FEC200A6-A06C-191B-4702-C12CA965642F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2CC9A27D-D149-092E-6D53-26254D5E1E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24" name="Arc 123">
                        <a:extLst>
                          <a:ext uri="{FF2B5EF4-FFF2-40B4-BE49-F238E27FC236}">
                            <a16:creationId xmlns:a16="http://schemas.microsoft.com/office/drawing/2014/main" id="{EA9C43D8-6BAB-F7F1-7A34-AA153BF405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25" name="Arc 124">
                        <a:extLst>
                          <a:ext uri="{FF2B5EF4-FFF2-40B4-BE49-F238E27FC236}">
                            <a16:creationId xmlns:a16="http://schemas.microsoft.com/office/drawing/2014/main" id="{A2298078-D877-075D-ED83-A81E526436E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03E8713D-37A0-CED1-8CB1-A924D560D913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22" name="Arc 121">
                        <a:extLst>
                          <a:ext uri="{FF2B5EF4-FFF2-40B4-BE49-F238E27FC236}">
                            <a16:creationId xmlns:a16="http://schemas.microsoft.com/office/drawing/2014/main" id="{81C0F943-2391-D8FB-BB1F-F75DD3B5B3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23" name="Arc 122">
                        <a:extLst>
                          <a:ext uri="{FF2B5EF4-FFF2-40B4-BE49-F238E27FC236}">
                            <a16:creationId xmlns:a16="http://schemas.microsoft.com/office/drawing/2014/main" id="{964BAFF0-0B54-731B-F621-DD124F5909C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DA0DFB0E-C202-E614-AA56-A6E8F6DC6039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DACF7C88-EC88-3E62-3E24-3737D6ACA1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8" name="Arc 117">
                        <a:extLst>
                          <a:ext uri="{FF2B5EF4-FFF2-40B4-BE49-F238E27FC236}">
                            <a16:creationId xmlns:a16="http://schemas.microsoft.com/office/drawing/2014/main" id="{7E69D1A1-3E56-B784-9F83-133CA0D6EB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9" name="Arc 118">
                        <a:extLst>
                          <a:ext uri="{FF2B5EF4-FFF2-40B4-BE49-F238E27FC236}">
                            <a16:creationId xmlns:a16="http://schemas.microsoft.com/office/drawing/2014/main" id="{8CB7295A-691C-3B85-9CC8-5C35A027161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15" name="Group 114">
                      <a:extLst>
                        <a:ext uri="{FF2B5EF4-FFF2-40B4-BE49-F238E27FC236}">
                          <a16:creationId xmlns:a16="http://schemas.microsoft.com/office/drawing/2014/main" id="{AFB48F98-C2EC-66BD-5C96-93F4DC408EB2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6" name="Arc 115">
                        <a:extLst>
                          <a:ext uri="{FF2B5EF4-FFF2-40B4-BE49-F238E27FC236}">
                            <a16:creationId xmlns:a16="http://schemas.microsoft.com/office/drawing/2014/main" id="{D5EA03FD-815E-57BF-6126-C168BD415C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7" name="Arc 116">
                        <a:extLst>
                          <a:ext uri="{FF2B5EF4-FFF2-40B4-BE49-F238E27FC236}">
                            <a16:creationId xmlns:a16="http://schemas.microsoft.com/office/drawing/2014/main" id="{B63D347D-D77C-225F-C538-DFD14747845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E705DABC-4616-9F60-B66E-D37D323E015F}"/>
                    </a:ext>
                  </a:extLst>
                </p:cNvPr>
                <p:cNvGrpSpPr/>
                <p:nvPr/>
              </p:nvGrpSpPr>
              <p:grpSpPr>
                <a:xfrm>
                  <a:off x="1233085" y="1647514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3D6CFFF7-11EA-4FD4-F0EC-B411C7C3962D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06" name="Group 105">
                      <a:extLst>
                        <a:ext uri="{FF2B5EF4-FFF2-40B4-BE49-F238E27FC236}">
                          <a16:creationId xmlns:a16="http://schemas.microsoft.com/office/drawing/2014/main" id="{874473B7-24CA-2507-556B-D7B46225D6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0" name="Arc 109">
                        <a:extLst>
                          <a:ext uri="{FF2B5EF4-FFF2-40B4-BE49-F238E27FC236}">
                            <a16:creationId xmlns:a16="http://schemas.microsoft.com/office/drawing/2014/main" id="{FA3D2EA6-BAF9-F10F-A82D-DFEF91A43B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1" name="Arc 110">
                        <a:extLst>
                          <a:ext uri="{FF2B5EF4-FFF2-40B4-BE49-F238E27FC236}">
                            <a16:creationId xmlns:a16="http://schemas.microsoft.com/office/drawing/2014/main" id="{02BA56B1-9692-C451-53F8-17ABA53816A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07" name="Group 106">
                      <a:extLst>
                        <a:ext uri="{FF2B5EF4-FFF2-40B4-BE49-F238E27FC236}">
                          <a16:creationId xmlns:a16="http://schemas.microsoft.com/office/drawing/2014/main" id="{BA4279B6-4BE0-35FA-614F-3B46D9D68CBA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8" name="Arc 107">
                        <a:extLst>
                          <a:ext uri="{FF2B5EF4-FFF2-40B4-BE49-F238E27FC236}">
                            <a16:creationId xmlns:a16="http://schemas.microsoft.com/office/drawing/2014/main" id="{CE066FFA-FB74-E34A-4BA2-C14CC873B2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9" name="Arc 108">
                        <a:extLst>
                          <a:ext uri="{FF2B5EF4-FFF2-40B4-BE49-F238E27FC236}">
                            <a16:creationId xmlns:a16="http://schemas.microsoft.com/office/drawing/2014/main" id="{601EA896-F04B-1A81-B40C-0D9AD1D5F37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4C0FE9D6-C2B8-1DEE-B6D5-464DBB4A53AE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00" name="Group 99">
                      <a:extLst>
                        <a:ext uri="{FF2B5EF4-FFF2-40B4-BE49-F238E27FC236}">
                          <a16:creationId xmlns:a16="http://schemas.microsoft.com/office/drawing/2014/main" id="{0AE37D5A-A4D4-6E41-CD95-6A05D0A5B5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4" name="Arc 103">
                        <a:extLst>
                          <a:ext uri="{FF2B5EF4-FFF2-40B4-BE49-F238E27FC236}">
                            <a16:creationId xmlns:a16="http://schemas.microsoft.com/office/drawing/2014/main" id="{882A6A2B-E040-A4EC-1F02-2925B7C409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5" name="Arc 104">
                        <a:extLst>
                          <a:ext uri="{FF2B5EF4-FFF2-40B4-BE49-F238E27FC236}">
                            <a16:creationId xmlns:a16="http://schemas.microsoft.com/office/drawing/2014/main" id="{6F6B715D-A60E-DB72-34E8-487605B21D2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01" name="Group 100">
                      <a:extLst>
                        <a:ext uri="{FF2B5EF4-FFF2-40B4-BE49-F238E27FC236}">
                          <a16:creationId xmlns:a16="http://schemas.microsoft.com/office/drawing/2014/main" id="{A38FDCF4-1B2C-7DB7-3A33-4776F14A11AE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2" name="Arc 101">
                        <a:extLst>
                          <a:ext uri="{FF2B5EF4-FFF2-40B4-BE49-F238E27FC236}">
                            <a16:creationId xmlns:a16="http://schemas.microsoft.com/office/drawing/2014/main" id="{B8308DF9-E1BB-9348-83F7-6A4C834DA6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3" name="Arc 102">
                        <a:extLst>
                          <a:ext uri="{FF2B5EF4-FFF2-40B4-BE49-F238E27FC236}">
                            <a16:creationId xmlns:a16="http://schemas.microsoft.com/office/drawing/2014/main" id="{3644D4D4-A875-FC61-C457-638A3455DA7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AE2B8726-961F-92B0-33EA-2C7C54F63818}"/>
                    </a:ext>
                  </a:extLst>
                </p:cNvPr>
                <p:cNvGrpSpPr/>
                <p:nvPr/>
              </p:nvGrpSpPr>
              <p:grpSpPr>
                <a:xfrm>
                  <a:off x="1504357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528ECB79-673B-F8C3-0B7E-BF91C31D7F57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33B8B93B-8A97-EA0B-BE27-3D7CF1A06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6" name="Arc 95">
                        <a:extLst>
                          <a:ext uri="{FF2B5EF4-FFF2-40B4-BE49-F238E27FC236}">
                            <a16:creationId xmlns:a16="http://schemas.microsoft.com/office/drawing/2014/main" id="{B5AB537E-FD09-004D-E656-69AB08F856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7" name="Arc 96">
                        <a:extLst>
                          <a:ext uri="{FF2B5EF4-FFF2-40B4-BE49-F238E27FC236}">
                            <a16:creationId xmlns:a16="http://schemas.microsoft.com/office/drawing/2014/main" id="{D408B45B-BF5C-9576-480B-AA4D7685881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9548D992-6A71-0673-743D-E880072CEF1C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4" name="Arc 93">
                        <a:extLst>
                          <a:ext uri="{FF2B5EF4-FFF2-40B4-BE49-F238E27FC236}">
                            <a16:creationId xmlns:a16="http://schemas.microsoft.com/office/drawing/2014/main" id="{6E573D92-10A6-7274-C647-C90E917A74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5" name="Arc 94">
                        <a:extLst>
                          <a:ext uri="{FF2B5EF4-FFF2-40B4-BE49-F238E27FC236}">
                            <a16:creationId xmlns:a16="http://schemas.microsoft.com/office/drawing/2014/main" id="{00F717B1-25F2-6F12-A2E2-66B8D1F0054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468F957B-730F-10C1-B41B-C1214CE7D8FC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DB81B755-0254-A448-047D-5ED7CECA4B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0" name="Arc 89">
                        <a:extLst>
                          <a:ext uri="{FF2B5EF4-FFF2-40B4-BE49-F238E27FC236}">
                            <a16:creationId xmlns:a16="http://schemas.microsoft.com/office/drawing/2014/main" id="{8E8C6343-AD3B-0A18-BA99-07FC1D94BC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1" name="Arc 90">
                        <a:extLst>
                          <a:ext uri="{FF2B5EF4-FFF2-40B4-BE49-F238E27FC236}">
                            <a16:creationId xmlns:a16="http://schemas.microsoft.com/office/drawing/2014/main" id="{26AFB0E3-7AD3-418F-0292-0A138EE3B01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87" name="Group 86">
                      <a:extLst>
                        <a:ext uri="{FF2B5EF4-FFF2-40B4-BE49-F238E27FC236}">
                          <a16:creationId xmlns:a16="http://schemas.microsoft.com/office/drawing/2014/main" id="{1B8248BF-8928-0508-3EFC-FAC55CB23605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88" name="Arc 87">
                        <a:extLst>
                          <a:ext uri="{FF2B5EF4-FFF2-40B4-BE49-F238E27FC236}">
                            <a16:creationId xmlns:a16="http://schemas.microsoft.com/office/drawing/2014/main" id="{C4FCFBD1-5776-3EE6-1732-3415C7FF10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9" name="Arc 88">
                        <a:extLst>
                          <a:ext uri="{FF2B5EF4-FFF2-40B4-BE49-F238E27FC236}">
                            <a16:creationId xmlns:a16="http://schemas.microsoft.com/office/drawing/2014/main" id="{8393468A-4A47-7351-D462-385E62795A3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89C7B42-ED06-7189-263D-E80CC56DF161}"/>
                  </a:ext>
                </a:extLst>
              </p:cNvPr>
              <p:cNvGrpSpPr/>
              <p:nvPr/>
            </p:nvGrpSpPr>
            <p:grpSpPr>
              <a:xfrm>
                <a:off x="2373623" y="1638307"/>
                <a:ext cx="1169660" cy="953695"/>
                <a:chOff x="2505324" y="1784569"/>
                <a:chExt cx="1169660" cy="95369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3636456-3FA4-0498-D40D-609EC1C44DAE}"/>
                    </a:ext>
                  </a:extLst>
                </p:cNvPr>
                <p:cNvGrpSpPr/>
                <p:nvPr/>
              </p:nvGrpSpPr>
              <p:grpSpPr>
                <a:xfrm>
                  <a:off x="3075799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6EFED6DB-91E8-0EAE-C1D9-517D312CEB35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74" name="Group 73">
                      <a:extLst>
                        <a:ext uri="{FF2B5EF4-FFF2-40B4-BE49-F238E27FC236}">
                          <a16:creationId xmlns:a16="http://schemas.microsoft.com/office/drawing/2014/main" id="{80B9C6F1-B9C5-21C4-45BC-F41EC30199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8" name="Arc 77">
                        <a:extLst>
                          <a:ext uri="{FF2B5EF4-FFF2-40B4-BE49-F238E27FC236}">
                            <a16:creationId xmlns:a16="http://schemas.microsoft.com/office/drawing/2014/main" id="{6F3D3647-97E4-125F-623C-7BA08E6909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9" name="Arc 78">
                        <a:extLst>
                          <a:ext uri="{FF2B5EF4-FFF2-40B4-BE49-F238E27FC236}">
                            <a16:creationId xmlns:a16="http://schemas.microsoft.com/office/drawing/2014/main" id="{7EA6424B-D48C-F39F-29B8-5C247467FE7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5" name="Group 74">
                      <a:extLst>
                        <a:ext uri="{FF2B5EF4-FFF2-40B4-BE49-F238E27FC236}">
                          <a16:creationId xmlns:a16="http://schemas.microsoft.com/office/drawing/2014/main" id="{80C94C14-411F-324B-0C68-EDFEA59A57D3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6" name="Arc 75">
                        <a:extLst>
                          <a:ext uri="{FF2B5EF4-FFF2-40B4-BE49-F238E27FC236}">
                            <a16:creationId xmlns:a16="http://schemas.microsoft.com/office/drawing/2014/main" id="{24DC8F2D-4210-4F2B-B3D4-83B093B0D6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7" name="Arc 76">
                        <a:extLst>
                          <a:ext uri="{FF2B5EF4-FFF2-40B4-BE49-F238E27FC236}">
                            <a16:creationId xmlns:a16="http://schemas.microsoft.com/office/drawing/2014/main" id="{7CD305E7-3E80-B465-3365-67471A25A2C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0323FBE5-EAD1-178C-EE87-4656AA87EF0E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C8D01904-E227-B080-0B82-DFF7515B25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2" name="Arc 71">
                        <a:extLst>
                          <a:ext uri="{FF2B5EF4-FFF2-40B4-BE49-F238E27FC236}">
                            <a16:creationId xmlns:a16="http://schemas.microsoft.com/office/drawing/2014/main" id="{7CA7815E-774F-0297-5EA8-F7AE92A2E6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3" name="Arc 72">
                        <a:extLst>
                          <a:ext uri="{FF2B5EF4-FFF2-40B4-BE49-F238E27FC236}">
                            <a16:creationId xmlns:a16="http://schemas.microsoft.com/office/drawing/2014/main" id="{AA821279-D1E4-1364-E51A-A0B0639F562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69" name="Group 68">
                      <a:extLst>
                        <a:ext uri="{FF2B5EF4-FFF2-40B4-BE49-F238E27FC236}">
                          <a16:creationId xmlns:a16="http://schemas.microsoft.com/office/drawing/2014/main" id="{4A7778CF-8B6C-66E5-EE54-D16E2F7EFEB8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0" name="Arc 69">
                        <a:extLst>
                          <a:ext uri="{FF2B5EF4-FFF2-40B4-BE49-F238E27FC236}">
                            <a16:creationId xmlns:a16="http://schemas.microsoft.com/office/drawing/2014/main" id="{DF77DB2F-2BFE-4BAE-D945-28804D1333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1" name="Arc 70">
                        <a:extLst>
                          <a:ext uri="{FF2B5EF4-FFF2-40B4-BE49-F238E27FC236}">
                            <a16:creationId xmlns:a16="http://schemas.microsoft.com/office/drawing/2014/main" id="{143761CB-911A-B5DE-3685-B881C62E0D5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CE411CD2-8409-6DA6-D816-BA5679660CFA}"/>
                    </a:ext>
                  </a:extLst>
                </p:cNvPr>
                <p:cNvGrpSpPr/>
                <p:nvPr/>
              </p:nvGrpSpPr>
              <p:grpSpPr>
                <a:xfrm>
                  <a:off x="3347071" y="1784569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E3222BA7-1F7F-DFC8-FF9C-5DC450E30277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DD954EB5-C376-E686-7E76-5C0FDFF031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4" name="Arc 63">
                        <a:extLst>
                          <a:ext uri="{FF2B5EF4-FFF2-40B4-BE49-F238E27FC236}">
                            <a16:creationId xmlns:a16="http://schemas.microsoft.com/office/drawing/2014/main" id="{9AC7F420-CF9C-4AE1-63F1-73F7213A76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5" name="Arc 64">
                        <a:extLst>
                          <a:ext uri="{FF2B5EF4-FFF2-40B4-BE49-F238E27FC236}">
                            <a16:creationId xmlns:a16="http://schemas.microsoft.com/office/drawing/2014/main" id="{1467F260-901A-03D6-790A-5F6E43491F9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61" name="Group 60">
                      <a:extLst>
                        <a:ext uri="{FF2B5EF4-FFF2-40B4-BE49-F238E27FC236}">
                          <a16:creationId xmlns:a16="http://schemas.microsoft.com/office/drawing/2014/main" id="{D7CD0C00-BF09-258C-E75A-00EB6A7385D2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2" name="Arc 61">
                        <a:extLst>
                          <a:ext uri="{FF2B5EF4-FFF2-40B4-BE49-F238E27FC236}">
                            <a16:creationId xmlns:a16="http://schemas.microsoft.com/office/drawing/2014/main" id="{1686D9DE-F62F-B97D-E7D6-51DF69A0DD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3" name="Arc 62">
                        <a:extLst>
                          <a:ext uri="{FF2B5EF4-FFF2-40B4-BE49-F238E27FC236}">
                            <a16:creationId xmlns:a16="http://schemas.microsoft.com/office/drawing/2014/main" id="{4B7FCE46-0F85-CD4F-5198-1C5EB34A2FC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5B121D47-CBC3-5EBB-1B12-7A891E288707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C0574EFB-E439-ED80-4489-E11470CE2F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" name="Arc 57">
                        <a:extLst>
                          <a:ext uri="{FF2B5EF4-FFF2-40B4-BE49-F238E27FC236}">
                            <a16:creationId xmlns:a16="http://schemas.microsoft.com/office/drawing/2014/main" id="{AEA7C56B-BEC6-FD20-A9B1-F4AC34A7B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9" name="Arc 58">
                        <a:extLst>
                          <a:ext uri="{FF2B5EF4-FFF2-40B4-BE49-F238E27FC236}">
                            <a16:creationId xmlns:a16="http://schemas.microsoft.com/office/drawing/2014/main" id="{81FD1EEB-7D7A-80A7-C78E-555A49815C6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EF2711D7-415F-9183-3C17-B0CD200FE229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6" name="Arc 55">
                        <a:extLst>
                          <a:ext uri="{FF2B5EF4-FFF2-40B4-BE49-F238E27FC236}">
                            <a16:creationId xmlns:a16="http://schemas.microsoft.com/office/drawing/2014/main" id="{7A831CAD-C19F-5B45-814F-353CF888F4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7" name="Arc 56">
                        <a:extLst>
                          <a:ext uri="{FF2B5EF4-FFF2-40B4-BE49-F238E27FC236}">
                            <a16:creationId xmlns:a16="http://schemas.microsoft.com/office/drawing/2014/main" id="{A1DC27B3-4109-D123-2278-B25AEAB4288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40C37DC1-8E84-86FD-0875-AE47E318D2AC}"/>
                    </a:ext>
                  </a:extLst>
                </p:cNvPr>
                <p:cNvGrpSpPr/>
                <p:nvPr/>
              </p:nvGrpSpPr>
              <p:grpSpPr>
                <a:xfrm>
                  <a:off x="2505324" y="1790707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96721354-0ADD-C4A1-352D-55C3CA2D55E6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E8D86F30-2F20-5077-8740-1C3F0FB23F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0" name="Arc 49">
                        <a:extLst>
                          <a:ext uri="{FF2B5EF4-FFF2-40B4-BE49-F238E27FC236}">
                            <a16:creationId xmlns:a16="http://schemas.microsoft.com/office/drawing/2014/main" id="{E00F013D-3416-CECE-3A3B-C9FDC11AB3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1" name="Arc 50">
                        <a:extLst>
                          <a:ext uri="{FF2B5EF4-FFF2-40B4-BE49-F238E27FC236}">
                            <a16:creationId xmlns:a16="http://schemas.microsoft.com/office/drawing/2014/main" id="{BB45CAF1-A829-80ED-16A4-9751F3F2FB2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7" name="Group 46">
                      <a:extLst>
                        <a:ext uri="{FF2B5EF4-FFF2-40B4-BE49-F238E27FC236}">
                          <a16:creationId xmlns:a16="http://schemas.microsoft.com/office/drawing/2014/main" id="{5F781602-45CB-7613-B7B3-D8F955F33CCC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8" name="Arc 47">
                        <a:extLst>
                          <a:ext uri="{FF2B5EF4-FFF2-40B4-BE49-F238E27FC236}">
                            <a16:creationId xmlns:a16="http://schemas.microsoft.com/office/drawing/2014/main" id="{301E4A8F-42CE-7EB8-C4C7-35A3F2BD1C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9" name="Arc 48">
                        <a:extLst>
                          <a:ext uri="{FF2B5EF4-FFF2-40B4-BE49-F238E27FC236}">
                            <a16:creationId xmlns:a16="http://schemas.microsoft.com/office/drawing/2014/main" id="{9297B8F3-D5EF-8F7F-9708-4881ABAD52A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C9B4897C-557F-D084-F481-6C37C45256B9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74469636-9175-A9C7-DF9E-708414CFFF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4" name="Arc 43">
                        <a:extLst>
                          <a:ext uri="{FF2B5EF4-FFF2-40B4-BE49-F238E27FC236}">
                            <a16:creationId xmlns:a16="http://schemas.microsoft.com/office/drawing/2014/main" id="{2496F06B-242B-7BBC-176B-7B72DA036E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5" name="Arc 44">
                        <a:extLst>
                          <a:ext uri="{FF2B5EF4-FFF2-40B4-BE49-F238E27FC236}">
                            <a16:creationId xmlns:a16="http://schemas.microsoft.com/office/drawing/2014/main" id="{038DAB92-E9C2-BEEC-660A-E2306989E27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14286A7C-D0CD-8AFF-64FB-85E0315342CC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" name="Arc 41">
                        <a:extLst>
                          <a:ext uri="{FF2B5EF4-FFF2-40B4-BE49-F238E27FC236}">
                            <a16:creationId xmlns:a16="http://schemas.microsoft.com/office/drawing/2014/main" id="{89F40DBD-031E-5ED4-F10E-B18180F91A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3" name="Arc 42">
                        <a:extLst>
                          <a:ext uri="{FF2B5EF4-FFF2-40B4-BE49-F238E27FC236}">
                            <a16:creationId xmlns:a16="http://schemas.microsoft.com/office/drawing/2014/main" id="{8A06DCD0-A666-9063-A08B-35D65E67206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9834AA5-DE4C-33A5-E2E0-3AEAD919559D}"/>
                    </a:ext>
                  </a:extLst>
                </p:cNvPr>
                <p:cNvGrpSpPr/>
                <p:nvPr/>
              </p:nvGrpSpPr>
              <p:grpSpPr>
                <a:xfrm>
                  <a:off x="2776596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47E0038B-5F52-E3EB-D3CD-1B22B1FA147B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57F300E4-8E53-7BFE-5B27-CFE4BCD85A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" name="Arc 35">
                        <a:extLst>
                          <a:ext uri="{FF2B5EF4-FFF2-40B4-BE49-F238E27FC236}">
                            <a16:creationId xmlns:a16="http://schemas.microsoft.com/office/drawing/2014/main" id="{FE418C51-AD8C-8624-CE7C-95636E85A3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7" name="Arc 36">
                        <a:extLst>
                          <a:ext uri="{FF2B5EF4-FFF2-40B4-BE49-F238E27FC236}">
                            <a16:creationId xmlns:a16="http://schemas.microsoft.com/office/drawing/2014/main" id="{93A7CE4C-52AC-93F2-F192-76C006CD2FA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3" name="Group 32">
                      <a:extLst>
                        <a:ext uri="{FF2B5EF4-FFF2-40B4-BE49-F238E27FC236}">
                          <a16:creationId xmlns:a16="http://schemas.microsoft.com/office/drawing/2014/main" id="{D753FA88-70BA-DE99-61B5-6C4A133739A4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4" name="Arc 33">
                        <a:extLst>
                          <a:ext uri="{FF2B5EF4-FFF2-40B4-BE49-F238E27FC236}">
                            <a16:creationId xmlns:a16="http://schemas.microsoft.com/office/drawing/2014/main" id="{A65FB221-53CE-F353-243D-BB9F00489E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5" name="Arc 34">
                        <a:extLst>
                          <a:ext uri="{FF2B5EF4-FFF2-40B4-BE49-F238E27FC236}">
                            <a16:creationId xmlns:a16="http://schemas.microsoft.com/office/drawing/2014/main" id="{0B3B57DF-F203-0167-9E72-B9FD081F5E0B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0B2DC670-190E-1EA6-64FC-954574CC26EA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32006811-4B42-67DA-FC7F-D97A697CC2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0" name="Arc 29">
                        <a:extLst>
                          <a:ext uri="{FF2B5EF4-FFF2-40B4-BE49-F238E27FC236}">
                            <a16:creationId xmlns:a16="http://schemas.microsoft.com/office/drawing/2014/main" id="{CCBC6AA9-6A75-67FD-BE97-69D5E8A91F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1" name="Arc 30">
                        <a:extLst>
                          <a:ext uri="{FF2B5EF4-FFF2-40B4-BE49-F238E27FC236}">
                            <a16:creationId xmlns:a16="http://schemas.microsoft.com/office/drawing/2014/main" id="{6766EDBB-3F6C-EAF4-7ECD-F8C40D4686B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3709A0BA-1C0B-BBE0-1B5A-2DEA044AB718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28" name="Arc 27">
                        <a:extLst>
                          <a:ext uri="{FF2B5EF4-FFF2-40B4-BE49-F238E27FC236}">
                            <a16:creationId xmlns:a16="http://schemas.microsoft.com/office/drawing/2014/main" id="{61205FF3-F662-6FDA-5B6A-CA788BD85F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9" name="Arc 28">
                        <a:extLst>
                          <a:ext uri="{FF2B5EF4-FFF2-40B4-BE49-F238E27FC236}">
                            <a16:creationId xmlns:a16="http://schemas.microsoft.com/office/drawing/2014/main" id="{336F1861-F650-73CD-F7A4-C2CAA03D1BD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0076A8D3-CA29-98EF-3DA9-95EE5864D99B}"/>
              </a:ext>
            </a:extLst>
          </p:cNvPr>
          <p:cNvGrpSpPr/>
          <p:nvPr/>
        </p:nvGrpSpPr>
        <p:grpSpPr>
          <a:xfrm>
            <a:off x="1042936" y="1377542"/>
            <a:ext cx="4284455" cy="969040"/>
            <a:chOff x="-62883" y="751684"/>
            <a:chExt cx="4284455" cy="969040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48FB1A77-73A6-18FB-9863-5C83C110C5DC}"/>
                </a:ext>
              </a:extLst>
            </p:cNvPr>
            <p:cNvGrpSpPr/>
            <p:nvPr/>
          </p:nvGrpSpPr>
          <p:grpSpPr>
            <a:xfrm>
              <a:off x="-62883" y="751684"/>
              <a:ext cx="2310198" cy="956764"/>
              <a:chOff x="1233085" y="1638307"/>
              <a:chExt cx="2310198" cy="956764"/>
            </a:xfrm>
          </p:grpSpPr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54B74848-F8DE-B952-5EA6-016C0D4775B5}"/>
                  </a:ext>
                </a:extLst>
              </p:cNvPr>
              <p:cNvGrpSpPr/>
              <p:nvPr/>
            </p:nvGrpSpPr>
            <p:grpSpPr>
              <a:xfrm>
                <a:off x="1233085" y="1641376"/>
                <a:ext cx="1169660" cy="953695"/>
                <a:chOff x="1233085" y="1641376"/>
                <a:chExt cx="1169660" cy="953695"/>
              </a:xfrm>
            </p:grpSpPr>
            <p:grpSp>
              <p:nvGrpSpPr>
                <p:cNvPr id="399" name="Group 398">
                  <a:extLst>
                    <a:ext uri="{FF2B5EF4-FFF2-40B4-BE49-F238E27FC236}">
                      <a16:creationId xmlns:a16="http://schemas.microsoft.com/office/drawing/2014/main" id="{BE9D79AF-3B03-98A8-2684-320E9490B2DD}"/>
                    </a:ext>
                  </a:extLst>
                </p:cNvPr>
                <p:cNvGrpSpPr/>
                <p:nvPr/>
              </p:nvGrpSpPr>
              <p:grpSpPr>
                <a:xfrm>
                  <a:off x="1803560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445" name="Group 444">
                    <a:extLst>
                      <a:ext uri="{FF2B5EF4-FFF2-40B4-BE49-F238E27FC236}">
                        <a16:creationId xmlns:a16="http://schemas.microsoft.com/office/drawing/2014/main" id="{937EFF8B-0742-B15A-241E-A18D67A93C0A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53" name="Group 452">
                      <a:extLst>
                        <a:ext uri="{FF2B5EF4-FFF2-40B4-BE49-F238E27FC236}">
                          <a16:creationId xmlns:a16="http://schemas.microsoft.com/office/drawing/2014/main" id="{89835201-9774-5B14-D991-2535CD04D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57" name="Arc 456">
                        <a:extLst>
                          <a:ext uri="{FF2B5EF4-FFF2-40B4-BE49-F238E27FC236}">
                            <a16:creationId xmlns:a16="http://schemas.microsoft.com/office/drawing/2014/main" id="{CC15CF54-BC86-7A6E-23AB-2247E9AA6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58" name="Arc 457">
                        <a:extLst>
                          <a:ext uri="{FF2B5EF4-FFF2-40B4-BE49-F238E27FC236}">
                            <a16:creationId xmlns:a16="http://schemas.microsoft.com/office/drawing/2014/main" id="{E97EF630-AB25-DB6D-D4F4-1F2C8E77734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54" name="Group 453">
                      <a:extLst>
                        <a:ext uri="{FF2B5EF4-FFF2-40B4-BE49-F238E27FC236}">
                          <a16:creationId xmlns:a16="http://schemas.microsoft.com/office/drawing/2014/main" id="{B1437B10-647D-1846-A8EE-DAF4D4B87D4C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55" name="Arc 454">
                        <a:extLst>
                          <a:ext uri="{FF2B5EF4-FFF2-40B4-BE49-F238E27FC236}">
                            <a16:creationId xmlns:a16="http://schemas.microsoft.com/office/drawing/2014/main" id="{ED37DDDF-056C-5DB6-CD49-E20B43B5AF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56" name="Arc 455">
                        <a:extLst>
                          <a:ext uri="{FF2B5EF4-FFF2-40B4-BE49-F238E27FC236}">
                            <a16:creationId xmlns:a16="http://schemas.microsoft.com/office/drawing/2014/main" id="{0056F0C1-5BB9-F019-D933-76054E23A2B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195294CA-139F-4159-94F5-BBAB3DE51E67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47" name="Group 446">
                      <a:extLst>
                        <a:ext uri="{FF2B5EF4-FFF2-40B4-BE49-F238E27FC236}">
                          <a16:creationId xmlns:a16="http://schemas.microsoft.com/office/drawing/2014/main" id="{E9056663-39E0-6A51-148A-872E2B0395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51" name="Arc 450">
                        <a:extLst>
                          <a:ext uri="{FF2B5EF4-FFF2-40B4-BE49-F238E27FC236}">
                            <a16:creationId xmlns:a16="http://schemas.microsoft.com/office/drawing/2014/main" id="{671C0912-D971-7C7D-409E-779945E31A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52" name="Arc 451">
                        <a:extLst>
                          <a:ext uri="{FF2B5EF4-FFF2-40B4-BE49-F238E27FC236}">
                            <a16:creationId xmlns:a16="http://schemas.microsoft.com/office/drawing/2014/main" id="{E6D199C2-D56C-2952-95D4-729415266E2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48" name="Group 447">
                      <a:extLst>
                        <a:ext uri="{FF2B5EF4-FFF2-40B4-BE49-F238E27FC236}">
                          <a16:creationId xmlns:a16="http://schemas.microsoft.com/office/drawing/2014/main" id="{F5589F27-B78C-1370-49E1-D48928D16A7F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49" name="Arc 448">
                        <a:extLst>
                          <a:ext uri="{FF2B5EF4-FFF2-40B4-BE49-F238E27FC236}">
                            <a16:creationId xmlns:a16="http://schemas.microsoft.com/office/drawing/2014/main" id="{DE3809EF-77FF-68B9-99E9-11BB41FE8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50" name="Arc 449">
                        <a:extLst>
                          <a:ext uri="{FF2B5EF4-FFF2-40B4-BE49-F238E27FC236}">
                            <a16:creationId xmlns:a16="http://schemas.microsoft.com/office/drawing/2014/main" id="{6D98FA2A-A894-4356-12E0-03CD669D3D9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00" name="Group 399">
                  <a:extLst>
                    <a:ext uri="{FF2B5EF4-FFF2-40B4-BE49-F238E27FC236}">
                      <a16:creationId xmlns:a16="http://schemas.microsoft.com/office/drawing/2014/main" id="{4D850E6B-90E8-A13F-51E6-DF79E3A6536A}"/>
                    </a:ext>
                  </a:extLst>
                </p:cNvPr>
                <p:cNvGrpSpPr/>
                <p:nvPr/>
              </p:nvGrpSpPr>
              <p:grpSpPr>
                <a:xfrm>
                  <a:off x="2074832" y="16413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431" name="Group 430">
                    <a:extLst>
                      <a:ext uri="{FF2B5EF4-FFF2-40B4-BE49-F238E27FC236}">
                        <a16:creationId xmlns:a16="http://schemas.microsoft.com/office/drawing/2014/main" id="{E1D5EF71-5FCB-FB89-1FE2-A7D23B852F38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39" name="Group 438">
                      <a:extLst>
                        <a:ext uri="{FF2B5EF4-FFF2-40B4-BE49-F238E27FC236}">
                          <a16:creationId xmlns:a16="http://schemas.microsoft.com/office/drawing/2014/main" id="{4D01FE24-3892-A742-B001-4380A34494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43" name="Arc 442">
                        <a:extLst>
                          <a:ext uri="{FF2B5EF4-FFF2-40B4-BE49-F238E27FC236}">
                            <a16:creationId xmlns:a16="http://schemas.microsoft.com/office/drawing/2014/main" id="{9F48818B-AAD7-956E-F29A-ACB6F56655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44" name="Arc 443">
                        <a:extLst>
                          <a:ext uri="{FF2B5EF4-FFF2-40B4-BE49-F238E27FC236}">
                            <a16:creationId xmlns:a16="http://schemas.microsoft.com/office/drawing/2014/main" id="{918B40B1-2A0B-0364-FFF2-6B7FEA95BBF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40" name="Group 439">
                      <a:extLst>
                        <a:ext uri="{FF2B5EF4-FFF2-40B4-BE49-F238E27FC236}">
                          <a16:creationId xmlns:a16="http://schemas.microsoft.com/office/drawing/2014/main" id="{037E0584-3CB6-AEDC-7EDE-2AA0FF0BC543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41" name="Arc 440">
                        <a:extLst>
                          <a:ext uri="{FF2B5EF4-FFF2-40B4-BE49-F238E27FC236}">
                            <a16:creationId xmlns:a16="http://schemas.microsoft.com/office/drawing/2014/main" id="{1F9C4392-4F83-A861-58E3-960162C4B4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42" name="Arc 441">
                        <a:extLst>
                          <a:ext uri="{FF2B5EF4-FFF2-40B4-BE49-F238E27FC236}">
                            <a16:creationId xmlns:a16="http://schemas.microsoft.com/office/drawing/2014/main" id="{931E4F77-65DA-2E96-424F-653FDF5F744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32" name="Group 431">
                    <a:extLst>
                      <a:ext uri="{FF2B5EF4-FFF2-40B4-BE49-F238E27FC236}">
                        <a16:creationId xmlns:a16="http://schemas.microsoft.com/office/drawing/2014/main" id="{04708472-62A1-58F2-33DC-2675E7A781BA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33" name="Group 432">
                      <a:extLst>
                        <a:ext uri="{FF2B5EF4-FFF2-40B4-BE49-F238E27FC236}">
                          <a16:creationId xmlns:a16="http://schemas.microsoft.com/office/drawing/2014/main" id="{CFC6C1A7-4266-C41C-3A3A-F15ED25A5F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37" name="Arc 436">
                        <a:extLst>
                          <a:ext uri="{FF2B5EF4-FFF2-40B4-BE49-F238E27FC236}">
                            <a16:creationId xmlns:a16="http://schemas.microsoft.com/office/drawing/2014/main" id="{4B1ECFA0-7CE5-C5B0-84F9-BF9006EBB4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38" name="Arc 437">
                        <a:extLst>
                          <a:ext uri="{FF2B5EF4-FFF2-40B4-BE49-F238E27FC236}">
                            <a16:creationId xmlns:a16="http://schemas.microsoft.com/office/drawing/2014/main" id="{8D2CB891-6DAE-2B2A-BC25-FD8C08AB7C2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34" name="Group 433">
                      <a:extLst>
                        <a:ext uri="{FF2B5EF4-FFF2-40B4-BE49-F238E27FC236}">
                          <a16:creationId xmlns:a16="http://schemas.microsoft.com/office/drawing/2014/main" id="{DDDC5527-5750-5C05-B264-D76BCE257493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35" name="Arc 434">
                        <a:extLst>
                          <a:ext uri="{FF2B5EF4-FFF2-40B4-BE49-F238E27FC236}">
                            <a16:creationId xmlns:a16="http://schemas.microsoft.com/office/drawing/2014/main" id="{5FFA1DEF-CFA1-4EA1-B1E2-0BB4832D07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36" name="Arc 435">
                        <a:extLst>
                          <a:ext uri="{FF2B5EF4-FFF2-40B4-BE49-F238E27FC236}">
                            <a16:creationId xmlns:a16="http://schemas.microsoft.com/office/drawing/2014/main" id="{BF1F8AFC-45CA-2778-AE20-77AFFBFE241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938A21BE-E8A8-60ED-775F-5F416E8BD252}"/>
                    </a:ext>
                  </a:extLst>
                </p:cNvPr>
                <p:cNvGrpSpPr/>
                <p:nvPr/>
              </p:nvGrpSpPr>
              <p:grpSpPr>
                <a:xfrm>
                  <a:off x="1233085" y="1647514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417" name="Group 416">
                    <a:extLst>
                      <a:ext uri="{FF2B5EF4-FFF2-40B4-BE49-F238E27FC236}">
                        <a16:creationId xmlns:a16="http://schemas.microsoft.com/office/drawing/2014/main" id="{47F14367-6B28-207D-8E81-8922EFA1443A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25" name="Group 424">
                      <a:extLst>
                        <a:ext uri="{FF2B5EF4-FFF2-40B4-BE49-F238E27FC236}">
                          <a16:creationId xmlns:a16="http://schemas.microsoft.com/office/drawing/2014/main" id="{BF321CF2-C501-AF89-4A78-CA96F1A5EA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9" name="Arc 428">
                        <a:extLst>
                          <a:ext uri="{FF2B5EF4-FFF2-40B4-BE49-F238E27FC236}">
                            <a16:creationId xmlns:a16="http://schemas.microsoft.com/office/drawing/2014/main" id="{61B51D83-F4FD-B8A5-2D22-06FDE6B96E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30" name="Arc 429">
                        <a:extLst>
                          <a:ext uri="{FF2B5EF4-FFF2-40B4-BE49-F238E27FC236}">
                            <a16:creationId xmlns:a16="http://schemas.microsoft.com/office/drawing/2014/main" id="{17EC0BDA-6F0A-4D8E-87BB-57D1A46A1BE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26" name="Group 425">
                      <a:extLst>
                        <a:ext uri="{FF2B5EF4-FFF2-40B4-BE49-F238E27FC236}">
                          <a16:creationId xmlns:a16="http://schemas.microsoft.com/office/drawing/2014/main" id="{660CC7A6-C31B-919E-A19D-12634767BA08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7" name="Arc 426">
                        <a:extLst>
                          <a:ext uri="{FF2B5EF4-FFF2-40B4-BE49-F238E27FC236}">
                            <a16:creationId xmlns:a16="http://schemas.microsoft.com/office/drawing/2014/main" id="{1B641FB0-D2C9-850B-FD23-10A17C5F1F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28" name="Arc 427">
                        <a:extLst>
                          <a:ext uri="{FF2B5EF4-FFF2-40B4-BE49-F238E27FC236}">
                            <a16:creationId xmlns:a16="http://schemas.microsoft.com/office/drawing/2014/main" id="{F26E9971-CA6A-148B-0CCA-2621BE9ABEA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18" name="Group 417">
                    <a:extLst>
                      <a:ext uri="{FF2B5EF4-FFF2-40B4-BE49-F238E27FC236}">
                        <a16:creationId xmlns:a16="http://schemas.microsoft.com/office/drawing/2014/main" id="{47B53C37-9AF7-6AD6-69BC-CA6E06AB1EFE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19" name="Group 418">
                      <a:extLst>
                        <a:ext uri="{FF2B5EF4-FFF2-40B4-BE49-F238E27FC236}">
                          <a16:creationId xmlns:a16="http://schemas.microsoft.com/office/drawing/2014/main" id="{97DA7F4A-97AC-4569-B618-426562AB19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3" name="Arc 422">
                        <a:extLst>
                          <a:ext uri="{FF2B5EF4-FFF2-40B4-BE49-F238E27FC236}">
                            <a16:creationId xmlns:a16="http://schemas.microsoft.com/office/drawing/2014/main" id="{5CD40DA1-EB0A-3882-CC68-6D8B09CE5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24" name="Arc 423">
                        <a:extLst>
                          <a:ext uri="{FF2B5EF4-FFF2-40B4-BE49-F238E27FC236}">
                            <a16:creationId xmlns:a16="http://schemas.microsoft.com/office/drawing/2014/main" id="{30F9AEAD-C6F6-5182-3142-032198DA728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20" name="Group 419">
                      <a:extLst>
                        <a:ext uri="{FF2B5EF4-FFF2-40B4-BE49-F238E27FC236}">
                          <a16:creationId xmlns:a16="http://schemas.microsoft.com/office/drawing/2014/main" id="{6ACC33F0-1AA3-D5CD-33D8-1BC236EAD483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1" name="Arc 420">
                        <a:extLst>
                          <a:ext uri="{FF2B5EF4-FFF2-40B4-BE49-F238E27FC236}">
                            <a16:creationId xmlns:a16="http://schemas.microsoft.com/office/drawing/2014/main" id="{15418D6E-E728-017A-A63D-83B4A43E7A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22" name="Arc 421">
                        <a:extLst>
                          <a:ext uri="{FF2B5EF4-FFF2-40B4-BE49-F238E27FC236}">
                            <a16:creationId xmlns:a16="http://schemas.microsoft.com/office/drawing/2014/main" id="{EF23653B-269B-06EA-C4B7-9E1C7E2C0A9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A7BE0D54-48E4-EAEA-EEE2-31F4F96EF6B3}"/>
                    </a:ext>
                  </a:extLst>
                </p:cNvPr>
                <p:cNvGrpSpPr/>
                <p:nvPr/>
              </p:nvGrpSpPr>
              <p:grpSpPr>
                <a:xfrm>
                  <a:off x="1504357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403" name="Group 402">
                    <a:extLst>
                      <a:ext uri="{FF2B5EF4-FFF2-40B4-BE49-F238E27FC236}">
                        <a16:creationId xmlns:a16="http://schemas.microsoft.com/office/drawing/2014/main" id="{07A81525-8CB8-3FBD-33B3-EB4809425F99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11" name="Group 410">
                      <a:extLst>
                        <a:ext uri="{FF2B5EF4-FFF2-40B4-BE49-F238E27FC236}">
                          <a16:creationId xmlns:a16="http://schemas.microsoft.com/office/drawing/2014/main" id="{D0B018BB-29F8-DF83-B30F-603A1D03D9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15" name="Arc 414">
                        <a:extLst>
                          <a:ext uri="{FF2B5EF4-FFF2-40B4-BE49-F238E27FC236}">
                            <a16:creationId xmlns:a16="http://schemas.microsoft.com/office/drawing/2014/main" id="{A6A0ACB1-C030-DD2A-F71D-BA2F43B30D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16" name="Arc 415">
                        <a:extLst>
                          <a:ext uri="{FF2B5EF4-FFF2-40B4-BE49-F238E27FC236}">
                            <a16:creationId xmlns:a16="http://schemas.microsoft.com/office/drawing/2014/main" id="{1F2FA7B6-0D24-2383-8BD7-BC722C0FFAC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12" name="Group 411">
                      <a:extLst>
                        <a:ext uri="{FF2B5EF4-FFF2-40B4-BE49-F238E27FC236}">
                          <a16:creationId xmlns:a16="http://schemas.microsoft.com/office/drawing/2014/main" id="{07500E15-AA69-EE8F-E310-11E13AB0C615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13" name="Arc 412">
                        <a:extLst>
                          <a:ext uri="{FF2B5EF4-FFF2-40B4-BE49-F238E27FC236}">
                            <a16:creationId xmlns:a16="http://schemas.microsoft.com/office/drawing/2014/main" id="{ECF61EB0-05FB-A456-8F2D-594462CF0C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14" name="Arc 413">
                        <a:extLst>
                          <a:ext uri="{FF2B5EF4-FFF2-40B4-BE49-F238E27FC236}">
                            <a16:creationId xmlns:a16="http://schemas.microsoft.com/office/drawing/2014/main" id="{2A823D21-BCAA-4730-80CE-F7E30230ED0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04" name="Group 403">
                    <a:extLst>
                      <a:ext uri="{FF2B5EF4-FFF2-40B4-BE49-F238E27FC236}">
                        <a16:creationId xmlns:a16="http://schemas.microsoft.com/office/drawing/2014/main" id="{5DC5D9BE-7EE6-816C-C222-FF52DB399EE2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05" name="Group 404">
                      <a:extLst>
                        <a:ext uri="{FF2B5EF4-FFF2-40B4-BE49-F238E27FC236}">
                          <a16:creationId xmlns:a16="http://schemas.microsoft.com/office/drawing/2014/main" id="{3A2496F4-0DF1-CC16-237B-7BACB68D56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09" name="Arc 408">
                        <a:extLst>
                          <a:ext uri="{FF2B5EF4-FFF2-40B4-BE49-F238E27FC236}">
                            <a16:creationId xmlns:a16="http://schemas.microsoft.com/office/drawing/2014/main" id="{F4CA693F-69A2-526B-03BE-60DE14850A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10" name="Arc 409">
                        <a:extLst>
                          <a:ext uri="{FF2B5EF4-FFF2-40B4-BE49-F238E27FC236}">
                            <a16:creationId xmlns:a16="http://schemas.microsoft.com/office/drawing/2014/main" id="{241B510A-1F7B-A857-245E-07843952D43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06" name="Group 405">
                      <a:extLst>
                        <a:ext uri="{FF2B5EF4-FFF2-40B4-BE49-F238E27FC236}">
                          <a16:creationId xmlns:a16="http://schemas.microsoft.com/office/drawing/2014/main" id="{B27D7039-832C-A82A-0EAD-4C158178B2D3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07" name="Arc 406">
                        <a:extLst>
                          <a:ext uri="{FF2B5EF4-FFF2-40B4-BE49-F238E27FC236}">
                            <a16:creationId xmlns:a16="http://schemas.microsoft.com/office/drawing/2014/main" id="{7826A95B-FD8B-1F9F-6BB5-0A76E21817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08" name="Arc 407">
                        <a:extLst>
                          <a:ext uri="{FF2B5EF4-FFF2-40B4-BE49-F238E27FC236}">
                            <a16:creationId xmlns:a16="http://schemas.microsoft.com/office/drawing/2014/main" id="{44348CC3-903F-0BF9-F4D0-71E93EE2087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3D6505B0-4CF4-D19D-AA88-ADE2F3FFB13E}"/>
                  </a:ext>
                </a:extLst>
              </p:cNvPr>
              <p:cNvGrpSpPr/>
              <p:nvPr/>
            </p:nvGrpSpPr>
            <p:grpSpPr>
              <a:xfrm>
                <a:off x="2373623" y="1638307"/>
                <a:ext cx="1169660" cy="953695"/>
                <a:chOff x="2505324" y="1784569"/>
                <a:chExt cx="1169660" cy="953695"/>
              </a:xfrm>
            </p:grpSpPr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346455A4-7879-2658-7D8D-2FECC2191828}"/>
                    </a:ext>
                  </a:extLst>
                </p:cNvPr>
                <p:cNvGrpSpPr/>
                <p:nvPr/>
              </p:nvGrpSpPr>
              <p:grpSpPr>
                <a:xfrm>
                  <a:off x="3075799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85" name="Group 384">
                    <a:extLst>
                      <a:ext uri="{FF2B5EF4-FFF2-40B4-BE49-F238E27FC236}">
                        <a16:creationId xmlns:a16="http://schemas.microsoft.com/office/drawing/2014/main" id="{EAC46BF1-7F37-E77E-E41B-C241381ED4E4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93" name="Group 392">
                      <a:extLst>
                        <a:ext uri="{FF2B5EF4-FFF2-40B4-BE49-F238E27FC236}">
                          <a16:creationId xmlns:a16="http://schemas.microsoft.com/office/drawing/2014/main" id="{3876B23D-1BDF-AB11-ACE0-5988EA4C61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97" name="Arc 396">
                        <a:extLst>
                          <a:ext uri="{FF2B5EF4-FFF2-40B4-BE49-F238E27FC236}">
                            <a16:creationId xmlns:a16="http://schemas.microsoft.com/office/drawing/2014/main" id="{2C29882B-794E-FDC0-98AF-7DEB327B4F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98" name="Arc 397">
                        <a:extLst>
                          <a:ext uri="{FF2B5EF4-FFF2-40B4-BE49-F238E27FC236}">
                            <a16:creationId xmlns:a16="http://schemas.microsoft.com/office/drawing/2014/main" id="{D9C4B214-7D78-31B3-B5D5-275DDB7515D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94" name="Group 393">
                      <a:extLst>
                        <a:ext uri="{FF2B5EF4-FFF2-40B4-BE49-F238E27FC236}">
                          <a16:creationId xmlns:a16="http://schemas.microsoft.com/office/drawing/2014/main" id="{F23688C4-1CE5-CD49-B576-5BE845645488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95" name="Arc 394">
                        <a:extLst>
                          <a:ext uri="{FF2B5EF4-FFF2-40B4-BE49-F238E27FC236}">
                            <a16:creationId xmlns:a16="http://schemas.microsoft.com/office/drawing/2014/main" id="{2B7E3EEE-B975-E420-DBFC-40B5EDDED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96" name="Arc 395">
                        <a:extLst>
                          <a:ext uri="{FF2B5EF4-FFF2-40B4-BE49-F238E27FC236}">
                            <a16:creationId xmlns:a16="http://schemas.microsoft.com/office/drawing/2014/main" id="{F1C8A112-F87A-8D58-78F7-D144DC2AAFF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9F9BC8EF-7341-39B8-623A-19E79D776C20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87" name="Group 386">
                      <a:extLst>
                        <a:ext uri="{FF2B5EF4-FFF2-40B4-BE49-F238E27FC236}">
                          <a16:creationId xmlns:a16="http://schemas.microsoft.com/office/drawing/2014/main" id="{7E7DC683-B212-BDEB-CA73-245582816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91" name="Arc 390">
                        <a:extLst>
                          <a:ext uri="{FF2B5EF4-FFF2-40B4-BE49-F238E27FC236}">
                            <a16:creationId xmlns:a16="http://schemas.microsoft.com/office/drawing/2014/main" id="{B4C76840-D4DF-BEC7-EA35-57927FC3F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92" name="Arc 391">
                        <a:extLst>
                          <a:ext uri="{FF2B5EF4-FFF2-40B4-BE49-F238E27FC236}">
                            <a16:creationId xmlns:a16="http://schemas.microsoft.com/office/drawing/2014/main" id="{BEFFCBE1-7579-216D-10DE-ADAD9AFC240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88" name="Group 387">
                      <a:extLst>
                        <a:ext uri="{FF2B5EF4-FFF2-40B4-BE49-F238E27FC236}">
                          <a16:creationId xmlns:a16="http://schemas.microsoft.com/office/drawing/2014/main" id="{01BE7170-F5B8-773B-5AD2-F7D69A0C58E9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89" name="Arc 388">
                        <a:extLst>
                          <a:ext uri="{FF2B5EF4-FFF2-40B4-BE49-F238E27FC236}">
                            <a16:creationId xmlns:a16="http://schemas.microsoft.com/office/drawing/2014/main" id="{B0A0338F-D91E-7FD6-BE1A-964919665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90" name="Arc 389">
                        <a:extLst>
                          <a:ext uri="{FF2B5EF4-FFF2-40B4-BE49-F238E27FC236}">
                            <a16:creationId xmlns:a16="http://schemas.microsoft.com/office/drawing/2014/main" id="{9B7B5C4A-9935-0D40-1857-3C2CE53616F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497E7D3E-6E57-59FE-FB73-F09D827D0E0E}"/>
                    </a:ext>
                  </a:extLst>
                </p:cNvPr>
                <p:cNvGrpSpPr/>
                <p:nvPr/>
              </p:nvGrpSpPr>
              <p:grpSpPr>
                <a:xfrm>
                  <a:off x="3347071" y="1784569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71" name="Group 370">
                    <a:extLst>
                      <a:ext uri="{FF2B5EF4-FFF2-40B4-BE49-F238E27FC236}">
                        <a16:creationId xmlns:a16="http://schemas.microsoft.com/office/drawing/2014/main" id="{B15C496D-F221-1E96-5B75-502CE2EB19EB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79" name="Group 378">
                      <a:extLst>
                        <a:ext uri="{FF2B5EF4-FFF2-40B4-BE49-F238E27FC236}">
                          <a16:creationId xmlns:a16="http://schemas.microsoft.com/office/drawing/2014/main" id="{ED103FA7-C32B-22A1-B819-6F5973B774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83" name="Arc 382">
                        <a:extLst>
                          <a:ext uri="{FF2B5EF4-FFF2-40B4-BE49-F238E27FC236}">
                            <a16:creationId xmlns:a16="http://schemas.microsoft.com/office/drawing/2014/main" id="{354980AE-420D-2E54-CD41-7AFBA0D52D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84" name="Arc 383">
                        <a:extLst>
                          <a:ext uri="{FF2B5EF4-FFF2-40B4-BE49-F238E27FC236}">
                            <a16:creationId xmlns:a16="http://schemas.microsoft.com/office/drawing/2014/main" id="{7A1B430E-7584-A821-4E28-5C4C7E40F5C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80" name="Group 379">
                      <a:extLst>
                        <a:ext uri="{FF2B5EF4-FFF2-40B4-BE49-F238E27FC236}">
                          <a16:creationId xmlns:a16="http://schemas.microsoft.com/office/drawing/2014/main" id="{6E18473B-CD00-78A8-14C8-8DBE4FC203E6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81" name="Arc 380">
                        <a:extLst>
                          <a:ext uri="{FF2B5EF4-FFF2-40B4-BE49-F238E27FC236}">
                            <a16:creationId xmlns:a16="http://schemas.microsoft.com/office/drawing/2014/main" id="{DA9EC9F9-A3D2-5FAE-811C-7448DC174D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82" name="Arc 381">
                        <a:extLst>
                          <a:ext uri="{FF2B5EF4-FFF2-40B4-BE49-F238E27FC236}">
                            <a16:creationId xmlns:a16="http://schemas.microsoft.com/office/drawing/2014/main" id="{AF2C03F0-8AA2-6D08-9834-2884A370FAD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372" name="Group 371">
                    <a:extLst>
                      <a:ext uri="{FF2B5EF4-FFF2-40B4-BE49-F238E27FC236}">
                        <a16:creationId xmlns:a16="http://schemas.microsoft.com/office/drawing/2014/main" id="{D8FE4C68-998D-3EF8-2192-6199239ADCCB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73" name="Group 372">
                      <a:extLst>
                        <a:ext uri="{FF2B5EF4-FFF2-40B4-BE49-F238E27FC236}">
                          <a16:creationId xmlns:a16="http://schemas.microsoft.com/office/drawing/2014/main" id="{43E8002E-EB61-7029-A048-910AA937A1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77" name="Arc 376">
                        <a:extLst>
                          <a:ext uri="{FF2B5EF4-FFF2-40B4-BE49-F238E27FC236}">
                            <a16:creationId xmlns:a16="http://schemas.microsoft.com/office/drawing/2014/main" id="{2DF2C5CB-CBF0-C435-A694-DD9CDAEBAA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78" name="Arc 377">
                        <a:extLst>
                          <a:ext uri="{FF2B5EF4-FFF2-40B4-BE49-F238E27FC236}">
                            <a16:creationId xmlns:a16="http://schemas.microsoft.com/office/drawing/2014/main" id="{616D8E39-D280-5AED-0E28-C7B61818A14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74" name="Group 373">
                      <a:extLst>
                        <a:ext uri="{FF2B5EF4-FFF2-40B4-BE49-F238E27FC236}">
                          <a16:creationId xmlns:a16="http://schemas.microsoft.com/office/drawing/2014/main" id="{F2556151-F3A6-23E3-C056-A2D449096AA9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75" name="Arc 374">
                        <a:extLst>
                          <a:ext uri="{FF2B5EF4-FFF2-40B4-BE49-F238E27FC236}">
                            <a16:creationId xmlns:a16="http://schemas.microsoft.com/office/drawing/2014/main" id="{1794DCC7-D9DB-5D90-5892-8CA20BEF77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76" name="Arc 375">
                        <a:extLst>
                          <a:ext uri="{FF2B5EF4-FFF2-40B4-BE49-F238E27FC236}">
                            <a16:creationId xmlns:a16="http://schemas.microsoft.com/office/drawing/2014/main" id="{1379B3DB-0FF9-AD47-C58B-9182963B024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3B7AF126-4B68-C5D2-4A42-754BEDF28CE3}"/>
                    </a:ext>
                  </a:extLst>
                </p:cNvPr>
                <p:cNvGrpSpPr/>
                <p:nvPr/>
              </p:nvGrpSpPr>
              <p:grpSpPr>
                <a:xfrm>
                  <a:off x="2505324" y="1790707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57" name="Group 356">
                    <a:extLst>
                      <a:ext uri="{FF2B5EF4-FFF2-40B4-BE49-F238E27FC236}">
                        <a16:creationId xmlns:a16="http://schemas.microsoft.com/office/drawing/2014/main" id="{D059DB6B-F9A3-BAD5-AEA9-5773D2B1C401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65" name="Group 364">
                      <a:extLst>
                        <a:ext uri="{FF2B5EF4-FFF2-40B4-BE49-F238E27FC236}">
                          <a16:creationId xmlns:a16="http://schemas.microsoft.com/office/drawing/2014/main" id="{FB7D04EC-B1CE-E1C1-CCF0-7EC22445C2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9" name="Arc 368">
                        <a:extLst>
                          <a:ext uri="{FF2B5EF4-FFF2-40B4-BE49-F238E27FC236}">
                            <a16:creationId xmlns:a16="http://schemas.microsoft.com/office/drawing/2014/main" id="{B8EE0C01-755E-127A-365E-6AEFCD050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70" name="Arc 369">
                        <a:extLst>
                          <a:ext uri="{FF2B5EF4-FFF2-40B4-BE49-F238E27FC236}">
                            <a16:creationId xmlns:a16="http://schemas.microsoft.com/office/drawing/2014/main" id="{462259D4-951D-17C6-C035-5395A21491F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66" name="Group 365">
                      <a:extLst>
                        <a:ext uri="{FF2B5EF4-FFF2-40B4-BE49-F238E27FC236}">
                          <a16:creationId xmlns:a16="http://schemas.microsoft.com/office/drawing/2014/main" id="{2DFE4A8F-EA59-31A5-F388-6B5D569C14A1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7" name="Arc 366">
                        <a:extLst>
                          <a:ext uri="{FF2B5EF4-FFF2-40B4-BE49-F238E27FC236}">
                            <a16:creationId xmlns:a16="http://schemas.microsoft.com/office/drawing/2014/main" id="{9B82AF6E-04F0-6B3C-A76E-734CC9AF1F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68" name="Arc 367">
                        <a:extLst>
                          <a:ext uri="{FF2B5EF4-FFF2-40B4-BE49-F238E27FC236}">
                            <a16:creationId xmlns:a16="http://schemas.microsoft.com/office/drawing/2014/main" id="{6CC88965-35B5-E58A-2D34-38FC706833A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358" name="Group 357">
                    <a:extLst>
                      <a:ext uri="{FF2B5EF4-FFF2-40B4-BE49-F238E27FC236}">
                        <a16:creationId xmlns:a16="http://schemas.microsoft.com/office/drawing/2014/main" id="{6DED4B2B-77CA-EB13-DD21-99D45E45E124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59" name="Group 358">
                      <a:extLst>
                        <a:ext uri="{FF2B5EF4-FFF2-40B4-BE49-F238E27FC236}">
                          <a16:creationId xmlns:a16="http://schemas.microsoft.com/office/drawing/2014/main" id="{419EC0C3-88A0-E73B-9443-CA34A554A8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3" name="Arc 362">
                        <a:extLst>
                          <a:ext uri="{FF2B5EF4-FFF2-40B4-BE49-F238E27FC236}">
                            <a16:creationId xmlns:a16="http://schemas.microsoft.com/office/drawing/2014/main" id="{CCAC7C46-27ED-1F04-31B0-8CEA88A706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64" name="Arc 363">
                        <a:extLst>
                          <a:ext uri="{FF2B5EF4-FFF2-40B4-BE49-F238E27FC236}">
                            <a16:creationId xmlns:a16="http://schemas.microsoft.com/office/drawing/2014/main" id="{191930A9-7BBD-F4B8-C5CB-62DDC569BCD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60" name="Group 359">
                      <a:extLst>
                        <a:ext uri="{FF2B5EF4-FFF2-40B4-BE49-F238E27FC236}">
                          <a16:creationId xmlns:a16="http://schemas.microsoft.com/office/drawing/2014/main" id="{1E97FCE8-7345-0946-7450-4CB5C4513EAE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1" name="Arc 360">
                        <a:extLst>
                          <a:ext uri="{FF2B5EF4-FFF2-40B4-BE49-F238E27FC236}">
                            <a16:creationId xmlns:a16="http://schemas.microsoft.com/office/drawing/2014/main" id="{2A83DED0-05CA-BDB3-97F8-FAD829EEE4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62" name="Arc 361">
                        <a:extLst>
                          <a:ext uri="{FF2B5EF4-FFF2-40B4-BE49-F238E27FC236}">
                            <a16:creationId xmlns:a16="http://schemas.microsoft.com/office/drawing/2014/main" id="{97C56C6C-AAF9-5A55-660D-16C4FD949AB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6115845C-6352-055B-FD51-4B6DDD2ED66C}"/>
                    </a:ext>
                  </a:extLst>
                </p:cNvPr>
                <p:cNvGrpSpPr/>
                <p:nvPr/>
              </p:nvGrpSpPr>
              <p:grpSpPr>
                <a:xfrm>
                  <a:off x="2776596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9A778904-5C90-03E1-5B9F-2A236BCB9DAD}"/>
                      </a:ext>
                    </a:extLst>
                  </p:cNvPr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51" name="Group 350">
                      <a:extLst>
                        <a:ext uri="{FF2B5EF4-FFF2-40B4-BE49-F238E27FC236}">
                          <a16:creationId xmlns:a16="http://schemas.microsoft.com/office/drawing/2014/main" id="{404B9FBA-9390-0DE0-D3E7-03135BA8C2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55" name="Arc 354">
                        <a:extLst>
                          <a:ext uri="{FF2B5EF4-FFF2-40B4-BE49-F238E27FC236}">
                            <a16:creationId xmlns:a16="http://schemas.microsoft.com/office/drawing/2014/main" id="{F0BFD941-A419-4C7F-D5A7-9D5AFFDEA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56" name="Arc 355">
                        <a:extLst>
                          <a:ext uri="{FF2B5EF4-FFF2-40B4-BE49-F238E27FC236}">
                            <a16:creationId xmlns:a16="http://schemas.microsoft.com/office/drawing/2014/main" id="{E937D6A1-B75A-5419-675C-512AEA26294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52" name="Group 351">
                      <a:extLst>
                        <a:ext uri="{FF2B5EF4-FFF2-40B4-BE49-F238E27FC236}">
                          <a16:creationId xmlns:a16="http://schemas.microsoft.com/office/drawing/2014/main" id="{4508724B-8838-70F1-EBBF-6EEAFB4EC433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53" name="Arc 352">
                        <a:extLst>
                          <a:ext uri="{FF2B5EF4-FFF2-40B4-BE49-F238E27FC236}">
                            <a16:creationId xmlns:a16="http://schemas.microsoft.com/office/drawing/2014/main" id="{49F30C9B-EADE-3806-2855-4AE4E5F2C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54" name="Arc 353">
                        <a:extLst>
                          <a:ext uri="{FF2B5EF4-FFF2-40B4-BE49-F238E27FC236}">
                            <a16:creationId xmlns:a16="http://schemas.microsoft.com/office/drawing/2014/main" id="{B8231E88-0F01-DC5B-7C80-2EF9DF1F858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675D841C-A7B8-AC26-6972-3698AB2A51FB}"/>
                      </a:ext>
                    </a:extLst>
                  </p:cNvPr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45" name="Group 344">
                      <a:extLst>
                        <a:ext uri="{FF2B5EF4-FFF2-40B4-BE49-F238E27FC236}">
                          <a16:creationId xmlns:a16="http://schemas.microsoft.com/office/drawing/2014/main" id="{A3D045D6-642F-62F4-F258-507A0A5435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49" name="Arc 348">
                        <a:extLst>
                          <a:ext uri="{FF2B5EF4-FFF2-40B4-BE49-F238E27FC236}">
                            <a16:creationId xmlns:a16="http://schemas.microsoft.com/office/drawing/2014/main" id="{8546C086-D6F6-2D35-FE47-7169F7892E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50" name="Arc 349">
                        <a:extLst>
                          <a:ext uri="{FF2B5EF4-FFF2-40B4-BE49-F238E27FC236}">
                            <a16:creationId xmlns:a16="http://schemas.microsoft.com/office/drawing/2014/main" id="{E292CC2B-AF95-6A20-91D8-0AD099DB338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46" name="Group 345">
                      <a:extLst>
                        <a:ext uri="{FF2B5EF4-FFF2-40B4-BE49-F238E27FC236}">
                          <a16:creationId xmlns:a16="http://schemas.microsoft.com/office/drawing/2014/main" id="{3027855B-7C2C-89CD-F774-3EBEFC2A0074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47" name="Arc 346">
                        <a:extLst>
                          <a:ext uri="{FF2B5EF4-FFF2-40B4-BE49-F238E27FC236}">
                            <a16:creationId xmlns:a16="http://schemas.microsoft.com/office/drawing/2014/main" id="{8857AA5D-5208-0BED-5260-C04BA009C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48" name="Arc 347">
                        <a:extLst>
                          <a:ext uri="{FF2B5EF4-FFF2-40B4-BE49-F238E27FC236}">
                            <a16:creationId xmlns:a16="http://schemas.microsoft.com/office/drawing/2014/main" id="{D3F69A54-AE14-7529-1722-D946EC81010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B158EA1-375E-B95B-F323-7E054D72D316}"/>
                </a:ext>
              </a:extLst>
            </p:cNvPr>
            <p:cNvGrpSpPr/>
            <p:nvPr/>
          </p:nvGrpSpPr>
          <p:grpSpPr>
            <a:xfrm>
              <a:off x="2182646" y="767029"/>
              <a:ext cx="1169660" cy="953695"/>
              <a:chOff x="1233085" y="1641376"/>
              <a:chExt cx="1169660" cy="953695"/>
            </a:xfrm>
          </p:grpSpPr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10BD012A-1514-F8F4-F40E-2036E69DEE44}"/>
                  </a:ext>
                </a:extLst>
              </p:cNvPr>
              <p:cNvGrpSpPr/>
              <p:nvPr/>
            </p:nvGrpSpPr>
            <p:grpSpPr>
              <a:xfrm>
                <a:off x="1803560" y="1650583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CE6FAD98-D04C-FA9B-B1EB-81154BDA393B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25EC2510-4D52-0CE5-0F59-DA4B049A046E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35" name="Arc 334">
                      <a:extLst>
                        <a:ext uri="{FF2B5EF4-FFF2-40B4-BE49-F238E27FC236}">
                          <a16:creationId xmlns:a16="http://schemas.microsoft.com/office/drawing/2014/main" id="{0389E72C-A652-46A9-13EB-81D6CA62E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6" name="Arc 335">
                      <a:extLst>
                        <a:ext uri="{FF2B5EF4-FFF2-40B4-BE49-F238E27FC236}">
                          <a16:creationId xmlns:a16="http://schemas.microsoft.com/office/drawing/2014/main" id="{501FF017-AB0E-7551-9F04-C11B20CD8F5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7FBBBDBB-D762-C6D1-390C-A82241271963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33" name="Arc 332">
                      <a:extLst>
                        <a:ext uri="{FF2B5EF4-FFF2-40B4-BE49-F238E27FC236}">
                          <a16:creationId xmlns:a16="http://schemas.microsoft.com/office/drawing/2014/main" id="{B3C6A2CE-3B77-A0C8-7308-B009CF52FA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4" name="Arc 333">
                      <a:extLst>
                        <a:ext uri="{FF2B5EF4-FFF2-40B4-BE49-F238E27FC236}">
                          <a16:creationId xmlns:a16="http://schemas.microsoft.com/office/drawing/2014/main" id="{A9B40533-0D48-8FDD-6950-8D58A926AF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B5EE6E69-1106-15EE-0A48-DB32295A3582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A80F9DAD-B2CA-4F77-790A-148B421702E8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9" name="Arc 328">
                      <a:extLst>
                        <a:ext uri="{FF2B5EF4-FFF2-40B4-BE49-F238E27FC236}">
                          <a16:creationId xmlns:a16="http://schemas.microsoft.com/office/drawing/2014/main" id="{5B921A4F-4938-8546-F6D9-8AA3404EA7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0" name="Arc 329">
                      <a:extLst>
                        <a:ext uri="{FF2B5EF4-FFF2-40B4-BE49-F238E27FC236}">
                          <a16:creationId xmlns:a16="http://schemas.microsoft.com/office/drawing/2014/main" id="{5CDC1FA7-47A9-1C5D-0C9D-446B6358AB1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96F856A5-7E12-65B7-2935-BD9DEEF1CC5F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7" name="Arc 326">
                      <a:extLst>
                        <a:ext uri="{FF2B5EF4-FFF2-40B4-BE49-F238E27FC236}">
                          <a16:creationId xmlns:a16="http://schemas.microsoft.com/office/drawing/2014/main" id="{0F26A8A7-B977-A899-E8E6-E1FF7B6001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8" name="Arc 327">
                      <a:extLst>
                        <a:ext uri="{FF2B5EF4-FFF2-40B4-BE49-F238E27FC236}">
                          <a16:creationId xmlns:a16="http://schemas.microsoft.com/office/drawing/2014/main" id="{3EC5ACDF-C67A-9229-DA6B-375976D86CF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235E4140-7B3A-E0C6-FC35-1B5DE3A57DA6}"/>
                  </a:ext>
                </a:extLst>
              </p:cNvPr>
              <p:cNvGrpSpPr/>
              <p:nvPr/>
            </p:nvGrpSpPr>
            <p:grpSpPr>
              <a:xfrm>
                <a:off x="2074832" y="16413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09" name="Group 308">
                  <a:extLst>
                    <a:ext uri="{FF2B5EF4-FFF2-40B4-BE49-F238E27FC236}">
                      <a16:creationId xmlns:a16="http://schemas.microsoft.com/office/drawing/2014/main" id="{E055A538-FE9A-4F8A-31F0-849919612A65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9620957E-6F26-F293-1199-1E43C371343B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1" name="Arc 320">
                      <a:extLst>
                        <a:ext uri="{FF2B5EF4-FFF2-40B4-BE49-F238E27FC236}">
                          <a16:creationId xmlns:a16="http://schemas.microsoft.com/office/drawing/2014/main" id="{B1601CB2-C469-2105-8961-A08B77BE8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2" name="Arc 321">
                      <a:extLst>
                        <a:ext uri="{FF2B5EF4-FFF2-40B4-BE49-F238E27FC236}">
                          <a16:creationId xmlns:a16="http://schemas.microsoft.com/office/drawing/2014/main" id="{359F1054-1E45-20A3-8D97-C3B879FFB2B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18" name="Group 317">
                    <a:extLst>
                      <a:ext uri="{FF2B5EF4-FFF2-40B4-BE49-F238E27FC236}">
                        <a16:creationId xmlns:a16="http://schemas.microsoft.com/office/drawing/2014/main" id="{E961696C-02D9-B211-D844-AF96809C8AAF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19" name="Arc 318">
                      <a:extLst>
                        <a:ext uri="{FF2B5EF4-FFF2-40B4-BE49-F238E27FC236}">
                          <a16:creationId xmlns:a16="http://schemas.microsoft.com/office/drawing/2014/main" id="{E785CF1F-2DE2-E88E-3BC9-12A3FE1F93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0" name="Arc 319">
                      <a:extLst>
                        <a:ext uri="{FF2B5EF4-FFF2-40B4-BE49-F238E27FC236}">
                          <a16:creationId xmlns:a16="http://schemas.microsoft.com/office/drawing/2014/main" id="{B5031848-E9B7-8607-6F8D-C6924C335D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10" name="Group 309">
                  <a:extLst>
                    <a:ext uri="{FF2B5EF4-FFF2-40B4-BE49-F238E27FC236}">
                      <a16:creationId xmlns:a16="http://schemas.microsoft.com/office/drawing/2014/main" id="{8BD0CA1C-61CF-32FD-67D6-69DB3F234859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C972E810-51EA-CD98-22BC-E8CD8259A27F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15" name="Arc 314">
                      <a:extLst>
                        <a:ext uri="{FF2B5EF4-FFF2-40B4-BE49-F238E27FC236}">
                          <a16:creationId xmlns:a16="http://schemas.microsoft.com/office/drawing/2014/main" id="{58D260DE-F48A-EDE0-9A03-3D32511F1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16" name="Arc 315">
                      <a:extLst>
                        <a:ext uri="{FF2B5EF4-FFF2-40B4-BE49-F238E27FC236}">
                          <a16:creationId xmlns:a16="http://schemas.microsoft.com/office/drawing/2014/main" id="{67AD087D-60DA-57FD-FCAB-D30006CD531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12" name="Group 311">
                    <a:extLst>
                      <a:ext uri="{FF2B5EF4-FFF2-40B4-BE49-F238E27FC236}">
                        <a16:creationId xmlns:a16="http://schemas.microsoft.com/office/drawing/2014/main" id="{A48AFB26-2605-7EAB-8E40-770160E3A692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13" name="Arc 312">
                      <a:extLst>
                        <a:ext uri="{FF2B5EF4-FFF2-40B4-BE49-F238E27FC236}">
                          <a16:creationId xmlns:a16="http://schemas.microsoft.com/office/drawing/2014/main" id="{AE387252-9DDB-E22C-090F-C8140972D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14" name="Arc 313">
                      <a:extLst>
                        <a:ext uri="{FF2B5EF4-FFF2-40B4-BE49-F238E27FC236}">
                          <a16:creationId xmlns:a16="http://schemas.microsoft.com/office/drawing/2014/main" id="{225C3D67-832C-2937-0E33-E80D4BFDF15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7E4E07B4-ABB6-931E-748B-B2197B792247}"/>
                  </a:ext>
                </a:extLst>
              </p:cNvPr>
              <p:cNvGrpSpPr/>
              <p:nvPr/>
            </p:nvGrpSpPr>
            <p:grpSpPr>
              <a:xfrm>
                <a:off x="1233085" y="1647514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ECA17329-811C-3CB1-9D18-AA6744AAB3E2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03" name="Group 302">
                    <a:extLst>
                      <a:ext uri="{FF2B5EF4-FFF2-40B4-BE49-F238E27FC236}">
                        <a16:creationId xmlns:a16="http://schemas.microsoft.com/office/drawing/2014/main" id="{AF719264-7ABC-388B-A7A7-C8D019E886B9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07" name="Arc 306">
                      <a:extLst>
                        <a:ext uri="{FF2B5EF4-FFF2-40B4-BE49-F238E27FC236}">
                          <a16:creationId xmlns:a16="http://schemas.microsoft.com/office/drawing/2014/main" id="{9EF0C6BE-7443-595B-F5A5-F0A82D388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08" name="Arc 307">
                      <a:extLst>
                        <a:ext uri="{FF2B5EF4-FFF2-40B4-BE49-F238E27FC236}">
                          <a16:creationId xmlns:a16="http://schemas.microsoft.com/office/drawing/2014/main" id="{E6140124-8A99-BD9F-1859-D52E38FE0A6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0A796D58-D42D-F0FB-B247-5B75575007DD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05" name="Arc 304">
                      <a:extLst>
                        <a:ext uri="{FF2B5EF4-FFF2-40B4-BE49-F238E27FC236}">
                          <a16:creationId xmlns:a16="http://schemas.microsoft.com/office/drawing/2014/main" id="{7BFA8157-6A52-72D4-6824-A809E34540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06" name="Arc 305">
                      <a:extLst>
                        <a:ext uri="{FF2B5EF4-FFF2-40B4-BE49-F238E27FC236}">
                          <a16:creationId xmlns:a16="http://schemas.microsoft.com/office/drawing/2014/main" id="{949EA5EF-65DA-0E21-78D5-85A2CE830E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BD0A7535-1104-508E-A95B-56BB2724AC96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7ED755D1-9596-94FD-08E2-BECFDC158DEE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01" name="Arc 300">
                      <a:extLst>
                        <a:ext uri="{FF2B5EF4-FFF2-40B4-BE49-F238E27FC236}">
                          <a16:creationId xmlns:a16="http://schemas.microsoft.com/office/drawing/2014/main" id="{5B86C1A9-1273-510C-74FE-C6CE7C4553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02" name="Arc 301">
                      <a:extLst>
                        <a:ext uri="{FF2B5EF4-FFF2-40B4-BE49-F238E27FC236}">
                          <a16:creationId xmlns:a16="http://schemas.microsoft.com/office/drawing/2014/main" id="{68302AFA-47CF-90F5-FBC1-9B2C19F2D43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3F2D4488-6E03-5AED-1E23-FC34B58CD5A8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99" name="Arc 298">
                      <a:extLst>
                        <a:ext uri="{FF2B5EF4-FFF2-40B4-BE49-F238E27FC236}">
                          <a16:creationId xmlns:a16="http://schemas.microsoft.com/office/drawing/2014/main" id="{EB91D513-07FD-6675-A49F-8CFE0DE2B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00" name="Arc 299">
                      <a:extLst>
                        <a:ext uri="{FF2B5EF4-FFF2-40B4-BE49-F238E27FC236}">
                          <a16:creationId xmlns:a16="http://schemas.microsoft.com/office/drawing/2014/main" id="{BB3B253F-2E6D-0925-0A52-40A33E10FA0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DB1946D0-A753-F7BF-872B-4E89091AE84C}"/>
                  </a:ext>
                </a:extLst>
              </p:cNvPr>
              <p:cNvGrpSpPr/>
              <p:nvPr/>
            </p:nvGrpSpPr>
            <p:grpSpPr>
              <a:xfrm>
                <a:off x="1504357" y="1650583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33DACC00-226C-C7D0-C850-048F9BB4FF5B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89" name="Group 288">
                    <a:extLst>
                      <a:ext uri="{FF2B5EF4-FFF2-40B4-BE49-F238E27FC236}">
                        <a16:creationId xmlns:a16="http://schemas.microsoft.com/office/drawing/2014/main" id="{85C0F4A2-574F-DD5B-673E-A0585B715698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93" name="Arc 292">
                      <a:extLst>
                        <a:ext uri="{FF2B5EF4-FFF2-40B4-BE49-F238E27FC236}">
                          <a16:creationId xmlns:a16="http://schemas.microsoft.com/office/drawing/2014/main" id="{30789E07-9591-05C2-F1E9-4407E59187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94" name="Arc 293">
                      <a:extLst>
                        <a:ext uri="{FF2B5EF4-FFF2-40B4-BE49-F238E27FC236}">
                          <a16:creationId xmlns:a16="http://schemas.microsoft.com/office/drawing/2014/main" id="{6886A4D4-413C-D488-44DD-0D96E276931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E34F55FE-BCCE-4C98-1DF4-35390C7BCC8F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91" name="Arc 290">
                      <a:extLst>
                        <a:ext uri="{FF2B5EF4-FFF2-40B4-BE49-F238E27FC236}">
                          <a16:creationId xmlns:a16="http://schemas.microsoft.com/office/drawing/2014/main" id="{9574738C-1217-852D-D59B-0513ADF32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92" name="Arc 291">
                      <a:extLst>
                        <a:ext uri="{FF2B5EF4-FFF2-40B4-BE49-F238E27FC236}">
                          <a16:creationId xmlns:a16="http://schemas.microsoft.com/office/drawing/2014/main" id="{B1584FD7-CA50-6704-9AAA-A90A72D8885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AD6FC8D8-4FF2-EEDA-3B52-3FEBF495B955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CE5E3993-5E06-F632-EA9C-94957D9C473F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87" name="Arc 286">
                      <a:extLst>
                        <a:ext uri="{FF2B5EF4-FFF2-40B4-BE49-F238E27FC236}">
                          <a16:creationId xmlns:a16="http://schemas.microsoft.com/office/drawing/2014/main" id="{22541545-1B5F-1905-B187-B3DE1FF6C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8" name="Arc 287">
                      <a:extLst>
                        <a:ext uri="{FF2B5EF4-FFF2-40B4-BE49-F238E27FC236}">
                          <a16:creationId xmlns:a16="http://schemas.microsoft.com/office/drawing/2014/main" id="{853D0EC2-E074-B1B0-A816-98D90BB4F2D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84" name="Group 283">
                    <a:extLst>
                      <a:ext uri="{FF2B5EF4-FFF2-40B4-BE49-F238E27FC236}">
                        <a16:creationId xmlns:a16="http://schemas.microsoft.com/office/drawing/2014/main" id="{25ADEE9D-9CC0-C2B8-F477-C43EDE949584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85" name="Arc 284">
                      <a:extLst>
                        <a:ext uri="{FF2B5EF4-FFF2-40B4-BE49-F238E27FC236}">
                          <a16:creationId xmlns:a16="http://schemas.microsoft.com/office/drawing/2014/main" id="{9F2951D2-D087-5C4E-E868-232B2C436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6" name="Arc 285">
                      <a:extLst>
                        <a:ext uri="{FF2B5EF4-FFF2-40B4-BE49-F238E27FC236}">
                          <a16:creationId xmlns:a16="http://schemas.microsoft.com/office/drawing/2014/main" id="{0F2A69B0-A0AC-3612-CCF3-4DAB66F16D4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8732E3E2-F081-7EEF-B8C5-131BC18F55F9}"/>
                </a:ext>
              </a:extLst>
            </p:cNvPr>
            <p:cNvGrpSpPr/>
            <p:nvPr/>
          </p:nvGrpSpPr>
          <p:grpSpPr>
            <a:xfrm>
              <a:off x="3893659" y="764877"/>
              <a:ext cx="327913" cy="944488"/>
              <a:chOff x="1922432" y="1565176"/>
              <a:chExt cx="327913" cy="944488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8FD86146-A0EB-2464-7C44-B509558E1524}"/>
                  </a:ext>
                </a:extLst>
              </p:cNvPr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57ABCBAF-27A5-B05D-8880-D10D7528BD79}"/>
                    </a:ext>
                  </a:extLst>
                </p:cNvPr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75" name="Arc 274">
                    <a:extLst>
                      <a:ext uri="{FF2B5EF4-FFF2-40B4-BE49-F238E27FC236}">
                        <a16:creationId xmlns:a16="http://schemas.microsoft.com/office/drawing/2014/main" id="{C86FDCB9-B852-9703-9038-F69B8E79AA8E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6" name="Arc 275">
                    <a:extLst>
                      <a:ext uri="{FF2B5EF4-FFF2-40B4-BE49-F238E27FC236}">
                        <a16:creationId xmlns:a16="http://schemas.microsoft.com/office/drawing/2014/main" id="{8460AE78-F349-5835-D230-67EF12D7EC22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3CC426B3-E753-6329-090C-D120A9DB1E68}"/>
                    </a:ext>
                  </a:extLst>
                </p:cNvPr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73" name="Arc 272">
                    <a:extLst>
                      <a:ext uri="{FF2B5EF4-FFF2-40B4-BE49-F238E27FC236}">
                        <a16:creationId xmlns:a16="http://schemas.microsoft.com/office/drawing/2014/main" id="{00147B67-B73A-D5B5-DDB9-EBD7AEBF5707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4" name="Arc 273">
                    <a:extLst>
                      <a:ext uri="{FF2B5EF4-FFF2-40B4-BE49-F238E27FC236}">
                        <a16:creationId xmlns:a16="http://schemas.microsoft.com/office/drawing/2014/main" id="{8AB5A80D-62EB-A1CB-7671-71438FA26672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0C5BFC15-01DC-54A6-664C-2D63F0C5DD3D}"/>
                  </a:ext>
                </a:extLst>
              </p:cNvPr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65" name="Group 264">
                  <a:extLst>
                    <a:ext uri="{FF2B5EF4-FFF2-40B4-BE49-F238E27FC236}">
                      <a16:creationId xmlns:a16="http://schemas.microsoft.com/office/drawing/2014/main" id="{037C055C-8D3D-B026-7667-9A08E80EEFCF}"/>
                    </a:ext>
                  </a:extLst>
                </p:cNvPr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69" name="Arc 268">
                    <a:extLst>
                      <a:ext uri="{FF2B5EF4-FFF2-40B4-BE49-F238E27FC236}">
                        <a16:creationId xmlns:a16="http://schemas.microsoft.com/office/drawing/2014/main" id="{3B8257CF-BF68-16DE-D61E-6E8A463F9D15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0" name="Arc 269">
                    <a:extLst>
                      <a:ext uri="{FF2B5EF4-FFF2-40B4-BE49-F238E27FC236}">
                        <a16:creationId xmlns:a16="http://schemas.microsoft.com/office/drawing/2014/main" id="{B4C7383B-6C92-0E8E-A864-E8D8783BF79E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66" name="Group 265">
                  <a:extLst>
                    <a:ext uri="{FF2B5EF4-FFF2-40B4-BE49-F238E27FC236}">
                      <a16:creationId xmlns:a16="http://schemas.microsoft.com/office/drawing/2014/main" id="{E00923FD-4B28-784F-E652-2D0ECC09ACA2}"/>
                    </a:ext>
                  </a:extLst>
                </p:cNvPr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67" name="Arc 266">
                    <a:extLst>
                      <a:ext uri="{FF2B5EF4-FFF2-40B4-BE49-F238E27FC236}">
                        <a16:creationId xmlns:a16="http://schemas.microsoft.com/office/drawing/2014/main" id="{B79B397A-2847-17F8-C0EB-DA0A57371645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8" name="Arc 267">
                    <a:extLst>
                      <a:ext uri="{FF2B5EF4-FFF2-40B4-BE49-F238E27FC236}">
                        <a16:creationId xmlns:a16="http://schemas.microsoft.com/office/drawing/2014/main" id="{E4D12402-38F8-AC16-B909-990419FD1410}"/>
                      </a:ext>
                    </a:extLst>
                  </p:cNvPr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BFFF0568-7A82-E936-FF80-274A86D857B7}"/>
                </a:ext>
              </a:extLst>
            </p:cNvPr>
            <p:cNvGrpSpPr/>
            <p:nvPr/>
          </p:nvGrpSpPr>
          <p:grpSpPr>
            <a:xfrm>
              <a:off x="3323184" y="770098"/>
              <a:ext cx="440548" cy="944488"/>
              <a:chOff x="3323184" y="770098"/>
              <a:chExt cx="440548" cy="944488"/>
            </a:xfrm>
          </p:grpSpPr>
          <p:sp>
            <p:nvSpPr>
              <p:cNvPr id="247" name="Arc 246">
                <a:extLst>
                  <a:ext uri="{FF2B5EF4-FFF2-40B4-BE49-F238E27FC236}">
                    <a16:creationId xmlns:a16="http://schemas.microsoft.com/office/drawing/2014/main" id="{311BF6FA-0587-7804-C8B6-E2A7DBAA4A6D}"/>
                  </a:ext>
                </a:extLst>
              </p:cNvPr>
              <p:cNvSpPr/>
              <p:nvPr/>
            </p:nvSpPr>
            <p:spPr>
              <a:xfrm flipH="1">
                <a:off x="3619716" y="794670"/>
                <a:ext cx="144016" cy="792088"/>
              </a:xfrm>
              <a:prstGeom prst="arc">
                <a:avLst/>
              </a:prstGeom>
              <a:ln w="47625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D7859E1C-51ED-4C54-C0E3-1DEE4628B34C}"/>
                  </a:ext>
                </a:extLst>
              </p:cNvPr>
              <p:cNvGrpSpPr/>
              <p:nvPr/>
            </p:nvGrpSpPr>
            <p:grpSpPr>
              <a:xfrm>
                <a:off x="3323184" y="770098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591DB44E-9A95-5AF3-5F66-8238CC24202E}"/>
                    </a:ext>
                  </a:extLst>
                </p:cNvPr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57" name="Group 256">
                    <a:extLst>
                      <a:ext uri="{FF2B5EF4-FFF2-40B4-BE49-F238E27FC236}">
                        <a16:creationId xmlns:a16="http://schemas.microsoft.com/office/drawing/2014/main" id="{DA5C28A6-280D-8CF0-E9AA-EE3A55B83F65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61" name="Arc 260">
                      <a:extLst>
                        <a:ext uri="{FF2B5EF4-FFF2-40B4-BE49-F238E27FC236}">
                          <a16:creationId xmlns:a16="http://schemas.microsoft.com/office/drawing/2014/main" id="{59BC8A76-F34E-294F-2C35-4E4B9A9210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2" name="Arc 261">
                      <a:extLst>
                        <a:ext uri="{FF2B5EF4-FFF2-40B4-BE49-F238E27FC236}">
                          <a16:creationId xmlns:a16="http://schemas.microsoft.com/office/drawing/2014/main" id="{478ECA3E-641A-70A0-2541-4E133E0550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E93F8A32-8975-C4FE-21A7-8A09658402BF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59" name="Arc 258">
                      <a:extLst>
                        <a:ext uri="{FF2B5EF4-FFF2-40B4-BE49-F238E27FC236}">
                          <a16:creationId xmlns:a16="http://schemas.microsoft.com/office/drawing/2014/main" id="{D43DFEE7-9B21-4BF4-F5E2-4D4F015E86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0" name="Arc 259">
                      <a:extLst>
                        <a:ext uri="{FF2B5EF4-FFF2-40B4-BE49-F238E27FC236}">
                          <a16:creationId xmlns:a16="http://schemas.microsoft.com/office/drawing/2014/main" id="{9E40501C-AAD9-5115-60D8-3F90731F85F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448EB043-4EA8-8244-DBE2-3810187C18B0}"/>
                    </a:ext>
                  </a:extLst>
                </p:cNvPr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51" name="Group 250">
                    <a:extLst>
                      <a:ext uri="{FF2B5EF4-FFF2-40B4-BE49-F238E27FC236}">
                        <a16:creationId xmlns:a16="http://schemas.microsoft.com/office/drawing/2014/main" id="{29C4698B-3511-E7E9-0AAB-547D574FE678}"/>
                      </a:ext>
                    </a:extLst>
                  </p:cNvPr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55" name="Arc 254">
                      <a:extLst>
                        <a:ext uri="{FF2B5EF4-FFF2-40B4-BE49-F238E27FC236}">
                          <a16:creationId xmlns:a16="http://schemas.microsoft.com/office/drawing/2014/main" id="{70523F88-A980-2F98-48CC-79E01ACEEE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56" name="Arc 255">
                      <a:extLst>
                        <a:ext uri="{FF2B5EF4-FFF2-40B4-BE49-F238E27FC236}">
                          <a16:creationId xmlns:a16="http://schemas.microsoft.com/office/drawing/2014/main" id="{4AF87AB0-581E-D828-936C-2EDC56000A0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43388CC0-AE8D-95ED-A337-0992929BF6B1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53" name="Arc 252">
                      <a:extLst>
                        <a:ext uri="{FF2B5EF4-FFF2-40B4-BE49-F238E27FC236}">
                          <a16:creationId xmlns:a16="http://schemas.microsoft.com/office/drawing/2014/main" id="{EF1C7964-9EB3-3C37-041E-7E47EA15E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54" name="Arc 253">
                      <a:extLst>
                        <a:ext uri="{FF2B5EF4-FFF2-40B4-BE49-F238E27FC236}">
                          <a16:creationId xmlns:a16="http://schemas.microsoft.com/office/drawing/2014/main" id="{44880E7A-E703-5662-4134-77BDD257037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</p:grp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30D800E5-C73A-5865-7547-7EB94A381987}"/>
              </a:ext>
            </a:extLst>
          </p:cNvPr>
          <p:cNvCxnSpPr/>
          <p:nvPr/>
        </p:nvCxnSpPr>
        <p:spPr>
          <a:xfrm>
            <a:off x="3113203" y="1831320"/>
            <a:ext cx="2624712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D62DDFA7-6946-AE69-110D-88813911F0CA}"/>
              </a:ext>
            </a:extLst>
          </p:cNvPr>
          <p:cNvCxnSpPr/>
          <p:nvPr/>
        </p:nvCxnSpPr>
        <p:spPr>
          <a:xfrm flipH="1">
            <a:off x="5797152" y="1833599"/>
            <a:ext cx="2712498" cy="10696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TextBox 460">
            <a:extLst>
              <a:ext uri="{FF2B5EF4-FFF2-40B4-BE49-F238E27FC236}">
                <a16:creationId xmlns:a16="http://schemas.microsoft.com/office/drawing/2014/main" id="{0800BD81-8D11-485A-39B4-451D49153A70}"/>
              </a:ext>
            </a:extLst>
          </p:cNvPr>
          <p:cNvSpPr txBox="1"/>
          <p:nvPr/>
        </p:nvSpPr>
        <p:spPr>
          <a:xfrm>
            <a:off x="5205399" y="1252831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3A1D7C7F-F91C-A83D-3D13-F52BE9CF4EE7}"/>
              </a:ext>
            </a:extLst>
          </p:cNvPr>
          <p:cNvSpPr txBox="1"/>
          <p:nvPr/>
        </p:nvSpPr>
        <p:spPr>
          <a:xfrm>
            <a:off x="5737915" y="1925986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006600"/>
                </a:solidFill>
              </a:rPr>
              <a:t>e</a:t>
            </a:r>
            <a:r>
              <a:rPr lang="en-GB" sz="3600" b="1" i="1" baseline="30000" dirty="0">
                <a:solidFill>
                  <a:srgbClr val="006600"/>
                </a:solidFill>
              </a:rPr>
              <a:t>+</a:t>
            </a:r>
          </a:p>
        </p:txBody>
      </p:sp>
      <p:cxnSp>
        <p:nvCxnSpPr>
          <p:cNvPr id="463" name="Curved Connector 628">
            <a:extLst>
              <a:ext uri="{FF2B5EF4-FFF2-40B4-BE49-F238E27FC236}">
                <a16:creationId xmlns:a16="http://schemas.microsoft.com/office/drawing/2014/main" id="{DEE20AB5-FAAD-FEAC-75F0-F88003402CF6}"/>
              </a:ext>
            </a:extLst>
          </p:cNvPr>
          <p:cNvCxnSpPr/>
          <p:nvPr/>
        </p:nvCxnSpPr>
        <p:spPr>
          <a:xfrm rot="5400000" flipH="1" flipV="1">
            <a:off x="5674630" y="1316116"/>
            <a:ext cx="580768" cy="454198"/>
          </a:xfrm>
          <a:prstGeom prst="curvedConnector3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Curved Connector 629">
            <a:extLst>
              <a:ext uri="{FF2B5EF4-FFF2-40B4-BE49-F238E27FC236}">
                <a16:creationId xmlns:a16="http://schemas.microsoft.com/office/drawing/2014/main" id="{F3D7C3C1-373F-A938-46A4-89D5E4ABBA32}"/>
              </a:ext>
            </a:extLst>
          </p:cNvPr>
          <p:cNvCxnSpPr/>
          <p:nvPr/>
        </p:nvCxnSpPr>
        <p:spPr>
          <a:xfrm rot="5400000">
            <a:off x="5279669" y="1907580"/>
            <a:ext cx="580768" cy="454198"/>
          </a:xfrm>
          <a:prstGeom prst="curvedConnector3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TextBox 464">
            <a:extLst>
              <a:ext uri="{FF2B5EF4-FFF2-40B4-BE49-F238E27FC236}">
                <a16:creationId xmlns:a16="http://schemas.microsoft.com/office/drawing/2014/main" id="{C21FEFCF-FF34-88E1-982D-B9D87575E261}"/>
              </a:ext>
            </a:extLst>
          </p:cNvPr>
          <p:cNvSpPr txBox="1"/>
          <p:nvPr/>
        </p:nvSpPr>
        <p:spPr>
          <a:xfrm>
            <a:off x="1263412" y="729848"/>
            <a:ext cx="7939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00CC"/>
                </a:solidFill>
              </a:rPr>
              <a:t>ILC: long RF sections w 2 x 125 GV voltage 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43F3FC7F-0490-9A22-E211-0F6A234EF250}"/>
              </a:ext>
            </a:extLst>
          </p:cNvPr>
          <p:cNvSpPr txBox="1"/>
          <p:nvPr/>
        </p:nvSpPr>
        <p:spPr>
          <a:xfrm>
            <a:off x="1126689" y="2454880"/>
            <a:ext cx="9240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00CC"/>
                </a:solidFill>
              </a:rPr>
              <a:t>both beams lost after single collision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00CC"/>
                </a:solidFill>
              </a:rPr>
              <a:t>RF must supply full beam energy for each collision </a:t>
            </a:r>
          </a:p>
          <a:p>
            <a:endParaRPr lang="en-GB" sz="3200" b="1" dirty="0">
              <a:solidFill>
                <a:srgbClr val="0000CC"/>
              </a:solidFill>
            </a:endParaRPr>
          </a:p>
        </p:txBody>
      </p: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862AD91C-1A1C-E9DF-8D46-168AA80B556E}"/>
              </a:ext>
            </a:extLst>
          </p:cNvPr>
          <p:cNvGrpSpPr/>
          <p:nvPr/>
        </p:nvGrpSpPr>
        <p:grpSpPr>
          <a:xfrm>
            <a:off x="3058082" y="5357425"/>
            <a:ext cx="327913" cy="944488"/>
            <a:chOff x="1922432" y="1565176"/>
            <a:chExt cx="327913" cy="944488"/>
          </a:xfrm>
        </p:grpSpPr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F4BC687E-E913-BCBD-419D-06C3EEB47C8C}"/>
                </a:ext>
              </a:extLst>
            </p:cNvPr>
            <p:cNvGrpSpPr/>
            <p:nvPr/>
          </p:nvGrpSpPr>
          <p:grpSpPr>
            <a:xfrm>
              <a:off x="1922432" y="1565176"/>
              <a:ext cx="190241" cy="944488"/>
              <a:chOff x="1907704" y="1412776"/>
              <a:chExt cx="190241" cy="944488"/>
            </a:xfrm>
          </p:grpSpPr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7F88D4CD-F18D-636A-3FD4-86D2899C2E39}"/>
                  </a:ext>
                </a:extLst>
              </p:cNvPr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480" name="Arc 479">
                  <a:extLst>
                    <a:ext uri="{FF2B5EF4-FFF2-40B4-BE49-F238E27FC236}">
                      <a16:creationId xmlns:a16="http://schemas.microsoft.com/office/drawing/2014/main" id="{90E766B8-75F5-FB2E-7173-2EA7615969D0}"/>
                    </a:ext>
                  </a:extLst>
                </p:cNvPr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1" name="Arc 480">
                  <a:extLst>
                    <a:ext uri="{FF2B5EF4-FFF2-40B4-BE49-F238E27FC236}">
                      <a16:creationId xmlns:a16="http://schemas.microsoft.com/office/drawing/2014/main" id="{FBBC05CE-A013-F043-FF1E-74DF788B5190}"/>
                    </a:ext>
                  </a:extLst>
                </p:cNvPr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B1A6A285-AA65-3324-43EF-D856886254D7}"/>
                  </a:ext>
                </a:extLst>
              </p:cNvPr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478" name="Arc 477">
                  <a:extLst>
                    <a:ext uri="{FF2B5EF4-FFF2-40B4-BE49-F238E27FC236}">
                      <a16:creationId xmlns:a16="http://schemas.microsoft.com/office/drawing/2014/main" id="{9B42FDCB-CE9A-5F84-204E-FACE2EDFCAE5}"/>
                    </a:ext>
                  </a:extLst>
                </p:cNvPr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9" name="Arc 478">
                  <a:extLst>
                    <a:ext uri="{FF2B5EF4-FFF2-40B4-BE49-F238E27FC236}">
                      <a16:creationId xmlns:a16="http://schemas.microsoft.com/office/drawing/2014/main" id="{D604589B-715E-2C9F-2A03-AFF1B2E6E8E9}"/>
                    </a:ext>
                  </a:extLst>
                </p:cNvPr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0B2BCA78-9338-AB10-38E1-4A0A62475B1C}"/>
                </a:ext>
              </a:extLst>
            </p:cNvPr>
            <p:cNvGrpSpPr/>
            <p:nvPr/>
          </p:nvGrpSpPr>
          <p:grpSpPr>
            <a:xfrm>
              <a:off x="2060104" y="1565176"/>
              <a:ext cx="190241" cy="944488"/>
              <a:chOff x="1907704" y="1412776"/>
              <a:chExt cx="190241" cy="944488"/>
            </a:xfrm>
          </p:grpSpPr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2ACE5BC5-1110-6DD1-7ED7-2F08E00F0D36}"/>
                  </a:ext>
                </a:extLst>
              </p:cNvPr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474" name="Arc 473">
                  <a:extLst>
                    <a:ext uri="{FF2B5EF4-FFF2-40B4-BE49-F238E27FC236}">
                      <a16:creationId xmlns:a16="http://schemas.microsoft.com/office/drawing/2014/main" id="{41BBC6AD-562E-4DDF-A652-05E6696003BC}"/>
                    </a:ext>
                  </a:extLst>
                </p:cNvPr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5" name="Arc 474">
                  <a:extLst>
                    <a:ext uri="{FF2B5EF4-FFF2-40B4-BE49-F238E27FC236}">
                      <a16:creationId xmlns:a16="http://schemas.microsoft.com/office/drawing/2014/main" id="{A763DAB2-8392-42FE-3235-F4E647A8F689}"/>
                    </a:ext>
                  </a:extLst>
                </p:cNvPr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A54050B7-D659-FE6C-C1E2-829625E5558F}"/>
                  </a:ext>
                </a:extLst>
              </p:cNvPr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472" name="Arc 471">
                  <a:extLst>
                    <a:ext uri="{FF2B5EF4-FFF2-40B4-BE49-F238E27FC236}">
                      <a16:creationId xmlns:a16="http://schemas.microsoft.com/office/drawing/2014/main" id="{996D8CEC-0825-2062-C19D-B0338CEBE7DB}"/>
                    </a:ext>
                  </a:extLst>
                </p:cNvPr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3" name="Arc 472">
                  <a:extLst>
                    <a:ext uri="{FF2B5EF4-FFF2-40B4-BE49-F238E27FC236}">
                      <a16:creationId xmlns:a16="http://schemas.microsoft.com/office/drawing/2014/main" id="{9CE230A6-2652-62D2-F983-3DC7549FD6ED}"/>
                    </a:ext>
                  </a:extLst>
                </p:cNvPr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482" name="Oval 481">
            <a:extLst>
              <a:ext uri="{FF2B5EF4-FFF2-40B4-BE49-F238E27FC236}">
                <a16:creationId xmlns:a16="http://schemas.microsoft.com/office/drawing/2014/main" id="{D5C10E52-1016-B73B-707A-32662E8401B6}"/>
              </a:ext>
            </a:extLst>
          </p:cNvPr>
          <p:cNvSpPr/>
          <p:nvPr/>
        </p:nvSpPr>
        <p:spPr>
          <a:xfrm>
            <a:off x="1742735" y="4516442"/>
            <a:ext cx="3022877" cy="1313227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D35E093C-EF91-6531-2EF9-A6B0E667782A}"/>
              </a:ext>
            </a:extLst>
          </p:cNvPr>
          <p:cNvSpPr/>
          <p:nvPr/>
        </p:nvSpPr>
        <p:spPr>
          <a:xfrm>
            <a:off x="1500920" y="4563736"/>
            <a:ext cx="3022877" cy="131322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4" name="Straight Arrow Connector 483">
            <a:extLst>
              <a:ext uri="{FF2B5EF4-FFF2-40B4-BE49-F238E27FC236}">
                <a16:creationId xmlns:a16="http://schemas.microsoft.com/office/drawing/2014/main" id="{BA1FF42A-FF5B-8C31-3E22-8553063A3D9C}"/>
              </a:ext>
            </a:extLst>
          </p:cNvPr>
          <p:cNvCxnSpPr/>
          <p:nvPr/>
        </p:nvCxnSpPr>
        <p:spPr>
          <a:xfrm>
            <a:off x="2502879" y="5848057"/>
            <a:ext cx="324836" cy="2890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>
            <a:extLst>
              <a:ext uri="{FF2B5EF4-FFF2-40B4-BE49-F238E27FC236}">
                <a16:creationId xmlns:a16="http://schemas.microsoft.com/office/drawing/2014/main" id="{48E3BEE7-6A0E-161C-E7E2-C3B40DB65E68}"/>
              </a:ext>
            </a:extLst>
          </p:cNvPr>
          <p:cNvCxnSpPr/>
          <p:nvPr/>
        </p:nvCxnSpPr>
        <p:spPr>
          <a:xfrm flipH="1" flipV="1">
            <a:off x="2205443" y="5604946"/>
            <a:ext cx="270608" cy="148523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TextBox 485">
            <a:extLst>
              <a:ext uri="{FF2B5EF4-FFF2-40B4-BE49-F238E27FC236}">
                <a16:creationId xmlns:a16="http://schemas.microsoft.com/office/drawing/2014/main" id="{9C9E57D7-0CDC-3D70-CD9C-128EC46F4996}"/>
              </a:ext>
            </a:extLst>
          </p:cNvPr>
          <p:cNvSpPr txBox="1"/>
          <p:nvPr/>
        </p:nvSpPr>
        <p:spPr>
          <a:xfrm>
            <a:off x="1449461" y="4240570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1D7A6B6C-AC38-7A8D-2ECD-91CE35B98E3E}"/>
              </a:ext>
            </a:extLst>
          </p:cNvPr>
          <p:cNvSpPr txBox="1"/>
          <p:nvPr/>
        </p:nvSpPr>
        <p:spPr>
          <a:xfrm>
            <a:off x="4539146" y="4258423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006600"/>
                </a:solidFill>
              </a:rPr>
              <a:t>e</a:t>
            </a:r>
            <a:r>
              <a:rPr lang="en-GB" sz="3600" b="1" i="1" baseline="30000" dirty="0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24C7B795-46DE-561C-F116-48128DEAA617}"/>
              </a:ext>
            </a:extLst>
          </p:cNvPr>
          <p:cNvSpPr txBox="1"/>
          <p:nvPr/>
        </p:nvSpPr>
        <p:spPr>
          <a:xfrm>
            <a:off x="5289722" y="3624257"/>
            <a:ext cx="5659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6600"/>
                </a:solidFill>
              </a:rPr>
              <a:t>FCC-ee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6600"/>
                </a:solidFill>
              </a:rPr>
              <a:t>beams collide many times, e.g. 4x / turn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6600"/>
                </a:solidFill>
              </a:rPr>
              <a:t>RF compensates SR loss  </a:t>
            </a:r>
          </a:p>
          <a:p>
            <a:r>
              <a:rPr lang="en-GB" sz="3200" b="1" dirty="0">
                <a:solidFill>
                  <a:srgbClr val="006600"/>
                </a:solidFill>
              </a:rPr>
              <a:t>	(~1% </a:t>
            </a:r>
            <a:r>
              <a:rPr lang="en-GB" sz="3200" b="1" i="1" dirty="0" err="1">
                <a:solidFill>
                  <a:srgbClr val="006600"/>
                </a:solidFill>
              </a:rPr>
              <a:t>E</a:t>
            </a:r>
            <a:r>
              <a:rPr lang="en-GB" sz="3200" b="1" baseline="-25000" dirty="0" err="1">
                <a:solidFill>
                  <a:srgbClr val="006600"/>
                </a:solidFill>
              </a:rPr>
              <a:t>beam</a:t>
            </a:r>
            <a:r>
              <a:rPr lang="en-GB" sz="3200" b="1" baseline="-25000" dirty="0">
                <a:solidFill>
                  <a:srgbClr val="006600"/>
                </a:solidFill>
              </a:rPr>
              <a:t> </a:t>
            </a:r>
            <a:r>
              <a:rPr lang="en-GB" sz="3200" b="1" dirty="0">
                <a:solidFill>
                  <a:srgbClr val="006600"/>
                </a:solidFill>
              </a:rPr>
              <a:t>/ turn) </a:t>
            </a:r>
          </a:p>
          <a:p>
            <a:endParaRPr lang="en-GB" sz="3200" b="1" dirty="0">
              <a:solidFill>
                <a:srgbClr val="006600"/>
              </a:solidFill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5B27E8FA-8A8E-8B00-6659-D6974D46527B}"/>
              </a:ext>
            </a:extLst>
          </p:cNvPr>
          <p:cNvSpPr txBox="1"/>
          <p:nvPr/>
        </p:nvSpPr>
        <p:spPr>
          <a:xfrm>
            <a:off x="971089" y="6301913"/>
            <a:ext cx="932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 difference in  #collisions / (beam energy)  ~ 300x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84ABD6BB-6333-D8ED-3CCA-0A91888563D1}"/>
              </a:ext>
            </a:extLst>
          </p:cNvPr>
          <p:cNvSpPr txBox="1"/>
          <p:nvPr/>
        </p:nvSpPr>
        <p:spPr>
          <a:xfrm>
            <a:off x="4174759" y="98849"/>
            <a:ext cx="7888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</a:rPr>
              <a:t> energy transmitted to beam per collision </a:t>
            </a:r>
          </a:p>
        </p:txBody>
      </p:sp>
      <p:sp>
        <p:nvSpPr>
          <p:cNvPr id="491" name="Title 1">
            <a:extLst>
              <a:ext uri="{FF2B5EF4-FFF2-40B4-BE49-F238E27FC236}">
                <a16:creationId xmlns:a16="http://schemas.microsoft.com/office/drawing/2014/main" id="{D00CD488-627C-A3FF-0030-1D1B134602E8}"/>
              </a:ext>
            </a:extLst>
          </p:cNvPr>
          <p:cNvSpPr txBox="1">
            <a:spLocks/>
          </p:cNvSpPr>
          <p:nvPr/>
        </p:nvSpPr>
        <p:spPr>
          <a:xfrm>
            <a:off x="190500" y="52624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kern="0" dirty="0"/>
              <a:t>4.4 LC </a:t>
            </a:r>
            <a:r>
              <a:rPr lang="en-US" kern="0" dirty="0" err="1"/>
              <a:t>vc</a:t>
            </a:r>
            <a:r>
              <a:rPr lang="en-US" kern="0" dirty="0"/>
              <a:t> CC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94310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1" grpId="0"/>
      <p:bldP spid="462" grpId="0"/>
      <p:bldP spid="465" grpId="0"/>
      <p:bldP spid="466" grpId="0"/>
      <p:bldP spid="482" grpId="0" animBg="1"/>
      <p:bldP spid="483" grpId="0" animBg="1"/>
      <p:bldP spid="486" grpId="0"/>
      <p:bldP spid="487" grpId="0"/>
      <p:bldP spid="488" grpId="0"/>
      <p:bldP spid="4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6929C-34E5-927A-759B-E93C5A9B96D8}"/>
                  </a:ext>
                </a:extLst>
              </p:cNvPr>
              <p:cNvSpPr txBox="1"/>
              <p:nvPr/>
            </p:nvSpPr>
            <p:spPr>
              <a:xfrm>
                <a:off x="1668511" y="848298"/>
                <a:ext cx="8470656" cy="2073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𝐿</m:t>
                      </m:r>
                      <m:r>
                        <a:rPr lang="en-GB" sz="36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𝐼𝑃</m:t>
                          </m:r>
                        </m:sub>
                      </m:sSub>
                      <m:f>
                        <m:fPr>
                          <m:ctrlP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GB" sz="3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8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GB" sz="280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π</m:t>
                          </m:r>
                        </m:den>
                      </m:f>
                      <m:sSub>
                        <m:sSub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wall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800">
                          <a:solidFill>
                            <a:srgbClr val="00B050"/>
                          </a:solidFill>
                          <a:latin typeface="Cambria Math"/>
                        </a:rPr>
                        <m:t>N</m:t>
                      </m:r>
                      <m:r>
                        <m:rPr>
                          <m:sty m:val="p"/>
                        </m:rPr>
                        <a:rPr lang="en-GB" sz="280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η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80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280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80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beam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IP</m:t>
                              </m:r>
                            </m:den>
                          </m:f>
                          <m:r>
                            <a:rPr lang="en-US" sz="28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lang="en-GB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80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y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600" i="1" dirty="0">
                  <a:solidFill>
                    <a:prstClr val="black"/>
                  </a:solidFill>
                  <a:latin typeface="Cambria Math"/>
                </a:endParaRPr>
              </a:p>
              <a:p>
                <a:endParaRPr lang="en-GB" sz="3200" dirty="0">
                  <a:solidFill>
                    <a:srgbClr val="0000CC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6929C-34E5-927A-759B-E93C5A9B9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511" y="848298"/>
                <a:ext cx="8470656" cy="20734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552172F-3E30-48F7-E3AF-588E044E138D}"/>
              </a:ext>
            </a:extLst>
          </p:cNvPr>
          <p:cNvSpPr txBox="1"/>
          <p:nvPr/>
        </p:nvSpPr>
        <p:spPr>
          <a:xfrm>
            <a:off x="805416" y="0"/>
            <a:ext cx="10741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 luminosity &amp; wall-plug power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D633-F59E-D2F3-6EBC-43451AC8A02D}"/>
              </a:ext>
            </a:extLst>
          </p:cNvPr>
          <p:cNvSpPr txBox="1"/>
          <p:nvPr/>
        </p:nvSpPr>
        <p:spPr>
          <a:xfrm>
            <a:off x="922404" y="2280608"/>
            <a:ext cx="9965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FCC-</a:t>
            </a:r>
            <a:r>
              <a:rPr lang="en-GB" sz="2800" dirty="0" err="1">
                <a:solidFill>
                  <a:srgbClr val="00B050"/>
                </a:solidFill>
              </a:rPr>
              <a:t>ee</a:t>
            </a:r>
            <a:r>
              <a:rPr lang="en-GB" sz="2800" dirty="0">
                <a:solidFill>
                  <a:srgbClr val="00B050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</a:rPr>
              <a:t>higher bunch charge </a:t>
            </a:r>
            <a:r>
              <a:rPr lang="en-GB" sz="2800" i="1" dirty="0">
                <a:solidFill>
                  <a:srgbClr val="00B050"/>
                </a:solidFill>
              </a:rPr>
              <a:t>N</a:t>
            </a:r>
            <a:r>
              <a:rPr lang="en-GB" sz="2800" dirty="0">
                <a:solidFill>
                  <a:srgbClr val="00B050"/>
                </a:solidFill>
              </a:rPr>
              <a:t> (FCC-ee ~10x ILC charge / bunch)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</a:rPr>
              <a:t>several IPs (</a:t>
            </a:r>
            <a:r>
              <a:rPr lang="en-GB" sz="2800" i="1" dirty="0" err="1">
                <a:solidFill>
                  <a:srgbClr val="00B050"/>
                </a:solidFill>
              </a:rPr>
              <a:t>n</a:t>
            </a:r>
            <a:r>
              <a:rPr lang="en-GB" sz="2800" baseline="-25000" dirty="0" err="1">
                <a:solidFill>
                  <a:srgbClr val="00B050"/>
                </a:solidFill>
              </a:rPr>
              <a:t>IP</a:t>
            </a:r>
            <a:r>
              <a:rPr lang="en-GB" sz="2800" dirty="0">
                <a:solidFill>
                  <a:srgbClr val="00B050"/>
                </a:solidFill>
              </a:rPr>
              <a:t>=4)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</a:rPr>
              <a:t>3-4 times higher wall-plug power to beam efficiency </a:t>
            </a:r>
            <a:r>
              <a:rPr lang="en-GB" sz="2800" i="1" dirty="0">
                <a:solidFill>
                  <a:srgbClr val="00B050"/>
                </a:solidFill>
                <a:latin typeface="Symbol" panose="05050102010706020507" pitchFamily="18" charset="2"/>
              </a:rPr>
              <a:t>h</a:t>
            </a:r>
            <a:r>
              <a:rPr lang="en-GB" sz="2800" dirty="0">
                <a:solidFill>
                  <a:srgbClr val="00B05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en-GB" sz="2800" i="1" dirty="0" err="1">
                <a:solidFill>
                  <a:srgbClr val="00B050"/>
                </a:solidFill>
              </a:rPr>
              <a:t>E</a:t>
            </a:r>
            <a:r>
              <a:rPr lang="en-GB" sz="2800" baseline="-25000" dirty="0" err="1">
                <a:solidFill>
                  <a:srgbClr val="00B050"/>
                </a:solidFill>
              </a:rPr>
              <a:t>beam</a:t>
            </a:r>
            <a:r>
              <a:rPr lang="en-GB" sz="2800" dirty="0">
                <a:solidFill>
                  <a:srgbClr val="00B050"/>
                </a:solidFill>
              </a:rPr>
              <a:t>/IP ~300 (instead of 1) </a:t>
            </a:r>
          </a:p>
          <a:p>
            <a:r>
              <a:rPr lang="en-GB" sz="2800" dirty="0">
                <a:solidFill>
                  <a:srgbClr val="00B050"/>
                </a:solidFill>
              </a:rPr>
              <a:t>		→ total factor 10x4x300~12000 </a:t>
            </a:r>
            <a:r>
              <a:rPr lang="en-GB" sz="1200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93283-F9E8-4ECE-43C0-BA2996172C8B}"/>
              </a:ext>
            </a:extLst>
          </p:cNvPr>
          <p:cNvSpPr txBox="1"/>
          <p:nvPr/>
        </p:nvSpPr>
        <p:spPr>
          <a:xfrm>
            <a:off x="947423" y="5780782"/>
            <a:ext cx="96188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→ for equal wall plug power </a:t>
            </a:r>
            <a:r>
              <a:rPr lang="en-GB" sz="3200" i="1" dirty="0">
                <a:solidFill>
                  <a:srgbClr val="FF0000"/>
                </a:solidFill>
              </a:rPr>
              <a:t>FCC-ee-H</a:t>
            </a:r>
            <a:r>
              <a:rPr lang="en-GB" sz="3200" dirty="0">
                <a:solidFill>
                  <a:srgbClr val="FF0000"/>
                </a:solidFill>
              </a:rPr>
              <a:t> has ~50x times </a:t>
            </a:r>
          </a:p>
          <a:p>
            <a:r>
              <a:rPr lang="en-GB" sz="3200" dirty="0">
                <a:solidFill>
                  <a:srgbClr val="FF0000"/>
                </a:solidFill>
              </a:rPr>
              <a:t>	more luminosity than </a:t>
            </a:r>
            <a:r>
              <a:rPr lang="en-GB" sz="3200" i="1" dirty="0">
                <a:solidFill>
                  <a:srgbClr val="FF0000"/>
                </a:solidFill>
              </a:rPr>
              <a:t>ILC-H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1983B1-833A-BD05-BC9A-90B0277CEE99}"/>
              </a:ext>
            </a:extLst>
          </p:cNvPr>
          <p:cNvSpPr/>
          <p:nvPr/>
        </p:nvSpPr>
        <p:spPr>
          <a:xfrm>
            <a:off x="992103" y="4667550"/>
            <a:ext cx="9147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0000CC"/>
                </a:solidFill>
              </a:rPr>
              <a:t>ILC: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CC"/>
                </a:solidFill>
              </a:rPr>
              <a:t>~200x smaller IP spot size (smaller </a:t>
            </a:r>
            <a:r>
              <a:rPr lang="en-GB" sz="2800" dirty="0" err="1">
                <a:solidFill>
                  <a:srgbClr val="0000CC"/>
                </a:solidFill>
              </a:rPr>
              <a:t>emittances</a:t>
            </a:r>
            <a:r>
              <a:rPr lang="en-GB" sz="2800" dirty="0">
                <a:solidFill>
                  <a:srgbClr val="0000CC"/>
                </a:solidFill>
              </a:rPr>
              <a:t> and </a:t>
            </a:r>
            <a:r>
              <a:rPr lang="en-GB" sz="2800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sz="2800" baseline="30000" dirty="0">
                <a:solidFill>
                  <a:srgbClr val="0000CC"/>
                </a:solidFill>
              </a:rPr>
              <a:t>*’</a:t>
            </a:r>
            <a:r>
              <a:rPr lang="en-GB" sz="2800" dirty="0">
                <a:solidFill>
                  <a:srgbClr val="0000CC"/>
                </a:solidFill>
              </a:rPr>
              <a:t>s)</a:t>
            </a:r>
          </a:p>
        </p:txBody>
      </p:sp>
    </p:spTree>
    <p:extLst>
      <p:ext uri="{BB962C8B-B14F-4D97-AF65-F5344CB8AC3E}">
        <p14:creationId xmlns:p14="http://schemas.microsoft.com/office/powerpoint/2010/main" val="349990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EA67-58C6-5A5B-5F90-C4CD55268DC9}"/>
              </a:ext>
            </a:extLst>
          </p:cNvPr>
          <p:cNvSpPr txBox="1">
            <a:spLocks/>
          </p:cNvSpPr>
          <p:nvPr/>
        </p:nvSpPr>
        <p:spPr>
          <a:xfrm>
            <a:off x="2854518" y="-28575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top-up injection: schematic cycle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114F0D-0155-B702-7289-694542A81A96}"/>
              </a:ext>
            </a:extLst>
          </p:cNvPr>
          <p:cNvGrpSpPr/>
          <p:nvPr/>
        </p:nvGrpSpPr>
        <p:grpSpPr>
          <a:xfrm>
            <a:off x="1123016" y="4497005"/>
            <a:ext cx="3015952" cy="1728192"/>
            <a:chOff x="539552" y="4365104"/>
            <a:chExt cx="3015952" cy="172819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4234285-DB19-BA53-3491-96603FF9B64D}"/>
                </a:ext>
              </a:extLst>
            </p:cNvPr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649DCB8-0F7F-523A-90A2-3E37B22C9836}"/>
                </a:ext>
              </a:extLst>
            </p:cNvPr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929343-C283-09EC-5B3B-11FCDE055456}"/>
                </a:ext>
              </a:extLst>
            </p:cNvPr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4C45C5-65DA-033A-DB6E-8287B687BF7D}"/>
                </a:ext>
              </a:extLst>
            </p:cNvPr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FF4FDF9-737D-BB31-A6D6-1732022145AC}"/>
              </a:ext>
            </a:extLst>
          </p:cNvPr>
          <p:cNvGrpSpPr/>
          <p:nvPr/>
        </p:nvGrpSpPr>
        <p:grpSpPr>
          <a:xfrm>
            <a:off x="4138968" y="4497005"/>
            <a:ext cx="3015952" cy="1728192"/>
            <a:chOff x="539552" y="4365104"/>
            <a:chExt cx="3015952" cy="172819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F9301F1-6D34-160F-38AA-A22205F626F6}"/>
                </a:ext>
              </a:extLst>
            </p:cNvPr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4CFF-10F6-9C26-2F50-49A5F14B311C}"/>
                </a:ext>
              </a:extLst>
            </p:cNvPr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281938-DEA2-7366-E1D9-4EB592596DE1}"/>
                </a:ext>
              </a:extLst>
            </p:cNvPr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E44AEB-E131-A2E2-9682-0432A248B786}"/>
                </a:ext>
              </a:extLst>
            </p:cNvPr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0ABBAB58-F11E-859E-A33D-FA775D5C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20" y="4471307"/>
            <a:ext cx="30416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3EAA9C-6E54-471C-74B7-B43060A61295}"/>
              </a:ext>
            </a:extLst>
          </p:cNvPr>
          <p:cNvCxnSpPr/>
          <p:nvPr/>
        </p:nvCxnSpPr>
        <p:spPr>
          <a:xfrm>
            <a:off x="1123016" y="6433468"/>
            <a:ext cx="3015952" cy="0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B1B2F28-8209-A64A-3EB3-2218537031C0}"/>
              </a:ext>
            </a:extLst>
          </p:cNvPr>
          <p:cNvSpPr txBox="1"/>
          <p:nvPr/>
        </p:nvSpPr>
        <p:spPr>
          <a:xfrm>
            <a:off x="2293146" y="648866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10 s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94A6FE-2E04-0281-5C79-149E7CC7AE23}"/>
              </a:ext>
            </a:extLst>
          </p:cNvPr>
          <p:cNvCxnSpPr/>
          <p:nvPr/>
        </p:nvCxnSpPr>
        <p:spPr>
          <a:xfrm flipV="1">
            <a:off x="1123016" y="4120828"/>
            <a:ext cx="0" cy="2312640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6046920-0666-C7B8-50F0-D418ED244593}"/>
              </a:ext>
            </a:extLst>
          </p:cNvPr>
          <p:cNvSpPr txBox="1"/>
          <p:nvPr/>
        </p:nvSpPr>
        <p:spPr>
          <a:xfrm>
            <a:off x="1094496" y="3553148"/>
            <a:ext cx="5145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energy of accelerator/booster ring</a:t>
            </a:r>
            <a:endParaRPr lang="en-GB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D10E10-F7E3-9952-93D9-5B6EB9EA02BB}"/>
              </a:ext>
            </a:extLst>
          </p:cNvPr>
          <p:cNvSpPr txBox="1"/>
          <p:nvPr/>
        </p:nvSpPr>
        <p:spPr>
          <a:xfrm>
            <a:off x="1239353" y="4076368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120 GeV</a:t>
            </a:r>
            <a:endParaRPr lang="en-GB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2A097-4B16-819A-E2E5-8BB4ED6961AB}"/>
              </a:ext>
            </a:extLst>
          </p:cNvPr>
          <p:cNvSpPr txBox="1"/>
          <p:nvPr/>
        </p:nvSpPr>
        <p:spPr>
          <a:xfrm>
            <a:off x="1239353" y="588156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20 GeV</a:t>
            </a:r>
            <a:endParaRPr lang="en-GB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EF0F38-4F42-4439-842B-E76F887ABC31}"/>
              </a:ext>
            </a:extLst>
          </p:cNvPr>
          <p:cNvSpPr txBox="1"/>
          <p:nvPr/>
        </p:nvSpPr>
        <p:spPr>
          <a:xfrm>
            <a:off x="4813606" y="4164999"/>
            <a:ext cx="21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injection into collider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92EF58-BB19-880C-8786-A6E1272C64A4}"/>
              </a:ext>
            </a:extLst>
          </p:cNvPr>
          <p:cNvSpPr txBox="1"/>
          <p:nvPr/>
        </p:nvSpPr>
        <p:spPr>
          <a:xfrm>
            <a:off x="5900666" y="5558396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injection into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accelerator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9121D3-D9F6-47C0-79D2-BB495271A71F}"/>
              </a:ext>
            </a:extLst>
          </p:cNvPr>
          <p:cNvGrpSpPr/>
          <p:nvPr/>
        </p:nvGrpSpPr>
        <p:grpSpPr>
          <a:xfrm>
            <a:off x="1888101" y="1824956"/>
            <a:ext cx="2925942" cy="648072"/>
            <a:chOff x="880536" y="1556792"/>
            <a:chExt cx="2925942" cy="6480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D0DC7F-BF39-60D7-FE8A-DD65978D407C}"/>
                </a:ext>
              </a:extLst>
            </p:cNvPr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noFill/>
            <a:ln w="47625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DBA5F3-40E8-8C2D-C4D5-20B47B708111}"/>
                </a:ext>
              </a:extLst>
            </p:cNvPr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noFill/>
            <a:ln w="47625" cap="flat" cmpd="sng" algn="ctr">
              <a:solidFill>
                <a:srgbClr val="00B050"/>
              </a:solidFill>
              <a:prstDash val="solid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94B932-8C4C-3925-69BA-7EE5FF7BC176}"/>
              </a:ext>
            </a:extLst>
          </p:cNvPr>
          <p:cNvGrpSpPr/>
          <p:nvPr/>
        </p:nvGrpSpPr>
        <p:grpSpPr>
          <a:xfrm>
            <a:off x="4814043" y="1824956"/>
            <a:ext cx="2925942" cy="648072"/>
            <a:chOff x="880536" y="1556792"/>
            <a:chExt cx="2925942" cy="6480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750F859-4781-531F-FADF-9F7120D66675}"/>
                </a:ext>
              </a:extLst>
            </p:cNvPr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noFill/>
            <a:ln w="47625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C4843E0-0B19-61D3-DC87-728527B52B3D}"/>
                </a:ext>
              </a:extLst>
            </p:cNvPr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noFill/>
            <a:ln w="47625" cap="flat" cmpd="sng" algn="ctr">
              <a:solidFill>
                <a:srgbClr val="00B050"/>
              </a:solidFill>
              <a:prstDash val="solid"/>
            </a:ln>
            <a:effectLst/>
          </p:spPr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1A8F40-9E76-7790-7949-1B1BD3819F88}"/>
              </a:ext>
            </a:extLst>
          </p:cNvPr>
          <p:cNvCxnSpPr/>
          <p:nvPr/>
        </p:nvCxnSpPr>
        <p:spPr>
          <a:xfrm>
            <a:off x="7739985" y="1824956"/>
            <a:ext cx="2456585" cy="504056"/>
          </a:xfrm>
          <a:prstGeom prst="line">
            <a:avLst/>
          </a:prstGeom>
          <a:noFill/>
          <a:ln w="4762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061796-66E4-F811-CD74-62418F93BEE9}"/>
              </a:ext>
            </a:extLst>
          </p:cNvPr>
          <p:cNvCxnSpPr/>
          <p:nvPr/>
        </p:nvCxnSpPr>
        <p:spPr>
          <a:xfrm>
            <a:off x="1094496" y="2148992"/>
            <a:ext cx="793168" cy="180020"/>
          </a:xfrm>
          <a:prstGeom prst="line">
            <a:avLst/>
          </a:prstGeom>
          <a:noFill/>
          <a:ln w="4762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124BAFF-3AEE-10CD-91BA-603A80D15C26}"/>
              </a:ext>
            </a:extLst>
          </p:cNvPr>
          <p:cNvCxnSpPr/>
          <p:nvPr/>
        </p:nvCxnSpPr>
        <p:spPr>
          <a:xfrm>
            <a:off x="1933106" y="1824956"/>
            <a:ext cx="0" cy="504056"/>
          </a:xfrm>
          <a:prstGeom prst="line">
            <a:avLst/>
          </a:prstGeom>
          <a:noFill/>
          <a:ln w="4762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934542-C0A0-F50D-D4F5-D88D86869C27}"/>
              </a:ext>
            </a:extLst>
          </p:cNvPr>
          <p:cNvCxnSpPr/>
          <p:nvPr/>
        </p:nvCxnSpPr>
        <p:spPr>
          <a:xfrm flipV="1">
            <a:off x="1123016" y="1502118"/>
            <a:ext cx="0" cy="2051030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headEnd type="none"/>
            <a:tailEnd type="arrow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56DC191-F53B-8377-84CD-9F4CB0C61AE2}"/>
              </a:ext>
            </a:extLst>
          </p:cNvPr>
          <p:cNvSpPr txBox="1"/>
          <p:nvPr/>
        </p:nvSpPr>
        <p:spPr>
          <a:xfrm>
            <a:off x="1276689" y="1104876"/>
            <a:ext cx="7164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alibri"/>
              </a:rPr>
              <a:t>beam current in collider (15 min. beam lifetime)</a:t>
            </a:r>
            <a:endParaRPr lang="en-GB" sz="28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5BD4E9-4FF7-93E5-20C3-3C090A89F6A5}"/>
              </a:ext>
            </a:extLst>
          </p:cNvPr>
          <p:cNvSpPr txBox="1"/>
          <p:nvPr/>
        </p:nvSpPr>
        <p:spPr>
          <a:xfrm>
            <a:off x="1128745" y="164839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100%</a:t>
            </a:r>
            <a:endParaRPr lang="en-GB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13CD46-3E84-97A4-9115-9231C58FD7B0}"/>
              </a:ext>
            </a:extLst>
          </p:cNvPr>
          <p:cNvSpPr txBox="1"/>
          <p:nvPr/>
        </p:nvSpPr>
        <p:spPr>
          <a:xfrm>
            <a:off x="1143012" y="223549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99%</a:t>
            </a:r>
            <a:endParaRPr lang="en-GB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5DA47B-5717-BA72-D8CC-797883EF1FC8}"/>
              </a:ext>
            </a:extLst>
          </p:cNvPr>
          <p:cNvSpPr txBox="1"/>
          <p:nvPr/>
        </p:nvSpPr>
        <p:spPr>
          <a:xfrm>
            <a:off x="5968729" y="2607884"/>
            <a:ext cx="273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alibri"/>
              </a:rPr>
              <a:t>almost constant current </a:t>
            </a:r>
            <a:endParaRPr lang="en-GB" sz="20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363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8A8CC2FA-396F-A658-16A7-D2F6EEF2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22" y="1339445"/>
            <a:ext cx="9099756" cy="54228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0EE00-D783-C733-198A-D34C2F30F9FC}"/>
              </a:ext>
            </a:extLst>
          </p:cNvPr>
          <p:cNvSpPr txBox="1"/>
          <p:nvPr/>
        </p:nvSpPr>
        <p:spPr>
          <a:xfrm>
            <a:off x="805416" y="0"/>
            <a:ext cx="10741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 luminosity per wall-plug power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5B8ED-55A1-8BB6-587B-33C62115884D}"/>
              </a:ext>
            </a:extLst>
          </p:cNvPr>
          <p:cNvSpPr txBox="1"/>
          <p:nvPr/>
        </p:nvSpPr>
        <p:spPr>
          <a:xfrm>
            <a:off x="4579975" y="908834"/>
            <a:ext cx="10741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Strategy Symposium, June 2025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612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F11FB-1F52-5F68-C5C4-43D5E682B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5C64B2-E02D-D42B-F677-124B59D9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37" y="91641"/>
            <a:ext cx="10515600" cy="1325563"/>
          </a:xfrm>
        </p:spPr>
        <p:txBody>
          <a:bodyPr/>
          <a:lstStyle/>
          <a:p>
            <a:r>
              <a:rPr lang="en-US" dirty="0"/>
              <a:t>4.5 vacuum system</a:t>
            </a:r>
            <a:endParaRPr lang="en-GB" dirty="0"/>
          </a:p>
        </p:txBody>
      </p:sp>
      <p:sp>
        <p:nvSpPr>
          <p:cNvPr id="87" name="CasellaDiTesto 21">
            <a:extLst>
              <a:ext uri="{FF2B5EF4-FFF2-40B4-BE49-F238E27FC236}">
                <a16:creationId xmlns:a16="http://schemas.microsoft.com/office/drawing/2014/main" id="{BE58AB7A-8CCD-2F77-09FC-10428C33836B}"/>
              </a:ext>
            </a:extLst>
          </p:cNvPr>
          <p:cNvSpPr txBox="1"/>
          <p:nvPr/>
        </p:nvSpPr>
        <p:spPr>
          <a:xfrm>
            <a:off x="2797106" y="1573730"/>
            <a:ext cx="6403251" cy="592843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27"/>
            <a:r>
              <a:rPr lang="it-IT" sz="1800" dirty="0">
                <a:solidFill>
                  <a:srgbClr val="0F124A"/>
                </a:solidFill>
                <a:latin typeface="Arial"/>
              </a:rPr>
              <a:t>Collider vacuum layout</a:t>
            </a:r>
          </a:p>
          <a:p>
            <a:pPr defTabSz="685727"/>
            <a:r>
              <a:rPr lang="it-IT" sz="1800" dirty="0">
                <a:solidFill>
                  <a:srgbClr val="0F124A"/>
                </a:solidFill>
                <a:latin typeface="Arial"/>
              </a:rPr>
              <a:t>(</a:t>
            </a:r>
            <a:r>
              <a:rPr lang="it-IT" sz="1800" dirty="0" err="1">
                <a:solidFill>
                  <a:srgbClr val="0F124A"/>
                </a:solidFill>
                <a:latin typeface="Arial"/>
              </a:rPr>
              <a:t>functional</a:t>
            </a:r>
            <a:r>
              <a:rPr lang="it-IT" sz="1800" dirty="0">
                <a:solidFill>
                  <a:srgbClr val="0F124A"/>
                </a:solidFill>
                <a:latin typeface="Arial"/>
              </a:rPr>
              <a:t>, </a:t>
            </a:r>
            <a:r>
              <a:rPr lang="it-IT" sz="1800" dirty="0" err="1">
                <a:solidFill>
                  <a:srgbClr val="0F124A"/>
                </a:solidFill>
                <a:latin typeface="Arial"/>
              </a:rPr>
              <a:t>kinematic</a:t>
            </a:r>
            <a:r>
              <a:rPr lang="it-IT" sz="1800" dirty="0">
                <a:solidFill>
                  <a:srgbClr val="0F124A"/>
                </a:solidFill>
                <a:latin typeface="Arial"/>
              </a:rPr>
              <a:t> &amp; </a:t>
            </a:r>
            <a:r>
              <a:rPr lang="it-IT" sz="1800" dirty="0" err="1">
                <a:solidFill>
                  <a:srgbClr val="0F124A"/>
                </a:solidFill>
                <a:latin typeface="Arial"/>
              </a:rPr>
              <a:t>cooling</a:t>
            </a:r>
            <a:r>
              <a:rPr lang="it-IT" sz="1800" dirty="0">
                <a:solidFill>
                  <a:srgbClr val="0F124A"/>
                </a:solidFill>
                <a:latin typeface="Arial"/>
              </a:rPr>
              <a:t>)</a:t>
            </a:r>
            <a:endParaRPr lang="en-US" sz="1800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C2DB4F7-6112-5A8F-6445-99A5DD482959}"/>
              </a:ext>
            </a:extLst>
          </p:cNvPr>
          <p:cNvSpPr txBox="1"/>
          <p:nvPr/>
        </p:nvSpPr>
        <p:spPr>
          <a:xfrm>
            <a:off x="884397" y="6073256"/>
            <a:ext cx="1068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727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F124A"/>
                </a:solidFill>
                <a:latin typeface="Arial"/>
              </a:rPr>
              <a:t>Synchrotron radiation absorbers are installed in dipoles, shielding also the interconnections and quad/correctors.</a:t>
            </a: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057791C8-3EF3-DF8A-B912-0A29172AF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36" y="1870151"/>
            <a:ext cx="9037927" cy="3874519"/>
          </a:xfrm>
          <a:prstGeom prst="rect">
            <a:avLst/>
          </a:prstGeom>
        </p:spPr>
      </p:pic>
      <p:sp>
        <p:nvSpPr>
          <p:cNvPr id="202" name="TextBox 201">
            <a:extLst>
              <a:ext uri="{FF2B5EF4-FFF2-40B4-BE49-F238E27FC236}">
                <a16:creationId xmlns:a16="http://schemas.microsoft.com/office/drawing/2014/main" id="{CB1753E5-5A0B-ACAA-C449-9C998EC80CFE}"/>
              </a:ext>
            </a:extLst>
          </p:cNvPr>
          <p:cNvSpPr txBox="1"/>
          <p:nvPr/>
        </p:nvSpPr>
        <p:spPr>
          <a:xfrm>
            <a:off x="10108749" y="569756"/>
            <a:ext cx="131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Morrone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834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CB32D3-014C-DC06-CCFF-6B1E19397A63}"/>
              </a:ext>
            </a:extLst>
          </p:cNvPr>
          <p:cNvSpPr txBox="1"/>
          <p:nvPr/>
        </p:nvSpPr>
        <p:spPr>
          <a:xfrm>
            <a:off x="376167" y="3543791"/>
            <a:ext cx="4920515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High local heat deposition (~ 3.5 kW on average and 4.5 kW max) to be absorbed by each absorber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an efficient cooling system is needed.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A high heat transfer can be achieved by twisted tape cooling channels (to increase turbulence) thanks to 3D printing 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5 absorber per half arc cell distanced 5-6 m are considered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Sawtooth profile to reduce photon reflection and photoelectron generation.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881E5-62D2-AA12-B5CD-098B54D9E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19" y="1013695"/>
            <a:ext cx="4247245" cy="244737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33058B-A100-45EE-7A0B-C035F5A7A2F3}"/>
              </a:ext>
            </a:extLst>
          </p:cNvPr>
          <p:cNvCxnSpPr>
            <a:cxnSpLocks/>
          </p:cNvCxnSpPr>
          <p:nvPr/>
        </p:nvCxnSpPr>
        <p:spPr>
          <a:xfrm flipV="1">
            <a:off x="2243997" y="1812457"/>
            <a:ext cx="2520280" cy="13966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170C97-F1D1-EEFF-0C5B-8D38E6108A2D}"/>
              </a:ext>
            </a:extLst>
          </p:cNvPr>
          <p:cNvSpPr txBox="1"/>
          <p:nvPr/>
        </p:nvSpPr>
        <p:spPr>
          <a:xfrm>
            <a:off x="3459488" y="2275957"/>
            <a:ext cx="898462" cy="483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1200" dirty="0"/>
              <a:t>390 mm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91348-9221-BEFC-989E-71285744D7C5}"/>
              </a:ext>
            </a:extLst>
          </p:cNvPr>
          <p:cNvSpPr txBox="1"/>
          <p:nvPr/>
        </p:nvSpPr>
        <p:spPr>
          <a:xfrm>
            <a:off x="2129915" y="985950"/>
            <a:ext cx="930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Welding lines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2F2AE2-B42D-5302-6A85-627E438AC001}"/>
              </a:ext>
            </a:extLst>
          </p:cNvPr>
          <p:cNvCxnSpPr>
            <a:cxnSpLocks/>
          </p:cNvCxnSpPr>
          <p:nvPr/>
        </p:nvCxnSpPr>
        <p:spPr>
          <a:xfrm flipH="1">
            <a:off x="2444921" y="1216782"/>
            <a:ext cx="135522" cy="1026538"/>
          </a:xfrm>
          <a:prstGeom prst="straightConnector1">
            <a:avLst/>
          </a:prstGeom>
          <a:ln>
            <a:solidFill>
              <a:srgbClr val="0F124A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CE0964-C2FF-9176-55BB-82C0B759D54C}"/>
              </a:ext>
            </a:extLst>
          </p:cNvPr>
          <p:cNvSpPr txBox="1"/>
          <p:nvPr/>
        </p:nvSpPr>
        <p:spPr>
          <a:xfrm>
            <a:off x="412679" y="47960"/>
            <a:ext cx="60936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SR absorber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F3C5ED-51E3-F10F-903B-5CFA39CE1B70}"/>
              </a:ext>
            </a:extLst>
          </p:cNvPr>
          <p:cNvSpPr txBox="1"/>
          <p:nvPr/>
        </p:nvSpPr>
        <p:spPr>
          <a:xfrm>
            <a:off x="8550135" y="945500"/>
            <a:ext cx="3641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27"/>
            <a:r>
              <a:rPr lang="en-GB" sz="1600" b="1" dirty="0">
                <a:solidFill>
                  <a:srgbClr val="0F124A"/>
                </a:solidFill>
                <a:latin typeface="Arial"/>
              </a:rPr>
              <a:t>Thin (up to 1.3 mm) and permanent rad-hard</a:t>
            </a:r>
            <a:r>
              <a:rPr lang="en-GB" sz="1600" dirty="0">
                <a:solidFill>
                  <a:srgbClr val="0F124A"/>
                </a:solidFill>
                <a:latin typeface="Arial"/>
              </a:rPr>
              <a:t> heating element is required to heat the collider vacuum chamber to 230 °C +/- 20 °C for NEG activation.</a:t>
            </a:r>
          </a:p>
        </p:txBody>
      </p:sp>
      <p:pic>
        <p:nvPicPr>
          <p:cNvPr id="15" name="Picture 14" descr="A close-up of a metal pipe&#10;&#10;AI-generated content may be incorrect.">
            <a:extLst>
              <a:ext uri="{FF2B5EF4-FFF2-40B4-BE49-F238E27FC236}">
                <a16:creationId xmlns:a16="http://schemas.microsoft.com/office/drawing/2014/main" id="{3AC00EDB-8D2F-A155-882D-E6A81D07521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313" y="1875247"/>
            <a:ext cx="5168687" cy="49925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DCF2CD-EEE1-07EE-2DB9-C16776C6BC26}"/>
              </a:ext>
            </a:extLst>
          </p:cNvPr>
          <p:cNvSpPr txBox="1"/>
          <p:nvPr/>
        </p:nvSpPr>
        <p:spPr>
          <a:xfrm>
            <a:off x="6483840" y="4470785"/>
            <a:ext cx="928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27"/>
            <a:r>
              <a:rPr lang="en-GB" sz="900" dirty="0">
                <a:solidFill>
                  <a:srgbClr val="0F124A"/>
                </a:solidFill>
                <a:latin typeface="Arial"/>
              </a:rPr>
              <a:t>B1 by APS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8A8E45-153A-6554-ADA6-E9EE28361916}"/>
              </a:ext>
            </a:extLst>
          </p:cNvPr>
          <p:cNvSpPr txBox="1"/>
          <p:nvPr/>
        </p:nvSpPr>
        <p:spPr>
          <a:xfrm>
            <a:off x="6224286" y="4181218"/>
            <a:ext cx="11125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27"/>
            <a:r>
              <a:rPr lang="en-GB" sz="900" dirty="0">
                <a:solidFill>
                  <a:srgbClr val="0F124A"/>
                </a:solidFill>
                <a:latin typeface="Arial"/>
              </a:rPr>
              <a:t>C1 by APS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A85B7-36F0-83EA-243F-DEA668EFD659}"/>
              </a:ext>
            </a:extLst>
          </p:cNvPr>
          <p:cNvSpPr txBox="1"/>
          <p:nvPr/>
        </p:nvSpPr>
        <p:spPr>
          <a:xfrm>
            <a:off x="6475357" y="3732848"/>
            <a:ext cx="9365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27"/>
            <a:r>
              <a:rPr lang="en-GB" sz="900" dirty="0">
                <a:solidFill>
                  <a:srgbClr val="0F124A"/>
                </a:solidFill>
                <a:latin typeface="Arial"/>
              </a:rPr>
              <a:t>C2 by APS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4308E-4C02-2E1B-278D-5859545A2845}"/>
              </a:ext>
            </a:extLst>
          </p:cNvPr>
          <p:cNvSpPr txBox="1"/>
          <p:nvPr/>
        </p:nvSpPr>
        <p:spPr>
          <a:xfrm>
            <a:off x="6393858" y="3991607"/>
            <a:ext cx="125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27"/>
            <a:r>
              <a:rPr lang="en-US" sz="900" dirty="0">
                <a:solidFill>
                  <a:srgbClr val="0F124A"/>
                </a:solidFill>
                <a:latin typeface="Arial"/>
              </a:rPr>
              <a:t>T by COLD SPRAY</a:t>
            </a:r>
            <a:endParaRPr lang="en-GB" sz="900" dirty="0">
              <a:solidFill>
                <a:srgbClr val="0F124A"/>
              </a:solidFill>
              <a:latin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817D3F-3385-CAC2-1E24-1961BD7A5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744" y="942172"/>
            <a:ext cx="3161439" cy="13278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6597DF-715D-60C5-D8D6-F2D786697223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7411920" y="4521731"/>
            <a:ext cx="378250" cy="64470"/>
          </a:xfrm>
          <a:prstGeom prst="line">
            <a:avLst/>
          </a:prstGeom>
          <a:noFill/>
          <a:ln w="6350" cap="flat" cmpd="sng" algn="ctr">
            <a:solidFill>
              <a:srgbClr val="0F124A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3EF28B-6856-A378-9C32-865C594B0C50}"/>
              </a:ext>
            </a:extLst>
          </p:cNvPr>
          <p:cNvCxnSpPr>
            <a:cxnSpLocks/>
          </p:cNvCxnSpPr>
          <p:nvPr/>
        </p:nvCxnSpPr>
        <p:spPr>
          <a:xfrm flipV="1">
            <a:off x="7225412" y="4301026"/>
            <a:ext cx="522041" cy="83097"/>
          </a:xfrm>
          <a:prstGeom prst="line">
            <a:avLst/>
          </a:prstGeom>
          <a:noFill/>
          <a:ln w="6350" cap="flat" cmpd="sng" algn="ctr">
            <a:solidFill>
              <a:srgbClr val="0F124A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B7B8D2-1699-F35A-578A-41C06382BEC2}"/>
              </a:ext>
            </a:extLst>
          </p:cNvPr>
          <p:cNvCxnSpPr>
            <a:cxnSpLocks/>
          </p:cNvCxnSpPr>
          <p:nvPr/>
        </p:nvCxnSpPr>
        <p:spPr>
          <a:xfrm flipH="1">
            <a:off x="7530823" y="4107023"/>
            <a:ext cx="198342" cy="0"/>
          </a:xfrm>
          <a:prstGeom prst="line">
            <a:avLst/>
          </a:prstGeom>
          <a:noFill/>
          <a:ln w="6350" cap="flat" cmpd="sng" algn="ctr">
            <a:solidFill>
              <a:srgbClr val="0F124A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F0A3A8C-1427-C459-A586-15E054C7FF11}"/>
              </a:ext>
            </a:extLst>
          </p:cNvPr>
          <p:cNvCxnSpPr>
            <a:cxnSpLocks/>
          </p:cNvCxnSpPr>
          <p:nvPr/>
        </p:nvCxnSpPr>
        <p:spPr>
          <a:xfrm flipH="1">
            <a:off x="7332480" y="3848264"/>
            <a:ext cx="396685" cy="0"/>
          </a:xfrm>
          <a:prstGeom prst="line">
            <a:avLst/>
          </a:prstGeom>
          <a:noFill/>
          <a:ln w="6350" cap="flat" cmpd="sng" algn="ctr">
            <a:solidFill>
              <a:srgbClr val="0F124A"/>
            </a:solidFill>
            <a:prstDash val="solid"/>
            <a:miter lim="800000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4C5743F-24A3-D97F-EF17-0237438D4D1E}"/>
              </a:ext>
            </a:extLst>
          </p:cNvPr>
          <p:cNvSpPr txBox="1"/>
          <p:nvPr/>
        </p:nvSpPr>
        <p:spPr>
          <a:xfrm>
            <a:off x="4215075" y="11399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pPr defTabSz="685727"/>
            <a:r>
              <a:rPr lang="en-GB" sz="4400" b="0" dirty="0">
                <a:solidFill>
                  <a:srgbClr val="0F124A"/>
                </a:solidFill>
                <a:latin typeface="Aptos Display" panose="020B0004020202020204" pitchFamily="34" charset="0"/>
              </a:rPr>
              <a:t>bake out system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1D6E9A-B9A0-E15B-063D-0CEFB4B02E16}"/>
              </a:ext>
            </a:extLst>
          </p:cNvPr>
          <p:cNvSpPr txBox="1"/>
          <p:nvPr/>
        </p:nvSpPr>
        <p:spPr>
          <a:xfrm>
            <a:off x="5512594" y="6434482"/>
            <a:ext cx="66794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  <a:t>APS</a:t>
            </a:r>
            <a:r>
              <a:rPr lang="en-GB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= Atmospheric Plasma Spraying </a:t>
            </a:r>
            <a:endParaRPr lang="en-GB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8195E8-C34B-6251-3E29-DE931F8121A8}"/>
              </a:ext>
            </a:extLst>
          </p:cNvPr>
          <p:cNvSpPr txBox="1"/>
          <p:nvPr/>
        </p:nvSpPr>
        <p:spPr>
          <a:xfrm>
            <a:off x="10751687" y="6342149"/>
            <a:ext cx="131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Morrone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963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9AB646-6115-226D-7F70-6EDEE2EA01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E73C5-2365-36B9-68AF-953949684D90}"/>
              </a:ext>
            </a:extLst>
          </p:cNvPr>
          <p:cNvSpPr txBox="1"/>
          <p:nvPr/>
        </p:nvSpPr>
        <p:spPr>
          <a:xfrm>
            <a:off x="284971" y="126621"/>
            <a:ext cx="8353954" cy="576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0000"/>
                </a:solidFill>
                <a:highlight>
                  <a:srgbClr val="FFFFFF"/>
                </a:highlight>
                <a:latin typeface="Aptos" panose="02110004020202020204"/>
              </a:rPr>
              <a:t>c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ollider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vacuum system with photon stop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B5DAA-0DE3-1407-D74A-A71F5396526A}"/>
              </a:ext>
            </a:extLst>
          </p:cNvPr>
          <p:cNvSpPr txBox="1"/>
          <p:nvPr/>
        </p:nvSpPr>
        <p:spPr>
          <a:xfrm>
            <a:off x="87737" y="797443"/>
            <a:ext cx="65595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  2m-long extruded prototype chamber with SR absorber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8AA21764-B0A6-DE82-D66F-CFE1E39C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9" y="1200377"/>
            <a:ext cx="5808701" cy="413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11F1C5-7238-2B11-642E-325381E0E30D}"/>
              </a:ext>
            </a:extLst>
          </p:cNvPr>
          <p:cNvSpPr txBox="1"/>
          <p:nvPr/>
        </p:nvSpPr>
        <p:spPr>
          <a:xfrm>
            <a:off x="71437" y="5333491"/>
            <a:ext cx="36272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supports allowing direct installation at KIT (Karlsruhe) BESTEX for test with KARA SR, incl. angular adjustments and theodolites for laser tracker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2CC7B35C-F573-04F4-0D20-DE1A13662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224" y="1672926"/>
            <a:ext cx="3180175" cy="421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9B8FC4-1B83-E55A-17BB-BC3C33BE080C}"/>
              </a:ext>
            </a:extLst>
          </p:cNvPr>
          <p:cNvSpPr txBox="1"/>
          <p:nvPr/>
        </p:nvSpPr>
        <p:spPr>
          <a:xfrm>
            <a:off x="8824472" y="874195"/>
            <a:ext cx="610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absorber version with edge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 mm closer to the beam axis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970B4C-2671-58A4-B0C3-6B4D37766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82" b="56772"/>
          <a:stretch/>
        </p:blipFill>
        <p:spPr>
          <a:xfrm>
            <a:off x="3428041" y="4826185"/>
            <a:ext cx="5335917" cy="2028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7C1F9-C479-ACE2-A011-2C1A9F1CB4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337"/>
          <a:stretch/>
        </p:blipFill>
        <p:spPr>
          <a:xfrm>
            <a:off x="6160242" y="1170665"/>
            <a:ext cx="2569727" cy="26957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B9BDE5-7293-95CE-DED4-0754A6D38B42}"/>
              </a:ext>
            </a:extLst>
          </p:cNvPr>
          <p:cNvSpPr txBox="1"/>
          <p:nvPr/>
        </p:nvSpPr>
        <p:spPr>
          <a:xfrm>
            <a:off x="6160242" y="3866416"/>
            <a:ext cx="7462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BESTEX crane moving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test chamber (above)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BESTEX layout (below)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387BB7-94B5-7120-5ECE-1386F2EC5F74}"/>
              </a:ext>
            </a:extLst>
          </p:cNvPr>
          <p:cNvSpPr txBox="1"/>
          <p:nvPr/>
        </p:nvSpPr>
        <p:spPr>
          <a:xfrm>
            <a:off x="10682896" y="6489739"/>
            <a:ext cx="1509104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R. Kersevan</a:t>
            </a:r>
          </a:p>
        </p:txBody>
      </p:sp>
    </p:spTree>
    <p:extLst>
      <p:ext uri="{BB962C8B-B14F-4D97-AF65-F5344CB8AC3E}">
        <p14:creationId xmlns:p14="http://schemas.microsoft.com/office/powerpoint/2010/main" val="795603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8ADC43-BD97-14F5-F692-16AF87095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24" y="4403753"/>
            <a:ext cx="3319948" cy="2489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42A5CD-3740-0000-0F44-BDCD6DC57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85" y="4376730"/>
            <a:ext cx="3355979" cy="2516984"/>
          </a:xfrm>
          <a:prstGeom prst="rect">
            <a:avLst/>
          </a:prstGeom>
        </p:spPr>
      </p:pic>
      <p:sp>
        <p:nvSpPr>
          <p:cNvPr id="4" name="TextShape 6">
            <a:extLst>
              <a:ext uri="{FF2B5EF4-FFF2-40B4-BE49-F238E27FC236}">
                <a16:creationId xmlns:a16="http://schemas.microsoft.com/office/drawing/2014/main" id="{66A59605-80D5-4075-CA29-22E4299C3867}"/>
              </a:ext>
            </a:extLst>
          </p:cNvPr>
          <p:cNvSpPr/>
          <p:nvPr/>
        </p:nvSpPr>
        <p:spPr>
          <a:xfrm>
            <a:off x="158870" y="782826"/>
            <a:ext cx="7950948" cy="4974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Ionizing dose in tunnel is a concern for equipment: the 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 photon stoppers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dipoles need to be </a:t>
            </a:r>
            <a:r>
              <a:rPr kumimoji="0" lang="en-US" sz="16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enclosed by 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top/bottom shielding plates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shielding inserts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-1" normalizeH="0" baseline="0" noProof="0" dirty="0">
                <a:ln>
                  <a:noFill/>
                </a:ln>
                <a:solidFill>
                  <a:srgbClr val="4EA72E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Progress since FCC Week 2024:</a:t>
            </a: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Converged on material choice for shielding</a:t>
            </a: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Discarded W-alloys (18-19 g/cm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due to cost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Pb94Sb6 (10.88 g/cm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as baseline material (reasonable pricing, common shielding material in industry, acceptable from RP perspective)</a:t>
            </a: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Optimization of shielding geometry</a:t>
            </a: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Shape/dimensions adjusted to reduce photon leakage</a:t>
            </a: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88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enhanced shielding efficiency, confident that we can achieve target dose levels for most cable trays (&lt;100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88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88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for full FCC-ee era, including ttbar) </a:t>
            </a: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280" marR="0" lvl="1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-1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33A0"/>
              </a:buClr>
              <a:buSzTx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-1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2145B5-BA51-DDE6-DA79-107FC0653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44" y="4412752"/>
            <a:ext cx="3352179" cy="2514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7C406B-10D7-D30B-225F-330FBB496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A98C34A-FD87-1808-CDA4-C615FF545887}"/>
              </a:ext>
            </a:extLst>
          </p:cNvPr>
          <p:cNvSpPr txBox="1">
            <a:spLocks/>
          </p:cNvSpPr>
          <p:nvPr/>
        </p:nvSpPr>
        <p:spPr>
          <a:xfrm>
            <a:off x="410608" y="127944"/>
            <a:ext cx="11017800" cy="1072088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3600" dirty="0">
                <a:solidFill>
                  <a:srgbClr val="0F124A"/>
                </a:solidFill>
                <a:latin typeface="Arial"/>
              </a:rPr>
              <a:t>r</a:t>
            </a:r>
            <a:r>
              <a:rPr kumimoji="0" lang="fr-CH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adiation</a:t>
            </a: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fr-CH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shielding</a:t>
            </a: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for FCC arcs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129BB-61A5-F744-54DE-D94343417A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/>
          <a:stretch/>
        </p:blipFill>
        <p:spPr>
          <a:xfrm>
            <a:off x="7992281" y="1325311"/>
            <a:ext cx="3668118" cy="194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C03AE7-8671-A026-8356-B3217D271759}"/>
              </a:ext>
            </a:extLst>
          </p:cNvPr>
          <p:cNvGraphicFramePr>
            <a:graphicFrameLocks noGrp="1"/>
          </p:cNvGraphicFramePr>
          <p:nvPr/>
        </p:nvGraphicFramePr>
        <p:xfrm>
          <a:off x="8945865" y="-3261"/>
          <a:ext cx="3246135" cy="1295400"/>
        </p:xfrm>
        <a:graphic>
          <a:graphicData uri="http://schemas.openxmlformats.org/drawingml/2006/table">
            <a:tbl>
              <a:tblPr firstRow="1" bandRow="1"/>
              <a:tblGrid>
                <a:gridCol w="2165653">
                  <a:extLst>
                    <a:ext uri="{9D8B030D-6E8A-4147-A177-3AD203B41FA5}">
                      <a16:colId xmlns:a16="http://schemas.microsoft.com/office/drawing/2014/main" val="1190088119"/>
                    </a:ext>
                  </a:extLst>
                </a:gridCol>
                <a:gridCol w="1080482">
                  <a:extLst>
                    <a:ext uri="{9D8B030D-6E8A-4147-A177-3AD203B41FA5}">
                      <a16:colId xmlns:a16="http://schemas.microsoft.com/office/drawing/2014/main" val="76274097"/>
                    </a:ext>
                  </a:extLst>
                </a:gridCol>
              </a:tblGrid>
              <a:tr h="230778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Shielding</a:t>
                      </a:r>
                      <a:r>
                        <a:rPr lang="en-US" sz="1100" baseline="0" dirty="0"/>
                        <a:t> material for full ring (arcs)</a:t>
                      </a:r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378790"/>
                  </a:ext>
                </a:extLst>
              </a:tr>
              <a:tr h="230778">
                <a:tc>
                  <a:txBody>
                    <a:bodyPr/>
                    <a:lstStyle/>
                    <a:p>
                      <a:r>
                        <a:rPr lang="en-US" sz="1100" dirty="0"/>
                        <a:t>Shielding weight</a:t>
                      </a:r>
                      <a:r>
                        <a:rPr lang="en-US" sz="1100" baseline="0" dirty="0"/>
                        <a:t> per stopper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836512"/>
                  </a:ext>
                </a:extLst>
              </a:tr>
              <a:tr h="230778">
                <a:tc>
                  <a:txBody>
                    <a:bodyPr/>
                    <a:lstStyle/>
                    <a:p>
                      <a:r>
                        <a:rPr lang="en-US" sz="1100" dirty="0"/>
                        <a:t>Photon</a:t>
                      </a:r>
                      <a:r>
                        <a:rPr lang="en-US" sz="1100" baseline="0" dirty="0"/>
                        <a:t> stoppers per 20 dipole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56417"/>
                  </a:ext>
                </a:extLst>
              </a:tr>
              <a:tr h="230778">
                <a:tc>
                  <a:txBody>
                    <a:bodyPr/>
                    <a:lstStyle/>
                    <a:p>
                      <a:r>
                        <a:rPr lang="en-US" sz="1100" dirty="0"/>
                        <a:t>#</a:t>
                      </a:r>
                      <a:r>
                        <a:rPr lang="en-US" sz="1100" baseline="0" dirty="0"/>
                        <a:t> dipoles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054347"/>
                  </a:ext>
                </a:extLst>
              </a:tr>
              <a:tr h="230778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Total weight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10320 tons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97599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D6C3144-8EAD-CD9D-AB87-C0BEAC3AB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02" y="2796459"/>
            <a:ext cx="2125697" cy="119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63">
            <a:extLst>
              <a:ext uri="{FF2B5EF4-FFF2-40B4-BE49-F238E27FC236}">
                <a16:creationId xmlns:a16="http://schemas.microsoft.com/office/drawing/2014/main" id="{7BD1D616-65AD-D21D-F809-B636D7CB8179}"/>
              </a:ext>
            </a:extLst>
          </p:cNvPr>
          <p:cNvSpPr/>
          <p:nvPr/>
        </p:nvSpPr>
        <p:spPr>
          <a:xfrm>
            <a:off x="4813965" y="4329735"/>
            <a:ext cx="1542102" cy="271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shielding</a:t>
            </a:r>
          </a:p>
        </p:txBody>
      </p:sp>
      <p:sp>
        <p:nvSpPr>
          <p:cNvPr id="9" name="Rounded Rectangle 64">
            <a:extLst>
              <a:ext uri="{FF2B5EF4-FFF2-40B4-BE49-F238E27FC236}">
                <a16:creationId xmlns:a16="http://schemas.microsoft.com/office/drawing/2014/main" id="{62B45733-7167-FAD0-EDBD-78E9E08083D5}"/>
              </a:ext>
            </a:extLst>
          </p:cNvPr>
          <p:cNvSpPr/>
          <p:nvPr/>
        </p:nvSpPr>
        <p:spPr>
          <a:xfrm>
            <a:off x="7381153" y="4220753"/>
            <a:ext cx="1542102" cy="395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shielding (FCC week 2024)</a:t>
            </a:r>
          </a:p>
        </p:txBody>
      </p:sp>
      <p:sp>
        <p:nvSpPr>
          <p:cNvPr id="10" name="Rounded Rectangle 67">
            <a:extLst>
              <a:ext uri="{FF2B5EF4-FFF2-40B4-BE49-F238E27FC236}">
                <a16:creationId xmlns:a16="http://schemas.microsoft.com/office/drawing/2014/main" id="{CD4545A3-442A-D939-CE89-802225762820}"/>
              </a:ext>
            </a:extLst>
          </p:cNvPr>
          <p:cNvSpPr/>
          <p:nvPr/>
        </p:nvSpPr>
        <p:spPr>
          <a:xfrm>
            <a:off x="9726213" y="4214835"/>
            <a:ext cx="1542102" cy="395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shielding (Oct 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287BF-4286-ACF1-9E3B-2F648688A006}"/>
              </a:ext>
            </a:extLst>
          </p:cNvPr>
          <p:cNvSpPr txBox="1"/>
          <p:nvPr/>
        </p:nvSpPr>
        <p:spPr bwMode="auto">
          <a:xfrm>
            <a:off x="158870" y="5218945"/>
            <a:ext cx="3748519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Technical points to be addressed in pre-TDR phase (until 2027)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shielding integration and tolerances, supports, assembly procedures, ….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BE7F98-22F9-4467-C3D9-16A5B53D1BE8}"/>
              </a:ext>
            </a:extLst>
          </p:cNvPr>
          <p:cNvSpPr txBox="1"/>
          <p:nvPr/>
        </p:nvSpPr>
        <p:spPr>
          <a:xfrm>
            <a:off x="138266" y="6391502"/>
            <a:ext cx="1201007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A. Lechner</a:t>
            </a:r>
          </a:p>
        </p:txBody>
      </p:sp>
    </p:spTree>
    <p:extLst>
      <p:ext uri="{BB962C8B-B14F-4D97-AF65-F5344CB8AC3E}">
        <p14:creationId xmlns:p14="http://schemas.microsoft.com/office/powerpoint/2010/main" val="2167595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4C90B-B2EF-105B-BEC0-19C81FAF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DFD346-2B9A-B1E5-C9E4-571F5EA55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43" y="-129194"/>
            <a:ext cx="10515600" cy="1325563"/>
          </a:xfrm>
        </p:spPr>
        <p:txBody>
          <a:bodyPr/>
          <a:lstStyle/>
          <a:p>
            <a:r>
              <a:rPr lang="en-US" dirty="0"/>
              <a:t>4.6 collimation</a:t>
            </a:r>
            <a:endParaRPr lang="en-GB" dirty="0"/>
          </a:p>
        </p:txBody>
      </p:sp>
      <p:pic>
        <p:nvPicPr>
          <p:cNvPr id="2" name="Picture 1" descr="A graph with numbers and symbols&#10;&#10;AI-generated content may be incorrect.">
            <a:extLst>
              <a:ext uri="{FF2B5EF4-FFF2-40B4-BE49-F238E27FC236}">
                <a16:creationId xmlns:a16="http://schemas.microsoft.com/office/drawing/2014/main" id="{5797FC82-6B08-45A5-CDC4-C0721DB22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174" y="399585"/>
            <a:ext cx="4618800" cy="267629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D93F1D-7A16-EE61-CA97-9AFC2B8B91A0}"/>
              </a:ext>
            </a:extLst>
          </p:cNvPr>
          <p:cNvCxnSpPr/>
          <p:nvPr/>
        </p:nvCxnSpPr>
        <p:spPr>
          <a:xfrm flipV="1">
            <a:off x="8979209" y="690186"/>
            <a:ext cx="1338146" cy="126380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6BAE69-55DA-BFFC-89E2-6E27049050C2}"/>
              </a:ext>
            </a:extLst>
          </p:cNvPr>
          <p:cNvSpPr txBox="1"/>
          <p:nvPr/>
        </p:nvSpPr>
        <p:spPr>
          <a:xfrm>
            <a:off x="9543585" y="1319561"/>
            <a:ext cx="12359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Arial"/>
                <a:cs typeface="Arial"/>
              </a:rPr>
              <a:t>~2 orders    of magnitude</a:t>
            </a:r>
            <a:endParaRPr lang="en-US" sz="140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7" name="Picture 6" descr="A close-up of a beam&#10;&#10;AI-generated content may be incorrect.">
            <a:extLst>
              <a:ext uri="{FF2B5EF4-FFF2-40B4-BE49-F238E27FC236}">
                <a16:creationId xmlns:a16="http://schemas.microsoft.com/office/drawing/2014/main" id="{1BDF1A36-BA7D-D205-0EAB-4B333E8CC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289" y="3074483"/>
            <a:ext cx="3310983" cy="2493229"/>
          </a:xfrm>
          <a:prstGeom prst="rect">
            <a:avLst/>
          </a:prstGeom>
        </p:spPr>
      </p:pic>
      <p:sp>
        <p:nvSpPr>
          <p:cNvPr id="8" name="CasellaDiTesto 13">
            <a:extLst>
              <a:ext uri="{FF2B5EF4-FFF2-40B4-BE49-F238E27FC236}">
                <a16:creationId xmlns:a16="http://schemas.microsoft.com/office/drawing/2014/main" id="{9E6CFDA8-8972-7FD7-7555-85F67CDBD0CD}"/>
              </a:ext>
            </a:extLst>
          </p:cNvPr>
          <p:cNvSpPr txBox="1"/>
          <p:nvPr/>
        </p:nvSpPr>
        <p:spPr>
          <a:xfrm>
            <a:off x="7864140" y="5641149"/>
            <a:ext cx="427203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33A0"/>
                </a:solidFill>
                <a:latin typeface="Arial"/>
              </a:rPr>
              <a:t>Damage to coated collimator jaw due to accidental beam loss in </a:t>
            </a:r>
            <a:r>
              <a:rPr lang="en-US" sz="1400" err="1">
                <a:solidFill>
                  <a:srgbClr val="0033A0"/>
                </a:solidFill>
                <a:latin typeface="Arial"/>
              </a:rPr>
              <a:t>SuperKEKB</a:t>
            </a:r>
            <a:r>
              <a:rPr lang="en-US" sz="1400">
                <a:solidFill>
                  <a:srgbClr val="0033A0"/>
                </a:solidFill>
                <a:latin typeface="Arial"/>
              </a:rPr>
              <a:t> – T. Ishibashi (</a:t>
            </a:r>
            <a:r>
              <a:rPr lang="en-US" sz="1400" u="sng">
                <a:solidFill>
                  <a:srgbClr val="0033A0"/>
                </a:solidFill>
                <a:latin typeface="Arial"/>
                <a:cs typeface="Arial"/>
                <a:hlinkClick r:id="rId4"/>
              </a:rPr>
              <a:t>talk</a:t>
            </a:r>
            <a:r>
              <a:rPr lang="en-US" sz="1400">
                <a:solidFill>
                  <a:srgbClr val="0033A0"/>
                </a:solidFill>
                <a:latin typeface="Arial"/>
              </a:rPr>
              <a:t>)</a:t>
            </a:r>
          </a:p>
        </p:txBody>
      </p:sp>
      <p:sp>
        <p:nvSpPr>
          <p:cNvPr id="9" name="CasellaDiTesto 20">
            <a:extLst>
              <a:ext uri="{FF2B5EF4-FFF2-40B4-BE49-F238E27FC236}">
                <a16:creationId xmlns:a16="http://schemas.microsoft.com/office/drawing/2014/main" id="{A98BBF94-00E4-870E-86BA-8B79B01BBD6F}"/>
              </a:ext>
            </a:extLst>
          </p:cNvPr>
          <p:cNvSpPr txBox="1"/>
          <p:nvPr/>
        </p:nvSpPr>
        <p:spPr>
          <a:xfrm>
            <a:off x="577015" y="1011784"/>
            <a:ext cx="626345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kern="0" dirty="0">
                <a:solidFill>
                  <a:srgbClr val="0033A0"/>
                </a:solidFill>
                <a:latin typeface="Arial"/>
              </a:rPr>
              <a:t>FCC-</a:t>
            </a:r>
            <a:r>
              <a:rPr lang="it-IT" sz="1400" b="1" kern="0" dirty="0" err="1">
                <a:solidFill>
                  <a:srgbClr val="0033A0"/>
                </a:solidFill>
                <a:latin typeface="Arial"/>
              </a:rPr>
              <a:t>ee</a:t>
            </a:r>
            <a:r>
              <a:rPr lang="it-IT" sz="1400" b="1" kern="0" dirty="0">
                <a:solidFill>
                  <a:srgbClr val="0033A0"/>
                </a:solidFill>
                <a:latin typeface="Arial"/>
              </a:rPr>
              <a:t> </a:t>
            </a:r>
            <a:r>
              <a:rPr lang="it-IT" sz="1400" kern="0" dirty="0">
                <a:solidFill>
                  <a:srgbClr val="0033A0"/>
                </a:solidFill>
                <a:latin typeface="Arial"/>
              </a:rPr>
              <a:t>(</a:t>
            </a:r>
            <a:r>
              <a:rPr lang="it-IT" sz="1400" b="1" i="1" kern="0" dirty="0">
                <a:solidFill>
                  <a:srgbClr val="0033A0"/>
                </a:solidFill>
                <a:latin typeface="Arial"/>
              </a:rPr>
              <a:t>Z</a:t>
            </a:r>
            <a:r>
              <a:rPr lang="it-IT" sz="1400" kern="0" dirty="0">
                <a:solidFill>
                  <a:srgbClr val="0033A0"/>
                </a:solidFill>
                <a:latin typeface="Arial"/>
              </a:rPr>
              <a:t>)</a:t>
            </a:r>
            <a:r>
              <a:rPr lang="it-IT" sz="1400" b="1" kern="0" dirty="0">
                <a:solidFill>
                  <a:srgbClr val="0033A0"/>
                </a:solidFill>
                <a:latin typeface="Arial"/>
              </a:rPr>
              <a:t> </a:t>
            </a:r>
            <a:r>
              <a:rPr lang="it-IT" sz="1400" b="1" kern="0" dirty="0" err="1">
                <a:solidFill>
                  <a:srgbClr val="0033A0"/>
                </a:solidFill>
                <a:latin typeface="Arial"/>
              </a:rPr>
              <a:t>beam</a:t>
            </a:r>
            <a:r>
              <a:rPr lang="it-IT" sz="1400" b="1" kern="0" dirty="0">
                <a:solidFill>
                  <a:srgbClr val="0033A0"/>
                </a:solidFill>
                <a:latin typeface="Arial"/>
              </a:rPr>
              <a:t> </a:t>
            </a:r>
            <a:r>
              <a:rPr lang="it-IT" sz="1400" b="1" kern="0" dirty="0" err="1">
                <a:solidFill>
                  <a:srgbClr val="0033A0"/>
                </a:solidFill>
                <a:latin typeface="Arial"/>
              </a:rPr>
              <a:t>halo</a:t>
            </a:r>
            <a:r>
              <a:rPr lang="it-IT" sz="1400" b="1" kern="0" dirty="0">
                <a:solidFill>
                  <a:srgbClr val="0033A0"/>
                </a:solidFill>
                <a:latin typeface="Arial"/>
              </a:rPr>
              <a:t> </a:t>
            </a:r>
            <a:r>
              <a:rPr lang="it-IT" sz="1400" b="1" kern="0" dirty="0" err="1">
                <a:solidFill>
                  <a:srgbClr val="0033A0"/>
                </a:solidFill>
                <a:latin typeface="Arial"/>
              </a:rPr>
              <a:t>collimator</a:t>
            </a:r>
            <a:r>
              <a:rPr lang="it-IT" sz="1400" b="1" kern="0" dirty="0">
                <a:solidFill>
                  <a:srgbClr val="0033A0"/>
                </a:solidFill>
                <a:latin typeface="Arial"/>
              </a:rPr>
              <a:t> </a:t>
            </a:r>
            <a:r>
              <a:rPr lang="it-IT" sz="1400" b="1" kern="0" dirty="0" err="1">
                <a:solidFill>
                  <a:srgbClr val="0033A0"/>
                </a:solidFill>
                <a:latin typeface="Arial"/>
              </a:rPr>
              <a:t>parameters</a:t>
            </a:r>
            <a:r>
              <a:rPr lang="it-IT" sz="1400" b="1" kern="0" dirty="0">
                <a:solidFill>
                  <a:srgbClr val="0033A0"/>
                </a:solidFill>
                <a:latin typeface="Arial"/>
              </a:rPr>
              <a:t> and settings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F903BFE-1CA3-FA22-3610-24DD4EB1C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436657"/>
              </p:ext>
            </p:extLst>
          </p:nvPr>
        </p:nvGraphicFramePr>
        <p:xfrm>
          <a:off x="706311" y="1329226"/>
          <a:ext cx="5517785" cy="2476500"/>
        </p:xfrm>
        <a:graphic>
          <a:graphicData uri="http://schemas.openxmlformats.org/drawingml/2006/table">
            <a:tbl>
              <a:tblPr bandRow="1"/>
              <a:tblGrid>
                <a:gridCol w="1009595">
                  <a:extLst>
                    <a:ext uri="{9D8B030D-6E8A-4147-A177-3AD203B41FA5}">
                      <a16:colId xmlns:a16="http://schemas.microsoft.com/office/drawing/2014/main" val="3639624961"/>
                    </a:ext>
                  </a:extLst>
                </a:gridCol>
                <a:gridCol w="569771">
                  <a:extLst>
                    <a:ext uri="{9D8B030D-6E8A-4147-A177-3AD203B41FA5}">
                      <a16:colId xmlns:a16="http://schemas.microsoft.com/office/drawing/2014/main" val="3817924054"/>
                    </a:ext>
                  </a:extLst>
                </a:gridCol>
                <a:gridCol w="749699">
                  <a:extLst>
                    <a:ext uri="{9D8B030D-6E8A-4147-A177-3AD203B41FA5}">
                      <a16:colId xmlns:a16="http://schemas.microsoft.com/office/drawing/2014/main" val="3043970311"/>
                    </a:ext>
                  </a:extLst>
                </a:gridCol>
                <a:gridCol w="979607">
                  <a:extLst>
                    <a:ext uri="{9D8B030D-6E8A-4147-A177-3AD203B41FA5}">
                      <a16:colId xmlns:a16="http://schemas.microsoft.com/office/drawing/2014/main" val="4216797740"/>
                    </a:ext>
                  </a:extLst>
                </a:gridCol>
                <a:gridCol w="689723">
                  <a:extLst>
                    <a:ext uri="{9D8B030D-6E8A-4147-A177-3AD203B41FA5}">
                      <a16:colId xmlns:a16="http://schemas.microsoft.com/office/drawing/2014/main" val="2503156070"/>
                    </a:ext>
                  </a:extLst>
                </a:gridCol>
                <a:gridCol w="829667">
                  <a:extLst>
                    <a:ext uri="{9D8B030D-6E8A-4147-A177-3AD203B41FA5}">
                      <a16:colId xmlns:a16="http://schemas.microsoft.com/office/drawing/2014/main" val="2018157889"/>
                    </a:ext>
                  </a:extLst>
                </a:gridCol>
                <a:gridCol w="689723">
                  <a:extLst>
                    <a:ext uri="{9D8B030D-6E8A-4147-A177-3AD203B41FA5}">
                      <a16:colId xmlns:a16="http://schemas.microsoft.com/office/drawing/2014/main" val="1111874299"/>
                    </a:ext>
                  </a:extLst>
                </a:gridCol>
              </a:tblGrid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Name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Plane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Material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Length [cm]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Gap [</a:t>
                      </a:r>
                      <a:r>
                        <a:rPr lang="el-GR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σ]</a:t>
                      </a:r>
                      <a:endParaRPr lang="el-GR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Gap [mm]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l-GR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δ</a:t>
                      </a:r>
                      <a:r>
                        <a:rPr lang="en-US" sz="650" b="1" baseline="-25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cut</a:t>
                      </a:r>
                      <a:r>
                        <a:rPr lang="en-US" sz="1000" b="1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 [%]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693986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TCP.H.B1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H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C-based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25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9.5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5.6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17859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TCP.V.B1</a:t>
                      </a:r>
                      <a:endParaRPr lang="en-US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V</a:t>
                      </a:r>
                      <a:endParaRPr lang="en-US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C-based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25</a:t>
                      </a:r>
                      <a:endParaRPr lang="en-US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1.4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US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159571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TCS.H1.B1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H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Mo-based</a:t>
                      </a:r>
                      <a:endParaRPr lang="en-US">
                        <a:effectLst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10.5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6.2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61747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TCS.V1.B1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V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Mo-based</a:t>
                      </a:r>
                      <a:endParaRPr lang="en-US">
                        <a:effectLst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2.2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82804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TCS.H2.B1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H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Mo-based</a:t>
                      </a:r>
                      <a:endParaRPr lang="en-US">
                        <a:effectLst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10.5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6.5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702341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TCS.V2.B1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V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Mo-based</a:t>
                      </a:r>
                      <a:endParaRPr lang="en-US">
                        <a:effectLst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it-IT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3.6</a:t>
                      </a:r>
                      <a:endParaRPr lang="it-IT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120578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TCP.HP.B1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H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C-based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12.5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1.1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943106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TCS.HP1.B1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H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Mo-based</a:t>
                      </a:r>
                      <a:endParaRPr lang="en-US">
                        <a:effectLst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11.0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3.5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08279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TCS.HP2.B1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H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Mo-based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8.3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33A0"/>
                          </a:solidFill>
                          <a:effectLst/>
                          <a:latin typeface="Arial"/>
                        </a:rPr>
                        <a:t>1.3</a:t>
                      </a:r>
                    </a:p>
                  </a:txBody>
                  <a:tcPr>
                    <a:lnL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556933"/>
                  </a:ext>
                </a:extLst>
              </a:tr>
            </a:tbl>
          </a:graphicData>
        </a:graphic>
      </p:graphicFrame>
      <p:pic>
        <p:nvPicPr>
          <p:cNvPr id="11" name="Picture 10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01C1E732-3F9B-E3EA-579F-1CCE3DF3E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43" y="4042217"/>
            <a:ext cx="5640371" cy="2815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75443-189A-F606-59C7-4EADDD79BA4F}"/>
              </a:ext>
            </a:extLst>
          </p:cNvPr>
          <p:cNvSpPr txBox="1"/>
          <p:nvPr/>
        </p:nvSpPr>
        <p:spPr>
          <a:xfrm>
            <a:off x="1512003" y="3858963"/>
            <a:ext cx="14522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rgbClr val="0033A0"/>
                </a:solidFill>
                <a:cs typeface="Arial"/>
              </a:rPr>
              <a:t>betatron</a:t>
            </a:r>
            <a:endParaRPr lang="en-US" sz="1400">
              <a:solidFill>
                <a:srgbClr val="0033A0"/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EACFE-81DA-F501-519D-9EC8DBFB9878}"/>
              </a:ext>
            </a:extLst>
          </p:cNvPr>
          <p:cNvSpPr txBox="1"/>
          <p:nvPr/>
        </p:nvSpPr>
        <p:spPr>
          <a:xfrm>
            <a:off x="3766580" y="3858963"/>
            <a:ext cx="14522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0033A0"/>
                </a:solidFill>
                <a:cs typeface="Arial"/>
              </a:rPr>
              <a:t>off-momentum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23E3B6-E76C-C1B6-6E8A-A1532AEFB365}"/>
              </a:ext>
            </a:extLst>
          </p:cNvPr>
          <p:cNvSpPr txBox="1"/>
          <p:nvPr/>
        </p:nvSpPr>
        <p:spPr>
          <a:xfrm>
            <a:off x="10779511" y="6430082"/>
            <a:ext cx="107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Broggi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3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EA92E-DFB4-7B76-1102-12167D074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5D60AF34-37AB-820A-859E-93E224603459}"/>
              </a:ext>
            </a:extLst>
          </p:cNvPr>
          <p:cNvSpPr txBox="1">
            <a:spLocks/>
          </p:cNvSpPr>
          <p:nvPr/>
        </p:nvSpPr>
        <p:spPr>
          <a:xfrm>
            <a:off x="182880" y="182880"/>
            <a:ext cx="11376025" cy="5351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Beam-gas losses for the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mode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7606F-F708-AE7D-806B-ED7F25074830}"/>
              </a:ext>
            </a:extLst>
          </p:cNvPr>
          <p:cNvSpPr txBox="1"/>
          <p:nvPr/>
        </p:nvSpPr>
        <p:spPr>
          <a:xfrm>
            <a:off x="89555" y="827988"/>
            <a:ext cx="12104188" cy="661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scattering routine to simulate beam-gas interactions 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realistic pressure and gas composition profile provided as input</a:t>
            </a:r>
          </a:p>
        </p:txBody>
      </p:sp>
      <p:sp>
        <p:nvSpPr>
          <p:cNvPr id="11" name="CasellaDiTesto 8">
            <a:extLst>
              <a:ext uri="{FF2B5EF4-FFF2-40B4-BE49-F238E27FC236}">
                <a16:creationId xmlns:a16="http://schemas.microsoft.com/office/drawing/2014/main" id="{97A1D928-47DB-3B1D-DB38-70DEDDF99281}"/>
              </a:ext>
            </a:extLst>
          </p:cNvPr>
          <p:cNvSpPr txBox="1"/>
          <p:nvPr/>
        </p:nvSpPr>
        <p:spPr>
          <a:xfrm>
            <a:off x="7526674" y="91194"/>
            <a:ext cx="45961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1h beam conditioning at full nominal current (1.27 A): pressure is expected to condition down further           (up to a factor ~100) over time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C9AE3-61A9-A098-5CB7-C1F4D55EEED0}"/>
              </a:ext>
            </a:extLst>
          </p:cNvPr>
          <p:cNvSpPr txBox="1"/>
          <p:nvPr/>
        </p:nvSpPr>
        <p:spPr>
          <a:xfrm>
            <a:off x="8128364" y="1812138"/>
            <a:ext cx="370690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Beam-gas bremsstrahlung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Estimated lifetime after only 1h of beam conditioning*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274 min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Expected to increase to &gt; 100 h in a fully conditioned machine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F4BB6-4CD7-B31F-8D1E-4D86E24DFDEB}"/>
              </a:ext>
            </a:extLst>
          </p:cNvPr>
          <p:cNvSpPr txBox="1"/>
          <p:nvPr/>
        </p:nvSpPr>
        <p:spPr>
          <a:xfrm>
            <a:off x="89556" y="5340597"/>
            <a:ext cx="11745713" cy="1250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the FCC-ee beam energies, bremsstrahlung is expected to dominate beam-gas-induced lifetime degradation</a:t>
            </a:r>
          </a:p>
          <a:p>
            <a:pPr marL="742950" marR="0" lvl="0" indent="-28575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under particular machine conditions, such as limited DA, even small angular deflections from a single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Coulomb scattering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event can be sufficient to drive particles beyond the DA limit</a:t>
            </a:r>
          </a:p>
          <a:p>
            <a:pPr marL="742950" marR="0" lvl="1" indent="-28575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20741-C228-3B33-86F6-159E49BF15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4" t="7709" r="1508" b="18062"/>
          <a:stretch/>
        </p:blipFill>
        <p:spPr>
          <a:xfrm>
            <a:off x="997324" y="1585259"/>
            <a:ext cx="6976412" cy="1779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5EF55-CC32-671D-BD5C-BDC1B921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7" t="14128" r="2134" b="7640"/>
          <a:stretch/>
        </p:blipFill>
        <p:spPr>
          <a:xfrm>
            <a:off x="997324" y="3443194"/>
            <a:ext cx="6974085" cy="1897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B0DF6-38E1-C6A9-F7FE-6B5C0D6C8724}"/>
              </a:ext>
            </a:extLst>
          </p:cNvPr>
          <p:cNvSpPr txBox="1"/>
          <p:nvPr/>
        </p:nvSpPr>
        <p:spPr>
          <a:xfrm>
            <a:off x="8128364" y="3549870"/>
            <a:ext cx="370690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Beam-gas Coulomb scattering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Estimated lifetime after only 1h of beam conditioning*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: 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41 min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Expected to increase to &gt; 10 h in   a fully conditioned 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C095AD-C0BC-0908-1135-144BBF9BE5FE}"/>
              </a:ext>
            </a:extLst>
          </p:cNvPr>
          <p:cNvSpPr txBox="1"/>
          <p:nvPr/>
        </p:nvSpPr>
        <p:spPr>
          <a:xfrm>
            <a:off x="10779511" y="6430082"/>
            <a:ext cx="107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Broggi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8925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11E82-9DA1-20BD-2B69-051341CF1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2E1D6B17-1B4A-68E5-D924-C5CC2E241C04}"/>
              </a:ext>
            </a:extLst>
          </p:cNvPr>
          <p:cNvSpPr txBox="1">
            <a:spLocks/>
          </p:cNvSpPr>
          <p:nvPr/>
        </p:nvSpPr>
        <p:spPr>
          <a:xfrm>
            <a:off x="182880" y="168592"/>
            <a:ext cx="11376025" cy="5351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Beam-beam losses for the Z mode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0C417-EBF3-1736-6D34-EE6D230823B1}"/>
              </a:ext>
            </a:extLst>
          </p:cNvPr>
          <p:cNvSpPr txBox="1"/>
          <p:nvPr/>
        </p:nvSpPr>
        <p:spPr>
          <a:xfrm>
            <a:off x="183823" y="835843"/>
            <a:ext cx="11722325" cy="19883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Xsuite allows to set-up complex combined-effects simulations: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beam-beam + collimation</a:t>
            </a:r>
          </a:p>
          <a:p>
            <a:pPr marL="742950" marR="0" lvl="1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Beam-beam kicks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radiative Bhabha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beamstrahlung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4 IPs +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detailed aperture and collimator model</a:t>
            </a:r>
          </a:p>
          <a:p>
            <a:pPr marL="742950" marR="0" lvl="1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 technical insertion optics shows significant advantages</a:t>
            </a:r>
          </a:p>
          <a:p>
            <a:pPr marL="1200150" marR="0" lvl="2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Absence of strong-vertical emittance blow-up previously observed 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BB'24 talk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1200150" marR="0" lvl="2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lifetime*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agreement with expectations: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~14 min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~17 min without aperture and collimators</a:t>
            </a:r>
          </a:p>
          <a:p>
            <a:pPr marL="1657350" marR="0" lvl="3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collimator openings: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9.5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σ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8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 plane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σ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8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 plane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35FD1-25D4-D8A0-E5EF-7F3A8667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94" r="113" b="3523"/>
          <a:stretch/>
        </p:blipFill>
        <p:spPr>
          <a:xfrm>
            <a:off x="12076" y="3077657"/>
            <a:ext cx="7148670" cy="2856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8CECD8-3906-EB46-DAD0-56B6F49F1A04}"/>
              </a:ext>
            </a:extLst>
          </p:cNvPr>
          <p:cNvSpPr txBox="1"/>
          <p:nvPr/>
        </p:nvSpPr>
        <p:spPr>
          <a:xfrm>
            <a:off x="7433315" y="3077657"/>
            <a:ext cx="466441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Beam-beam losses intercepted by the collimation system in PF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Beam-beam losses outside PF mostly on elements downstream of the IPs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 losses that cannot be intercepted in PF on a second turn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Physics-debris-like collimators downstream of the IPs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BD5BD-A696-A8D2-1D70-CE3F361683A5}"/>
              </a:ext>
            </a:extLst>
          </p:cNvPr>
          <p:cNvSpPr txBox="1"/>
          <p:nvPr/>
        </p:nvSpPr>
        <p:spPr>
          <a:xfrm>
            <a:off x="8664497" y="180278"/>
            <a:ext cx="33286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*quantum + lattice + BS +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FC724-5C13-1B1B-0427-7AAA77692019}"/>
              </a:ext>
            </a:extLst>
          </p:cNvPr>
          <p:cNvSpPr txBox="1"/>
          <p:nvPr/>
        </p:nvSpPr>
        <p:spPr>
          <a:xfrm>
            <a:off x="10779511" y="6430082"/>
            <a:ext cx="107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Broggi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085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90D599-BB43-B1DC-B4D1-888A840A245A}"/>
              </a:ext>
            </a:extLst>
          </p:cNvPr>
          <p:cNvSpPr txBox="1"/>
          <p:nvPr/>
        </p:nvSpPr>
        <p:spPr>
          <a:xfrm>
            <a:off x="595119" y="307526"/>
            <a:ext cx="4719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</a:rPr>
              <a:t>SuperKEKB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</a:rPr>
              <a:t> benchmarks</a:t>
            </a:r>
            <a:endParaRPr kumimoji="0" lang="en-GB" sz="3200" i="0" strike="noStrike" kern="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7F1CB30-6940-2154-7268-62B794BAC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262" y="555165"/>
            <a:ext cx="6098343" cy="573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44FAC7-B95D-BFC5-0DAB-3F729030D1AC}"/>
              </a:ext>
            </a:extLst>
          </p:cNvPr>
          <p:cNvSpPr txBox="1"/>
          <p:nvPr/>
        </p:nvSpPr>
        <p:spPr>
          <a:xfrm>
            <a:off x="314325" y="1334115"/>
            <a:ext cx="5000625" cy="2435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4023" lvl="1" defTabSz="685800">
              <a:lnSpc>
                <a:spcPct val="110000"/>
              </a:lnSpc>
              <a:defRPr/>
            </a:pPr>
            <a:r>
              <a:rPr lang="it-IT" sz="2000" b="1" dirty="0">
                <a:solidFill>
                  <a:srgbClr val="0F124A">
                    <a:lumMod val="75000"/>
                    <a:lumOff val="25000"/>
                  </a:srgbClr>
                </a:solidFill>
                <a:cs typeface="Arial"/>
              </a:rPr>
              <a:t>Touschek &amp; beam-gas scattering </a:t>
            </a:r>
            <a:r>
              <a:rPr lang="it-IT" sz="2000" b="1" dirty="0">
                <a:solidFill>
                  <a:srgbClr val="0F124A"/>
                </a:solidFill>
                <a:cs typeface="Arial"/>
              </a:rPr>
              <a:t>for different collimator settings</a:t>
            </a:r>
            <a:r>
              <a:rPr lang="it-IT" sz="2000" dirty="0">
                <a:solidFill>
                  <a:srgbClr val="0F124A"/>
                </a:solidFill>
                <a:cs typeface="Arial"/>
              </a:rPr>
              <a:t>, including </a:t>
            </a:r>
            <a:r>
              <a:rPr lang="it-IT" sz="2000" b="1" dirty="0">
                <a:solidFill>
                  <a:srgbClr val="0F124A">
                    <a:lumMod val="75000"/>
                    <a:lumOff val="25000"/>
                  </a:srgbClr>
                </a:solidFill>
                <a:cs typeface="Arial"/>
              </a:rPr>
              <a:t>collimator-matter interaction</a:t>
            </a:r>
            <a:endParaRPr lang="it-IT" sz="2000" b="1" dirty="0">
              <a:solidFill>
                <a:srgbClr val="0F124A"/>
              </a:solidFill>
              <a:cs typeface="Arial"/>
            </a:endParaRPr>
          </a:p>
          <a:p>
            <a:pPr marL="434023" lvl="1" defTabSz="685800">
              <a:lnSpc>
                <a:spcPct val="110000"/>
              </a:lnSpc>
              <a:defRPr/>
            </a:pPr>
            <a:endParaRPr lang="it-IT" sz="2000" b="1" dirty="0">
              <a:solidFill>
                <a:srgbClr val="0F124A"/>
              </a:solidFill>
              <a:cs typeface="Arial"/>
            </a:endParaRPr>
          </a:p>
          <a:p>
            <a:pPr marL="434023" lvl="1" defTabSz="685800">
              <a:lnSpc>
                <a:spcPct val="110000"/>
              </a:lnSpc>
              <a:defRPr/>
            </a:pPr>
            <a:r>
              <a:rPr lang="it-IT" sz="2000" b="1" dirty="0">
                <a:solidFill>
                  <a:srgbClr val="0F124A">
                    <a:lumMod val="75000"/>
                    <a:lumOff val="25000"/>
                  </a:srgbClr>
                </a:solidFill>
                <a:cs typeface="Arial"/>
              </a:rPr>
              <a:t>Xsuite-simulated response of Belle-II diamond detector</a:t>
            </a:r>
            <a:r>
              <a:rPr lang="it-IT" sz="2000" b="1" dirty="0">
                <a:solidFill>
                  <a:srgbClr val="0F124A"/>
                </a:solidFill>
                <a:cs typeface="Arial"/>
              </a:rPr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A7402-4E12-5047-0819-527140659871}"/>
              </a:ext>
            </a:extLst>
          </p:cNvPr>
          <p:cNvSpPr txBox="1"/>
          <p:nvPr/>
        </p:nvSpPr>
        <p:spPr>
          <a:xfrm>
            <a:off x="1206792" y="5981087"/>
            <a:ext cx="94128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</a:rPr>
              <a:t>G. Broggi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1333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62EF0-A2FE-4AE1-26A7-05903560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03BAB6-12F5-B059-B7E8-D5C4B49B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962"/>
            <a:ext cx="10515600" cy="1325563"/>
          </a:xfrm>
        </p:spPr>
        <p:txBody>
          <a:bodyPr/>
          <a:lstStyle/>
          <a:p>
            <a:r>
              <a:rPr lang="en-US" dirty="0"/>
              <a:t>4.7 beam diagnostics – beam position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953C5-C308-2BEF-F1B7-901E1B6048AA}"/>
              </a:ext>
            </a:extLst>
          </p:cNvPr>
          <p:cNvSpPr txBox="1"/>
          <p:nvPr/>
        </p:nvSpPr>
        <p:spPr>
          <a:xfrm>
            <a:off x="745332" y="1292205"/>
            <a:ext cx="6093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FCC-ee needs a total of approximately 7000 beam position monitors (BPMs)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611C7-4C46-9A8F-5EAA-C4ACB4AE7EB1}"/>
              </a:ext>
            </a:extLst>
          </p:cNvPr>
          <p:cNvSpPr txBox="1"/>
          <p:nvPr/>
        </p:nvSpPr>
        <p:spPr>
          <a:xfrm>
            <a:off x="7234238" y="1148929"/>
            <a:ext cx="4514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developing new manufacturing processes for BPM body with a copper vacuum chamber and button RF UHV feedthrough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9A836-5365-4211-110D-107602A0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718589"/>
            <a:ext cx="4327178" cy="3695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E07746-6B00-E442-DA86-59C48C38D4D4}"/>
              </a:ext>
            </a:extLst>
          </p:cNvPr>
          <p:cNvSpPr txBox="1"/>
          <p:nvPr/>
        </p:nvSpPr>
        <p:spPr>
          <a:xfrm>
            <a:off x="7083028" y="628070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Manufacturing R&amp;D for FCC-ee BPM pickups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6C1DBC-91F4-56E7-9570-7C7187C4E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18589"/>
            <a:ext cx="5695950" cy="2038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9A9D9A-9D1A-D8A4-FBC8-518EF825B1A9}"/>
              </a:ext>
            </a:extLst>
          </p:cNvPr>
          <p:cNvSpPr txBox="1"/>
          <p:nvPr/>
        </p:nvSpPr>
        <p:spPr>
          <a:xfrm>
            <a:off x="838200" y="4849545"/>
            <a:ext cx="6586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Lines of constant beam displacement of a button BPM, horizontal (left), vertical (right).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33C35-6E6D-B618-470B-AC3ACEB13DFE}"/>
              </a:ext>
            </a:extLst>
          </p:cNvPr>
          <p:cNvSpPr txBox="1"/>
          <p:nvPr/>
        </p:nvSpPr>
        <p:spPr>
          <a:xfrm>
            <a:off x="381000" y="6280706"/>
            <a:ext cx="113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Wendt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091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D7E8B14-33F4-815E-AC02-0D39DE03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837" y="865721"/>
            <a:ext cx="5111932" cy="451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F3E164-4C85-D671-CD31-37A5DF5E1373}"/>
              </a:ext>
            </a:extLst>
          </p:cNvPr>
          <p:cNvSpPr txBox="1"/>
          <p:nvPr/>
        </p:nvSpPr>
        <p:spPr>
          <a:xfrm>
            <a:off x="1407660" y="2087489"/>
            <a:ext cx="276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Before Top-Up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678ED-A3D3-9EA3-8FF7-802516BEDB6F}"/>
              </a:ext>
            </a:extLst>
          </p:cNvPr>
          <p:cNvSpPr txBox="1"/>
          <p:nvPr/>
        </p:nvSpPr>
        <p:spPr>
          <a:xfrm>
            <a:off x="1970136" y="3349875"/>
            <a:ext cx="273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After Top-Up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CA07B-4D64-C0FA-C6BC-71B81C3C66A1}"/>
              </a:ext>
            </a:extLst>
          </p:cNvPr>
          <p:cNvSpPr txBox="1"/>
          <p:nvPr/>
        </p:nvSpPr>
        <p:spPr>
          <a:xfrm>
            <a:off x="10665310" y="5215602"/>
            <a:ext cx="112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 Seeman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5DC5A5-F3DA-05C6-BE6B-ECD14E7F5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4193"/>
            <a:ext cx="4970339" cy="42464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B021BC-7E38-2AD4-EE38-5E7FC0B4C954}"/>
              </a:ext>
            </a:extLst>
          </p:cNvPr>
          <p:cNvSpPr/>
          <p:nvPr/>
        </p:nvSpPr>
        <p:spPr>
          <a:xfrm>
            <a:off x="1407660" y="5571311"/>
            <a:ext cx="8363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average luminosity ≈ peak luminosity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3EABFB-7E0C-9979-7FEA-175D93BD2461}"/>
              </a:ext>
            </a:extLst>
          </p:cNvPr>
          <p:cNvSpPr txBox="1"/>
          <p:nvPr/>
        </p:nvSpPr>
        <p:spPr>
          <a:xfrm>
            <a:off x="7882139" y="3602028"/>
            <a:ext cx="179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J. Seeman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94C9DD-7589-C726-A456-F0733ADFFD63}"/>
              </a:ext>
            </a:extLst>
          </p:cNvPr>
          <p:cNvSpPr txBox="1"/>
          <p:nvPr/>
        </p:nvSpPr>
        <p:spPr>
          <a:xfrm>
            <a:off x="7646526" y="6297684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</a:rPr>
              <a:t>similar results from KEKB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852F3C-2FF3-189B-7617-1D95B795AF14}"/>
              </a:ext>
            </a:extLst>
          </p:cNvPr>
          <p:cNvSpPr txBox="1"/>
          <p:nvPr/>
        </p:nvSpPr>
        <p:spPr>
          <a:xfrm>
            <a:off x="182283" y="98651"/>
            <a:ext cx="11862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F124A"/>
                </a:solidFill>
                <a:latin typeface="Arial"/>
              </a:rPr>
              <a:t>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op-up injection at the PEP-II B factory, around yr 2000</a:t>
            </a:r>
          </a:p>
        </p:txBody>
      </p:sp>
    </p:spTree>
    <p:extLst>
      <p:ext uri="{BB962C8B-B14F-4D97-AF65-F5344CB8AC3E}">
        <p14:creationId xmlns:p14="http://schemas.microsoft.com/office/powerpoint/2010/main" val="736233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3905DE-1C4D-EC90-3775-8EF6622E9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-230809"/>
            <a:ext cx="10515600" cy="1325563"/>
          </a:xfrm>
        </p:spPr>
        <p:txBody>
          <a:bodyPr/>
          <a:lstStyle/>
          <a:p>
            <a:r>
              <a:rPr lang="en-US" dirty="0"/>
              <a:t>beam size measurement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22F37-C910-7A3C-BA16-C0E4410E4509}"/>
              </a:ext>
            </a:extLst>
          </p:cNvPr>
          <p:cNvSpPr txBox="1"/>
          <p:nvPr/>
        </p:nvSpPr>
        <p:spPr>
          <a:xfrm>
            <a:off x="438149" y="4572967"/>
            <a:ext cx="66198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development of poly-crystal Diamond mirror for the SR monitor of FCC ee derived from the </a:t>
            </a:r>
            <a:r>
              <a:rPr lang="en-GB" sz="2800" dirty="0" err="1"/>
              <a:t>SuperKEKB</a:t>
            </a:r>
            <a:r>
              <a:rPr lang="en-GB" sz="2800" dirty="0"/>
              <a:t> SR monitor; halo measurement using coronograph</a:t>
            </a:r>
          </a:p>
          <a:p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FFBE-3B7D-20D6-5DD0-9C2504CDB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8" y="1094754"/>
            <a:ext cx="5715000" cy="215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6847A1-AC14-43A8-679A-B1C56ABC1520}"/>
              </a:ext>
            </a:extLst>
          </p:cNvPr>
          <p:cNvSpPr txBox="1"/>
          <p:nvPr/>
        </p:nvSpPr>
        <p:spPr>
          <a:xfrm>
            <a:off x="438149" y="3247404"/>
            <a:ext cx="69449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beam halo measurement at </a:t>
            </a:r>
            <a:r>
              <a:rPr lang="en-GB" sz="2800" dirty="0" err="1"/>
              <a:t>SuperKEKB</a:t>
            </a:r>
            <a:r>
              <a:rPr lang="en-GB" sz="2800" dirty="0"/>
              <a:t>, using a diamond mirror for SR extraction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7A3B7-4326-3874-7491-56492D1E4101}"/>
              </a:ext>
            </a:extLst>
          </p:cNvPr>
          <p:cNvSpPr txBox="1"/>
          <p:nvPr/>
        </p:nvSpPr>
        <p:spPr>
          <a:xfrm>
            <a:off x="161925" y="6450404"/>
            <a:ext cx="113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Wendt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8B138-615D-5FDF-27B6-784BF0EACE25}"/>
              </a:ext>
            </a:extLst>
          </p:cNvPr>
          <p:cNvSpPr txBox="1"/>
          <p:nvPr/>
        </p:nvSpPr>
        <p:spPr>
          <a:xfrm>
            <a:off x="6704807" y="-25591"/>
            <a:ext cx="52625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novel interferometric technique to perform full 2D beam size measurements:</a:t>
            </a:r>
          </a:p>
          <a:p>
            <a:r>
              <a:rPr lang="en-GB" sz="2000" dirty="0"/>
              <a:t>Heterodyne Near Field Speckles (HNFS) formed by interfering the weak spherical waves scattered by nanoparticles suspended in water with the intense X-ray 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69A2C-F53A-01BF-8801-E04B7FE76E1F}"/>
              </a:ext>
            </a:extLst>
          </p:cNvPr>
          <p:cNvSpPr txBox="1"/>
          <p:nvPr/>
        </p:nvSpPr>
        <p:spPr>
          <a:xfrm>
            <a:off x="10620357" y="1913401"/>
            <a:ext cx="15716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HNFS setup at ALBA (a). Measured X-ray speckles (b) and power spectrum (c) with 12.4 keV photons.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B506B6-DF5F-224F-E56A-0013AAD01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1" y="1913401"/>
            <a:ext cx="4069594" cy="2933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43A637-F2BB-9A64-4B30-9F988AAF3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025" y="4910604"/>
            <a:ext cx="4752181" cy="18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6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F563B-1DB1-0DB3-9B24-4360D550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-230809"/>
            <a:ext cx="10515600" cy="1325563"/>
          </a:xfrm>
        </p:spPr>
        <p:txBody>
          <a:bodyPr/>
          <a:lstStyle/>
          <a:p>
            <a:r>
              <a:rPr lang="en-US" dirty="0"/>
              <a:t>bunch length measurement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BB7C2-D4B7-09E3-7947-87BC96D9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206"/>
            <a:ext cx="6871082" cy="3662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26810-A8BB-606B-2528-A3B5D80DE584}"/>
              </a:ext>
            </a:extLst>
          </p:cNvPr>
          <p:cNvSpPr txBox="1"/>
          <p:nvPr/>
        </p:nvSpPr>
        <p:spPr>
          <a:xfrm>
            <a:off x="2714633" y="1018876"/>
            <a:ext cx="3071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Principle of the EO bunch profile monitor at KARA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702537-D654-1C87-33DC-4B488A9F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422" y="4100512"/>
            <a:ext cx="4385578" cy="2757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DE25FB-E022-AEF8-D84A-0C07E84CE0F2}"/>
              </a:ext>
            </a:extLst>
          </p:cNvPr>
          <p:cNvSpPr txBox="1"/>
          <p:nvPr/>
        </p:nvSpPr>
        <p:spPr>
          <a:xfrm>
            <a:off x="2087152" y="5713127"/>
            <a:ext cx="6136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Concept of an adapted EO monitor design for FCC-ee</a:t>
            </a:r>
          </a:p>
          <a:p>
            <a:r>
              <a:rPr lang="en-GB" dirty="0"/>
              <a:t>- The modified laser path through the crystal allows measurements of longer bunches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2AF46-6200-A739-C38C-E8102DA81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29" y="577632"/>
            <a:ext cx="4573324" cy="3301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E6B395-9928-3E27-B238-FC66FA9F3A47}"/>
              </a:ext>
            </a:extLst>
          </p:cNvPr>
          <p:cNvSpPr txBox="1"/>
          <p:nvPr/>
        </p:nvSpPr>
        <p:spPr>
          <a:xfrm>
            <a:off x="7658696" y="115967"/>
            <a:ext cx="3071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Cherenkov radiation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93543-3A48-F7EE-7773-93F1BF2108C9}"/>
              </a:ext>
            </a:extLst>
          </p:cNvPr>
          <p:cNvSpPr txBox="1"/>
          <p:nvPr/>
        </p:nvSpPr>
        <p:spPr>
          <a:xfrm>
            <a:off x="381000" y="6280706"/>
            <a:ext cx="113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Wendt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588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8346CE-467A-1F3A-5245-BC4FCC698A8A}"/>
              </a:ext>
            </a:extLst>
          </p:cNvPr>
          <p:cNvSpPr txBox="1">
            <a:spLocks/>
          </p:cNvSpPr>
          <p:nvPr/>
        </p:nvSpPr>
        <p:spPr>
          <a:xfrm>
            <a:off x="5095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4.8 HTS magnets for FCC-ee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B1EFF-A6E3-EE44-C163-EE46F8AFB7D5}"/>
              </a:ext>
            </a:extLst>
          </p:cNvPr>
          <p:cNvSpPr txBox="1"/>
          <p:nvPr/>
        </p:nvSpPr>
        <p:spPr>
          <a:xfrm>
            <a:off x="509587" y="1043708"/>
            <a:ext cx="954319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HTS solenoid for e</a:t>
            </a:r>
            <a:r>
              <a:rPr lang="en-US" sz="3200" baseline="30000" dirty="0">
                <a:solidFill>
                  <a:srgbClr val="00B050"/>
                </a:solidFill>
              </a:rPr>
              <a:t>+</a:t>
            </a:r>
            <a:r>
              <a:rPr lang="en-US" sz="3200" dirty="0">
                <a:solidFill>
                  <a:srgbClr val="00B050"/>
                </a:solidFill>
              </a:rPr>
              <a:t> source (3x increase in yield e+/e-</a:t>
            </a:r>
            <a:r>
              <a:rPr lang="en-US" sz="3200" dirty="0"/>
              <a:t>)</a:t>
            </a:r>
          </a:p>
          <a:p>
            <a:r>
              <a:rPr lang="en-US" sz="3200" dirty="0">
                <a:solidFill>
                  <a:srgbClr val="0000CC"/>
                </a:solidFill>
              </a:rPr>
              <a:t>final focus </a:t>
            </a:r>
            <a:r>
              <a:rPr lang="en-US" sz="3200" dirty="0" err="1">
                <a:solidFill>
                  <a:srgbClr val="0000CC"/>
                </a:solidFill>
              </a:rPr>
              <a:t>sextupoles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>
                <a:solidFill>
                  <a:srgbClr val="0000CC"/>
                </a:solidFill>
              </a:rPr>
              <a:t>final doublet quadrupoles</a:t>
            </a:r>
          </a:p>
          <a:p>
            <a:r>
              <a:rPr lang="en-US" sz="3200" dirty="0">
                <a:solidFill>
                  <a:srgbClr val="C00000"/>
                </a:solidFill>
              </a:rPr>
              <a:t>arc </a:t>
            </a:r>
            <a:r>
              <a:rPr lang="en-US" sz="3200" dirty="0" err="1">
                <a:solidFill>
                  <a:srgbClr val="C00000"/>
                </a:solidFill>
              </a:rPr>
              <a:t>sextupoles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arc quadrupoles 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2ADFA4-4B86-40D0-538B-8AE4441B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84" y="3953855"/>
            <a:ext cx="4889416" cy="2901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E5EB9-A019-14FB-1DE5-0B5F35CEC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494" y="3962149"/>
            <a:ext cx="5182049" cy="2895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F9A247-B960-EE68-4A34-ACED3BEC0A2F}"/>
              </a:ext>
            </a:extLst>
          </p:cNvPr>
          <p:cNvSpPr txBox="1"/>
          <p:nvPr/>
        </p:nvSpPr>
        <p:spPr>
          <a:xfrm>
            <a:off x="117928" y="4100513"/>
            <a:ext cx="2018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two HTS </a:t>
            </a:r>
            <a:r>
              <a:rPr lang="en-US" dirty="0" err="1"/>
              <a:t>sextupole</a:t>
            </a:r>
            <a:endParaRPr lang="en-US" dirty="0"/>
          </a:p>
          <a:p>
            <a:pPr algn="r"/>
            <a:r>
              <a:rPr lang="en-US" dirty="0"/>
              <a:t>demonstrator</a:t>
            </a:r>
          </a:p>
          <a:p>
            <a:pPr algn="r"/>
            <a:r>
              <a:rPr lang="en-US" dirty="0"/>
              <a:t>magnets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0B0B9-71F2-4F25-371D-CF5F25606040}"/>
              </a:ext>
            </a:extLst>
          </p:cNvPr>
          <p:cNvSpPr txBox="1"/>
          <p:nvPr/>
        </p:nvSpPr>
        <p:spPr>
          <a:xfrm>
            <a:off x="6290300" y="2369271"/>
            <a:ext cx="60936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Coil technology: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HTS tape coated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in-house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coating line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Automated coil winding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All coils have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reached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in LN2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without quenches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25B773-5475-CAF8-93CE-90B509029163}"/>
              </a:ext>
            </a:extLst>
          </p:cNvPr>
          <p:cNvSpPr txBox="1"/>
          <p:nvPr/>
        </p:nvSpPr>
        <p:spPr>
          <a:xfrm>
            <a:off x="257175" y="6486471"/>
            <a:ext cx="15211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Koratzinos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408FC7-54BD-A017-79BF-9CAA1A77E624}"/>
              </a:ext>
            </a:extLst>
          </p:cNvPr>
          <p:cNvSpPr txBox="1"/>
          <p:nvPr/>
        </p:nvSpPr>
        <p:spPr>
          <a:xfrm>
            <a:off x="8965736" y="152522"/>
            <a:ext cx="619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GB" dirty="0"/>
              <a:t>HART HTS4 project etc.</a:t>
            </a:r>
          </a:p>
        </p:txBody>
      </p:sp>
    </p:spTree>
    <p:extLst>
      <p:ext uri="{BB962C8B-B14F-4D97-AF65-F5344CB8AC3E}">
        <p14:creationId xmlns:p14="http://schemas.microsoft.com/office/powerpoint/2010/main" val="187981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97CE8-F0B2-D6BD-A2BF-401D07AE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magnet strengths &amp; fields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7D3EB-B407-405C-3A9D-2D3023112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SSS quad: 12T/m</a:t>
            </a:r>
          </a:p>
          <a:p>
            <a:r>
              <a:rPr lang="en-US" dirty="0"/>
              <a:t>SSS sextupole: 800T/m2</a:t>
            </a:r>
          </a:p>
          <a:p>
            <a:r>
              <a:rPr lang="en-US" dirty="0"/>
              <a:t>Nested quad and sextupole: Combined max. field: 1.7T</a:t>
            </a:r>
          </a:p>
          <a:p>
            <a:r>
              <a:rPr lang="en-US" dirty="0"/>
              <a:t>FF quad: 100T/m; 2.7T peak field</a:t>
            </a:r>
          </a:p>
          <a:p>
            <a:r>
              <a:rPr lang="en-US" dirty="0"/>
              <a:t>Crabbing sextupole: 8000T/m2; 10T! Maximum field. This magnet is very short and very strong.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0B057-DB7B-1DCC-2DAE-D4B7556979D3}"/>
              </a:ext>
            </a:extLst>
          </p:cNvPr>
          <p:cNvSpPr txBox="1"/>
          <p:nvPr/>
        </p:nvSpPr>
        <p:spPr>
          <a:xfrm>
            <a:off x="9615311" y="6176963"/>
            <a:ext cx="173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Mike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582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48400" y="1224516"/>
            <a:ext cx="5867400" cy="327128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This is a low field application (1.7T max) gradients: 10T/m; 800T/m</a:t>
            </a:r>
            <a:r>
              <a:rPr lang="en-US" baseline="30000" dirty="0"/>
              <a:t>2</a:t>
            </a:r>
          </a:p>
          <a:p>
            <a:r>
              <a:rPr lang="en-US" dirty="0"/>
              <a:t>There is no problem attaining the performance with today’s HTS tapes</a:t>
            </a:r>
          </a:p>
          <a:p>
            <a:r>
              <a:rPr lang="en-US" dirty="0"/>
              <a:t>The question is only related to cost: the higher the performance, the lower the length of HTS tape needed, the lower the cost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</p:spPr>
        <p:txBody>
          <a:bodyPr/>
          <a:lstStyle/>
          <a:p>
            <a:r>
              <a:rPr lang="en-US" dirty="0"/>
              <a:t>Magnetic analysis</a:t>
            </a:r>
            <a:endParaRPr lang="en-GB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549"/>
            <a:ext cx="5867400" cy="563745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Koratzinos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7721" y="757330"/>
            <a:ext cx="349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Quad and sextupole at full strength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985592" y="4377702"/>
            <a:ext cx="3750822" cy="346698"/>
          </a:xfrm>
          <a:prstGeom prst="rect">
            <a:avLst/>
          </a:prstGeom>
          <a:solidFill>
            <a:srgbClr val="B7EFF7"/>
          </a:solidFill>
          <a:ln>
            <a:solidFill>
              <a:srgbClr val="FF99F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B2 @10mm: 0.1T; B3 @10mm: 0.04T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647" y="4699947"/>
            <a:ext cx="3143234" cy="2143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1" y="4714124"/>
            <a:ext cx="3086100" cy="21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2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80600E-7884-4D24-F427-1D5F22FCE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9" t="5507" r="9615" b="1687"/>
          <a:stretch/>
        </p:blipFill>
        <p:spPr>
          <a:xfrm>
            <a:off x="152400" y="152400"/>
            <a:ext cx="3822018" cy="31973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D65277-92B0-C34D-DE65-A52E62A2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731837"/>
          </a:xfrm>
        </p:spPr>
        <p:txBody>
          <a:bodyPr>
            <a:normAutofit fontScale="90000"/>
          </a:bodyPr>
          <a:lstStyle/>
          <a:p>
            <a:r>
              <a:rPr lang="en-US" dirty="0"/>
              <a:t>Sextupole demonstrator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6057B-C9A6-5E8A-7080-D1CEFBE8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Koratzinos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F551F-E72E-2DC4-83A7-70B0F636F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745485"/>
            <a:ext cx="4405595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EC038-6A11-93D8-51F3-1D8D112E1D2D}"/>
              </a:ext>
            </a:extLst>
          </p:cNvPr>
          <p:cNvSpPr txBox="1"/>
          <p:nvPr/>
        </p:nvSpPr>
        <p:spPr>
          <a:xfrm>
            <a:off x="8977595" y="362505"/>
            <a:ext cx="3200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current fraction at 40K</a:t>
            </a:r>
          </a:p>
        </p:txBody>
      </p:sp>
      <p:pic>
        <p:nvPicPr>
          <p:cNvPr id="6" name="Picture 5" descr="A metal tube on a table">
            <a:extLst>
              <a:ext uri="{FF2B5EF4-FFF2-40B4-BE49-F238E27FC236}">
                <a16:creationId xmlns:a16="http://schemas.microsoft.com/office/drawing/2014/main" id="{DBB6724C-E042-7996-571B-048E095B5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" y="3266553"/>
            <a:ext cx="4786595" cy="3589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75DCD-3DA7-43E0-9D5D-BF160DA3E117}"/>
              </a:ext>
            </a:extLst>
          </p:cNvPr>
          <p:cNvSpPr txBox="1"/>
          <p:nvPr/>
        </p:nvSpPr>
        <p:spPr>
          <a:xfrm>
            <a:off x="76200" y="304800"/>
            <a:ext cx="137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DFF22-C61B-A099-5B2D-75B1A07D6195}"/>
              </a:ext>
            </a:extLst>
          </p:cNvPr>
          <p:cNvSpPr txBox="1"/>
          <p:nvPr/>
        </p:nvSpPr>
        <p:spPr>
          <a:xfrm>
            <a:off x="0" y="3266553"/>
            <a:ext cx="2057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Aluminium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formers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FD8291-EC81-E9C6-51F6-90C3F4BC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89825" y="3468328"/>
            <a:ext cx="2904146" cy="38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664346-7FEE-19F8-ACA3-58D3BE704F88}"/>
              </a:ext>
            </a:extLst>
          </p:cNvPr>
          <p:cNvSpPr txBox="1"/>
          <p:nvPr/>
        </p:nvSpPr>
        <p:spPr>
          <a:xfrm>
            <a:off x="9067800" y="3962400"/>
            <a:ext cx="191900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 alternative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DA84D-593C-46BD-46F3-A5498B7DFD38}"/>
              </a:ext>
            </a:extLst>
          </p:cNvPr>
          <p:cNvSpPr txBox="1"/>
          <p:nvPr/>
        </p:nvSpPr>
        <p:spPr>
          <a:xfrm>
            <a:off x="4495800" y="735794"/>
            <a:ext cx="3200400" cy="2862322"/>
          </a:xfrm>
          <a:prstGeom prst="rect">
            <a:avLst/>
          </a:prstGeom>
          <a:solidFill>
            <a:srgbClr val="C1EDD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Specifications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Type: CCT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Aperture: 90mm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Current: 260A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Temperature: 40K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 gradient: 1000T/m2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Max. field @conductor:1.5T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Crit. Current fraction: 49%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Temp. margin: 14K</a:t>
            </a:r>
          </a:p>
        </p:txBody>
      </p:sp>
    </p:spTree>
    <p:extLst>
      <p:ext uri="{BB962C8B-B14F-4D97-AF65-F5344CB8AC3E}">
        <p14:creationId xmlns:p14="http://schemas.microsoft.com/office/powerpoint/2010/main" val="21247667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40607_194851">
            <a:hlinkClick r:id="" action="ppaction://media"/>
            <a:extLst>
              <a:ext uri="{FF2B5EF4-FFF2-40B4-BE49-F238E27FC236}">
                <a16:creationId xmlns:a16="http://schemas.microsoft.com/office/drawing/2014/main" id="{5B922D51-B2E3-7124-D539-6CA5032796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-23606"/>
            <a:ext cx="11049000" cy="62613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D9C559-6302-55ED-0489-976C9FA9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Finished first layer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E3224-FD33-FC8F-D6DA-C5AFBCDC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Koratzinos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2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703A-89C3-78F5-5B34-A0B7213C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290" y="274638"/>
            <a:ext cx="9764110" cy="1143000"/>
          </a:xfrm>
        </p:spPr>
        <p:txBody>
          <a:bodyPr/>
          <a:lstStyle/>
          <a:p>
            <a:r>
              <a:rPr lang="en-US" dirty="0"/>
              <a:t>Finishing and impregnation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BD3EA-224A-11A2-16AD-8B4B2BE6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Koratzinos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erson standing in front of a machine&#10;&#10;Description automatically generated">
            <a:extLst>
              <a:ext uri="{FF2B5EF4-FFF2-40B4-BE49-F238E27FC236}">
                <a16:creationId xmlns:a16="http://schemas.microsoft.com/office/drawing/2014/main" id="{8EBAF048-7297-1E78-C974-85842ABEF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4802" y="1844802"/>
            <a:ext cx="6858000" cy="3168396"/>
          </a:xfrm>
          <a:prstGeom prst="rect">
            <a:avLst/>
          </a:prstGeom>
        </p:spPr>
      </p:pic>
      <p:pic>
        <p:nvPicPr>
          <p:cNvPr id="7" name="Picture 6" descr="A table with a blue cylinder and wires&#10;&#10;Description automatically generated">
            <a:extLst>
              <a:ext uri="{FF2B5EF4-FFF2-40B4-BE49-F238E27FC236}">
                <a16:creationId xmlns:a16="http://schemas.microsoft.com/office/drawing/2014/main" id="{0C672F1C-BE64-42C4-76E9-43883ED6A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41" y="2181064"/>
            <a:ext cx="8797158" cy="40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19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022A2-6A4B-CA74-DB37-925D48400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6A98D3-FB06-B546-7013-D1C146400254}"/>
              </a:ext>
            </a:extLst>
          </p:cNvPr>
          <p:cNvSpPr txBox="1"/>
          <p:nvPr/>
        </p:nvSpPr>
        <p:spPr>
          <a:xfrm>
            <a:off x="3375401" y="184957"/>
            <a:ext cx="1026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srgbClr val="0F124A"/>
                </a:solidFill>
                <a:latin typeface="Arial"/>
              </a:rPr>
              <a:t>      baseline design &amp; power consumption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C3284-DD5F-7806-B7C3-D32054BA5AF3}"/>
              </a:ext>
            </a:extLst>
          </p:cNvPr>
          <p:cNvSpPr txBox="1"/>
          <p:nvPr/>
        </p:nvSpPr>
        <p:spPr>
          <a:xfrm>
            <a:off x="39233" y="961577"/>
            <a:ext cx="11945608" cy="236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380">
              <a:lnSpc>
                <a:spcPct val="110000"/>
              </a:lnSpc>
            </a:pPr>
            <a:r>
              <a:rPr lang="en-US" sz="2400" b="1" dirty="0">
                <a:solidFill>
                  <a:srgbClr val="0C377B"/>
                </a:solidFill>
              </a:rPr>
              <a:t>Technical system choices and areas for </a:t>
            </a:r>
            <a:r>
              <a:rPr lang="en-US" sz="2400" b="1" dirty="0" err="1">
                <a:solidFill>
                  <a:srgbClr val="0C377B"/>
                </a:solidFill>
              </a:rPr>
              <a:t>optimisation</a:t>
            </a:r>
            <a:r>
              <a:rPr lang="en-US" sz="2400" b="1" dirty="0">
                <a:solidFill>
                  <a:srgbClr val="0C377B"/>
                </a:solidFill>
              </a:rPr>
              <a:t>:</a:t>
            </a:r>
          </a:p>
          <a:p>
            <a:pPr marL="495272" indent="-34289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optics design to increase arc dipole filling factor and maximize beam energy</a:t>
            </a:r>
          </a:p>
          <a:p>
            <a:pPr marL="495272" indent="-34289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either at 1.9 K with superfluid He (studied in CDR, cf. LHC) or with 4.5 K with forced flow</a:t>
            </a:r>
          </a:p>
          <a:p>
            <a:pPr marL="495272" indent="-34289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of beam vacuum system (beam screen)</a:t>
            </a:r>
          </a:p>
          <a:p>
            <a:pPr marL="495272" indent="-34289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Cryogenics “eco mode” during shutdowns</a:t>
            </a:r>
          </a:p>
          <a:p>
            <a:pPr marL="152380"/>
            <a:endParaRPr lang="en-US" sz="2000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80"/>
            <a:endParaRPr lang="en-US" sz="1351" dirty="0">
              <a:solidFill>
                <a:srgbClr val="0C377B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8A73C4-DE47-59D4-25C9-02C60F18DAA0}"/>
              </a:ext>
            </a:extLst>
          </p:cNvPr>
          <p:cNvGraphicFramePr>
            <a:graphicFrameLocks noGrp="1"/>
          </p:cNvGraphicFramePr>
          <p:nvPr/>
        </p:nvGraphicFramePr>
        <p:xfrm>
          <a:off x="587753" y="2981643"/>
          <a:ext cx="10268252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2548">
                  <a:extLst>
                    <a:ext uri="{9D8B030D-6E8A-4147-A177-3AD203B41FA5}">
                      <a16:colId xmlns:a16="http://schemas.microsoft.com/office/drawing/2014/main" val="3226455873"/>
                    </a:ext>
                  </a:extLst>
                </a:gridCol>
                <a:gridCol w="2708390">
                  <a:extLst>
                    <a:ext uri="{9D8B030D-6E8A-4147-A177-3AD203B41FA5}">
                      <a16:colId xmlns:a16="http://schemas.microsoft.com/office/drawing/2014/main" val="1387653154"/>
                    </a:ext>
                  </a:extLst>
                </a:gridCol>
                <a:gridCol w="2637314">
                  <a:extLst>
                    <a:ext uri="{9D8B030D-6E8A-4147-A177-3AD203B41FA5}">
                      <a16:colId xmlns:a16="http://schemas.microsoft.com/office/drawing/2014/main" val="333814109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FCC-</a:t>
                      </a:r>
                      <a:r>
                        <a:rPr lang="en-US" sz="2000" b="1" dirty="0" err="1"/>
                        <a:t>hh</a:t>
                      </a:r>
                      <a:r>
                        <a:rPr lang="en-US" sz="2000" b="1" dirty="0"/>
                        <a:t> 90.7km  Nb</a:t>
                      </a:r>
                      <a:r>
                        <a:rPr lang="en-US" sz="2000" b="1" baseline="-25000" dirty="0"/>
                        <a:t>3</a:t>
                      </a:r>
                      <a:r>
                        <a:rPr lang="en-US" sz="2000" b="1" dirty="0"/>
                        <a:t>Sn 14T</a:t>
                      </a:r>
                      <a:endParaRPr lang="en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FCC-</a:t>
                      </a:r>
                      <a:r>
                        <a:rPr lang="en-US" sz="2000" dirty="0" err="1"/>
                        <a:t>hh</a:t>
                      </a:r>
                      <a:r>
                        <a:rPr lang="en-US" sz="2000" dirty="0"/>
                        <a:t> 90.7km  </a:t>
                      </a:r>
                      <a:r>
                        <a:rPr lang="en-US" sz="2000" b="1" dirty="0"/>
                        <a:t>Nb</a:t>
                      </a:r>
                      <a:r>
                        <a:rPr lang="en-US" sz="2000" b="1" baseline="-25000" dirty="0"/>
                        <a:t>3</a:t>
                      </a:r>
                      <a:r>
                        <a:rPr lang="en-US" sz="2000" b="1" dirty="0"/>
                        <a:t>Sn</a:t>
                      </a:r>
                      <a:r>
                        <a:rPr lang="en-US" sz="2000" dirty="0"/>
                        <a:t> 14T</a:t>
                      </a:r>
                      <a:endParaRPr lang="en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87761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CC"/>
                          </a:solidFill>
                        </a:rPr>
                        <a:t>Magnet temperature</a:t>
                      </a:r>
                      <a:endParaRPr lang="en-CH" sz="20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rgbClr val="0000CC"/>
                          </a:solidFill>
                        </a:rPr>
                        <a:t>1.9 K</a:t>
                      </a:r>
                      <a:endParaRPr lang="en-CH" sz="20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00CC"/>
                          </a:solidFill>
                        </a:rPr>
                        <a:t>4.5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904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Annual electrical energy consumption</a:t>
                      </a:r>
                      <a:endParaRPr lang="en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&lt; 2.5 TWh</a:t>
                      </a:r>
                      <a:endParaRPr lang="en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&lt; 2.0 TWh</a:t>
                      </a:r>
                      <a:endParaRPr lang="en-CH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97289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5628C54-93A9-8C60-856C-D346A3D4363A}"/>
              </a:ext>
            </a:extLst>
          </p:cNvPr>
          <p:cNvSpPr txBox="1"/>
          <p:nvPr/>
        </p:nvSpPr>
        <p:spPr>
          <a:xfrm>
            <a:off x="166059" y="4928617"/>
            <a:ext cx="11945608" cy="1610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33371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133" b="1" dirty="0" err="1">
                <a:solidFill>
                  <a:srgbClr val="0C377B"/>
                </a:solidFill>
              </a:rPr>
              <a:t>Significant</a:t>
            </a:r>
            <a:r>
              <a:rPr lang="fr-CH" sz="2133" b="1" dirty="0">
                <a:solidFill>
                  <a:srgbClr val="0C377B"/>
                </a:solidFill>
              </a:rPr>
              <a:t> </a:t>
            </a:r>
            <a:r>
              <a:rPr lang="fr-CH" sz="2133" b="1" dirty="0" err="1">
                <a:solidFill>
                  <a:srgbClr val="0C377B"/>
                </a:solidFill>
              </a:rPr>
              <a:t>reduction</a:t>
            </a:r>
            <a:r>
              <a:rPr lang="fr-CH" sz="2133" b="1" dirty="0">
                <a:solidFill>
                  <a:srgbClr val="0C377B"/>
                </a:solidFill>
              </a:rPr>
              <a:t> of </a:t>
            </a:r>
            <a:r>
              <a:rPr lang="fr-CH" sz="2133" b="1" dirty="0" err="1">
                <a:solidFill>
                  <a:srgbClr val="0C377B"/>
                </a:solidFill>
              </a:rPr>
              <a:t>electrical</a:t>
            </a:r>
            <a:r>
              <a:rPr lang="fr-CH" sz="2133" b="1" dirty="0">
                <a:solidFill>
                  <a:srgbClr val="0C377B"/>
                </a:solidFill>
              </a:rPr>
              <a:t> power (factor ~1/2 </a:t>
            </a:r>
            <a:r>
              <a:rPr lang="fr-CH" sz="2133" b="1" dirty="0" err="1">
                <a:solidFill>
                  <a:srgbClr val="0C377B"/>
                </a:solidFill>
              </a:rPr>
              <a:t>compared</a:t>
            </a:r>
            <a:r>
              <a:rPr lang="fr-CH" sz="2133" b="1" dirty="0">
                <a:solidFill>
                  <a:srgbClr val="0C377B"/>
                </a:solidFill>
              </a:rPr>
              <a:t> </a:t>
            </a:r>
            <a:r>
              <a:rPr lang="fr-CH" sz="2133" b="1" dirty="0" err="1">
                <a:solidFill>
                  <a:srgbClr val="0C377B"/>
                </a:solidFill>
              </a:rPr>
              <a:t>with</a:t>
            </a:r>
            <a:r>
              <a:rPr lang="fr-CH" sz="2133" b="1" dirty="0">
                <a:solidFill>
                  <a:srgbClr val="0C377B"/>
                </a:solidFill>
              </a:rPr>
              <a:t> 2019 CDR) </a:t>
            </a:r>
          </a:p>
          <a:p>
            <a:pPr marL="533371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133" b="1" dirty="0" err="1">
                <a:solidFill>
                  <a:srgbClr val="0C377B"/>
                </a:solidFill>
              </a:rPr>
              <a:t>Potential</a:t>
            </a:r>
            <a:r>
              <a:rPr lang="fr-CH" sz="2133" b="1" dirty="0">
                <a:solidFill>
                  <a:srgbClr val="0C377B"/>
                </a:solidFill>
              </a:rPr>
              <a:t> for </a:t>
            </a:r>
            <a:r>
              <a:rPr lang="fr-CH" sz="2133" b="1" dirty="0" err="1">
                <a:solidFill>
                  <a:srgbClr val="0C377B"/>
                </a:solidFill>
              </a:rPr>
              <a:t>further</a:t>
            </a:r>
            <a:r>
              <a:rPr lang="fr-CH" sz="2133" b="1" dirty="0">
                <a:solidFill>
                  <a:srgbClr val="0C377B"/>
                </a:solidFill>
              </a:rPr>
              <a:t> </a:t>
            </a:r>
            <a:r>
              <a:rPr lang="fr-CH" sz="2133" b="1" dirty="0" err="1">
                <a:solidFill>
                  <a:srgbClr val="0C377B"/>
                </a:solidFill>
              </a:rPr>
              <a:t>reduction</a:t>
            </a:r>
            <a:r>
              <a:rPr lang="fr-CH" sz="2133" b="1" dirty="0">
                <a:solidFill>
                  <a:srgbClr val="0C377B"/>
                </a:solidFill>
              </a:rPr>
              <a:t>, e.g. </a:t>
            </a:r>
            <a:r>
              <a:rPr lang="fr-CH" sz="2133" b="1" dirty="0" err="1">
                <a:solidFill>
                  <a:srgbClr val="0C377B"/>
                </a:solidFill>
              </a:rPr>
              <a:t>with</a:t>
            </a:r>
            <a:r>
              <a:rPr lang="fr-CH" sz="2133" b="1" dirty="0">
                <a:solidFill>
                  <a:srgbClr val="0C377B"/>
                </a:solidFill>
              </a:rPr>
              <a:t> R&amp;D on 4.5 K </a:t>
            </a:r>
            <a:r>
              <a:rPr lang="fr-CH" sz="2133" b="1" dirty="0" err="1">
                <a:solidFill>
                  <a:srgbClr val="0C377B"/>
                </a:solidFill>
              </a:rPr>
              <a:t>operation</a:t>
            </a:r>
            <a:r>
              <a:rPr lang="fr-CH" sz="2133" b="1" dirty="0">
                <a:solidFill>
                  <a:srgbClr val="0C377B"/>
                </a:solidFill>
              </a:rPr>
              <a:t>, in </a:t>
            </a:r>
            <a:r>
              <a:rPr lang="fr-CH" sz="2133" b="1" dirty="0" err="1">
                <a:solidFill>
                  <a:srgbClr val="0C377B"/>
                </a:solidFill>
              </a:rPr>
              <a:t>next</a:t>
            </a:r>
            <a:r>
              <a:rPr lang="fr-CH" sz="2133" b="1" dirty="0">
                <a:solidFill>
                  <a:srgbClr val="0C377B"/>
                </a:solidFill>
              </a:rPr>
              <a:t> phase</a:t>
            </a:r>
          </a:p>
          <a:p>
            <a:pPr marL="533371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133" b="1" dirty="0">
                <a:solidFill>
                  <a:srgbClr val="0C377B"/>
                </a:solidFill>
              </a:rPr>
              <a:t>Long term R&amp;D towards accelerator magnets based on high-temperature superconductor materials, targeting higher fields and even lower energy consumption </a:t>
            </a:r>
            <a:endParaRPr lang="fr-CH" sz="2133" b="1" dirty="0">
              <a:solidFill>
                <a:srgbClr val="0C377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1AD86-D0F5-F2D3-7B43-6EB8D5C40CA2}"/>
              </a:ext>
            </a:extLst>
          </p:cNvPr>
          <p:cNvSpPr txBox="1">
            <a:spLocks/>
          </p:cNvSpPr>
          <p:nvPr/>
        </p:nvSpPr>
        <p:spPr>
          <a:xfrm>
            <a:off x="207159" y="-1546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4.9 FCC-hh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30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A52EE-B355-8544-D886-F776977B2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3F907-B9FC-607F-D825-4E4E3B3885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273" y="6167181"/>
            <a:ext cx="2743200" cy="365125"/>
          </a:xfrm>
        </p:spPr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377">
                <a:defRPr/>
              </a:pPr>
              <a:t>59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5377E428-CD35-26C5-3E8A-2A861323548E}"/>
              </a:ext>
            </a:extLst>
          </p:cNvPr>
          <p:cNvSpPr txBox="1">
            <a:spLocks/>
          </p:cNvSpPr>
          <p:nvPr/>
        </p:nvSpPr>
        <p:spPr>
          <a:xfrm>
            <a:off x="212989" y="174197"/>
            <a:ext cx="11903151" cy="107208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FCC-hh High-Field Magnet Nb</a:t>
            </a:r>
            <a:r>
              <a:rPr lang="en-US" sz="3600" baseline="-25000" dirty="0"/>
              <a:t>3</a:t>
            </a:r>
            <a:r>
              <a:rPr lang="en-US" sz="3600" dirty="0"/>
              <a:t>Sn and HTS R&amp;D in Europe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3661B-E928-4F66-7C25-4642C6079FA8}"/>
              </a:ext>
            </a:extLst>
          </p:cNvPr>
          <p:cNvGrpSpPr>
            <a:grpSpLocks noChangeAspect="1"/>
          </p:cNvGrpSpPr>
          <p:nvPr/>
        </p:nvGrpSpPr>
        <p:grpSpPr>
          <a:xfrm>
            <a:off x="273062" y="2203047"/>
            <a:ext cx="4552532" cy="4378681"/>
            <a:chOff x="235938" y="1060069"/>
            <a:chExt cx="4192046" cy="4031961"/>
          </a:xfrm>
        </p:grpSpPr>
        <p:pic>
          <p:nvPicPr>
            <p:cNvPr id="5" name="Picture 4" descr="A blue circle with red and white circles&#10;&#10;AI-generated content may be incorrect.">
              <a:extLst>
                <a:ext uri="{FF2B5EF4-FFF2-40B4-BE49-F238E27FC236}">
                  <a16:creationId xmlns:a16="http://schemas.microsoft.com/office/drawing/2014/main" id="{40795C82-3EC1-C8FC-FB34-DBC6DD801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9192"/>
            <a:stretch/>
          </p:blipFill>
          <p:spPr>
            <a:xfrm>
              <a:off x="867721" y="1060069"/>
              <a:ext cx="2831075" cy="1434816"/>
            </a:xfrm>
            <a:prstGeom prst="rect">
              <a:avLst/>
            </a:prstGeom>
            <a:no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28398E-41C1-BD38-D162-3669E4451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128" y="2495374"/>
              <a:ext cx="478993" cy="4789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6B3A84-658B-036A-E40D-18322B313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458" y="2515831"/>
              <a:ext cx="730687" cy="4585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735D54-E1AF-496D-005E-CD1D5AD6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9781" y="2505426"/>
              <a:ext cx="478993" cy="478993"/>
            </a:xfrm>
            <a:prstGeom prst="rect">
              <a:avLst/>
            </a:prstGeom>
          </p:spPr>
        </p:pic>
        <p:pic>
          <p:nvPicPr>
            <p:cNvPr id="13" name="Picture 12" descr="A red square with white text&#10;&#10;Description automatically generated">
              <a:extLst>
                <a:ext uri="{FF2B5EF4-FFF2-40B4-BE49-F238E27FC236}">
                  <a16:creationId xmlns:a16="http://schemas.microsoft.com/office/drawing/2014/main" id="{F0D79E32-B9C1-5BC0-F0FB-7CB89BA32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5014" y="4481369"/>
              <a:ext cx="567570" cy="56557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C1CDD7D-A109-3C9E-68D0-045E31A6E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9107" y="4584407"/>
              <a:ext cx="868797" cy="3595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783A99-EF84-65FA-172A-C2756BBBE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6596" y="4495936"/>
              <a:ext cx="1173559" cy="59609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64A372-E9D5-8384-396A-7CF1961D369F}"/>
                </a:ext>
              </a:extLst>
            </p:cNvPr>
            <p:cNvGrpSpPr/>
            <p:nvPr/>
          </p:nvGrpSpPr>
          <p:grpSpPr>
            <a:xfrm>
              <a:off x="3017312" y="3156625"/>
              <a:ext cx="1410672" cy="1401812"/>
              <a:chOff x="5616200" y="1229323"/>
              <a:chExt cx="1410672" cy="1401812"/>
            </a:xfrm>
          </p:grpSpPr>
          <p:pic>
            <p:nvPicPr>
              <p:cNvPr id="22" name="Picture 21" descr="DAISY_ASC24_CrossSection_V2.jpg">
                <a:extLst>
                  <a:ext uri="{FF2B5EF4-FFF2-40B4-BE49-F238E27FC236}">
                    <a16:creationId xmlns:a16="http://schemas.microsoft.com/office/drawing/2014/main" id="{96C67637-0E1B-7195-15FA-F13BA568B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636" b="97351" l="2640" r="97030">
                            <a14:foregroundMark x1="47525" y1="5960" x2="22442" y2="14570"/>
                            <a14:foregroundMark x1="22442" y1="14570" x2="5941" y2="37086"/>
                            <a14:foregroundMark x1="5941" y1="37086" x2="5281" y2="64238"/>
                            <a14:foregroundMark x1="5281" y1="64238" x2="21782" y2="87417"/>
                            <a14:foregroundMark x1="21782" y1="87417" x2="47525" y2="94371"/>
                            <a14:foregroundMark x1="47525" y1="94371" x2="74917" y2="89073"/>
                            <a14:foregroundMark x1="74917" y1="89073" x2="90759" y2="63907"/>
                            <a14:foregroundMark x1="90759" y1="63907" x2="95380" y2="36755"/>
                            <a14:foregroundMark x1="95380" y1="36755" x2="79538" y2="15894"/>
                            <a14:foregroundMark x1="79538" y1="15894" x2="56106" y2="4636"/>
                            <a14:foregroundMark x1="56106" y1="4636" x2="40924" y2="4636"/>
                            <a14:foregroundMark x1="3630" y1="36093" x2="3630" y2="62914"/>
                            <a14:foregroundMark x1="3630" y1="62914" x2="7591" y2="33444"/>
                            <a14:foregroundMark x1="7591" y1="33444" x2="3630" y2="60596"/>
                            <a14:foregroundMark x1="3630" y1="60596" x2="5281" y2="70199"/>
                            <a14:foregroundMark x1="30693" y1="96026" x2="57756" y2="95033"/>
                            <a14:foregroundMark x1="57756" y1="95033" x2="31023" y2="92384"/>
                            <a14:foregroundMark x1="31023" y1="92384" x2="59736" y2="98013"/>
                            <a14:foregroundMark x1="59736" y1="98013" x2="67987" y2="93709"/>
                            <a14:foregroundMark x1="92739" y1="63907" x2="91419" y2="37086"/>
                            <a14:foregroundMark x1="91419" y1="37086" x2="95710" y2="64238"/>
                            <a14:foregroundMark x1="95710" y1="64238" x2="94389" y2="38411"/>
                            <a14:foregroundMark x1="94389" y1="38411" x2="91419" y2="31126"/>
                            <a14:foregroundMark x1="95710" y1="45364" x2="97030" y2="629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6200" y="1229323"/>
                <a:ext cx="1410672" cy="1401812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8EF6AD5-647F-4F18-51CB-537D7CBC4A30}"/>
                  </a:ext>
                </a:extLst>
              </p:cNvPr>
              <p:cNvSpPr/>
              <p:nvPr/>
            </p:nvSpPr>
            <p:spPr>
              <a:xfrm>
                <a:off x="5668435" y="1290912"/>
                <a:ext cx="1289568" cy="1289568"/>
              </a:xfrm>
              <a:prstGeom prst="ellipse">
                <a:avLst/>
              </a:prstGeom>
              <a:noFill/>
              <a:ln w="120650">
                <a:solidFill>
                  <a:srgbClr val="A5A5A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30" name="Picture 29" descr="A blue circle with red and white circles&#10;&#10;AI-generated content may be incorrect.">
              <a:extLst>
                <a:ext uri="{FF2B5EF4-FFF2-40B4-BE49-F238E27FC236}">
                  <a16:creationId xmlns:a16="http://schemas.microsoft.com/office/drawing/2014/main" id="{4732144F-C6B5-5307-9791-D48D2878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671"/>
            <a:stretch/>
          </p:blipFill>
          <p:spPr>
            <a:xfrm>
              <a:off x="235938" y="3125766"/>
              <a:ext cx="2748660" cy="1434816"/>
            </a:xfrm>
            <a:prstGeom prst="rect">
              <a:avLst/>
            </a:prstGeom>
            <a:noFill/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13C397-1148-2F9D-13EC-CAB583525AE5}"/>
              </a:ext>
            </a:extLst>
          </p:cNvPr>
          <p:cNvSpPr txBox="1"/>
          <p:nvPr/>
        </p:nvSpPr>
        <p:spPr>
          <a:xfrm>
            <a:off x="273062" y="690819"/>
            <a:ext cx="480414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3"/>
              </a:lnSpc>
            </a:pP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Nb</a:t>
            </a:r>
            <a:r>
              <a:rPr lang="en-US" sz="2133" b="1" baseline="-25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3</a:t>
            </a: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Sn: 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12- and 14-T short demonstrators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Different coil geometries             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tests scheduled for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A5D23-495F-BB3F-1468-58A3C312EA66}"/>
              </a:ext>
            </a:extLst>
          </p:cNvPr>
          <p:cNvSpPr txBox="1"/>
          <p:nvPr/>
        </p:nvSpPr>
        <p:spPr>
          <a:xfrm>
            <a:off x="5967412" y="666581"/>
            <a:ext cx="468330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3"/>
              </a:lnSpc>
            </a:pP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HTS </a:t>
            </a: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R&amp;D in various domains: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REBCO and IBS Conductor R&amp;D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Racetrack coil developments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E4822FB-7784-0D0A-E225-AD51DF132B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4176" y="1884050"/>
            <a:ext cx="6487315" cy="4146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98A87B-C90F-3529-F515-01F2800617D1}"/>
              </a:ext>
            </a:extLst>
          </p:cNvPr>
          <p:cNvSpPr txBox="1"/>
          <p:nvPr/>
        </p:nvSpPr>
        <p:spPr>
          <a:xfrm>
            <a:off x="9937456" y="6475010"/>
            <a:ext cx="223234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Auchmann, E. Todesco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7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D6C5E-49B2-EB32-DA5F-4EC724F64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771FC-66E4-E2ED-89D1-7AF2E1D26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6" y="2046287"/>
            <a:ext cx="11501436" cy="4351338"/>
          </a:xfrm>
        </p:spPr>
        <p:txBody>
          <a:bodyPr>
            <a:normAutofit/>
          </a:bodyPr>
          <a:lstStyle/>
          <a:p>
            <a:r>
              <a:rPr lang="en-US" sz="3600" dirty="0"/>
              <a:t>also a storage ring</a:t>
            </a:r>
          </a:p>
          <a:p>
            <a:r>
              <a:rPr lang="en-US" sz="3600" dirty="0"/>
              <a:t>similar to collider, installed in the same 90 km tunnel</a:t>
            </a:r>
          </a:p>
          <a:p>
            <a:r>
              <a:rPr lang="en-GB" sz="3600" dirty="0"/>
              <a:t>no low-beta insertions, but bypasses around the experiments</a:t>
            </a:r>
          </a:p>
          <a:p>
            <a:r>
              <a:rPr lang="en-GB" sz="3600" dirty="0"/>
              <a:t>only ~1% of collider beam current, →1% of RF power</a:t>
            </a:r>
          </a:p>
          <a:p>
            <a:r>
              <a:rPr lang="en-GB" sz="3600" dirty="0"/>
              <a:t>fast ramping </a:t>
            </a:r>
          </a:p>
          <a:p>
            <a:r>
              <a:rPr lang="en-GB" sz="3600" dirty="0"/>
              <a:t>low dipole field at 20 GeV injection energy, ~60 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F619B1-99A6-F1D4-1557-CA312523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14" y="216269"/>
            <a:ext cx="10515600" cy="1325563"/>
          </a:xfrm>
        </p:spPr>
        <p:txBody>
          <a:bodyPr/>
          <a:lstStyle/>
          <a:p>
            <a:r>
              <a:rPr lang="en-US" dirty="0"/>
              <a:t>3.2 booster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53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518A9-14E9-6EB9-7398-D3161B6B5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EAFF57-1BC7-FC73-791A-83B74DA6F195}"/>
              </a:ext>
            </a:extLst>
          </p:cNvPr>
          <p:cNvSpPr txBox="1"/>
          <p:nvPr/>
        </p:nvSpPr>
        <p:spPr>
          <a:xfrm>
            <a:off x="1302963" y="624973"/>
            <a:ext cx="875739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prstClr val="black"/>
                </a:solidFill>
                <a:latin typeface="Aptos Display" panose="02110004020202020204"/>
              </a:rPr>
              <a:t>b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onus lecture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FCC status, preparation towards implementation and timeline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30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F33C7-2F5D-03B9-CE7E-4A32AEF96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6837BA0-F106-4AF6-0961-AE9F1ED2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10" y="172560"/>
            <a:ext cx="11162109" cy="536044"/>
          </a:xfrm>
        </p:spPr>
        <p:txBody>
          <a:bodyPr>
            <a:normAutofit fontScale="90000"/>
          </a:bodyPr>
          <a:lstStyle/>
          <a:p>
            <a:pPr defTabSz="914377">
              <a:defRPr/>
            </a:pPr>
            <a:r>
              <a:rPr lang="en-US" sz="4267" kern="0" dirty="0">
                <a:latin typeface="Calibri" panose="020F0502020204030204" pitchFamily="34" charset="0"/>
                <a:cs typeface="Calibri" panose="020F0502020204030204" pitchFamily="34" charset="0"/>
              </a:rPr>
              <a:t>FCC integrated program – timeline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145B93C-F814-552D-7363-ECD704D01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220" y="4908749"/>
            <a:ext cx="8418236" cy="1492716"/>
          </a:xfrm>
          <a:prstGeom prst="rect">
            <a:avLst/>
          </a:prstGeom>
          <a:solidFill>
            <a:srgbClr val="1C446A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CH" sz="1600" b="1" kern="0" dirty="0">
                <a:solidFill>
                  <a:srgbClr val="2F2F2F"/>
                </a:solidFill>
                <a:latin typeface="Arial"/>
              </a:rPr>
              <a:t>Ambitious </a:t>
            </a:r>
            <a:r>
              <a:rPr lang="en-CH" altLang="en-CH" sz="1600" b="1" kern="0" dirty="0">
                <a:solidFill>
                  <a:srgbClr val="2F2F2F"/>
                </a:solidFill>
                <a:latin typeface="Arial"/>
              </a:rPr>
              <a:t>schedule </a:t>
            </a:r>
            <a:r>
              <a:rPr lang="en-CH" altLang="en-CH" sz="1600" kern="0" dirty="0">
                <a:solidFill>
                  <a:srgbClr val="2F2F2F"/>
                </a:solidFill>
                <a:latin typeface="Arial"/>
              </a:rPr>
              <a:t>tak</a:t>
            </a:r>
            <a:r>
              <a:rPr lang="en-US" altLang="en-CH" sz="1600" kern="0" dirty="0" err="1">
                <a:solidFill>
                  <a:srgbClr val="2F2F2F"/>
                </a:solidFill>
                <a:latin typeface="Arial"/>
              </a:rPr>
              <a:t>ing</a:t>
            </a:r>
            <a:r>
              <a:rPr lang="en-CH" altLang="en-CH" sz="1600" kern="0" dirty="0">
                <a:solidFill>
                  <a:srgbClr val="2F2F2F"/>
                </a:solidFill>
                <a:latin typeface="Arial"/>
              </a:rPr>
              <a:t> into account:</a:t>
            </a:r>
          </a:p>
          <a:p>
            <a:pPr marL="285744" indent="-285744"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altLang="en-CH" sz="1500" kern="0" dirty="0">
                <a:solidFill>
                  <a:srgbClr val="2F2F2F"/>
                </a:solidFill>
                <a:latin typeface="Arial"/>
              </a:rPr>
              <a:t>p</a:t>
            </a:r>
            <a:r>
              <a:rPr lang="en-CH" altLang="en-CH" sz="1500" kern="0" dirty="0">
                <a:solidFill>
                  <a:srgbClr val="2F2F2F"/>
                </a:solidFill>
                <a:latin typeface="Arial"/>
              </a:rPr>
              <a:t>ast experience in building colliders at CERN</a:t>
            </a:r>
            <a:endParaRPr lang="en-US" altLang="en-CH" sz="1500" kern="0" dirty="0">
              <a:solidFill>
                <a:srgbClr val="2F2F2F"/>
              </a:solidFill>
              <a:latin typeface="Arial"/>
            </a:endParaRPr>
          </a:p>
          <a:p>
            <a:pPr marL="285744" indent="-285744"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CH" altLang="en-CH" sz="1500" kern="0" dirty="0">
                <a:solidFill>
                  <a:srgbClr val="2F2F2F"/>
                </a:solidFill>
                <a:latin typeface="Arial"/>
              </a:rPr>
              <a:t>approval timeline: ESPP, Council decision</a:t>
            </a:r>
          </a:p>
          <a:p>
            <a:pPr marL="285744" indent="-285744"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altLang="en-CH" sz="1500" kern="0" dirty="0">
                <a:solidFill>
                  <a:srgbClr val="2F2F2F"/>
                </a:solidFill>
                <a:latin typeface="Arial"/>
              </a:rPr>
              <a:t>t</a:t>
            </a:r>
            <a:r>
              <a:rPr lang="en-CH" altLang="en-CH" sz="1500" kern="0" dirty="0">
                <a:solidFill>
                  <a:srgbClr val="2F2F2F"/>
                </a:solidFill>
                <a:latin typeface="Arial"/>
              </a:rPr>
              <a:t>hat HL-LHC will run until 2041 </a:t>
            </a:r>
            <a:endParaRPr lang="fr-CH" altLang="en-CH" sz="1500" kern="0" dirty="0">
              <a:solidFill>
                <a:srgbClr val="2F2F2F"/>
              </a:solidFill>
              <a:latin typeface="Arial"/>
            </a:endParaRPr>
          </a:p>
          <a:p>
            <a:pPr marL="285744" indent="-285744"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fr-CH" altLang="en-CH" sz="1500" b="1" kern="0" dirty="0" err="1">
                <a:solidFill>
                  <a:srgbClr val="2F2F2F"/>
                </a:solidFill>
                <a:latin typeface="Arial"/>
              </a:rPr>
              <a:t>constraints</a:t>
            </a:r>
            <a:r>
              <a:rPr lang="fr-CH" altLang="en-CH" sz="1500" b="1" kern="0" dirty="0">
                <a:solidFill>
                  <a:srgbClr val="2F2F2F"/>
                </a:solidFill>
                <a:latin typeface="Arial"/>
              </a:rPr>
              <a:t> </a:t>
            </a:r>
            <a:r>
              <a:rPr lang="fr-CH" altLang="en-CH" sz="1500" b="1" kern="0" dirty="0" err="1">
                <a:solidFill>
                  <a:srgbClr val="2F2F2F"/>
                </a:solidFill>
                <a:latin typeface="Arial"/>
              </a:rPr>
              <a:t>imposed</a:t>
            </a:r>
            <a:r>
              <a:rPr lang="fr-CH" altLang="en-CH" sz="1500" b="1" kern="0" dirty="0">
                <a:solidFill>
                  <a:srgbClr val="2F2F2F"/>
                </a:solidFill>
                <a:latin typeface="Arial"/>
              </a:rPr>
              <a:t> by </a:t>
            </a:r>
            <a:r>
              <a:rPr lang="fr-CH" altLang="en-CH" sz="1500" b="1" kern="0" dirty="0" err="1">
                <a:solidFill>
                  <a:srgbClr val="2F2F2F"/>
                </a:solidFill>
                <a:latin typeface="Arial"/>
              </a:rPr>
              <a:t>present</a:t>
            </a:r>
            <a:r>
              <a:rPr lang="fr-CH" altLang="en-CH" sz="1500" b="1" kern="0" dirty="0">
                <a:solidFill>
                  <a:srgbClr val="2F2F2F"/>
                </a:solidFill>
                <a:latin typeface="Arial"/>
              </a:rPr>
              <a:t> </a:t>
            </a:r>
            <a:r>
              <a:rPr lang="fr-CH" altLang="en-CH" sz="1500" b="1" kern="0" dirty="0" err="1">
                <a:solidFill>
                  <a:srgbClr val="2F2F2F"/>
                </a:solidFill>
                <a:latin typeface="Arial"/>
              </a:rPr>
              <a:t>assumptions</a:t>
            </a:r>
            <a:r>
              <a:rPr lang="fr-CH" altLang="en-CH" sz="1500" b="1" kern="0" dirty="0">
                <a:solidFill>
                  <a:srgbClr val="2F2F2F"/>
                </a:solidFill>
                <a:latin typeface="Arial"/>
              </a:rPr>
              <a:t> in </a:t>
            </a:r>
            <a:r>
              <a:rPr lang="fr-CH" altLang="en-CH" sz="1500" b="1" kern="0" dirty="0" err="1">
                <a:solidFill>
                  <a:srgbClr val="2F2F2F"/>
                </a:solidFill>
                <a:latin typeface="Arial"/>
              </a:rPr>
              <a:t>funding</a:t>
            </a:r>
            <a:r>
              <a:rPr lang="fr-CH" altLang="en-CH" sz="1500" b="1" kern="0" dirty="0">
                <a:solidFill>
                  <a:srgbClr val="2F2F2F"/>
                </a:solidFill>
                <a:latin typeface="Arial"/>
              </a:rPr>
              <a:t> model</a:t>
            </a:r>
            <a:endParaRPr lang="en-US" altLang="en-CH" sz="1500" b="1" kern="0" dirty="0">
              <a:solidFill>
                <a:srgbClr val="2F2F2F"/>
              </a:solidFill>
              <a:latin typeface="Arial"/>
            </a:endParaRPr>
          </a:p>
          <a:p>
            <a:pPr marL="285744" indent="-285744"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altLang="en-CH" sz="1500" b="1" kern="0" dirty="0">
                <a:solidFill>
                  <a:srgbClr val="2F2F2F"/>
                </a:solidFill>
                <a:latin typeface="Arial"/>
              </a:rPr>
              <a:t>project preparatory phase with adequate </a:t>
            </a:r>
            <a:r>
              <a:rPr lang="en-CH" altLang="en-CH" sz="1500" b="1" kern="0" dirty="0">
                <a:solidFill>
                  <a:srgbClr val="2F2F2F"/>
                </a:solidFill>
                <a:latin typeface="Arial"/>
              </a:rPr>
              <a:t>resources </a:t>
            </a:r>
            <a:r>
              <a:rPr lang="en-US" altLang="en-CH" sz="1500" b="1" kern="0" dirty="0">
                <a:solidFill>
                  <a:srgbClr val="2F2F2F"/>
                </a:solidFill>
                <a:latin typeface="Arial"/>
              </a:rPr>
              <a:t>immediately after Feasibility Study</a:t>
            </a:r>
            <a:endParaRPr lang="en-CH" altLang="en-CH" sz="1500" b="1" kern="0" dirty="0">
              <a:solidFill>
                <a:srgbClr val="2F2F2F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4D5C8C-1077-DA30-5DDB-D5DBE5FB0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77" y="775619"/>
            <a:ext cx="10567316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A1FC383D-5722-E255-58F8-A41189AE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9" y="172116"/>
            <a:ext cx="12615319" cy="655185"/>
          </a:xfrm>
        </p:spPr>
        <p:txBody>
          <a:bodyPr>
            <a:normAutofit fontScale="90000"/>
          </a:bodyPr>
          <a:lstStyle/>
          <a:p>
            <a:r>
              <a:rPr lang="fr-CH" dirty="0"/>
              <a:t>Reference </a:t>
            </a:r>
            <a:r>
              <a:rPr lang="fr-CH" dirty="0" err="1"/>
              <a:t>layout</a:t>
            </a:r>
            <a:r>
              <a:rPr lang="fr-CH" dirty="0"/>
              <a:t> and </a:t>
            </a:r>
            <a:r>
              <a:rPr lang="fr-CH" dirty="0" err="1"/>
              <a:t>implementation</a:t>
            </a:r>
            <a:r>
              <a:rPr lang="fr-CH" dirty="0"/>
              <a:t>:</a:t>
            </a:r>
            <a:r>
              <a:rPr lang="en-US" dirty="0">
                <a:latin typeface="Calibri" panose="020F0502020204030204"/>
              </a:rPr>
              <a:t>PA31 - 90.7 km</a:t>
            </a:r>
            <a:endParaRPr lang="en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3F21A-D8E3-BBEE-C819-A934587AAD62}"/>
              </a:ext>
            </a:extLst>
          </p:cNvPr>
          <p:cNvSpPr txBox="1"/>
          <p:nvPr/>
        </p:nvSpPr>
        <p:spPr>
          <a:xfrm>
            <a:off x="240993" y="931560"/>
            <a:ext cx="6051383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2F2F2F"/>
                </a:solidFill>
                <a:latin typeface="Arial"/>
              </a:rPr>
              <a:t>Layout chosen out of </a:t>
            </a:r>
            <a:r>
              <a:rPr lang="root" altLang="root" sz="2400" dirty="0">
                <a:solidFill>
                  <a:prstClr val="black"/>
                </a:solidFill>
                <a:latin typeface="Arial"/>
              </a:rPr>
              <a:t>~ </a:t>
            </a:r>
            <a:r>
              <a:rPr lang="en-US" altLang="root" sz="2400" dirty="0">
                <a:solidFill>
                  <a:prstClr val="black"/>
                </a:solidFill>
                <a:latin typeface="Arial"/>
              </a:rPr>
              <a:t>10</a:t>
            </a:r>
            <a:r>
              <a:rPr lang="root" altLang="root" sz="2400" dirty="0">
                <a:solidFill>
                  <a:prstClr val="black"/>
                </a:solidFill>
                <a:latin typeface="Arial"/>
              </a:rPr>
              <a:t>0 initial variants, based on </a:t>
            </a:r>
            <a:r>
              <a:rPr lang="fr-CH" altLang="root" sz="2400" dirty="0" err="1">
                <a:solidFill>
                  <a:prstClr val="black"/>
                </a:solidFill>
                <a:latin typeface="Arial"/>
              </a:rPr>
              <a:t>several</a:t>
            </a:r>
            <a:r>
              <a:rPr lang="fr-CH" altLang="root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CH" altLang="root" sz="2400" dirty="0" err="1">
                <a:solidFill>
                  <a:prstClr val="black"/>
                </a:solidFill>
                <a:latin typeface="Arial"/>
              </a:rPr>
              <a:t>criterias</a:t>
            </a:r>
            <a:r>
              <a:rPr lang="fr-CH" altLang="root" sz="24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marL="380990" indent="-380990" defTabSz="45718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oot" altLang="root" sz="2400" b="1" dirty="0">
                <a:solidFill>
                  <a:prstClr val="black"/>
                </a:solidFill>
                <a:latin typeface="Arial"/>
              </a:rPr>
              <a:t>geology</a:t>
            </a:r>
            <a:r>
              <a:rPr lang="fr-CH" altLang="root" sz="2400" b="1" dirty="0">
                <a:solidFill>
                  <a:prstClr val="black"/>
                </a:solidFill>
                <a:latin typeface="Arial"/>
              </a:rPr>
              <a:t>,</a:t>
            </a:r>
            <a:r>
              <a:rPr lang="root" altLang="root" sz="2400" b="1" dirty="0">
                <a:solidFill>
                  <a:prstClr val="black"/>
                </a:solidFill>
                <a:latin typeface="Arial"/>
              </a:rPr>
              <a:t> </a:t>
            </a:r>
            <a:endParaRPr lang="fr-CH" altLang="root" sz="2400" dirty="0">
              <a:solidFill>
                <a:prstClr val="black"/>
              </a:solidFill>
              <a:latin typeface="Arial"/>
            </a:endParaRPr>
          </a:p>
          <a:p>
            <a:pPr marL="380990" indent="-380990" defTabSz="45718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oot" altLang="root" sz="2400" b="1" dirty="0">
                <a:solidFill>
                  <a:prstClr val="black"/>
                </a:solidFill>
                <a:latin typeface="Arial"/>
              </a:rPr>
              <a:t>surface constraints</a:t>
            </a:r>
            <a:r>
              <a:rPr lang="en-US" altLang="root" sz="24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root" altLang="root" sz="2400" dirty="0">
                <a:solidFill>
                  <a:prstClr val="black"/>
                </a:solidFill>
                <a:latin typeface="Arial"/>
              </a:rPr>
              <a:t>(land availability, </a:t>
            </a:r>
            <a:r>
              <a:rPr lang="fr-CH" altLang="root" sz="2400" dirty="0" err="1">
                <a:solidFill>
                  <a:prstClr val="black"/>
                </a:solidFill>
                <a:latin typeface="Arial"/>
              </a:rPr>
              <a:t>urbanistic</a:t>
            </a:r>
            <a:r>
              <a:rPr lang="fr-CH" altLang="root" sz="2400" dirty="0">
                <a:solidFill>
                  <a:prstClr val="black"/>
                </a:solidFill>
                <a:latin typeface="Arial"/>
              </a:rPr>
              <a:t>, </a:t>
            </a:r>
            <a:r>
              <a:rPr lang="root" altLang="root" sz="2400" dirty="0">
                <a:solidFill>
                  <a:prstClr val="black"/>
                </a:solidFill>
                <a:latin typeface="Arial"/>
              </a:rPr>
              <a:t>etc.),</a:t>
            </a:r>
            <a:endParaRPr lang="fr-CH" altLang="root" sz="2400" dirty="0">
              <a:solidFill>
                <a:prstClr val="black"/>
              </a:solidFill>
              <a:latin typeface="Arial"/>
            </a:endParaRPr>
          </a:p>
          <a:p>
            <a:pPr marL="380990" indent="-380990" defTabSz="45718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root" sz="2400" b="1" dirty="0">
                <a:solidFill>
                  <a:prstClr val="black"/>
                </a:solidFill>
                <a:latin typeface="Arial"/>
              </a:rPr>
              <a:t>e</a:t>
            </a:r>
            <a:r>
              <a:rPr lang="root" altLang="root" sz="2400" b="1" dirty="0">
                <a:solidFill>
                  <a:prstClr val="black"/>
                </a:solidFill>
                <a:latin typeface="Arial"/>
              </a:rPr>
              <a:t>nvironment</a:t>
            </a:r>
            <a:r>
              <a:rPr lang="en-US" altLang="root" sz="2400" b="1" dirty="0">
                <a:solidFill>
                  <a:prstClr val="black"/>
                </a:solidFill>
                <a:latin typeface="Arial"/>
              </a:rPr>
              <a:t>, </a:t>
            </a:r>
            <a:r>
              <a:rPr lang="root" altLang="root" sz="2400" dirty="0">
                <a:solidFill>
                  <a:prstClr val="black"/>
                </a:solidFill>
                <a:latin typeface="Arial"/>
              </a:rPr>
              <a:t>(protected zones), </a:t>
            </a:r>
            <a:endParaRPr lang="fr-CH" altLang="root" sz="2400" dirty="0">
              <a:solidFill>
                <a:prstClr val="black"/>
              </a:solidFill>
              <a:latin typeface="Arial"/>
            </a:endParaRPr>
          </a:p>
          <a:p>
            <a:pPr marL="380990" indent="-380990" defTabSz="45718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oot" altLang="root" sz="2400" b="1" dirty="0">
                <a:solidFill>
                  <a:prstClr val="black"/>
                </a:solidFill>
                <a:latin typeface="Arial"/>
              </a:rPr>
              <a:t>infrastructure</a:t>
            </a:r>
            <a:r>
              <a:rPr lang="root" altLang="root" sz="2400" dirty="0">
                <a:solidFill>
                  <a:prstClr val="black"/>
                </a:solidFill>
                <a:latin typeface="Arial"/>
              </a:rPr>
              <a:t> (electricity, transport), </a:t>
            </a:r>
            <a:endParaRPr lang="fr-CH" altLang="root" sz="2400" dirty="0">
              <a:solidFill>
                <a:prstClr val="black"/>
              </a:solidFill>
              <a:latin typeface="Arial"/>
            </a:endParaRPr>
          </a:p>
          <a:p>
            <a:pPr marL="380990" indent="-380990" defTabSz="45718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root" sz="2400" b="1" dirty="0">
                <a:solidFill>
                  <a:prstClr val="black"/>
                </a:solidFill>
                <a:latin typeface="Arial"/>
              </a:rPr>
              <a:t>machine performance</a:t>
            </a:r>
            <a:endParaRPr lang="en-US" altLang="root" sz="2400" dirty="0">
              <a:solidFill>
                <a:prstClr val="black"/>
              </a:solidFill>
              <a:latin typeface="Arial"/>
            </a:endParaRP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oot" altLang="root" sz="24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root" sz="2400" b="1" dirty="0">
                <a:solidFill>
                  <a:prstClr val="black"/>
                </a:solidFill>
                <a:latin typeface="Arial"/>
              </a:rPr>
              <a:t>“</a:t>
            </a:r>
            <a:r>
              <a:rPr lang="en-US" altLang="root" sz="2400" b="1" dirty="0">
                <a:solidFill>
                  <a:prstClr val="black"/>
                </a:solidFill>
                <a:latin typeface="Arial"/>
              </a:rPr>
              <a:t>Avoid-</a:t>
            </a:r>
            <a:r>
              <a:rPr lang="root" altLang="root" sz="2400" b="1" dirty="0">
                <a:solidFill>
                  <a:prstClr val="black"/>
                </a:solidFill>
                <a:latin typeface="Arial"/>
              </a:rPr>
              <a:t>red</a:t>
            </a:r>
            <a:r>
              <a:rPr lang="en-US" altLang="root" sz="2400" b="1" dirty="0" err="1">
                <a:solidFill>
                  <a:prstClr val="black"/>
                </a:solidFill>
                <a:latin typeface="Arial"/>
              </a:rPr>
              <a:t>uce</a:t>
            </a:r>
            <a:r>
              <a:rPr lang="en-US" altLang="root" sz="2400" b="1" dirty="0">
                <a:solidFill>
                  <a:prstClr val="black"/>
                </a:solidFill>
                <a:latin typeface="Arial"/>
              </a:rPr>
              <a:t>-</a:t>
            </a:r>
            <a:r>
              <a:rPr lang="root" altLang="root" sz="2400" b="1" dirty="0">
                <a:solidFill>
                  <a:prstClr val="black"/>
                </a:solidFill>
                <a:latin typeface="Arial"/>
              </a:rPr>
              <a:t>compens</a:t>
            </a:r>
            <a:r>
              <a:rPr lang="en-US" altLang="root" sz="2400" b="1" dirty="0">
                <a:solidFill>
                  <a:prstClr val="black"/>
                </a:solidFill>
                <a:latin typeface="Arial"/>
              </a:rPr>
              <a:t>ate</a:t>
            </a:r>
            <a:r>
              <a:rPr lang="root" altLang="root" sz="2400" b="1" dirty="0">
                <a:solidFill>
                  <a:prstClr val="black"/>
                </a:solidFill>
                <a:latin typeface="Arial"/>
              </a:rPr>
              <a:t>” </a:t>
            </a:r>
            <a:r>
              <a:rPr lang="root" altLang="root" sz="2400" dirty="0">
                <a:solidFill>
                  <a:prstClr val="black"/>
                </a:solidFill>
                <a:latin typeface="Arial"/>
              </a:rPr>
              <a:t>principle of EU and French regulations</a:t>
            </a:r>
            <a:r>
              <a:rPr lang="fr-CH" altLang="root" sz="2400" dirty="0">
                <a:solidFill>
                  <a:prstClr val="black"/>
                </a:solidFill>
                <a:latin typeface="Arial"/>
              </a:rPr>
              <a:t>.</a:t>
            </a:r>
            <a:endParaRPr lang="root" altLang="root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4BFBA4-8072-26D0-E0F8-0543B3918F9F}"/>
              </a:ext>
            </a:extLst>
          </p:cNvPr>
          <p:cNvSpPr txBox="1"/>
          <p:nvPr/>
        </p:nvSpPr>
        <p:spPr>
          <a:xfrm>
            <a:off x="332137" y="5489270"/>
            <a:ext cx="5869096" cy="123129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 anchor="b">
            <a:spAutoFit/>
          </a:bodyPr>
          <a:lstStyle/>
          <a:p>
            <a:pPr algn="ctr" defTabSz="914377">
              <a:defRPr/>
            </a:pPr>
            <a:r>
              <a:rPr lang="en-US" sz="2667" b="1" dirty="0">
                <a:solidFill>
                  <a:srgbClr val="008F00"/>
                </a:solidFill>
                <a:latin typeface="Arial"/>
              </a:rPr>
              <a:t>Overall lowest-risk baseline: </a:t>
            </a:r>
          </a:p>
          <a:p>
            <a:pPr algn="ctr" defTabSz="914377">
              <a:defRPr/>
            </a:pPr>
            <a:r>
              <a:rPr lang="en-US" sz="2667" b="1" dirty="0">
                <a:solidFill>
                  <a:srgbClr val="008F00"/>
                </a:solidFill>
                <a:latin typeface="Arial"/>
              </a:rPr>
              <a:t>90.7 km ring, 8 surface points, </a:t>
            </a:r>
          </a:p>
          <a:p>
            <a:pPr algn="ctr" defTabSz="914377">
              <a:defRPr/>
            </a:pPr>
            <a:r>
              <a:rPr lang="en-US" sz="2667" b="1" dirty="0">
                <a:solidFill>
                  <a:srgbClr val="008F00"/>
                </a:solidFill>
                <a:latin typeface="Arial"/>
              </a:rPr>
              <a:t>4-fold symmetry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0A6E23-AD83-8568-3220-FBE81CBEB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880" y="1109709"/>
            <a:ext cx="569976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CE386C-D70C-6293-AEBE-6A24E48B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9" y="132666"/>
            <a:ext cx="11983736" cy="10720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CH" sz="3733" dirty="0"/>
              <a:t>Surface </a:t>
            </a:r>
            <a:r>
              <a:rPr lang="en-CH" sz="3733" dirty="0"/>
              <a:t>site locations</a:t>
            </a:r>
            <a:r>
              <a:rPr lang="fr-CH" sz="3733" dirty="0"/>
              <a:t> </a:t>
            </a:r>
            <a:r>
              <a:rPr lang="en-CH" sz="3733" dirty="0"/>
              <a:t>7 FR and 1 CH</a:t>
            </a:r>
            <a:br>
              <a:rPr lang="fr-CH" dirty="0"/>
            </a:br>
            <a:r>
              <a:rPr lang="fr-CH" sz="2400" dirty="0"/>
              <a:t>Optimisation </a:t>
            </a:r>
            <a:r>
              <a:rPr lang="fr-CH" sz="2400" dirty="0" err="1"/>
              <a:t>done</a:t>
            </a:r>
            <a:r>
              <a:rPr lang="fr-CH" sz="2400" dirty="0"/>
              <a:t> </a:t>
            </a:r>
            <a:r>
              <a:rPr lang="fr-CH" sz="2400" dirty="0" err="1"/>
              <a:t>with</a:t>
            </a:r>
            <a:r>
              <a:rPr lang="fr-CH" sz="2400" dirty="0"/>
              <a:t> communes</a:t>
            </a:r>
            <a:endParaRPr lang="en-CH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FB31A6-7654-B462-4731-9C0DAD47B2BC}"/>
              </a:ext>
            </a:extLst>
          </p:cNvPr>
          <p:cNvSpPr txBox="1"/>
          <p:nvPr/>
        </p:nvSpPr>
        <p:spPr>
          <a:xfrm>
            <a:off x="10603" y="6030495"/>
            <a:ext cx="11983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rgbClr val="0F124A"/>
                </a:solidFill>
                <a:latin typeface="Arial"/>
                <a:ea typeface="+mj-ea"/>
                <a:cs typeface="+mj-cs"/>
              </a:rPr>
              <a:t>land plot </a:t>
            </a:r>
            <a:r>
              <a:rPr lang="fr-CH" sz="2400" dirty="0" err="1">
                <a:solidFill>
                  <a:srgbClr val="0F124A"/>
                </a:solidFill>
                <a:latin typeface="Arial"/>
                <a:ea typeface="+mj-ea"/>
                <a:cs typeface="+mj-cs"/>
              </a:rPr>
              <a:t>needs</a:t>
            </a:r>
            <a:r>
              <a:rPr lang="fr-CH" sz="2400" dirty="0">
                <a:solidFill>
                  <a:srgbClr val="0F124A"/>
                </a:solidFill>
                <a:latin typeface="Arial"/>
                <a:ea typeface="+mj-ea"/>
                <a:cs typeface="+mj-cs"/>
              </a:rPr>
              <a:t> </a:t>
            </a:r>
            <a:r>
              <a:rPr lang="fr-CH" sz="2400" dirty="0" err="1">
                <a:solidFill>
                  <a:srgbClr val="0F124A"/>
                </a:solidFill>
                <a:latin typeface="Arial"/>
                <a:ea typeface="+mj-ea"/>
                <a:cs typeface="+mj-cs"/>
              </a:rPr>
              <a:t>communicated</a:t>
            </a:r>
            <a:r>
              <a:rPr lang="fr-CH" sz="2400" dirty="0">
                <a:solidFill>
                  <a:srgbClr val="0F124A"/>
                </a:solidFill>
                <a:latin typeface="Arial"/>
                <a:ea typeface="+mj-ea"/>
                <a:cs typeface="+mj-cs"/>
              </a:rPr>
              <a:t> to Host States,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rgbClr val="0F124A"/>
                </a:solidFill>
                <a:latin typeface="Arial"/>
                <a:ea typeface="+mj-ea"/>
                <a:cs typeface="+mj-cs"/>
              </a:rPr>
              <a:t>process in FR: «prise en </a:t>
            </a:r>
            <a:r>
              <a:rPr lang="fr-CH" sz="2400" dirty="0" err="1">
                <a:solidFill>
                  <a:srgbClr val="0F124A"/>
                </a:solidFill>
                <a:latin typeface="Arial"/>
                <a:ea typeface="+mj-ea"/>
                <a:cs typeface="+mj-cs"/>
              </a:rPr>
              <a:t>consideration</a:t>
            </a:r>
            <a:r>
              <a:rPr lang="fr-CH" sz="2400" dirty="0">
                <a:solidFill>
                  <a:srgbClr val="0F124A"/>
                </a:solidFill>
                <a:latin typeface="Arial"/>
                <a:ea typeface="+mj-ea"/>
                <a:cs typeface="+mj-cs"/>
              </a:rPr>
              <a:t>», </a:t>
            </a:r>
            <a:r>
              <a:rPr lang="fr-CH" sz="2400" dirty="0" err="1">
                <a:solidFill>
                  <a:srgbClr val="0F124A"/>
                </a:solidFill>
                <a:latin typeface="Arial"/>
                <a:ea typeface="+mj-ea"/>
                <a:cs typeface="+mj-cs"/>
              </a:rPr>
              <a:t>landplot</a:t>
            </a:r>
            <a:r>
              <a:rPr lang="fr-CH" sz="2400" dirty="0">
                <a:solidFill>
                  <a:srgbClr val="0F124A"/>
                </a:solidFill>
                <a:latin typeface="Arial"/>
                <a:ea typeface="+mj-ea"/>
                <a:cs typeface="+mj-cs"/>
              </a:rPr>
              <a:t> in CH </a:t>
            </a:r>
            <a:r>
              <a:rPr lang="fr-CH" sz="2400" dirty="0" err="1">
                <a:solidFill>
                  <a:srgbClr val="0F124A"/>
                </a:solidFill>
                <a:latin typeface="Arial"/>
                <a:ea typeface="+mj-ea"/>
                <a:cs typeface="+mj-cs"/>
              </a:rPr>
              <a:t>owned</a:t>
            </a:r>
            <a:r>
              <a:rPr lang="fr-CH" sz="2400" dirty="0">
                <a:solidFill>
                  <a:srgbClr val="0F124A"/>
                </a:solidFill>
                <a:latin typeface="Arial"/>
                <a:ea typeface="+mj-ea"/>
                <a:cs typeface="+mj-cs"/>
              </a:rPr>
              <a:t> by Canton of Geneva</a:t>
            </a:r>
            <a:endParaRPr lang="fr-CH" sz="24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4C94A61-4937-9D5C-B325-E8BE8802EF0F}"/>
              </a:ext>
            </a:extLst>
          </p:cNvPr>
          <p:cNvGrpSpPr>
            <a:grpSpLocks noChangeAspect="1"/>
          </p:cNvGrpSpPr>
          <p:nvPr/>
        </p:nvGrpSpPr>
        <p:grpSpPr>
          <a:xfrm>
            <a:off x="642265" y="1334270"/>
            <a:ext cx="10835625" cy="4549113"/>
            <a:chOff x="233405" y="1068162"/>
            <a:chExt cx="8636088" cy="362568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2A8AB33-5FF9-CAD0-49E6-F4296202DB9E}"/>
                </a:ext>
              </a:extLst>
            </p:cNvPr>
            <p:cNvGrpSpPr>
              <a:grpSpLocks/>
            </p:cNvGrpSpPr>
            <p:nvPr/>
          </p:nvGrpSpPr>
          <p:grpSpPr>
            <a:xfrm>
              <a:off x="233405" y="1068162"/>
              <a:ext cx="8636088" cy="3625683"/>
              <a:chOff x="233405" y="1076113"/>
              <a:chExt cx="8636088" cy="362568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2A69C76-2158-D45C-9132-D014B30FD182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233405" y="1076113"/>
                <a:ext cx="8628339" cy="1773059"/>
                <a:chOff x="233405" y="1251041"/>
                <a:chExt cx="8628339" cy="1773059"/>
              </a:xfrm>
            </p:grpSpPr>
            <p:pic>
              <p:nvPicPr>
                <p:cNvPr id="9" name="object 2">
                  <a:extLst>
                    <a:ext uri="{FF2B5EF4-FFF2-40B4-BE49-F238E27FC236}">
                      <a16:creationId xmlns:a16="http://schemas.microsoft.com/office/drawing/2014/main" id="{1055F110-85F3-6877-E878-771DB9EC283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7102401" y="1255661"/>
                  <a:ext cx="1759343" cy="1759342"/>
                </a:xfrm>
                <a:prstGeom prst="rect">
                  <a:avLst/>
                </a:prstGeom>
              </p:spPr>
            </p:pic>
            <p:pic>
              <p:nvPicPr>
                <p:cNvPr id="10" name="object 3">
                  <a:extLst>
                    <a:ext uri="{FF2B5EF4-FFF2-40B4-BE49-F238E27FC236}">
                      <a16:creationId xmlns:a16="http://schemas.microsoft.com/office/drawing/2014/main" id="{1FCB7CFA-9D12-89C5-1A83-B44220B2ED7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33405" y="1251041"/>
                  <a:ext cx="1759347" cy="1759347"/>
                </a:xfrm>
                <a:prstGeom prst="rect">
                  <a:avLst/>
                </a:prstGeom>
              </p:spPr>
            </p:pic>
            <p:pic>
              <p:nvPicPr>
                <p:cNvPr id="11" name="object 4">
                  <a:extLst>
                    <a:ext uri="{FF2B5EF4-FFF2-40B4-BE49-F238E27FC236}">
                      <a16:creationId xmlns:a16="http://schemas.microsoft.com/office/drawing/2014/main" id="{9C67D455-5CC3-0EA0-732F-7AC6D606C3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2486627" y="1255661"/>
                  <a:ext cx="1759347" cy="1759342"/>
                </a:xfrm>
                <a:prstGeom prst="rect">
                  <a:avLst/>
                </a:prstGeom>
              </p:spPr>
            </p:pic>
            <p:pic>
              <p:nvPicPr>
                <p:cNvPr id="12" name="object 5">
                  <a:extLst>
                    <a:ext uri="{FF2B5EF4-FFF2-40B4-BE49-F238E27FC236}">
                      <a16:creationId xmlns:a16="http://schemas.microsoft.com/office/drawing/2014/main" id="{6B074B34-C0E9-203E-DB87-86E1148184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4794136" y="1257164"/>
                  <a:ext cx="1756332" cy="1756331"/>
                </a:xfrm>
                <a:prstGeom prst="rect">
                  <a:avLst/>
                </a:prstGeom>
              </p:spPr>
            </p:pic>
            <p:sp>
              <p:nvSpPr>
                <p:cNvPr id="17" name="object 10">
                  <a:extLst>
                    <a:ext uri="{FF2B5EF4-FFF2-40B4-BE49-F238E27FC236}">
                      <a16:creationId xmlns:a16="http://schemas.microsoft.com/office/drawing/2014/main" id="{A554397B-AA10-873E-8A53-3BB253482F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69102" y="1439299"/>
                  <a:ext cx="821242" cy="984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689" h="2051050">
                      <a:moveTo>
                        <a:pt x="571930" y="0"/>
                      </a:moveTo>
                      <a:lnTo>
                        <a:pt x="1710356" y="1125054"/>
                      </a:lnTo>
                      <a:lnTo>
                        <a:pt x="1429097" y="1419715"/>
                      </a:lnTo>
                      <a:lnTo>
                        <a:pt x="1464814" y="1523880"/>
                      </a:lnTo>
                      <a:lnTo>
                        <a:pt x="994566" y="2023906"/>
                      </a:lnTo>
                      <a:lnTo>
                        <a:pt x="929081" y="1928663"/>
                      </a:lnTo>
                      <a:lnTo>
                        <a:pt x="798122" y="2050691"/>
                      </a:lnTo>
                      <a:lnTo>
                        <a:pt x="646336" y="1909617"/>
                      </a:lnTo>
                      <a:lnTo>
                        <a:pt x="467755" y="1697696"/>
                      </a:lnTo>
                      <a:lnTo>
                        <a:pt x="39171" y="1122081"/>
                      </a:lnTo>
                      <a:lnTo>
                        <a:pt x="107743" y="1043742"/>
                      </a:lnTo>
                      <a:lnTo>
                        <a:pt x="141298" y="989261"/>
                      </a:lnTo>
                      <a:lnTo>
                        <a:pt x="149460" y="933105"/>
                      </a:lnTo>
                      <a:lnTo>
                        <a:pt x="141859" y="849743"/>
                      </a:lnTo>
                      <a:lnTo>
                        <a:pt x="135209" y="785161"/>
                      </a:lnTo>
                      <a:lnTo>
                        <a:pt x="121056" y="742706"/>
                      </a:lnTo>
                      <a:lnTo>
                        <a:pt x="88656" y="703543"/>
                      </a:lnTo>
                      <a:lnTo>
                        <a:pt x="27266" y="648838"/>
                      </a:lnTo>
                      <a:lnTo>
                        <a:pt x="6968" y="625475"/>
                      </a:lnTo>
                      <a:lnTo>
                        <a:pt x="0" y="609255"/>
                      </a:lnTo>
                      <a:lnTo>
                        <a:pt x="6177" y="592589"/>
                      </a:lnTo>
                      <a:lnTo>
                        <a:pt x="25318" y="567888"/>
                      </a:lnTo>
                      <a:lnTo>
                        <a:pt x="125109" y="461574"/>
                      </a:lnTo>
                      <a:lnTo>
                        <a:pt x="311409" y="268316"/>
                      </a:lnTo>
                      <a:lnTo>
                        <a:pt x="491316" y="82872"/>
                      </a:lnTo>
                      <a:lnTo>
                        <a:pt x="571930" y="0"/>
                      </a:lnTo>
                      <a:close/>
                    </a:path>
                  </a:pathLst>
                </a:custGeom>
                <a:ln w="1256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1219140">
                    <a:defRPr/>
                  </a:pPr>
                  <a:endParaRPr sz="1600" b="1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" name="object 11">
                  <a:extLst>
                    <a:ext uri="{FF2B5EF4-FFF2-40B4-BE49-F238E27FC236}">
                      <a16:creationId xmlns:a16="http://schemas.microsoft.com/office/drawing/2014/main" id="{DD28B902-B3A0-E6C6-4006-675F0CD325F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43530" y="1916972"/>
                  <a:ext cx="708147" cy="897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5104" h="1869439">
                      <a:moveTo>
                        <a:pt x="0" y="1271490"/>
                      </a:moveTo>
                      <a:lnTo>
                        <a:pt x="792583" y="1869429"/>
                      </a:lnTo>
                      <a:lnTo>
                        <a:pt x="1475044" y="1289761"/>
                      </a:lnTo>
                      <a:lnTo>
                        <a:pt x="1162069" y="173900"/>
                      </a:lnTo>
                      <a:lnTo>
                        <a:pt x="770845" y="0"/>
                      </a:lnTo>
                      <a:lnTo>
                        <a:pt x="0" y="1271490"/>
                      </a:lnTo>
                      <a:close/>
                    </a:path>
                  </a:pathLst>
                </a:custGeom>
                <a:ln w="1256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1219140">
                    <a:defRPr/>
                  </a:pPr>
                  <a:endParaRPr sz="1600" b="1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" name="object 12">
                  <a:extLst>
                    <a:ext uri="{FF2B5EF4-FFF2-40B4-BE49-F238E27FC236}">
                      <a16:creationId xmlns:a16="http://schemas.microsoft.com/office/drawing/2014/main" id="{CE92AF5E-C74F-4CD9-89D6-F65F4ECCBB5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247295" y="1437183"/>
                  <a:ext cx="602671" cy="108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395" h="2256790">
                      <a:moveTo>
                        <a:pt x="0" y="1080993"/>
                      </a:moveTo>
                      <a:lnTo>
                        <a:pt x="278002" y="1501922"/>
                      </a:lnTo>
                      <a:lnTo>
                        <a:pt x="431924" y="1746941"/>
                      </a:lnTo>
                      <a:lnTo>
                        <a:pt x="645530" y="2127034"/>
                      </a:lnTo>
                      <a:lnTo>
                        <a:pt x="779426" y="2224206"/>
                      </a:lnTo>
                      <a:lnTo>
                        <a:pt x="868559" y="2256757"/>
                      </a:lnTo>
                      <a:lnTo>
                        <a:pt x="952981" y="2224831"/>
                      </a:lnTo>
                      <a:lnTo>
                        <a:pt x="1072742" y="2128573"/>
                      </a:lnTo>
                      <a:lnTo>
                        <a:pt x="1136843" y="2071141"/>
                      </a:lnTo>
                      <a:lnTo>
                        <a:pt x="1173262" y="2016497"/>
                      </a:lnTo>
                      <a:lnTo>
                        <a:pt x="1195546" y="1932692"/>
                      </a:lnTo>
                      <a:lnTo>
                        <a:pt x="1217240" y="1787778"/>
                      </a:lnTo>
                      <a:lnTo>
                        <a:pt x="1239032" y="1707381"/>
                      </a:lnTo>
                      <a:lnTo>
                        <a:pt x="1250223" y="1639353"/>
                      </a:lnTo>
                      <a:lnTo>
                        <a:pt x="1254346" y="1546587"/>
                      </a:lnTo>
                      <a:lnTo>
                        <a:pt x="1254935" y="1391978"/>
                      </a:lnTo>
                      <a:lnTo>
                        <a:pt x="1192699" y="1270107"/>
                      </a:lnTo>
                      <a:lnTo>
                        <a:pt x="1157556" y="1194471"/>
                      </a:lnTo>
                      <a:lnTo>
                        <a:pt x="1136549" y="1133560"/>
                      </a:lnTo>
                      <a:lnTo>
                        <a:pt x="1116719" y="1055863"/>
                      </a:lnTo>
                      <a:lnTo>
                        <a:pt x="1112793" y="906751"/>
                      </a:lnTo>
                      <a:lnTo>
                        <a:pt x="1108866" y="817126"/>
                      </a:lnTo>
                      <a:lnTo>
                        <a:pt x="1102584" y="751062"/>
                      </a:lnTo>
                      <a:lnTo>
                        <a:pt x="1091589" y="672628"/>
                      </a:lnTo>
                      <a:lnTo>
                        <a:pt x="1086411" y="638402"/>
                      </a:lnTo>
                      <a:lnTo>
                        <a:pt x="1079825" y="596103"/>
                      </a:lnTo>
                      <a:lnTo>
                        <a:pt x="1072210" y="547138"/>
                      </a:lnTo>
                      <a:lnTo>
                        <a:pt x="1063943" y="492914"/>
                      </a:lnTo>
                      <a:lnTo>
                        <a:pt x="1055401" y="434839"/>
                      </a:lnTo>
                      <a:lnTo>
                        <a:pt x="1046962" y="374318"/>
                      </a:lnTo>
                      <a:lnTo>
                        <a:pt x="1039004" y="312760"/>
                      </a:lnTo>
                      <a:lnTo>
                        <a:pt x="1031904" y="251570"/>
                      </a:lnTo>
                      <a:lnTo>
                        <a:pt x="1026039" y="192156"/>
                      </a:lnTo>
                      <a:lnTo>
                        <a:pt x="1021787" y="135925"/>
                      </a:lnTo>
                      <a:lnTo>
                        <a:pt x="1019525" y="84284"/>
                      </a:lnTo>
                      <a:lnTo>
                        <a:pt x="1019630" y="38639"/>
                      </a:lnTo>
                      <a:lnTo>
                        <a:pt x="1022481" y="397"/>
                      </a:lnTo>
                      <a:lnTo>
                        <a:pt x="997351" y="0"/>
                      </a:lnTo>
                      <a:lnTo>
                        <a:pt x="928243" y="144896"/>
                      </a:lnTo>
                      <a:lnTo>
                        <a:pt x="0" y="1080993"/>
                      </a:lnTo>
                      <a:close/>
                    </a:path>
                  </a:pathLst>
                </a:custGeom>
                <a:ln w="1256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1219140">
                    <a:defRPr/>
                  </a:pPr>
                  <a:endParaRPr sz="1600" b="1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" name="object 13">
                  <a:extLst>
                    <a:ext uri="{FF2B5EF4-FFF2-40B4-BE49-F238E27FC236}">
                      <a16:creationId xmlns:a16="http://schemas.microsoft.com/office/drawing/2014/main" id="{643962B2-7AC9-6CA8-BBA5-98D0E3CEAA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33880" y="1575357"/>
                  <a:ext cx="1030059" cy="733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665" h="1527175">
                      <a:moveTo>
                        <a:pt x="0" y="1085307"/>
                      </a:moveTo>
                      <a:lnTo>
                        <a:pt x="251301" y="1490530"/>
                      </a:lnTo>
                      <a:lnTo>
                        <a:pt x="615688" y="1526655"/>
                      </a:lnTo>
                      <a:lnTo>
                        <a:pt x="1066459" y="1477965"/>
                      </a:lnTo>
                      <a:lnTo>
                        <a:pt x="958086" y="1165409"/>
                      </a:lnTo>
                      <a:lnTo>
                        <a:pt x="1666441" y="879554"/>
                      </a:lnTo>
                      <a:lnTo>
                        <a:pt x="2145484" y="482184"/>
                      </a:lnTo>
                      <a:lnTo>
                        <a:pt x="2123495" y="0"/>
                      </a:lnTo>
                      <a:lnTo>
                        <a:pt x="0" y="1085307"/>
                      </a:lnTo>
                      <a:close/>
                    </a:path>
                  </a:pathLst>
                </a:custGeom>
                <a:ln w="1256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1219140">
                    <a:defRPr/>
                  </a:pPr>
                  <a:endParaRPr sz="1600" b="1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70A3D46D-457C-6A5F-60B4-7DD65EA0A92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26947" y="2754270"/>
                  <a:ext cx="7202284" cy="269830"/>
                  <a:chOff x="931607" y="2731032"/>
                  <a:chExt cx="7202284" cy="269831"/>
                </a:xfrm>
              </p:grpSpPr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0A37E6E-D10B-76C5-B2ED-4B14EF78CFD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931607" y="2731032"/>
                    <a:ext cx="339639" cy="2698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CH" sz="1600" b="1" dirty="0">
                        <a:solidFill>
                          <a:schemeClr val="bg1"/>
                        </a:solidFill>
                      </a:rPr>
                      <a:t>PA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DD22B32-3711-8A56-4521-DAE78D44283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179289" y="2731032"/>
                    <a:ext cx="347765" cy="2698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CH" sz="1600" b="1" dirty="0">
                        <a:solidFill>
                          <a:schemeClr val="bg1"/>
                        </a:solidFill>
                      </a:rPr>
                      <a:t>PB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DD946F3A-DBDA-DAA5-72F8-8AAEA7EFEF9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477095" y="2731032"/>
                    <a:ext cx="363096" cy="2698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CH" sz="1600" b="1" dirty="0">
                        <a:solidFill>
                          <a:schemeClr val="bg1"/>
                        </a:solidFill>
                      </a:rPr>
                      <a:t>PD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2408006-005C-734C-1630-CC283F1214C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798902" y="2731032"/>
                    <a:ext cx="334989" cy="2698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CH" sz="1600" b="1" dirty="0">
                        <a:solidFill>
                          <a:schemeClr val="bg1"/>
                        </a:solidFill>
                      </a:rPr>
                      <a:t>PF</a:t>
                    </a:r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3BEE2FB-D5CD-9064-B4AB-4194489ABEF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241154" y="2931267"/>
                <a:ext cx="8628339" cy="1770529"/>
                <a:chOff x="241154" y="2931267"/>
                <a:chExt cx="8628339" cy="1770529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1D7DBE5-15BB-CA3C-ABEF-71CA6A159F0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241154" y="2931267"/>
                  <a:ext cx="8628339" cy="1759347"/>
                  <a:chOff x="241154" y="2931267"/>
                  <a:chExt cx="8628339" cy="1759347"/>
                </a:xfrm>
              </p:grpSpPr>
              <p:pic>
                <p:nvPicPr>
                  <p:cNvPr id="13" name="object 6">
                    <a:extLst>
                      <a:ext uri="{FF2B5EF4-FFF2-40B4-BE49-F238E27FC236}">
                        <a16:creationId xmlns:a16="http://schemas.microsoft.com/office/drawing/2014/main" id="{484B8206-5D7B-C40B-15E4-2C684479016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241154" y="2931267"/>
                    <a:ext cx="1759347" cy="1759347"/>
                  </a:xfrm>
                  <a:prstGeom prst="rect">
                    <a:avLst/>
                  </a:prstGeom>
                </p:spPr>
              </p:pic>
              <p:pic>
                <p:nvPicPr>
                  <p:cNvPr id="14" name="object 7">
                    <a:extLst>
                      <a:ext uri="{FF2B5EF4-FFF2-40B4-BE49-F238E27FC236}">
                        <a16:creationId xmlns:a16="http://schemas.microsoft.com/office/drawing/2014/main" id="{844FB6A2-66F1-D91F-02DD-3B01BB1049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2490605" y="2931267"/>
                    <a:ext cx="1759347" cy="1759347"/>
                  </a:xfrm>
                  <a:prstGeom prst="rect">
                    <a:avLst/>
                  </a:prstGeom>
                </p:spPr>
              </p:pic>
              <p:pic>
                <p:nvPicPr>
                  <p:cNvPr id="15" name="object 8">
                    <a:extLst>
                      <a:ext uri="{FF2B5EF4-FFF2-40B4-BE49-F238E27FC236}">
                        <a16:creationId xmlns:a16="http://schemas.microsoft.com/office/drawing/2014/main" id="{E54D3799-EE23-1ADC-8243-AC0984E9D50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4800379" y="2931267"/>
                    <a:ext cx="1759347" cy="1759347"/>
                  </a:xfrm>
                  <a:prstGeom prst="rect">
                    <a:avLst/>
                  </a:prstGeom>
                </p:spPr>
              </p:pic>
              <p:pic>
                <p:nvPicPr>
                  <p:cNvPr id="16" name="object 9">
                    <a:extLst>
                      <a:ext uri="{FF2B5EF4-FFF2-40B4-BE49-F238E27FC236}">
                        <a16:creationId xmlns:a16="http://schemas.microsoft.com/office/drawing/2014/main" id="{1DC2CAFD-7A57-DCA3-8753-5096FCD3F5D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" cstate="print"/>
                  <a:stretch>
                    <a:fillRect/>
                  </a:stretch>
                </p:blipFill>
                <p:spPr>
                  <a:xfrm>
                    <a:off x="7110150" y="2931267"/>
                    <a:ext cx="1759343" cy="175934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315EEFF9-B4F7-FF20-669C-F825F866953F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34696" y="4431965"/>
                  <a:ext cx="7198451" cy="269831"/>
                  <a:chOff x="934696" y="4630747"/>
                  <a:chExt cx="7198451" cy="269831"/>
                </a:xfrm>
              </p:grpSpPr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AD14400-B17F-50F3-5B59-AE6388C4265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934696" y="4630747"/>
                    <a:ext cx="364373" cy="2698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CH" sz="1600" b="1" dirty="0">
                        <a:solidFill>
                          <a:schemeClr val="bg1"/>
                        </a:solidFill>
                      </a:rPr>
                      <a:t>PG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E006E61-2D55-2FCA-872A-C14A8ACC688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182378" y="4630747"/>
                    <a:ext cx="365652" cy="2698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CH" sz="1600" b="1" dirty="0">
                        <a:solidFill>
                          <a:schemeClr val="bg1"/>
                        </a:solidFill>
                      </a:rPr>
                      <a:t>PH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417BB089-8114-CF13-CEA9-E405DC3643B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480184" y="4630747"/>
                    <a:ext cx="298501" cy="2698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CH" sz="1600" b="1" dirty="0">
                        <a:solidFill>
                          <a:schemeClr val="bg1"/>
                        </a:solidFill>
                      </a:rPr>
                      <a:t>PJ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83B8FF3C-E9AF-BABA-EA64-A2EC22FF501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801991" y="4630747"/>
                    <a:ext cx="331156" cy="2698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CH" sz="1600" b="1" dirty="0">
                        <a:solidFill>
                          <a:schemeClr val="bg1"/>
                        </a:solidFill>
                      </a:rPr>
                      <a:t>PL</a:t>
                    </a:r>
                  </a:p>
                </p:txBody>
              </p:sp>
            </p:grp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AABF6E-5F6A-9C76-3E90-FBEB7E3C1F95}"/>
                </a:ext>
              </a:extLst>
            </p:cNvPr>
            <p:cNvGrpSpPr>
              <a:grpSpLocks/>
            </p:cNvGrpSpPr>
            <p:nvPr/>
          </p:nvGrpSpPr>
          <p:grpSpPr>
            <a:xfrm>
              <a:off x="459062" y="3029287"/>
              <a:ext cx="7862432" cy="1435955"/>
              <a:chOff x="459062" y="3029287"/>
              <a:chExt cx="7862432" cy="1435955"/>
            </a:xfrm>
          </p:grpSpPr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02CE8818-13D3-C23E-9699-F3F061DCA46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9062" y="3029287"/>
                <a:ext cx="1043777" cy="1315086"/>
              </a:xfrm>
              <a:custGeom>
                <a:avLst/>
                <a:gdLst/>
                <a:ahLst/>
                <a:cxnLst/>
                <a:rect l="l" t="t" r="r" b="b"/>
                <a:pathLst>
                  <a:path w="2174240" h="2739390">
                    <a:moveTo>
                      <a:pt x="766468" y="2739183"/>
                    </a:moveTo>
                    <a:lnTo>
                      <a:pt x="285855" y="2343384"/>
                    </a:lnTo>
                    <a:lnTo>
                      <a:pt x="395799" y="1919313"/>
                    </a:lnTo>
                    <a:lnTo>
                      <a:pt x="396290" y="1791846"/>
                    </a:lnTo>
                    <a:lnTo>
                      <a:pt x="387946" y="1712383"/>
                    </a:lnTo>
                    <a:lnTo>
                      <a:pt x="363110" y="1647647"/>
                    </a:lnTo>
                    <a:lnTo>
                      <a:pt x="314126" y="1564360"/>
                    </a:lnTo>
                    <a:lnTo>
                      <a:pt x="258761" y="1494412"/>
                    </a:lnTo>
                    <a:lnTo>
                      <a:pt x="224600" y="1452443"/>
                    </a:lnTo>
                    <a:lnTo>
                      <a:pt x="197507" y="1421668"/>
                    </a:lnTo>
                    <a:lnTo>
                      <a:pt x="163345" y="1385298"/>
                    </a:lnTo>
                    <a:lnTo>
                      <a:pt x="116840" y="1312877"/>
                    </a:lnTo>
                    <a:lnTo>
                      <a:pt x="91685" y="1265341"/>
                    </a:lnTo>
                    <a:lnTo>
                      <a:pt x="79194" y="1221633"/>
                    </a:lnTo>
                    <a:lnTo>
                      <a:pt x="70678" y="1160697"/>
                    </a:lnTo>
                    <a:lnTo>
                      <a:pt x="54334" y="1053820"/>
                    </a:lnTo>
                    <a:lnTo>
                      <a:pt x="30627" y="918231"/>
                    </a:lnTo>
                    <a:lnTo>
                      <a:pt x="9276" y="801783"/>
                    </a:lnTo>
                    <a:lnTo>
                      <a:pt x="0" y="752333"/>
                    </a:lnTo>
                    <a:lnTo>
                      <a:pt x="98949" y="623541"/>
                    </a:lnTo>
                    <a:lnTo>
                      <a:pt x="106803" y="571710"/>
                    </a:lnTo>
                    <a:lnTo>
                      <a:pt x="144498" y="453912"/>
                    </a:lnTo>
                    <a:lnTo>
                      <a:pt x="183764" y="411505"/>
                    </a:lnTo>
                    <a:lnTo>
                      <a:pt x="636106" y="945520"/>
                    </a:lnTo>
                    <a:lnTo>
                      <a:pt x="1361738" y="0"/>
                    </a:lnTo>
                    <a:lnTo>
                      <a:pt x="1647593" y="139786"/>
                    </a:lnTo>
                    <a:lnTo>
                      <a:pt x="2033969" y="464917"/>
                    </a:lnTo>
                    <a:lnTo>
                      <a:pt x="2103077" y="582715"/>
                    </a:lnTo>
                    <a:lnTo>
                      <a:pt x="2173755" y="614127"/>
                    </a:lnTo>
                    <a:lnTo>
                      <a:pt x="1957008" y="936107"/>
                    </a:lnTo>
                    <a:lnTo>
                      <a:pt x="1591365" y="1317457"/>
                    </a:lnTo>
                    <a:lnTo>
                      <a:pt x="1502153" y="1292316"/>
                    </a:lnTo>
                    <a:lnTo>
                      <a:pt x="1353100" y="1828216"/>
                    </a:lnTo>
                    <a:lnTo>
                      <a:pt x="1364094" y="1894193"/>
                    </a:lnTo>
                    <a:lnTo>
                      <a:pt x="1156771" y="1855702"/>
                    </a:lnTo>
                    <a:lnTo>
                      <a:pt x="1122688" y="2514897"/>
                    </a:lnTo>
                    <a:lnTo>
                      <a:pt x="841859" y="2454584"/>
                    </a:lnTo>
                    <a:lnTo>
                      <a:pt x="766468" y="2739183"/>
                    </a:lnTo>
                    <a:close/>
                  </a:path>
                </a:pathLst>
              </a:custGeom>
              <a:ln w="1256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defTabSz="1219140">
                  <a:defRPr/>
                </a:pPr>
                <a:endParaRPr sz="1600" b="1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object 15">
                <a:extLst>
                  <a:ext uri="{FF2B5EF4-FFF2-40B4-BE49-F238E27FC236}">
                    <a16:creationId xmlns:a16="http://schemas.microsoft.com/office/drawing/2014/main" id="{42A5257B-B395-0CF9-FAD1-19BC9E6124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529814" y="3567755"/>
                <a:ext cx="1589443" cy="748386"/>
              </a:xfrm>
              <a:custGeom>
                <a:avLst/>
                <a:gdLst/>
                <a:ahLst/>
                <a:cxnLst/>
                <a:rect l="l" t="t" r="r" b="b"/>
                <a:pathLst>
                  <a:path w="3310890" h="1558925">
                    <a:moveTo>
                      <a:pt x="0" y="1554926"/>
                    </a:moveTo>
                    <a:lnTo>
                      <a:pt x="122509" y="643959"/>
                    </a:lnTo>
                    <a:lnTo>
                      <a:pt x="210464" y="342397"/>
                    </a:lnTo>
                    <a:lnTo>
                      <a:pt x="464907" y="282713"/>
                    </a:lnTo>
                    <a:lnTo>
                      <a:pt x="860706" y="0"/>
                    </a:lnTo>
                    <a:lnTo>
                      <a:pt x="1592621" y="78531"/>
                    </a:lnTo>
                    <a:lnTo>
                      <a:pt x="2381079" y="599981"/>
                    </a:lnTo>
                    <a:lnTo>
                      <a:pt x="2723477" y="713067"/>
                    </a:lnTo>
                    <a:lnTo>
                      <a:pt x="3310893" y="760186"/>
                    </a:lnTo>
                    <a:lnTo>
                      <a:pt x="3252780" y="1325614"/>
                    </a:lnTo>
                    <a:lnTo>
                      <a:pt x="1834499" y="1555345"/>
                    </a:lnTo>
                    <a:lnTo>
                      <a:pt x="1105725" y="1328744"/>
                    </a:lnTo>
                    <a:lnTo>
                      <a:pt x="1061747" y="1203094"/>
                    </a:lnTo>
                    <a:lnTo>
                      <a:pt x="929814" y="1218800"/>
                    </a:lnTo>
                    <a:lnTo>
                      <a:pt x="687937" y="1253364"/>
                    </a:lnTo>
                    <a:lnTo>
                      <a:pt x="468048" y="1558570"/>
                    </a:lnTo>
                    <a:lnTo>
                      <a:pt x="0" y="1554926"/>
                    </a:lnTo>
                    <a:close/>
                  </a:path>
                </a:pathLst>
              </a:custGeom>
              <a:ln w="1256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defTabSz="1219140">
                  <a:defRPr/>
                </a:pPr>
                <a:endParaRPr sz="1600" b="1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object 16">
                <a:extLst>
                  <a:ext uri="{FF2B5EF4-FFF2-40B4-BE49-F238E27FC236}">
                    <a16:creationId xmlns:a16="http://schemas.microsoft.com/office/drawing/2014/main" id="{2C2D8E54-4224-8297-23D7-D05B1B52F74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81719" y="3537610"/>
                <a:ext cx="536216" cy="927632"/>
              </a:xfrm>
              <a:custGeom>
                <a:avLst/>
                <a:gdLst/>
                <a:ahLst/>
                <a:cxnLst/>
                <a:rect l="l" t="t" r="r" b="b"/>
                <a:pathLst>
                  <a:path w="1116965" h="1932304">
                    <a:moveTo>
                      <a:pt x="398940" y="1931878"/>
                    </a:moveTo>
                    <a:lnTo>
                      <a:pt x="315991" y="1781882"/>
                    </a:lnTo>
                    <a:lnTo>
                      <a:pt x="271326" y="1697854"/>
                    </a:lnTo>
                    <a:lnTo>
                      <a:pt x="249632" y="1649164"/>
                    </a:lnTo>
                    <a:lnTo>
                      <a:pt x="235594" y="1605186"/>
                    </a:lnTo>
                    <a:lnTo>
                      <a:pt x="219595" y="1542998"/>
                    </a:lnTo>
                    <a:lnTo>
                      <a:pt x="208789" y="1496646"/>
                    </a:lnTo>
                    <a:lnTo>
                      <a:pt x="196856" y="1442888"/>
                    </a:lnTo>
                    <a:lnTo>
                      <a:pt x="184357" y="1383799"/>
                    </a:lnTo>
                    <a:lnTo>
                      <a:pt x="171851" y="1321453"/>
                    </a:lnTo>
                    <a:lnTo>
                      <a:pt x="159897" y="1257924"/>
                    </a:lnTo>
                    <a:lnTo>
                      <a:pt x="149055" y="1195288"/>
                    </a:lnTo>
                    <a:lnTo>
                      <a:pt x="139884" y="1135618"/>
                    </a:lnTo>
                    <a:lnTo>
                      <a:pt x="132943" y="1080989"/>
                    </a:lnTo>
                    <a:lnTo>
                      <a:pt x="128791" y="1033476"/>
                    </a:lnTo>
                    <a:lnTo>
                      <a:pt x="126776" y="1000759"/>
                    </a:lnTo>
                    <a:lnTo>
                      <a:pt x="124224" y="962577"/>
                    </a:lnTo>
                    <a:lnTo>
                      <a:pt x="121078" y="919645"/>
                    </a:lnTo>
                    <a:lnTo>
                      <a:pt x="117282" y="872682"/>
                    </a:lnTo>
                    <a:lnTo>
                      <a:pt x="112776" y="822407"/>
                    </a:lnTo>
                    <a:lnTo>
                      <a:pt x="107505" y="769536"/>
                    </a:lnTo>
                    <a:lnTo>
                      <a:pt x="101410" y="714788"/>
                    </a:lnTo>
                    <a:lnTo>
                      <a:pt x="94434" y="658880"/>
                    </a:lnTo>
                    <a:lnTo>
                      <a:pt x="86519" y="602530"/>
                    </a:lnTo>
                    <a:lnTo>
                      <a:pt x="77608" y="546457"/>
                    </a:lnTo>
                    <a:lnTo>
                      <a:pt x="67643" y="491377"/>
                    </a:lnTo>
                    <a:lnTo>
                      <a:pt x="56567" y="438010"/>
                    </a:lnTo>
                    <a:lnTo>
                      <a:pt x="44322" y="387072"/>
                    </a:lnTo>
                    <a:lnTo>
                      <a:pt x="30851" y="339281"/>
                    </a:lnTo>
                    <a:lnTo>
                      <a:pt x="16096" y="295355"/>
                    </a:lnTo>
                    <a:lnTo>
                      <a:pt x="0" y="256013"/>
                    </a:lnTo>
                    <a:lnTo>
                      <a:pt x="139639" y="212820"/>
                    </a:lnTo>
                    <a:lnTo>
                      <a:pt x="215962" y="187297"/>
                    </a:lnTo>
                    <a:lnTo>
                      <a:pt x="255767" y="169432"/>
                    </a:lnTo>
                    <a:lnTo>
                      <a:pt x="318028" y="119785"/>
                    </a:lnTo>
                    <a:lnTo>
                      <a:pt x="345342" y="84617"/>
                    </a:lnTo>
                    <a:lnTo>
                      <a:pt x="366472" y="49155"/>
                    </a:lnTo>
                    <a:lnTo>
                      <a:pt x="380093" y="18847"/>
                    </a:lnTo>
                    <a:lnTo>
                      <a:pt x="1090019" y="0"/>
                    </a:lnTo>
                    <a:lnTo>
                      <a:pt x="1090102" y="808875"/>
                    </a:lnTo>
                    <a:lnTo>
                      <a:pt x="1080115" y="977964"/>
                    </a:lnTo>
                    <a:lnTo>
                      <a:pt x="1075304" y="1071956"/>
                    </a:lnTo>
                    <a:lnTo>
                      <a:pt x="1074338" y="1124720"/>
                    </a:lnTo>
                    <a:lnTo>
                      <a:pt x="1075883" y="1170121"/>
                    </a:lnTo>
                    <a:lnTo>
                      <a:pt x="1083589" y="1239695"/>
                    </a:lnTo>
                    <a:lnTo>
                      <a:pt x="1097479" y="1323847"/>
                    </a:lnTo>
                    <a:lnTo>
                      <a:pt x="1110780" y="1394746"/>
                    </a:lnTo>
                    <a:lnTo>
                      <a:pt x="1116719" y="1424563"/>
                    </a:lnTo>
                    <a:lnTo>
                      <a:pt x="398940" y="1931878"/>
                    </a:lnTo>
                    <a:close/>
                  </a:path>
                </a:pathLst>
              </a:custGeom>
              <a:ln w="1256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defTabSz="1219140">
                  <a:defRPr/>
                </a:pPr>
                <a:endParaRPr sz="1600" b="1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object 17">
                <a:extLst>
                  <a:ext uri="{FF2B5EF4-FFF2-40B4-BE49-F238E27FC236}">
                    <a16:creationId xmlns:a16="http://schemas.microsoft.com/office/drawing/2014/main" id="{6096CBB1-0841-C060-CD90-BA5D4D3459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416420" y="3334337"/>
                <a:ext cx="905074" cy="683150"/>
              </a:xfrm>
              <a:custGeom>
                <a:avLst/>
                <a:gdLst/>
                <a:ahLst/>
                <a:cxnLst/>
                <a:rect l="l" t="t" r="r" b="b"/>
                <a:pathLst>
                  <a:path w="1885315" h="1423034">
                    <a:moveTo>
                      <a:pt x="1884759" y="518308"/>
                    </a:moveTo>
                    <a:lnTo>
                      <a:pt x="750762" y="0"/>
                    </a:lnTo>
                    <a:lnTo>
                      <a:pt x="461766" y="194758"/>
                    </a:lnTo>
                    <a:lnTo>
                      <a:pt x="336115" y="383234"/>
                    </a:lnTo>
                    <a:lnTo>
                      <a:pt x="314126" y="373800"/>
                    </a:lnTo>
                    <a:lnTo>
                      <a:pt x="106803" y="775892"/>
                    </a:lnTo>
                    <a:lnTo>
                      <a:pt x="104007" y="777327"/>
                    </a:lnTo>
                    <a:lnTo>
                      <a:pt x="0" y="1005204"/>
                    </a:lnTo>
                    <a:lnTo>
                      <a:pt x="188475" y="1083736"/>
                    </a:lnTo>
                    <a:lnTo>
                      <a:pt x="302199" y="1107192"/>
                    </a:lnTo>
                    <a:lnTo>
                      <a:pt x="367920" y="1118282"/>
                    </a:lnTo>
                    <a:lnTo>
                      <a:pt x="410671" y="1119953"/>
                    </a:lnTo>
                    <a:lnTo>
                      <a:pt x="455483" y="1115149"/>
                    </a:lnTo>
                    <a:lnTo>
                      <a:pt x="546580" y="1165409"/>
                    </a:lnTo>
                    <a:lnTo>
                      <a:pt x="524591" y="1228234"/>
                    </a:lnTo>
                    <a:lnTo>
                      <a:pt x="1196822" y="1422982"/>
                    </a:lnTo>
                    <a:lnTo>
                      <a:pt x="1289047" y="1333217"/>
                    </a:lnTo>
                    <a:lnTo>
                      <a:pt x="1345639" y="1270247"/>
                    </a:lnTo>
                    <a:lnTo>
                      <a:pt x="1389862" y="1204331"/>
                    </a:lnTo>
                    <a:lnTo>
                      <a:pt x="1444982" y="1105725"/>
                    </a:lnTo>
                    <a:lnTo>
                      <a:pt x="1476368" y="1051760"/>
                    </a:lnTo>
                    <a:lnTo>
                      <a:pt x="1509229" y="1000950"/>
                    </a:lnTo>
                    <a:lnTo>
                      <a:pt x="1542710" y="953425"/>
                    </a:lnTo>
                    <a:lnTo>
                      <a:pt x="1575958" y="909313"/>
                    </a:lnTo>
                    <a:lnTo>
                      <a:pt x="1608121" y="868743"/>
                    </a:lnTo>
                    <a:lnTo>
                      <a:pt x="1638344" y="831846"/>
                    </a:lnTo>
                    <a:lnTo>
                      <a:pt x="1665775" y="798750"/>
                    </a:lnTo>
                    <a:lnTo>
                      <a:pt x="1689561" y="769585"/>
                    </a:lnTo>
                    <a:lnTo>
                      <a:pt x="1708848" y="744479"/>
                    </a:lnTo>
                    <a:lnTo>
                      <a:pt x="1757538" y="679985"/>
                    </a:lnTo>
                    <a:lnTo>
                      <a:pt x="1815651" y="605478"/>
                    </a:lnTo>
                    <a:lnTo>
                      <a:pt x="1864341" y="543929"/>
                    </a:lnTo>
                    <a:lnTo>
                      <a:pt x="1884759" y="518308"/>
                    </a:lnTo>
                    <a:close/>
                  </a:path>
                </a:pathLst>
              </a:custGeom>
              <a:ln w="1256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defTabSz="1219140">
                  <a:defRPr/>
                </a:pPr>
                <a:endParaRPr sz="1600" b="1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10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50CBC-CC23-C402-A65B-9B0243FEF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716403-7D14-774D-47A0-BBA5941E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099"/>
          <a:stretch/>
        </p:blipFill>
        <p:spPr>
          <a:xfrm>
            <a:off x="134679" y="523009"/>
            <a:ext cx="8687631" cy="6087368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D0658297-740B-5092-093D-DD649FDE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22" y="49377"/>
            <a:ext cx="11017800" cy="655185"/>
          </a:xfrm>
        </p:spPr>
        <p:txBody>
          <a:bodyPr>
            <a:normAutofit fontScale="90000"/>
          </a:bodyPr>
          <a:lstStyle/>
          <a:p>
            <a:r>
              <a:rPr lang="en-CH" dirty="0"/>
              <a:t>Environmental initial state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3366BB-7E8C-E09B-6BD8-C836F6142453}"/>
              </a:ext>
            </a:extLst>
          </p:cNvPr>
          <p:cNvSpPr txBox="1"/>
          <p:nvPr/>
        </p:nvSpPr>
        <p:spPr>
          <a:xfrm>
            <a:off x="4311864" y="4555238"/>
            <a:ext cx="7745457" cy="229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lvl="1" indent="-380990" algn="just" defTabSz="12191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solidFill>
                  <a:srgbClr val="0C377B"/>
                </a:solidFill>
                <a:latin typeface="Arial"/>
              </a:rPr>
              <a:t>The environmental </a:t>
            </a:r>
            <a:r>
              <a:rPr lang="en-GB" sz="2133" b="1" dirty="0">
                <a:solidFill>
                  <a:srgbClr val="0C377B"/>
                </a:solidFill>
                <a:latin typeface="Arial"/>
              </a:rPr>
              <a:t>initial state analysis </a:t>
            </a:r>
            <a:r>
              <a:rPr lang="en-GB" sz="2133" dirty="0">
                <a:solidFill>
                  <a:srgbClr val="0C377B"/>
                </a:solidFill>
                <a:latin typeface="Arial"/>
              </a:rPr>
              <a:t>at the eight surface site locations (~600 ha covered) </a:t>
            </a:r>
            <a:r>
              <a:rPr lang="en-GB" sz="2133" b="1" dirty="0">
                <a:solidFill>
                  <a:srgbClr val="0C377B"/>
                </a:solidFill>
                <a:latin typeface="Arial"/>
              </a:rPr>
              <a:t>did not reveal principal showstoppers for the project</a:t>
            </a:r>
            <a:r>
              <a:rPr lang="en-GB" sz="2133" dirty="0">
                <a:solidFill>
                  <a:srgbClr val="0C377B"/>
                </a:solidFill>
                <a:latin typeface="Arial"/>
              </a:rPr>
              <a:t>. </a:t>
            </a:r>
          </a:p>
          <a:p>
            <a:pPr marL="380990" lvl="1" indent="-380990" algn="just" defTabSz="12191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133" b="1" dirty="0">
                <a:solidFill>
                  <a:srgbClr val="0C377B"/>
                </a:solidFill>
                <a:latin typeface="Arial"/>
              </a:rPr>
              <a:t>Basis for detailed optimisation of surface sites</a:t>
            </a:r>
            <a:r>
              <a:rPr lang="en-GB" sz="2133" dirty="0">
                <a:solidFill>
                  <a:srgbClr val="0C377B"/>
                </a:solidFill>
                <a:latin typeface="Arial"/>
              </a:rPr>
              <a:t>.</a:t>
            </a:r>
          </a:p>
          <a:p>
            <a:pPr marL="380990" lvl="1" indent="-380990" algn="just" defTabSz="12191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CH" sz="2133" b="1" dirty="0">
                <a:solidFill>
                  <a:srgbClr val="0C377B"/>
                </a:solidFill>
                <a:latin typeface="Arial"/>
              </a:rPr>
              <a:t>Reference</a:t>
            </a:r>
            <a:r>
              <a:rPr lang="en-CH" sz="2133" b="1" dirty="0">
                <a:solidFill>
                  <a:srgbClr val="0C377B"/>
                </a:solidFill>
                <a:latin typeface="Arial"/>
              </a:rPr>
              <a:t> for the</a:t>
            </a:r>
            <a:r>
              <a:rPr lang="fr-CH" sz="2133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CH" sz="2133" b="1" dirty="0">
                <a:solidFill>
                  <a:srgbClr val="0C377B"/>
                </a:solidFill>
                <a:latin typeface="Arial"/>
              </a:rPr>
              <a:t>environmental impact assessment</a:t>
            </a:r>
            <a:r>
              <a:rPr lang="en-CH" sz="2133" dirty="0">
                <a:solidFill>
                  <a:srgbClr val="0C377B"/>
                </a:solidFill>
                <a:latin typeface="Arial"/>
              </a:rPr>
              <a:t>.</a:t>
            </a:r>
            <a:endParaRPr lang="fr-CH" sz="2133" dirty="0">
              <a:solidFill>
                <a:srgbClr val="0C377B"/>
              </a:solidFill>
              <a:latin typeface="Arial"/>
            </a:endParaRPr>
          </a:p>
          <a:p>
            <a:pPr marL="380990" lvl="1" indent="-380990" algn="just" defTabSz="12191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CH" sz="2133" dirty="0">
                <a:solidFill>
                  <a:srgbClr val="0C377B"/>
                </a:solidFill>
                <a:latin typeface="Arial"/>
              </a:rPr>
              <a:t>Web-</a:t>
            </a:r>
            <a:r>
              <a:rPr lang="fr-CH" sz="2133" dirty="0" err="1">
                <a:solidFill>
                  <a:srgbClr val="0C377B"/>
                </a:solidFill>
                <a:latin typeface="Arial"/>
              </a:rPr>
              <a:t>based</a:t>
            </a:r>
            <a:r>
              <a:rPr lang="fr-CH" sz="2133" dirty="0">
                <a:solidFill>
                  <a:srgbClr val="0C377B"/>
                </a:solidFill>
                <a:latin typeface="Arial"/>
              </a:rPr>
              <a:t> report </a:t>
            </a:r>
            <a:r>
              <a:rPr lang="fr-CH" sz="2133" dirty="0" err="1">
                <a:solidFill>
                  <a:srgbClr val="0C377B"/>
                </a:solidFill>
                <a:latin typeface="Arial"/>
              </a:rPr>
              <a:t>will</a:t>
            </a:r>
            <a:r>
              <a:rPr lang="fr-CH" sz="2133" dirty="0">
                <a:solidFill>
                  <a:srgbClr val="0C377B"/>
                </a:solidFill>
                <a:latin typeface="Arial"/>
              </a:rPr>
              <a:t> </a:t>
            </a:r>
            <a:r>
              <a:rPr lang="fr-CH" sz="2133" dirty="0" err="1">
                <a:solidFill>
                  <a:srgbClr val="0C377B"/>
                </a:solidFill>
                <a:latin typeface="Arial"/>
              </a:rPr>
              <a:t>be</a:t>
            </a:r>
            <a:r>
              <a:rPr lang="fr-CH" sz="2133" dirty="0">
                <a:solidFill>
                  <a:srgbClr val="0C377B"/>
                </a:solidFill>
                <a:latin typeface="Arial"/>
              </a:rPr>
              <a:t> </a:t>
            </a:r>
            <a:r>
              <a:rPr lang="fr-CH" sz="2133" dirty="0" err="1">
                <a:solidFill>
                  <a:srgbClr val="0C377B"/>
                </a:solidFill>
                <a:latin typeface="Arial"/>
              </a:rPr>
              <a:t>available</a:t>
            </a:r>
            <a:r>
              <a:rPr lang="fr-CH" sz="2133" dirty="0">
                <a:solidFill>
                  <a:srgbClr val="0C377B"/>
                </a:solidFill>
                <a:latin typeface="Arial"/>
              </a:rPr>
              <a:t> end </a:t>
            </a:r>
            <a:r>
              <a:rPr lang="fr-CH" sz="2133" dirty="0" err="1">
                <a:solidFill>
                  <a:srgbClr val="0C377B"/>
                </a:solidFill>
                <a:latin typeface="Arial"/>
              </a:rPr>
              <a:t>September</a:t>
            </a:r>
            <a:r>
              <a:rPr lang="fr-CH" sz="2133" dirty="0">
                <a:solidFill>
                  <a:srgbClr val="0C377B"/>
                </a:solidFill>
                <a:latin typeface="Arial"/>
              </a:rPr>
              <a:t> 2025</a:t>
            </a:r>
            <a:endParaRPr lang="en-CH" sz="2133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81511-2338-690A-B2F5-91154E98B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127" y="704562"/>
            <a:ext cx="3018368" cy="3462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FDF74A-CABF-CD53-4253-806C6D3067DA}"/>
              </a:ext>
            </a:extLst>
          </p:cNvPr>
          <p:cNvSpPr txBox="1"/>
          <p:nvPr/>
        </p:nvSpPr>
        <p:spPr>
          <a:xfrm>
            <a:off x="8759127" y="267371"/>
            <a:ext cx="3398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dirty="0">
                <a:solidFill>
                  <a:srgbClr val="0C377B"/>
                </a:solidFill>
                <a:latin typeface="Calibri" panose="020F0502020204030204"/>
              </a:rPr>
              <a:t>Environmental information system </a:t>
            </a:r>
            <a:endParaRPr lang="fr-CH" sz="1600" dirty="0">
              <a:solidFill>
                <a:srgbClr val="0C377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85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99B3-2919-64C6-083D-915B9931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595A7AE-75FF-B058-087A-D8353EE5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70" y="197430"/>
            <a:ext cx="10920880" cy="536044"/>
          </a:xfrm>
        </p:spPr>
        <p:txBody>
          <a:bodyPr>
            <a:normAutofit fontScale="90000"/>
          </a:bodyPr>
          <a:lstStyle/>
          <a:p>
            <a:r>
              <a:rPr lang="en-US" dirty="0"/>
              <a:t>Territorial dialogue and public participation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ADE35F-EC25-3646-C0C6-9A518F41DDC7}"/>
              </a:ext>
            </a:extLst>
          </p:cNvPr>
          <p:cNvSpPr txBox="1"/>
          <p:nvPr/>
        </p:nvSpPr>
        <p:spPr>
          <a:xfrm>
            <a:off x="151071" y="757245"/>
            <a:ext cx="5583639" cy="1456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spcAft>
                <a:spcPts val="375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fr-FR" sz="2133" b="1" dirty="0">
                <a:solidFill>
                  <a:srgbClr val="0F124A"/>
                </a:solidFill>
              </a:rPr>
              <a:t>First cycle of public information meetings </a:t>
            </a:r>
            <a:r>
              <a:rPr lang="fr-FR" sz="2133" b="1" dirty="0" err="1">
                <a:solidFill>
                  <a:srgbClr val="0F124A"/>
                </a:solidFill>
              </a:rPr>
              <a:t>completed</a:t>
            </a:r>
            <a:r>
              <a:rPr lang="fr-FR" sz="2133" b="1" dirty="0">
                <a:solidFill>
                  <a:srgbClr val="0F124A"/>
                </a:solidFill>
              </a:rPr>
              <a:t> </a:t>
            </a:r>
            <a:r>
              <a:rPr lang="fr-FR" sz="2133" dirty="0">
                <a:solidFill>
                  <a:srgbClr val="0F124A"/>
                </a:solidFill>
              </a:rPr>
              <a:t>(April 2024 – March 2025)</a:t>
            </a:r>
          </a:p>
          <a:p>
            <a:r>
              <a:rPr lang="fr-FR" sz="2133" b="1" dirty="0">
                <a:solidFill>
                  <a:srgbClr val="0F124A"/>
                </a:solidFill>
              </a:rPr>
              <a:t>11 sessions </a:t>
            </a:r>
            <a:r>
              <a:rPr lang="fr-FR" sz="2133" b="1" dirty="0" err="1">
                <a:solidFill>
                  <a:srgbClr val="0F124A"/>
                </a:solidFill>
              </a:rPr>
              <a:t>reached</a:t>
            </a:r>
            <a:r>
              <a:rPr lang="fr-FR" sz="2133" b="1" dirty="0">
                <a:solidFill>
                  <a:srgbClr val="0F124A"/>
                </a:solidFill>
              </a:rPr>
              <a:t> over 1,500 people </a:t>
            </a:r>
            <a:r>
              <a:rPr lang="fr-FR" sz="2133" dirty="0">
                <a:solidFill>
                  <a:srgbClr val="0F124A"/>
                </a:solidFill>
              </a:rPr>
              <a:t>in France &amp; Switzerland </a:t>
            </a:r>
          </a:p>
        </p:txBody>
      </p:sp>
      <p:pic>
        <p:nvPicPr>
          <p:cNvPr id="62" name="Picture 61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68738D7E-6821-78B3-BE9B-1FB60DFF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7" y="2644678"/>
            <a:ext cx="3499461" cy="1968449"/>
          </a:xfrm>
          <a:prstGeom prst="rect">
            <a:avLst/>
          </a:prstGeom>
        </p:spPr>
      </p:pic>
      <p:pic>
        <p:nvPicPr>
          <p:cNvPr id="65" name="Image 6">
            <a:extLst>
              <a:ext uri="{FF2B5EF4-FFF2-40B4-BE49-F238E27FC236}">
                <a16:creationId xmlns:a16="http://schemas.microsoft.com/office/drawing/2014/main" id="{7EB67FE4-AB36-E67E-574F-8415289E1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757" y="5160309"/>
            <a:ext cx="1530537" cy="1530537"/>
          </a:xfrm>
          <a:prstGeom prst="rect">
            <a:avLst/>
          </a:prstGeom>
        </p:spPr>
      </p:pic>
      <p:sp>
        <p:nvSpPr>
          <p:cNvPr id="66" name="ZoneTexte 7">
            <a:extLst>
              <a:ext uri="{FF2B5EF4-FFF2-40B4-BE49-F238E27FC236}">
                <a16:creationId xmlns:a16="http://schemas.microsoft.com/office/drawing/2014/main" id="{E88A92DE-C980-21A1-F413-699140EBC57C}"/>
              </a:ext>
            </a:extLst>
          </p:cNvPr>
          <p:cNvSpPr txBox="1"/>
          <p:nvPr/>
        </p:nvSpPr>
        <p:spPr>
          <a:xfrm>
            <a:off x="4875258" y="4388005"/>
            <a:ext cx="15305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5519" hangingPunct="0"/>
            <a:r>
              <a:rPr lang="fr-FR" sz="1867" b="1" dirty="0">
                <a:solidFill>
                  <a:srgbClr val="000000"/>
                </a:solidFill>
                <a:latin typeface="Arial"/>
                <a:sym typeface="Helvetica Neue"/>
              </a:rPr>
              <a:t>Dialogue </a:t>
            </a:r>
          </a:p>
          <a:p>
            <a:pPr algn="ctr" defTabSz="1625519" hangingPunct="0"/>
            <a:r>
              <a:rPr lang="fr-FR" sz="1867" b="1" dirty="0" err="1">
                <a:solidFill>
                  <a:srgbClr val="000000"/>
                </a:solidFill>
                <a:latin typeface="Arial"/>
                <a:sym typeface="Helvetica Neue"/>
              </a:rPr>
              <a:t>Website</a:t>
            </a:r>
            <a:endParaRPr lang="fr-FR" sz="1867" b="1" dirty="0">
              <a:solidFill>
                <a:srgbClr val="000000"/>
              </a:solidFill>
              <a:latin typeface="Arial"/>
              <a:sym typeface="Helvetica Neue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E564558-64F3-65DF-312A-3D96D2692F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865"/>
          <a:stretch/>
        </p:blipFill>
        <p:spPr>
          <a:xfrm>
            <a:off x="9154218" y="941353"/>
            <a:ext cx="2886711" cy="2733587"/>
          </a:xfrm>
          <a:prstGeom prst="rect">
            <a:avLst/>
          </a:prstGeom>
        </p:spPr>
      </p:pic>
      <p:sp>
        <p:nvSpPr>
          <p:cNvPr id="73" name="ZoneTexte 9">
            <a:extLst>
              <a:ext uri="{FF2B5EF4-FFF2-40B4-BE49-F238E27FC236}">
                <a16:creationId xmlns:a16="http://schemas.microsoft.com/office/drawing/2014/main" id="{43EAC957-EDA9-E550-19D8-C1943A2B7B2D}"/>
              </a:ext>
            </a:extLst>
          </p:cNvPr>
          <p:cNvSpPr txBox="1"/>
          <p:nvPr/>
        </p:nvSpPr>
        <p:spPr>
          <a:xfrm>
            <a:off x="7458211" y="4935995"/>
            <a:ext cx="4702795" cy="1456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spcAft>
                <a:spcPts val="375"/>
              </a:spcAft>
              <a:defRPr sz="1600" b="1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r>
              <a:rPr lang="fr-FR" sz="2133" dirty="0" err="1">
                <a:solidFill>
                  <a:srgbClr val="0F124A"/>
                </a:solidFill>
              </a:rPr>
              <a:t>During</a:t>
            </a:r>
            <a:r>
              <a:rPr lang="fr-FR" sz="2133" dirty="0">
                <a:solidFill>
                  <a:srgbClr val="0F124A"/>
                </a:solidFill>
              </a:rPr>
              <a:t> 2026:</a:t>
            </a:r>
          </a:p>
          <a:p>
            <a:r>
              <a:rPr lang="fr-FR" sz="2133" dirty="0" err="1">
                <a:solidFill>
                  <a:srgbClr val="0F124A"/>
                </a:solidFill>
              </a:rPr>
              <a:t>Formal</a:t>
            </a:r>
            <a:r>
              <a:rPr lang="fr-FR" sz="2133" dirty="0">
                <a:solidFill>
                  <a:srgbClr val="0F124A"/>
                </a:solidFill>
              </a:rPr>
              <a:t> public participation </a:t>
            </a:r>
            <a:r>
              <a:rPr lang="fr-FR" sz="2133" b="0" dirty="0">
                <a:solidFill>
                  <a:srgbClr val="0F124A"/>
                </a:solidFill>
              </a:rPr>
              <a:t>process </a:t>
            </a:r>
            <a:r>
              <a:rPr lang="fr-FR" sz="2133" b="0" dirty="0" err="1">
                <a:solidFill>
                  <a:srgbClr val="0F124A"/>
                </a:solidFill>
              </a:rPr>
              <a:t>planned</a:t>
            </a:r>
            <a:r>
              <a:rPr lang="fr-FR" sz="2133" b="0" dirty="0">
                <a:solidFill>
                  <a:srgbClr val="0F124A"/>
                </a:solidFill>
              </a:rPr>
              <a:t> in France (</a:t>
            </a:r>
            <a:r>
              <a:rPr lang="fr-FR" sz="2133" b="0" dirty="0" err="1">
                <a:solidFill>
                  <a:srgbClr val="0F124A"/>
                </a:solidFill>
              </a:rPr>
              <a:t>Debat</a:t>
            </a:r>
            <a:r>
              <a:rPr lang="fr-FR" sz="2133" b="0" dirty="0">
                <a:solidFill>
                  <a:srgbClr val="0F124A"/>
                </a:solidFill>
              </a:rPr>
              <a:t> Public) and </a:t>
            </a:r>
            <a:r>
              <a:rPr lang="fr-FR" sz="2133" b="0" dirty="0" err="1">
                <a:solidFill>
                  <a:srgbClr val="0F124A"/>
                </a:solidFill>
              </a:rPr>
              <a:t>Switzerland</a:t>
            </a:r>
            <a:r>
              <a:rPr lang="fr-FR" sz="2133" b="0" dirty="0">
                <a:solidFill>
                  <a:srgbClr val="0F124A"/>
                </a:solidFill>
              </a:rPr>
              <a:t> (public concertation).</a:t>
            </a:r>
          </a:p>
        </p:txBody>
      </p:sp>
      <p:sp>
        <p:nvSpPr>
          <p:cNvPr id="76" name="ZoneTexte 7">
            <a:extLst>
              <a:ext uri="{FF2B5EF4-FFF2-40B4-BE49-F238E27FC236}">
                <a16:creationId xmlns:a16="http://schemas.microsoft.com/office/drawing/2014/main" id="{F900DA69-1077-5FD3-5516-BA89FCE74BE0}"/>
              </a:ext>
            </a:extLst>
          </p:cNvPr>
          <p:cNvSpPr txBox="1"/>
          <p:nvPr/>
        </p:nvSpPr>
        <p:spPr>
          <a:xfrm>
            <a:off x="5767011" y="941353"/>
            <a:ext cx="3500975" cy="3238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fr-FR" sz="2133" b="1" dirty="0" err="1">
                <a:solidFill>
                  <a:srgbClr val="0F124A"/>
                </a:solidFill>
                <a:latin typeface="Aptos" panose="020B0004020202020204" pitchFamily="34" charset="0"/>
              </a:rPr>
              <a:t>During</a:t>
            </a:r>
            <a:r>
              <a:rPr lang="fr-FR" sz="2133" b="1" dirty="0">
                <a:solidFill>
                  <a:srgbClr val="0F124A"/>
                </a:solidFill>
                <a:latin typeface="Aptos" panose="020B0004020202020204" pitchFamily="34" charset="0"/>
              </a:rPr>
              <a:t> 2025:</a:t>
            </a:r>
          </a:p>
          <a:p>
            <a:pPr>
              <a:spcAft>
                <a:spcPts val="500"/>
              </a:spcAft>
            </a:pP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Second cycle of </a:t>
            </a:r>
            <a:r>
              <a:rPr lang="fr-FR" sz="2133" b="1" dirty="0">
                <a:solidFill>
                  <a:srgbClr val="0F124A"/>
                </a:solidFill>
                <a:latin typeface="Aptos" panose="020B0004020202020204" pitchFamily="34" charset="0"/>
              </a:rPr>
              <a:t>public information meetings</a:t>
            </a: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fr-FR" sz="2133" b="1" dirty="0" err="1">
                <a:solidFill>
                  <a:srgbClr val="0F124A"/>
                </a:solidFill>
                <a:latin typeface="Aptos" panose="020B0004020202020204" pitchFamily="34" charset="0"/>
              </a:rPr>
              <a:t>Presence</a:t>
            </a:r>
            <a:r>
              <a:rPr lang="fr-FR" sz="2133" b="1" dirty="0">
                <a:solidFill>
                  <a:srgbClr val="0F124A"/>
                </a:solidFill>
                <a:latin typeface="Aptos" panose="020B0004020202020204" pitchFamily="34" charset="0"/>
              </a:rPr>
              <a:t> </a:t>
            </a:r>
            <a:r>
              <a:rPr lang="fr-FR" sz="2133" b="1" dirty="0" err="1">
                <a:solidFill>
                  <a:srgbClr val="0F124A"/>
                </a:solidFill>
                <a:latin typeface="Aptos" panose="020B0004020202020204" pitchFamily="34" charset="0"/>
              </a:rPr>
              <a:t>days</a:t>
            </a:r>
            <a:r>
              <a:rPr lang="fr-FR" sz="2133" b="1" dirty="0">
                <a:solidFill>
                  <a:srgbClr val="0F124A"/>
                </a:solidFill>
                <a:latin typeface="Aptos" panose="020B0004020202020204" pitchFamily="34" charset="0"/>
              </a:rPr>
              <a:t> </a:t>
            </a: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in </a:t>
            </a:r>
            <a:r>
              <a:rPr lang="fr-FR" sz="2133" dirty="0" err="1">
                <a:solidFill>
                  <a:srgbClr val="0F124A"/>
                </a:solidFill>
                <a:latin typeface="Aptos" panose="020B0004020202020204" pitchFamily="34" charset="0"/>
              </a:rPr>
              <a:t>municipalities</a:t>
            </a: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 </a:t>
            </a:r>
            <a:r>
              <a:rPr lang="fr-FR" sz="2133" dirty="0" err="1">
                <a:solidFill>
                  <a:srgbClr val="0F124A"/>
                </a:solidFill>
                <a:latin typeface="Aptos" panose="020B0004020202020204" pitchFamily="34" charset="0"/>
              </a:rPr>
              <a:t>affected</a:t>
            </a: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 by surface sites to enable discussion </a:t>
            </a:r>
            <a:r>
              <a:rPr lang="fr-FR" sz="2133" dirty="0" err="1">
                <a:solidFill>
                  <a:srgbClr val="0F124A"/>
                </a:solidFill>
                <a:latin typeface="Aptos" panose="020B0004020202020204" pitchFamily="34" charset="0"/>
              </a:rPr>
              <a:t>with</a:t>
            </a: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 habitants.</a:t>
            </a:r>
          </a:p>
          <a:p>
            <a:pPr>
              <a:spcAft>
                <a:spcPts val="500"/>
              </a:spcAft>
            </a:pP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Meetings </a:t>
            </a:r>
            <a:r>
              <a:rPr lang="fr-FR" sz="2133" dirty="0" err="1">
                <a:solidFill>
                  <a:srgbClr val="0F124A"/>
                </a:solidFill>
                <a:latin typeface="Aptos" panose="020B0004020202020204" pitchFamily="34" charset="0"/>
              </a:rPr>
              <a:t>with</a:t>
            </a: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 stakeholders of the </a:t>
            </a:r>
            <a:r>
              <a:rPr lang="fr-FR" sz="2133" dirty="0" err="1">
                <a:solidFill>
                  <a:srgbClr val="0F124A"/>
                </a:solidFill>
                <a:latin typeface="Aptos" panose="020B0004020202020204" pitchFamily="34" charset="0"/>
              </a:rPr>
              <a:t>territory</a:t>
            </a:r>
            <a:r>
              <a:rPr lang="fr-FR" sz="2133" dirty="0">
                <a:solidFill>
                  <a:srgbClr val="0F124A"/>
                </a:solidFill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2" name="Google Shape;121;p2" descr="Image">
            <a:extLst>
              <a:ext uri="{FF2B5EF4-FFF2-40B4-BE49-F238E27FC236}">
                <a16:creationId xmlns:a16="http://schemas.microsoft.com/office/drawing/2014/main" id="{A24FD0BA-2574-46AD-6E4B-B80EB867AD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887" b="9311"/>
          <a:stretch/>
        </p:blipFill>
        <p:spPr>
          <a:xfrm>
            <a:off x="281015" y="4734994"/>
            <a:ext cx="3499461" cy="1980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20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893A-E753-9D50-F985-5E4992AA0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54337F5-5356-C31F-C0D8-E488D07EEBF2}"/>
              </a:ext>
            </a:extLst>
          </p:cNvPr>
          <p:cNvSpPr txBox="1">
            <a:spLocks/>
          </p:cNvSpPr>
          <p:nvPr/>
        </p:nvSpPr>
        <p:spPr>
          <a:xfrm>
            <a:off x="3268946" y="3674495"/>
            <a:ext cx="2827055" cy="2964595"/>
          </a:xfrm>
          <a:prstGeom prst="rect">
            <a:avLst/>
          </a:prstGeom>
          <a:noFill/>
        </p:spPr>
        <p:txBody>
          <a:bodyPr vert="horz" lIns="121920" tIns="60960" rIns="121920" bIns="60960" rtlCol="0" anchor="t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170">
              <a:defRPr/>
            </a:pP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</a:rPr>
              <a:t>Road access </a:t>
            </a:r>
            <a:r>
              <a:rPr lang="en-GB" sz="2133" dirty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</a:rPr>
              <a:t>developed for all          8 surface sites</a:t>
            </a:r>
          </a:p>
          <a:p>
            <a:pPr algn="l" defTabSz="1219170">
              <a:spcBef>
                <a:spcPts val="800"/>
              </a:spcBef>
              <a:defRPr/>
            </a:pPr>
            <a:r>
              <a:rPr lang="en-GB" sz="2133" dirty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</a:rPr>
              <a:t>Four possible highway connections defined</a:t>
            </a:r>
          </a:p>
          <a:p>
            <a:pPr algn="l" defTabSz="1219170">
              <a:spcBef>
                <a:spcPts val="800"/>
              </a:spcBef>
              <a:defRPr/>
            </a:pPr>
            <a:r>
              <a:rPr lang="en-GB" sz="2133" dirty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</a:rPr>
              <a:t>Less than 4 km of new roads required</a:t>
            </a:r>
            <a:endParaRPr lang="en-US" sz="2133" dirty="0">
              <a:solidFill>
                <a:schemeClr val="tx1">
                  <a:lumMod val="90000"/>
                  <a:lumOff val="10000"/>
                </a:schemeClr>
              </a:solidFill>
              <a:latin typeface="Arial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123F161-1877-58E8-A6F0-14F133EB8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37" y="232625"/>
            <a:ext cx="11877196" cy="536044"/>
          </a:xfrm>
        </p:spPr>
        <p:txBody>
          <a:bodyPr>
            <a:normAutofit fontScale="90000"/>
          </a:bodyPr>
          <a:lstStyle/>
          <a:p>
            <a:pPr defTabSz="914377">
              <a:defRPr/>
            </a:pPr>
            <a:r>
              <a:rPr lang="en-GB" sz="3733" kern="0" dirty="0">
                <a:latin typeface="Calibri" panose="020F0502020204030204" pitchFamily="34" charset="0"/>
                <a:cs typeface="Calibri" panose="020F0502020204030204" pitchFamily="34" charset="0"/>
              </a:rPr>
              <a:t>Resource needs &amp; connections to regional infrastructure</a:t>
            </a:r>
            <a:endParaRPr lang="en-US" sz="3733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AD85E9C-4741-E19C-055D-BC78EED7B53D}"/>
              </a:ext>
            </a:extLst>
          </p:cNvPr>
          <p:cNvSpPr txBox="1">
            <a:spLocks/>
          </p:cNvSpPr>
          <p:nvPr/>
        </p:nvSpPr>
        <p:spPr>
          <a:xfrm>
            <a:off x="243077" y="893120"/>
            <a:ext cx="9325108" cy="1522947"/>
          </a:xfrm>
          <a:prstGeom prst="rect">
            <a:avLst/>
          </a:prstGeom>
          <a:noFill/>
        </p:spPr>
        <p:txBody>
          <a:bodyPr vert="horz" lIns="121920" tIns="60960" rIns="121920" bIns="60960" rtlCol="0" anchor="t" anchorCtr="0">
            <a:noAutofit/>
          </a:bodyPr>
          <a:lstStyle>
            <a:defPPr>
              <a:defRPr lang="de-DE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spcBef>
                <a:spcPts val="533"/>
              </a:spcBef>
            </a:pPr>
            <a:r>
              <a:rPr lang="en-US" sz="2133" dirty="0"/>
              <a:t>Electricity consumption 1.1 – 1.8 TWh/year </a:t>
            </a:r>
          </a:p>
          <a:p>
            <a:pPr>
              <a:spcBef>
                <a:spcPts val="533"/>
              </a:spcBef>
            </a:pPr>
            <a:r>
              <a:rPr lang="en-US" sz="2133" b="0" dirty="0"/>
              <a:t>Three supply points</a:t>
            </a:r>
          </a:p>
          <a:p>
            <a:pPr>
              <a:spcBef>
                <a:spcPts val="533"/>
              </a:spcBef>
            </a:pPr>
            <a:r>
              <a:rPr lang="en-US" sz="2133" b="0" dirty="0"/>
              <a:t>- Two new substations from existing HV grid</a:t>
            </a:r>
          </a:p>
          <a:p>
            <a:pPr>
              <a:spcBef>
                <a:spcPts val="533"/>
              </a:spcBef>
            </a:pPr>
            <a:r>
              <a:rPr lang="en-US" sz="2133" b="0" dirty="0"/>
              <a:t>- Reuse of present CERN station</a:t>
            </a:r>
            <a:endParaRPr lang="fr-CH" sz="2133" b="0" dirty="0"/>
          </a:p>
          <a:p>
            <a:pPr>
              <a:spcBef>
                <a:spcPts val="533"/>
              </a:spcBef>
            </a:pPr>
            <a:r>
              <a:rPr lang="fr-FR" sz="2133" b="0" dirty="0"/>
              <a:t>Feasibility </a:t>
            </a:r>
            <a:r>
              <a:rPr lang="fr-FR" sz="2133" b="0" dirty="0" err="1"/>
              <a:t>confirmed</a:t>
            </a:r>
            <a:r>
              <a:rPr lang="fr-FR" sz="2133" b="0" dirty="0"/>
              <a:t> </a:t>
            </a:r>
            <a:r>
              <a:rPr lang="fr-FR" sz="2133" b="0" dirty="0" err="1"/>
              <a:t>with</a:t>
            </a:r>
            <a:r>
              <a:rPr lang="fr-FR" sz="2133" b="0" dirty="0"/>
              <a:t> RTE (FR </a:t>
            </a:r>
            <a:r>
              <a:rPr lang="fr-FR" sz="2133" b="0" dirty="0" err="1"/>
              <a:t>operator</a:t>
            </a:r>
            <a:r>
              <a:rPr lang="fr-FR" sz="2133" b="0" dirty="0"/>
              <a:t>)</a:t>
            </a:r>
          </a:p>
          <a:p>
            <a:pPr>
              <a:spcBef>
                <a:spcPts val="533"/>
              </a:spcBef>
            </a:pPr>
            <a:endParaRPr lang="en-US" sz="2133" dirty="0"/>
          </a:p>
          <a:p>
            <a:pPr>
              <a:spcBef>
                <a:spcPts val="533"/>
              </a:spcBef>
            </a:pPr>
            <a:endParaRPr lang="en-US" sz="21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6E877-8062-1BDA-6770-1595ECD49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9" b="2676"/>
          <a:stretch/>
        </p:blipFill>
        <p:spPr>
          <a:xfrm>
            <a:off x="5828233" y="1239616"/>
            <a:ext cx="2136219" cy="1943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6D5C4E-33C0-2961-5D27-382901812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1" t="12160" r="15800" b="2459"/>
          <a:stretch/>
        </p:blipFill>
        <p:spPr>
          <a:xfrm>
            <a:off x="7964452" y="1049236"/>
            <a:ext cx="4227549" cy="288206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C172B16-8881-9047-6648-EE90DB56AEBD}"/>
              </a:ext>
            </a:extLst>
          </p:cNvPr>
          <p:cNvSpPr txBox="1">
            <a:spLocks/>
          </p:cNvSpPr>
          <p:nvPr/>
        </p:nvSpPr>
        <p:spPr>
          <a:xfrm>
            <a:off x="6505937" y="4337153"/>
            <a:ext cx="3347600" cy="2301937"/>
          </a:xfrm>
          <a:prstGeom prst="rect">
            <a:avLst/>
          </a:prstGeom>
          <a:noFill/>
        </p:spPr>
        <p:txBody>
          <a:bodyPr vert="horz" lIns="121920" tIns="60960" rIns="121920" bIns="60960" rtlCol="0" anchor="t" anchorCtr="0">
            <a:noAutofit/>
          </a:bodyPr>
          <a:lstStyle>
            <a:defPPr>
              <a:defRPr lang="de-DE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spcBef>
                <a:spcPts val="800"/>
              </a:spcBef>
            </a:pPr>
            <a:r>
              <a:rPr lang="en-US" sz="2133" dirty="0"/>
              <a:t>Raw water need:</a:t>
            </a:r>
          </a:p>
          <a:p>
            <a:pPr>
              <a:spcBef>
                <a:spcPts val="800"/>
              </a:spcBef>
            </a:pPr>
            <a:r>
              <a:rPr lang="en-US" sz="2133" b="0" dirty="0"/>
              <a:t>1 – 3 million m</a:t>
            </a:r>
            <a:r>
              <a:rPr lang="en-US" sz="2133" b="0" baseline="30000" dirty="0"/>
              <a:t>3</a:t>
            </a:r>
            <a:r>
              <a:rPr lang="en-US" sz="2133" b="0" dirty="0"/>
              <a:t>/year</a:t>
            </a:r>
          </a:p>
          <a:p>
            <a:pPr>
              <a:spcBef>
                <a:spcPts val="800"/>
              </a:spcBef>
            </a:pPr>
            <a:r>
              <a:rPr lang="en-US" sz="2133" b="0" dirty="0"/>
              <a:t>Water supply from lake Geneva via existing SIG supply to CERN</a:t>
            </a:r>
          </a:p>
          <a:p>
            <a:pPr>
              <a:spcBef>
                <a:spcPts val="800"/>
              </a:spcBef>
            </a:pPr>
            <a:r>
              <a:rPr lang="en-US" sz="2133" b="0" dirty="0"/>
              <a:t>Distribution via tunnel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F3CBF9-182A-9FAB-CE12-0EB7AC791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" y="3414677"/>
            <a:ext cx="3164435" cy="34554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E9AA8-15F3-78DD-1741-1897A0A6B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185" y="3947409"/>
            <a:ext cx="2603848" cy="28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6B6305EF-5871-AD4C-A84D-1DC5B4D85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129898"/>
            <a:ext cx="385972" cy="22676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67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7F471F7-5E91-8955-A55D-CD8206ACB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24" y="138893"/>
            <a:ext cx="12381653" cy="931771"/>
          </a:xfrm>
        </p:spPr>
        <p:txBody>
          <a:bodyPr/>
          <a:lstStyle/>
          <a:p>
            <a:r>
              <a:rPr lang="en-US" sz="3733" dirty="0"/>
              <a:t>Optimum placement of FCC tunnel and geology</a:t>
            </a:r>
            <a:endParaRPr lang="en-GB" sz="373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46134-5EF0-8F0E-6A55-AA7D3BA6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5" y="1192477"/>
            <a:ext cx="12192000" cy="26708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11B2A6-A6C0-C795-890C-895D82F1D4FC}"/>
              </a:ext>
            </a:extLst>
          </p:cNvPr>
          <p:cNvCxnSpPr>
            <a:cxnSpLocks/>
          </p:cNvCxnSpPr>
          <p:nvPr/>
        </p:nvCxnSpPr>
        <p:spPr>
          <a:xfrm flipH="1" flipV="1">
            <a:off x="1391478" y="3107822"/>
            <a:ext cx="192021" cy="60777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02BD40-346D-1E56-7559-4904E7CEDBC0}"/>
              </a:ext>
            </a:extLst>
          </p:cNvPr>
          <p:cNvSpPr txBox="1"/>
          <p:nvPr/>
        </p:nvSpPr>
        <p:spPr>
          <a:xfrm>
            <a:off x="1556883" y="3715595"/>
            <a:ext cx="211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FCC passes below Lake Geneva moraines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1787C6-BF4D-CBCD-CB85-CC7CF3269863}"/>
              </a:ext>
            </a:extLst>
          </p:cNvPr>
          <p:cNvCxnSpPr>
            <a:cxnSpLocks/>
          </p:cNvCxnSpPr>
          <p:nvPr/>
        </p:nvCxnSpPr>
        <p:spPr>
          <a:xfrm flipV="1">
            <a:off x="9471484" y="3059970"/>
            <a:ext cx="848984" cy="8482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372572-9525-30BE-05B9-798F6DD6196C}"/>
              </a:ext>
            </a:extLst>
          </p:cNvPr>
          <p:cNvSpPr txBox="1"/>
          <p:nvPr/>
        </p:nvSpPr>
        <p:spPr>
          <a:xfrm>
            <a:off x="7359251" y="3566981"/>
            <a:ext cx="2112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54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FCC above limestone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A366D5-B828-0C8F-2450-F96D03F6974C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4751851" y="1637239"/>
            <a:ext cx="288032" cy="124521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7EF98C-FD59-D4DF-8AA1-508279B7EE74}"/>
              </a:ext>
            </a:extLst>
          </p:cNvPr>
          <p:cNvSpPr txBox="1"/>
          <p:nvPr/>
        </p:nvSpPr>
        <p:spPr>
          <a:xfrm>
            <a:off x="5039883" y="1221740"/>
            <a:ext cx="211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FCC inclined at 0.5% gradient to minimise depth of point F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F1560A-C201-BBC4-F1D9-6A1D3808C3BE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894577" y="1510782"/>
            <a:ext cx="545571" cy="116791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4D63D89-C282-719E-A82F-7B7DD3870F36}"/>
              </a:ext>
            </a:extLst>
          </p:cNvPr>
          <p:cNvSpPr txBox="1"/>
          <p:nvPr/>
        </p:nvSpPr>
        <p:spPr>
          <a:xfrm>
            <a:off x="7440148" y="1218394"/>
            <a:ext cx="222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Limestone unavoidable between G-H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65E4C3-5855-00A7-5352-348A241894F7}"/>
              </a:ext>
            </a:extLst>
          </p:cNvPr>
          <p:cNvSpPr txBox="1"/>
          <p:nvPr/>
        </p:nvSpPr>
        <p:spPr>
          <a:xfrm>
            <a:off x="31574" y="4390550"/>
            <a:ext cx="12143657" cy="243444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457189" lvl="1" defTabSz="914377"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Tunneling mainly in molasse layer (soft rock), well suited for fast, low-risk TBM construction.</a:t>
            </a:r>
          </a:p>
          <a:p>
            <a:pPr marL="457189" lvl="1" defTabSz="914377">
              <a:defRPr/>
            </a:pPr>
            <a:endParaRPr lang="en-US" sz="1051" b="1" dirty="0">
              <a:solidFill>
                <a:srgbClr val="0C377B"/>
              </a:solidFill>
              <a:latin typeface="Arial"/>
            </a:endParaRPr>
          </a:p>
          <a:p>
            <a:pPr marL="457189" lvl="1" defTabSz="914377"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6 million m</a:t>
            </a:r>
            <a:r>
              <a:rPr lang="en-US" sz="2000" b="1" baseline="30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excavated volume </a:t>
            </a:r>
            <a:r>
              <a:rPr lang="en-US" sz="2000" b="1" dirty="0">
                <a:solidFill>
                  <a:srgbClr val="0C377B"/>
                </a:solidFill>
                <a:latin typeface="Arial"/>
                <a:sym typeface="Wingdings" panose="05000000000000000000" pitchFamily="2" charset="2"/>
              </a:rPr>
              <a:t> 8.5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million m</a:t>
            </a:r>
            <a:r>
              <a:rPr lang="en-US" sz="2000" b="1" baseline="30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excavation material on surface</a:t>
            </a:r>
          </a:p>
          <a:p>
            <a:pPr marL="457189" lvl="1" defTabSz="914377">
              <a:defRPr/>
            </a:pPr>
            <a:endParaRPr lang="en-US" sz="1051" b="1" dirty="0">
              <a:solidFill>
                <a:srgbClr val="0C377B"/>
              </a:solidFill>
              <a:latin typeface="Arial"/>
            </a:endParaRPr>
          </a:p>
          <a:p>
            <a:pPr marL="457189" lvl="1" defTabSz="914377"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CE Designs of all underground structures developed</a:t>
            </a:r>
          </a:p>
          <a:p>
            <a:pPr marL="457189" lvl="1" defTabSz="914377">
              <a:defRPr/>
            </a:pPr>
            <a:endParaRPr lang="en-US" sz="1067" b="1" dirty="0">
              <a:solidFill>
                <a:srgbClr val="0C377B"/>
              </a:solidFill>
              <a:latin typeface="Arial"/>
            </a:endParaRPr>
          </a:p>
          <a:p>
            <a:pPr marL="457189" lvl="1" defTabSz="914377"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Average shaft depths ~240 m</a:t>
            </a:r>
          </a:p>
          <a:p>
            <a:pPr marL="457189" lvl="1" defTabSz="914377">
              <a:defRPr/>
            </a:pPr>
            <a:endParaRPr lang="en-US" sz="1051" b="1" dirty="0">
              <a:solidFill>
                <a:srgbClr val="0C377B"/>
              </a:solidFill>
              <a:latin typeface="Arial"/>
            </a:endParaRPr>
          </a:p>
          <a:p>
            <a:pPr marL="457189" lvl="1" defTabSz="914377"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To fix the vertical position of the tunnel, interfaces between geological layers have to be known</a:t>
            </a:r>
          </a:p>
          <a:p>
            <a:pPr marL="457189" lvl="1" defTabSz="914377">
              <a:defRPr/>
            </a:pPr>
            <a:endParaRPr lang="en-US" sz="1000" b="1" dirty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1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0243436-B93D-CBFE-0255-69A68ECF9DEA}"/>
              </a:ext>
            </a:extLst>
          </p:cNvPr>
          <p:cNvSpPr txBox="1">
            <a:spLocks/>
          </p:cNvSpPr>
          <p:nvPr/>
        </p:nvSpPr>
        <p:spPr>
          <a:xfrm>
            <a:off x="65948" y="874877"/>
            <a:ext cx="6656809" cy="139329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133" dirty="0" err="1"/>
              <a:t>Develop</a:t>
            </a:r>
            <a:r>
              <a:rPr lang="fr-CH" sz="2133" dirty="0"/>
              <a:t> a </a:t>
            </a:r>
            <a:r>
              <a:rPr lang="fr-CH" sz="2133" dirty="0" err="1"/>
              <a:t>quality-managed</a:t>
            </a:r>
            <a:r>
              <a:rPr lang="fr-CH" sz="2133" dirty="0"/>
              <a:t> </a:t>
            </a:r>
            <a:r>
              <a:rPr lang="fr-CH" sz="2133" dirty="0" err="1"/>
              <a:t>processes</a:t>
            </a:r>
            <a:r>
              <a:rPr lang="fr-CH" sz="2133" dirty="0"/>
              <a:t> to </a:t>
            </a:r>
            <a:r>
              <a:rPr lang="fr-CH" sz="2133" dirty="0" err="1"/>
              <a:t>transform</a:t>
            </a:r>
            <a:r>
              <a:rPr lang="fr-CH" sz="2133" dirty="0"/>
              <a:t> </a:t>
            </a:r>
            <a:r>
              <a:rPr lang="fr-CH" sz="2133" dirty="0" err="1"/>
              <a:t>excavated</a:t>
            </a:r>
            <a:r>
              <a:rPr lang="fr-CH" sz="2133" dirty="0"/>
              <a:t> </a:t>
            </a:r>
            <a:r>
              <a:rPr lang="fr-CH" sz="2133" dirty="0" err="1"/>
              <a:t>materials</a:t>
            </a:r>
            <a:r>
              <a:rPr lang="fr-CH" sz="2133" dirty="0"/>
              <a:t> </a:t>
            </a:r>
            <a:r>
              <a:rPr lang="fr-CH" sz="2133" dirty="0" err="1"/>
              <a:t>into</a:t>
            </a:r>
            <a:r>
              <a:rPr lang="fr-CH" sz="2133" dirty="0"/>
              <a:t> fertile </a:t>
            </a:r>
            <a:r>
              <a:rPr lang="fr-CH" sz="2133" dirty="0" err="1"/>
              <a:t>soil</a:t>
            </a:r>
            <a:endParaRPr lang="fr-CH" sz="2133" dirty="0"/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33" dirty="0"/>
              <a:t>Permit reuse in </a:t>
            </a:r>
            <a:r>
              <a:rPr lang="en-US" sz="2133" dirty="0" err="1"/>
              <a:t>renaturalisation</a:t>
            </a:r>
            <a:r>
              <a:rPr lang="en-US" sz="2133" dirty="0"/>
              <a:t>, agriculture, etc.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133" dirty="0"/>
              <a:t>Additives as compost etc. in </a:t>
            </a:r>
            <a:r>
              <a:rPr lang="fr-CH" sz="2133" dirty="0" err="1"/>
              <a:t>various</a:t>
            </a:r>
            <a:r>
              <a:rPr lang="fr-CH" sz="2133" dirty="0"/>
              <a:t> mixtures</a:t>
            </a:r>
            <a:r>
              <a:rPr lang="en-US" sz="2133" dirty="0"/>
              <a:t> 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133" dirty="0"/>
              <a:t>Location: 1 ha </a:t>
            </a:r>
            <a:r>
              <a:rPr lang="fr-CH" sz="2133" dirty="0" err="1"/>
              <a:t>field</a:t>
            </a:r>
            <a:r>
              <a:rPr lang="fr-CH" sz="2133" dirty="0"/>
              <a:t>, LHC P5 CMS Cessy (FR)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133" dirty="0"/>
              <a:t>Applicable to </a:t>
            </a:r>
            <a:r>
              <a:rPr lang="fr-CH" sz="2133" dirty="0" err="1"/>
              <a:t>entire</a:t>
            </a:r>
            <a:r>
              <a:rPr lang="fr-CH" sz="2133" dirty="0"/>
              <a:t> alpine molasse </a:t>
            </a:r>
            <a:r>
              <a:rPr lang="fr-CH" sz="2133" dirty="0" err="1"/>
              <a:t>region</a:t>
            </a:r>
            <a:r>
              <a:rPr lang="fr-CH" sz="2133" dirty="0"/>
              <a:t>!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H" sz="2133" dirty="0"/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H" sz="2133" dirty="0"/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2133" dirty="0"/>
              <a:t> 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H" sz="2133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D14126F7-FFFE-5014-04B9-50FBEF03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73" y="206731"/>
            <a:ext cx="11344528" cy="579188"/>
          </a:xfrm>
        </p:spPr>
        <p:txBody>
          <a:bodyPr>
            <a:normAutofit fontScale="90000"/>
          </a:bodyPr>
          <a:lstStyle/>
          <a:p>
            <a:r>
              <a:rPr lang="fr-CH" sz="3733" dirty="0" err="1"/>
              <a:t>Reuse</a:t>
            </a:r>
            <a:r>
              <a:rPr lang="fr-CH" sz="3733" dirty="0"/>
              <a:t> of </a:t>
            </a:r>
            <a:r>
              <a:rPr lang="fr-CH" sz="3733" dirty="0" err="1"/>
              <a:t>excavated</a:t>
            </a:r>
            <a:r>
              <a:rPr lang="fr-CH" sz="3733" dirty="0"/>
              <a:t> </a:t>
            </a:r>
            <a:r>
              <a:rPr lang="fr-CH" sz="3733" dirty="0" err="1"/>
              <a:t>materials</a:t>
            </a:r>
            <a:r>
              <a:rPr lang="fr-CH" sz="3733" dirty="0"/>
              <a:t>: </a:t>
            </a:r>
            <a:r>
              <a:rPr lang="fr-CH" sz="3733" dirty="0" err="1"/>
              <a:t>OpenSkyLab</a:t>
            </a:r>
            <a:r>
              <a:rPr lang="fr-CH" sz="3733" dirty="0"/>
              <a:t> </a:t>
            </a:r>
            <a:r>
              <a:rPr lang="fr-CH" sz="3733" dirty="0" err="1"/>
              <a:t>project</a:t>
            </a:r>
            <a:endParaRPr lang="en-CH" sz="3733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64E53F-45EA-F72A-1533-44D9BF33E199}"/>
              </a:ext>
            </a:extLst>
          </p:cNvPr>
          <p:cNvGrpSpPr/>
          <p:nvPr/>
        </p:nvGrpSpPr>
        <p:grpSpPr>
          <a:xfrm>
            <a:off x="418592" y="6304233"/>
            <a:ext cx="11177653" cy="661640"/>
            <a:chOff x="120575" y="1046918"/>
            <a:chExt cx="8744758" cy="51672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61E6CC5-A775-D6C5-F6E0-8F3D93D53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6527" y="1099598"/>
              <a:ext cx="1211429" cy="331271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3F2616E-3DF2-D884-BA04-312BE5FF0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2594" y="1046918"/>
              <a:ext cx="447395" cy="427237"/>
            </a:xfrm>
            <a:prstGeom prst="rect">
              <a:avLst/>
            </a:prstGeom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F14A8BC-B3A7-60EE-134D-D1FD7CFA7480}"/>
                </a:ext>
              </a:extLst>
            </p:cNvPr>
            <p:cNvGrpSpPr/>
            <p:nvPr/>
          </p:nvGrpSpPr>
          <p:grpSpPr>
            <a:xfrm>
              <a:off x="120575" y="1057463"/>
              <a:ext cx="8744758" cy="506175"/>
              <a:chOff x="120575" y="1057463"/>
              <a:chExt cx="8744758" cy="506175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23ECCE45-7630-33CA-2A40-FE52B0C5A70D}"/>
                  </a:ext>
                </a:extLst>
              </p:cNvPr>
              <p:cNvGrpSpPr/>
              <p:nvPr/>
            </p:nvGrpSpPr>
            <p:grpSpPr>
              <a:xfrm>
                <a:off x="120575" y="1079651"/>
                <a:ext cx="6580095" cy="349620"/>
                <a:chOff x="120575" y="1079651"/>
                <a:chExt cx="6580095" cy="349620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61F74558-A845-6730-B5F2-338E670263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0575" y="1091218"/>
                  <a:ext cx="1081488" cy="326486"/>
                </a:xfrm>
                <a:prstGeom prst="rect">
                  <a:avLst/>
                </a:prstGeom>
              </p:spPr>
            </p:pic>
            <p:pic>
              <p:nvPicPr>
                <p:cNvPr id="72" name="Graphic 71">
                  <a:extLst>
                    <a:ext uri="{FF2B5EF4-FFF2-40B4-BE49-F238E27FC236}">
                      <a16:creationId xmlns:a16="http://schemas.microsoft.com/office/drawing/2014/main" id="{B1CB552A-C53D-B140-DB0E-E36BC86A78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6804" y="1080150"/>
                  <a:ext cx="686516" cy="348620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069351CC-C6FB-75EE-238C-C4E8CDA60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97226" y="1085152"/>
                  <a:ext cx="803444" cy="338616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B6CA8955-C5B7-F9C5-334A-CFD31F5222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81114" y="1079651"/>
                  <a:ext cx="957120" cy="349620"/>
                </a:xfrm>
                <a:prstGeom prst="rect">
                  <a:avLst/>
                </a:prstGeom>
              </p:spPr>
            </p:pic>
          </p:grp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6D47DC9-8CDA-FFA1-8426-BD1FCF7B7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20272" y="1115666"/>
                <a:ext cx="957227" cy="299133"/>
              </a:xfrm>
              <a:prstGeom prst="rect">
                <a:avLst/>
              </a:prstGeom>
            </p:spPr>
          </p:pic>
          <p:pic>
            <p:nvPicPr>
              <p:cNvPr id="70" name="Picture 69" descr="A red and black logo&#10;&#10;AI-generated content may be incorrect.">
                <a:extLst>
                  <a:ext uri="{FF2B5EF4-FFF2-40B4-BE49-F238E27FC236}">
                    <a16:creationId xmlns:a16="http://schemas.microsoft.com/office/drawing/2014/main" id="{706E8889-BCB0-9D76-7D37-FC85679CA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6070" y="1057463"/>
                <a:ext cx="759263" cy="506175"/>
              </a:xfrm>
              <a:prstGeom prst="rect">
                <a:avLst/>
              </a:prstGeom>
            </p:spPr>
          </p:pic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A90DDBC5-7C29-642B-6FE3-0AB5AB5215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37271" y="454799"/>
            <a:ext cx="792339" cy="1058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4DD6E-8296-7C7C-413F-54559FEB6F77}"/>
              </a:ext>
            </a:extLst>
          </p:cNvPr>
          <p:cNvSpPr txBox="1"/>
          <p:nvPr/>
        </p:nvSpPr>
        <p:spPr>
          <a:xfrm>
            <a:off x="34146" y="3750427"/>
            <a:ext cx="3783577" cy="1730602"/>
          </a:xfrm>
          <a:prstGeom prst="rect">
            <a:avLst/>
          </a:prstGeom>
          <a:solidFill>
            <a:schemeClr val="accent4">
              <a:lumMod val="75000"/>
              <a:alpha val="70000"/>
            </a:schemeClr>
          </a:solidFill>
        </p:spPr>
        <p:txBody>
          <a:bodyPr wrap="square" rIns="0">
            <a:spAutoFit/>
          </a:bodyPr>
          <a:lstStyle/>
          <a:p>
            <a:pPr defTabSz="914377">
              <a:lnSpc>
                <a:spcPts val="2600"/>
              </a:lnSpc>
              <a:defRPr/>
            </a:pPr>
            <a:r>
              <a:rPr lang="en-GB" sz="1867" u="sng" dirty="0">
                <a:solidFill>
                  <a:schemeClr val="bg1"/>
                </a:solidFill>
                <a:latin typeface="Arial"/>
              </a:rPr>
              <a:t>Estimate of reuse quantities: </a:t>
            </a:r>
            <a:r>
              <a:rPr lang="en-GB" sz="1867" dirty="0">
                <a:solidFill>
                  <a:schemeClr val="bg1"/>
                </a:solidFill>
                <a:latin typeface="Arial"/>
              </a:rPr>
              <a:t>	</a:t>
            </a:r>
          </a:p>
          <a:p>
            <a:pPr defTabSz="914377">
              <a:lnSpc>
                <a:spcPts val="2600"/>
              </a:lnSpc>
              <a:defRPr/>
            </a:pPr>
            <a:r>
              <a:rPr lang="en-GB" sz="1867" dirty="0">
                <a:solidFill>
                  <a:schemeClr val="bg1"/>
                </a:solidFill>
                <a:latin typeface="Arial"/>
              </a:rPr>
              <a:t>40% refill of quarries (∼ 7.5 Mt)	</a:t>
            </a:r>
          </a:p>
          <a:p>
            <a:pPr defTabSz="914377">
              <a:lnSpc>
                <a:spcPts val="2600"/>
              </a:lnSpc>
              <a:defRPr/>
            </a:pPr>
            <a:r>
              <a:rPr lang="en-GB" sz="1867" b="1" dirty="0">
                <a:solidFill>
                  <a:schemeClr val="bg1"/>
                </a:solidFill>
                <a:latin typeface="Arial"/>
              </a:rPr>
              <a:t>25% reconstituted soil (∼ 4 Mt)</a:t>
            </a:r>
          </a:p>
          <a:p>
            <a:pPr defTabSz="914377">
              <a:lnSpc>
                <a:spcPts val="2600"/>
              </a:lnSpc>
              <a:defRPr/>
            </a:pPr>
            <a:r>
              <a:rPr lang="en-GB" sz="1867" dirty="0">
                <a:solidFill>
                  <a:schemeClr val="bg1"/>
                </a:solidFill>
                <a:latin typeface="Arial"/>
              </a:rPr>
              <a:t>30% deposit (∼ 5 Mt)		</a:t>
            </a:r>
          </a:p>
          <a:p>
            <a:pPr defTabSz="914377">
              <a:lnSpc>
                <a:spcPts val="2600"/>
              </a:lnSpc>
              <a:defRPr/>
            </a:pPr>
            <a:r>
              <a:rPr lang="en-GB" sz="1867" dirty="0">
                <a:solidFill>
                  <a:schemeClr val="bg1"/>
                </a:solidFill>
                <a:latin typeface="Arial"/>
              </a:rPr>
              <a:t>5% other reuse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ECC58-A7FA-E151-16DB-176334E994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1495" y="1551359"/>
            <a:ext cx="8640813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1CBEE-2963-3B89-2AA3-F3777B23C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3981B60-48AE-B412-00FF-41864FF7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76" y="252599"/>
            <a:ext cx="11666405" cy="536044"/>
          </a:xfrm>
        </p:spPr>
        <p:txBody>
          <a:bodyPr>
            <a:normAutofit fontScale="90000"/>
          </a:bodyPr>
          <a:lstStyle/>
          <a:p>
            <a:r>
              <a:rPr lang="en-US" sz="3733" dirty="0"/>
              <a:t>FCC – main tunnel integration – 5.5 m inner diameter</a:t>
            </a:r>
          </a:p>
        </p:txBody>
      </p:sp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26A05BA2-5CF2-9F2D-1B71-C6AFF129F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2" t="4560" r="27651" b="7835"/>
          <a:stretch/>
        </p:blipFill>
        <p:spPr>
          <a:xfrm>
            <a:off x="8445133" y="1434643"/>
            <a:ext cx="3712548" cy="4314152"/>
          </a:xfrm>
          <a:prstGeom prst="rect">
            <a:avLst/>
          </a:prstGeom>
        </p:spPr>
      </p:pic>
      <p:pic>
        <p:nvPicPr>
          <p:cNvPr id="9" name="Picture 8" descr="A blue and white diagram of a machine&#10;&#10;AI-generated content may be incorrect.">
            <a:extLst>
              <a:ext uri="{FF2B5EF4-FFF2-40B4-BE49-F238E27FC236}">
                <a16:creationId xmlns:a16="http://schemas.microsoft.com/office/drawing/2014/main" id="{03289C7F-526A-4EEB-73B6-68DD0EE79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1974" r="15262" b="4723"/>
          <a:stretch/>
        </p:blipFill>
        <p:spPr>
          <a:xfrm>
            <a:off x="4307120" y="1333616"/>
            <a:ext cx="3712548" cy="4627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F930A9-AC9E-56D8-E8D7-BB7252594138}"/>
              </a:ext>
            </a:extLst>
          </p:cNvPr>
          <p:cNvSpPr txBox="1"/>
          <p:nvPr/>
        </p:nvSpPr>
        <p:spPr>
          <a:xfrm>
            <a:off x="1184157" y="941691"/>
            <a:ext cx="144635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67" b="1" dirty="0"/>
              <a:t>FCC-ee arc </a:t>
            </a:r>
            <a:endParaRPr lang="en-GB" sz="1867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D572-92F4-906F-F96F-52A4D772A26E}"/>
              </a:ext>
            </a:extLst>
          </p:cNvPr>
          <p:cNvSpPr txBox="1"/>
          <p:nvPr/>
        </p:nvSpPr>
        <p:spPr>
          <a:xfrm>
            <a:off x="4435349" y="934301"/>
            <a:ext cx="315624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67" b="1" dirty="0"/>
              <a:t>FCC-ee 400 MHz RF section</a:t>
            </a:r>
            <a:endParaRPr lang="en-GB" sz="1867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7ADE3-8FB2-4D2E-19CB-B128A545BF1E}"/>
              </a:ext>
            </a:extLst>
          </p:cNvPr>
          <p:cNvSpPr txBox="1"/>
          <p:nvPr/>
        </p:nvSpPr>
        <p:spPr>
          <a:xfrm>
            <a:off x="9334306" y="945387"/>
            <a:ext cx="145597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67" b="1" dirty="0"/>
              <a:t>FCC-</a:t>
            </a:r>
            <a:r>
              <a:rPr lang="en-US" sz="1867" b="1" dirty="0" err="1"/>
              <a:t>hh</a:t>
            </a:r>
            <a:r>
              <a:rPr lang="en-US" sz="1867" b="1" dirty="0"/>
              <a:t> arc </a:t>
            </a:r>
            <a:endParaRPr lang="en-GB" sz="1867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949996-7535-EA3D-0AE3-19A6CD974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79" y="1368539"/>
            <a:ext cx="3714817" cy="459271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C4286DB-073C-3B41-0953-EB9649E4733A}"/>
              </a:ext>
            </a:extLst>
          </p:cNvPr>
          <p:cNvSpPr txBox="1">
            <a:spLocks/>
          </p:cNvSpPr>
          <p:nvPr/>
        </p:nvSpPr>
        <p:spPr>
          <a:xfrm>
            <a:off x="335280" y="6224226"/>
            <a:ext cx="11856720" cy="4196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fr-CH" sz="2133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Integration</a:t>
            </a:r>
            <a:r>
              <a:rPr lang="fr-CH" sz="2133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&amp; </a:t>
            </a:r>
            <a:r>
              <a:rPr lang="fr-CH" sz="2133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logistics</a:t>
            </a:r>
            <a:r>
              <a:rPr lang="fr-CH" sz="2133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fr-CH" sz="2133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studies</a:t>
            </a:r>
            <a:r>
              <a:rPr lang="fr-CH" sz="2133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for installation, </a:t>
            </a:r>
            <a:r>
              <a:rPr lang="fr-CH" sz="2133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safety</a:t>
            </a:r>
            <a:r>
              <a:rPr lang="fr-CH" sz="2133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concept </a:t>
            </a:r>
            <a:r>
              <a:rPr lang="fr-CH" sz="2133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reviewed</a:t>
            </a:r>
            <a:r>
              <a:rPr lang="fr-CH" sz="2133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to </a:t>
            </a:r>
            <a:r>
              <a:rPr lang="fr-CH" sz="2133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confirm</a:t>
            </a:r>
            <a:r>
              <a:rPr lang="fr-CH" sz="2133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5,5  m  </a:t>
            </a:r>
            <a:endParaRPr lang="en-CH" sz="2133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25">
            <a:extLst>
              <a:ext uri="{FF2B5EF4-FFF2-40B4-BE49-F238E27FC236}">
                <a16:creationId xmlns:a16="http://schemas.microsoft.com/office/drawing/2014/main" id="{ECECA36A-7CED-1FF4-C013-3D5814F7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7" y="1064629"/>
            <a:ext cx="3342941" cy="283962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63793175-896C-CD85-87ED-C9CE115FB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52" y="727106"/>
            <a:ext cx="4140000" cy="27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AE4536-E251-57D2-CA28-8B0981272F0A}"/>
              </a:ext>
            </a:extLst>
          </p:cNvPr>
          <p:cNvSpPr txBox="1"/>
          <p:nvPr/>
        </p:nvSpPr>
        <p:spPr>
          <a:xfrm>
            <a:off x="786810" y="203886"/>
            <a:ext cx="587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booster bypass around the detectors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FA89D6-AEB9-A696-BDA1-267740BD1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177" y="1428565"/>
            <a:ext cx="4275425" cy="4089734"/>
          </a:xfrm>
          <a:prstGeom prst="rect">
            <a:avLst/>
          </a:prstGeom>
        </p:spPr>
      </p:pic>
      <p:pic>
        <p:nvPicPr>
          <p:cNvPr id="10" name="Espace réservé pour une image  17">
            <a:extLst>
              <a:ext uri="{FF2B5EF4-FFF2-40B4-BE49-F238E27FC236}">
                <a16:creationId xmlns:a16="http://schemas.microsoft.com/office/drawing/2014/main" id="{E5E5849F-9322-558E-AF36-9C736D867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 b="1822"/>
          <a:stretch>
            <a:fillRect/>
          </a:stretch>
        </p:blipFill>
        <p:spPr>
          <a:xfrm>
            <a:off x="3363487" y="3639772"/>
            <a:ext cx="4427665" cy="3200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40ED31-AAD9-97CE-DE7F-278ACA4022AC}"/>
              </a:ext>
            </a:extLst>
          </p:cNvPr>
          <p:cNvSpPr txBox="1"/>
          <p:nvPr/>
        </p:nvSpPr>
        <p:spPr>
          <a:xfrm>
            <a:off x="8180739" y="892361"/>
            <a:ext cx="3089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baseline arc optics: FODO</a:t>
            </a:r>
          </a:p>
          <a:p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E2196-1DAE-2A0E-1E20-CA0DC57CDC2E}"/>
              </a:ext>
            </a:extLst>
          </p:cNvPr>
          <p:cNvSpPr txBox="1"/>
          <p:nvPr/>
        </p:nvSpPr>
        <p:spPr>
          <a:xfrm>
            <a:off x="1337035" y="4710496"/>
            <a:ext cx="20264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at ttbar: tapering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using horizontal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orbit correctors</a:t>
            </a:r>
          </a:p>
          <a:p>
            <a:pPr algn="r"/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E3E7A-DCED-B584-AF9D-7013952BB2BE}"/>
              </a:ext>
            </a:extLst>
          </p:cNvPr>
          <p:cNvSpPr txBox="1"/>
          <p:nvPr/>
        </p:nvSpPr>
        <p:spPr>
          <a:xfrm>
            <a:off x="10047767" y="6294474"/>
            <a:ext cx="121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Chance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445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8899A-F6D3-8603-3DD5-0DFB912D2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19F1F-45C8-06DE-1A45-55747DB82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GB" noProof="0" smtClean="0"/>
              <a:pPr/>
              <a:t>70</a:t>
            </a:fld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257095-A405-CA6D-3373-A415E45C831A}"/>
              </a:ext>
            </a:extLst>
          </p:cNvPr>
          <p:cNvSpPr txBox="1"/>
          <p:nvPr/>
        </p:nvSpPr>
        <p:spPr>
          <a:xfrm>
            <a:off x="140840" y="161783"/>
            <a:ext cx="1201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FCC-ee injector with HE Linac </a:t>
            </a:r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5EB57853-393B-4647-EA42-6C3608D09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645"/>
            <a:ext cx="7914640" cy="5545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E440F-12C4-1AF8-21C7-A490C2984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14"/>
          <a:stretch/>
        </p:blipFill>
        <p:spPr>
          <a:xfrm>
            <a:off x="7386320" y="2641019"/>
            <a:ext cx="4774715" cy="23747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9803-3D6C-D66D-AB65-4957245862CD}"/>
              </a:ext>
            </a:extLst>
          </p:cNvPr>
          <p:cNvSpPr txBox="1"/>
          <p:nvPr/>
        </p:nvSpPr>
        <p:spPr>
          <a:xfrm>
            <a:off x="7284477" y="225018"/>
            <a:ext cx="4978400" cy="20412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133" dirty="0"/>
              <a:t>Located on CERN </a:t>
            </a:r>
            <a:r>
              <a:rPr lang="en-GB" sz="2133" dirty="0" err="1"/>
              <a:t>Prévessin</a:t>
            </a:r>
            <a:r>
              <a:rPr lang="en-GB" sz="2133" dirty="0"/>
              <a:t> site 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133" dirty="0"/>
              <a:t>possible connection to North Area to enable non-collider physics 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133" dirty="0"/>
              <a:t>transfer line to FCC PA (LHC P8) 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133" dirty="0"/>
              <a:t>“cut and cover” construction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726F8-1919-E133-CF71-9CD5A8329420}"/>
              </a:ext>
            </a:extLst>
          </p:cNvPr>
          <p:cNvSpPr txBox="1"/>
          <p:nvPr/>
        </p:nvSpPr>
        <p:spPr>
          <a:xfrm>
            <a:off x="7904966" y="5378490"/>
            <a:ext cx="4251767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Since MTR overall parameter optimization to reduce electrical power to &lt; 30 MW</a:t>
            </a:r>
          </a:p>
        </p:txBody>
      </p:sp>
    </p:spTree>
    <p:extLst>
      <p:ext uri="{BB962C8B-B14F-4D97-AF65-F5344CB8AC3E}">
        <p14:creationId xmlns:p14="http://schemas.microsoft.com/office/powerpoint/2010/main" val="31561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9E9C5-FCBD-18E5-6BE4-8C1984129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FC4F159-E3FA-53A7-C352-0408E75F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6" y="232628"/>
            <a:ext cx="11507216" cy="536044"/>
          </a:xfrm>
        </p:spPr>
        <p:txBody>
          <a:bodyPr>
            <a:noAutofit/>
          </a:bodyPr>
          <a:lstStyle/>
          <a:p>
            <a:r>
              <a:rPr lang="en-GB" sz="3600" dirty="0"/>
              <a:t>FCC-ee construction schedule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E38C7-0749-F2C0-0AF8-92E85BD6A755}"/>
              </a:ext>
            </a:extLst>
          </p:cNvPr>
          <p:cNvSpPr txBox="1"/>
          <p:nvPr/>
        </p:nvSpPr>
        <p:spPr>
          <a:xfrm>
            <a:off x="1169644" y="5068333"/>
            <a:ext cx="8959971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Symbol" panose="05050102010706020507" pitchFamily="18" charset="2"/>
              <a:buChar char=""/>
            </a:pPr>
            <a:r>
              <a:rPr lang="en-GB" sz="1867" b="1" dirty="0"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2028 		assumed project approval by CERN Council</a:t>
            </a:r>
          </a:p>
          <a:p>
            <a:pPr marL="457189" indent="-457189">
              <a:buFont typeface="Symbol" panose="05050102010706020507" pitchFamily="18" charset="2"/>
              <a:buChar char=""/>
            </a:pPr>
            <a:r>
              <a:rPr lang="en-GB" sz="1867" b="1" dirty="0"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01/2033 – 06/2041	CE construction work</a:t>
            </a:r>
            <a:endParaRPr lang="fr-CH" sz="1867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189" indent="-457189">
              <a:buFont typeface="Symbol" panose="05050102010706020507" pitchFamily="18" charset="2"/>
              <a:buChar char=""/>
            </a:pPr>
            <a:r>
              <a:rPr lang="en-GB" sz="1867" b="1" dirty="0"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07/2039 – 12/2043  	technical infrastructure installation</a:t>
            </a:r>
            <a:endParaRPr lang="fr-CH" sz="1867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189" indent="-457189">
              <a:buFont typeface="Symbol" panose="05050102010706020507" pitchFamily="18" charset="2"/>
              <a:buChar char=""/>
            </a:pPr>
            <a:r>
              <a:rPr lang="en-GB" sz="1867" b="1" dirty="0"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07/2041 – 06/2045 	accelerator installation</a:t>
            </a:r>
            <a:endParaRPr lang="fr-CH" sz="1867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189" indent="-457189">
              <a:buFont typeface="Symbol" panose="05050102010706020507" pitchFamily="18" charset="2"/>
              <a:buChar char=""/>
            </a:pPr>
            <a:r>
              <a:rPr lang="en-GB" sz="1867" b="1" dirty="0"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07/2046              	start of beam commissioning and operation</a:t>
            </a:r>
            <a:endParaRPr lang="fr-CH" sz="1867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189" indent="-457189">
              <a:buFont typeface="Symbol" panose="05050102010706020507" pitchFamily="18" charset="2"/>
              <a:buChar char=""/>
            </a:pPr>
            <a:r>
              <a:rPr lang="en-GB" sz="1867" b="1" dirty="0"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01/2048              	nominal beam operation</a:t>
            </a:r>
            <a:endParaRPr lang="en-GB" sz="1867" dirty="0">
              <a:solidFill>
                <a:srgbClr val="0C377B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grid with different colored lines&#10;&#10;AI-generated content may be incorrect.">
            <a:extLst>
              <a:ext uri="{FF2B5EF4-FFF2-40B4-BE49-F238E27FC236}">
                <a16:creationId xmlns:a16="http://schemas.microsoft.com/office/drawing/2014/main" id="{623FCDDF-7E2E-E4BD-D65B-4CCDCC6D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6" y="905166"/>
            <a:ext cx="10721855" cy="40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83E73-A7C4-090C-608F-3B191623F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9BC987-308F-8850-2ECD-6E76790B7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37"/>
            <a:ext cx="12192000" cy="6448132"/>
          </a:xfrm>
          <a:prstGeom prst="rect">
            <a:avLst/>
          </a:prstGeom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2C5B868-5968-D6C2-A3DC-49297311C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spcAft>
                <a:spcPts val="300"/>
              </a:spcAft>
            </a:pPr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>
                <a:spcAft>
                  <a:spcPts val="300"/>
                </a:spcAft>
              </a:pPr>
              <a:t>72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C7DA528C-C835-B436-87CD-D48E276BAB1C}"/>
              </a:ext>
            </a:extLst>
          </p:cNvPr>
          <p:cNvSpPr txBox="1">
            <a:spLocks/>
          </p:cNvSpPr>
          <p:nvPr/>
        </p:nvSpPr>
        <p:spPr>
          <a:xfrm>
            <a:off x="0" y="33531"/>
            <a:ext cx="12490974" cy="753600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22860" rIns="45720" bIns="22860" rtlCol="0" anchor="b" anchorCtr="0">
            <a:noAutofit/>
          </a:bodyPr>
          <a:lstStyle>
            <a:lvl1pPr algn="ctr" defTabSz="1828800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ts val="4751"/>
              </a:lnSpc>
            </a:pPr>
            <a:r>
              <a:rPr lang="fr-CH" sz="4000" cap="none" dirty="0" err="1">
                <a:solidFill>
                  <a:srgbClr val="0F124A"/>
                </a:solidFill>
                <a:latin typeface="Arial"/>
              </a:rPr>
              <a:t>Status</a:t>
            </a:r>
            <a:r>
              <a:rPr lang="fr-CH" sz="4000" cap="none" dirty="0">
                <a:solidFill>
                  <a:srgbClr val="0F124A"/>
                </a:solidFill>
                <a:latin typeface="Arial"/>
              </a:rPr>
              <a:t> of the FCC Global Collaboration</a:t>
            </a:r>
            <a:endParaRPr lang="en-GB" sz="4500" cap="non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5FA65-0338-9B4F-FEFE-F3AA0AA8E085}"/>
              </a:ext>
            </a:extLst>
          </p:cNvPr>
          <p:cNvSpPr/>
          <p:nvPr/>
        </p:nvSpPr>
        <p:spPr>
          <a:xfrm>
            <a:off x="5469727" y="5516100"/>
            <a:ext cx="1143000" cy="1143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r>
              <a:rPr lang="fr-CH" sz="1400" dirty="0">
                <a:solidFill>
                  <a:srgbClr val="FFFFFF"/>
                </a:solidFill>
                <a:latin typeface="Arial"/>
              </a:rPr>
              <a:t>161 Institutes</a:t>
            </a:r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0B50D-7574-16E5-E13D-6911CA066726}"/>
              </a:ext>
            </a:extLst>
          </p:cNvPr>
          <p:cNvSpPr/>
          <p:nvPr/>
        </p:nvSpPr>
        <p:spPr>
          <a:xfrm>
            <a:off x="6648227" y="5516100"/>
            <a:ext cx="1219200" cy="11430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r>
              <a:rPr lang="fr-CH" sz="1400" dirty="0">
                <a:solidFill>
                  <a:srgbClr val="FFFFFF"/>
                </a:solidFill>
                <a:latin typeface="Arial"/>
              </a:rPr>
              <a:t>38 Countries</a:t>
            </a:r>
          </a:p>
          <a:p>
            <a:pPr algn="ctr" defTabSz="914280"/>
            <a:r>
              <a:rPr lang="fr-CH" sz="1400" dirty="0">
                <a:solidFill>
                  <a:srgbClr val="FFFFFF"/>
                </a:solidFill>
                <a:latin typeface="Arial"/>
              </a:rPr>
              <a:t> + </a:t>
            </a:r>
          </a:p>
          <a:p>
            <a:pPr algn="ctr" defTabSz="914280"/>
            <a:r>
              <a:rPr lang="fr-CH" sz="1400" dirty="0">
                <a:solidFill>
                  <a:srgbClr val="FFFFFF"/>
                </a:solidFill>
                <a:latin typeface="Arial"/>
              </a:rPr>
              <a:t>CERN</a:t>
            </a:r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Picture 1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2A4B5E8-7972-2F68-B69F-A3C011254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26" y="5549400"/>
            <a:ext cx="1622743" cy="1080000"/>
          </a:xfrm>
          <a:prstGeom prst="rect">
            <a:avLst/>
          </a:prstGeom>
        </p:spPr>
      </p:pic>
      <p:pic>
        <p:nvPicPr>
          <p:cNvPr id="19" name="Picture 18" descr="A logo with text and a circle&#10;&#10;Description automatically generated">
            <a:extLst>
              <a:ext uri="{FF2B5EF4-FFF2-40B4-BE49-F238E27FC236}">
                <a16:creationId xmlns:a16="http://schemas.microsoft.com/office/drawing/2014/main" id="{A24E837C-5F1C-8156-C902-774D07383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r="10025"/>
          <a:stretch/>
        </p:blipFill>
        <p:spPr>
          <a:xfrm>
            <a:off x="9577129" y="5541119"/>
            <a:ext cx="1803001" cy="10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76E221-5891-4017-205A-0A5D01D039D2}"/>
              </a:ext>
            </a:extLst>
          </p:cNvPr>
          <p:cNvSpPr/>
          <p:nvPr/>
        </p:nvSpPr>
        <p:spPr>
          <a:xfrm>
            <a:off x="91791" y="994500"/>
            <a:ext cx="1175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39">
              <a:defRPr/>
            </a:pPr>
            <a:r>
              <a:rPr lang="en-GB" sz="1400" b="1" dirty="0">
                <a:solidFill>
                  <a:srgbClr val="002060"/>
                </a:solidFill>
                <a:latin typeface="Arial"/>
              </a:rPr>
              <a:t>Increasing international collaboration is a prerequisite for success:</a:t>
            </a:r>
            <a:br>
              <a:rPr lang="en-GB" sz="1400" b="1" dirty="0">
                <a:solidFill>
                  <a:srgbClr val="002060"/>
                </a:solidFill>
                <a:latin typeface="Arial"/>
              </a:rPr>
            </a:br>
            <a:r>
              <a:rPr lang="en-GB" sz="1400" b="1" dirty="0">
                <a:solidFill>
                  <a:srgbClr val="00206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GB" sz="1400" dirty="0">
                <a:solidFill>
                  <a:srgbClr val="002060"/>
                </a:solidFill>
                <a:latin typeface="Arial"/>
              </a:rPr>
              <a:t>links with science, research &amp; development and </a:t>
            </a:r>
            <a:r>
              <a:rPr lang="en-GB" sz="1400" b="1" dirty="0">
                <a:solidFill>
                  <a:srgbClr val="002060"/>
                </a:solidFill>
                <a:latin typeface="Arial"/>
              </a:rPr>
              <a:t>high-tech industry</a:t>
            </a:r>
            <a:r>
              <a:rPr lang="en-GB" sz="1400" dirty="0">
                <a:solidFill>
                  <a:srgbClr val="002060"/>
                </a:solidFill>
                <a:latin typeface="Arial"/>
              </a:rPr>
              <a:t> essential to further advance and prepare the FCC implementation</a:t>
            </a:r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EFE4EE-7379-88D5-1D85-CA75E92F2DC0}"/>
              </a:ext>
            </a:extLst>
          </p:cNvPr>
          <p:cNvSpPr txBox="1"/>
          <p:nvPr/>
        </p:nvSpPr>
        <p:spPr>
          <a:xfrm>
            <a:off x="0" y="5659049"/>
            <a:ext cx="5118819" cy="11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39">
              <a:defRPr/>
            </a:pPr>
            <a:r>
              <a:rPr lang="en-CH" sz="1351" b="1" dirty="0">
                <a:solidFill>
                  <a:srgbClr val="002060"/>
                </a:solidFill>
                <a:latin typeface="Arial"/>
              </a:rPr>
              <a:t>FCC Feasibility Study: </a:t>
            </a:r>
          </a:p>
          <a:p>
            <a:pPr defTabSz="822939">
              <a:defRPr/>
            </a:pPr>
            <a:r>
              <a:rPr lang="fr-FR" sz="1351" dirty="0">
                <a:solidFill>
                  <a:srgbClr val="002060"/>
                </a:solidFill>
                <a:latin typeface="Arial"/>
              </a:rPr>
              <a:t>Aim </a:t>
            </a:r>
            <a:r>
              <a:rPr lang="fr-FR" sz="1351" dirty="0" err="1">
                <a:solidFill>
                  <a:srgbClr val="002060"/>
                </a:solidFill>
                <a:latin typeface="Arial"/>
              </a:rPr>
              <a:t>is</a:t>
            </a:r>
            <a:r>
              <a:rPr lang="fr-FR" sz="1351" dirty="0">
                <a:solidFill>
                  <a:srgbClr val="002060"/>
                </a:solidFill>
                <a:latin typeface="Arial"/>
              </a:rPr>
              <a:t> to </a:t>
            </a:r>
            <a:r>
              <a:rPr lang="fr-FR" sz="1351" dirty="0" err="1">
                <a:solidFill>
                  <a:srgbClr val="002060"/>
                </a:solidFill>
                <a:latin typeface="Arial"/>
              </a:rPr>
              <a:t>further</a:t>
            </a:r>
            <a:r>
              <a:rPr lang="fr-FR" sz="1351" dirty="0">
                <a:solidFill>
                  <a:srgbClr val="002060"/>
                </a:solidFill>
                <a:latin typeface="Arial"/>
              </a:rPr>
              <a:t> </a:t>
            </a:r>
            <a:r>
              <a:rPr lang="fr-FR" sz="1351" dirty="0" err="1">
                <a:solidFill>
                  <a:srgbClr val="002060"/>
                </a:solidFill>
                <a:latin typeface="Arial"/>
              </a:rPr>
              <a:t>increase</a:t>
            </a:r>
            <a:r>
              <a:rPr lang="fr-FR" sz="1351" dirty="0">
                <a:solidFill>
                  <a:srgbClr val="002060"/>
                </a:solidFill>
                <a:latin typeface="Arial"/>
              </a:rPr>
              <a:t> the collaboration,</a:t>
            </a:r>
          </a:p>
          <a:p>
            <a:pPr defTabSz="822939">
              <a:defRPr/>
            </a:pPr>
            <a:r>
              <a:rPr lang="fr-FR" sz="1351" dirty="0">
                <a:solidFill>
                  <a:srgbClr val="002060"/>
                </a:solidFill>
                <a:latin typeface="Arial"/>
              </a:rPr>
              <a:t>on all aspects, in </a:t>
            </a:r>
            <a:r>
              <a:rPr lang="fr-FR" sz="1351" dirty="0" err="1">
                <a:solidFill>
                  <a:srgbClr val="002060"/>
                </a:solidFill>
                <a:latin typeface="Arial"/>
              </a:rPr>
              <a:t>particular</a:t>
            </a:r>
            <a:r>
              <a:rPr lang="fr-FR" sz="1351" dirty="0">
                <a:solidFill>
                  <a:srgbClr val="002060"/>
                </a:solidFill>
                <a:latin typeface="Arial"/>
              </a:rPr>
              <a:t> on</a:t>
            </a:r>
          </a:p>
          <a:p>
            <a:pPr defTabSz="822939">
              <a:defRPr/>
            </a:pPr>
            <a:r>
              <a:rPr lang="fr-FR" sz="1351" dirty="0">
                <a:solidFill>
                  <a:srgbClr val="002060"/>
                </a:solidFill>
                <a:latin typeface="Arial"/>
              </a:rPr>
              <a:t>Accelerator and </a:t>
            </a:r>
            <a:r>
              <a:rPr lang="fr-FR" sz="1351" dirty="0" err="1">
                <a:solidFill>
                  <a:srgbClr val="002060"/>
                </a:solidFill>
                <a:latin typeface="Arial"/>
              </a:rPr>
              <a:t>Physics</a:t>
            </a:r>
            <a:r>
              <a:rPr lang="fr-FR" sz="1351" dirty="0">
                <a:solidFill>
                  <a:srgbClr val="002060"/>
                </a:solidFill>
                <a:latin typeface="Arial"/>
              </a:rPr>
              <a:t>/</a:t>
            </a:r>
            <a:r>
              <a:rPr lang="fr-FR" sz="1351" dirty="0" err="1">
                <a:solidFill>
                  <a:srgbClr val="002060"/>
                </a:solidFill>
                <a:latin typeface="Arial"/>
              </a:rPr>
              <a:t>Experiments</a:t>
            </a:r>
            <a:r>
              <a:rPr lang="fr-FR" sz="1351" dirty="0">
                <a:solidFill>
                  <a:srgbClr val="002060"/>
                </a:solidFill>
                <a:latin typeface="Arial"/>
              </a:rPr>
              <a:t>/Detectors </a:t>
            </a:r>
          </a:p>
          <a:p>
            <a:pPr defTabSz="822939">
              <a:defRPr/>
            </a:pPr>
            <a:r>
              <a:rPr lang="fr-FR" sz="1351" dirty="0">
                <a:solidFill>
                  <a:prstClr val="white"/>
                </a:solidFill>
                <a:latin typeface="Arial"/>
              </a:rPr>
              <a:t>			</a:t>
            </a:r>
            <a:endParaRPr lang="fr-FR" sz="1351" b="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56E42B34-B3F1-594B-2913-F7314807D929}"/>
              </a:ext>
            </a:extLst>
          </p:cNvPr>
          <p:cNvSpPr txBox="1"/>
          <p:nvPr/>
        </p:nvSpPr>
        <p:spPr>
          <a:xfrm>
            <a:off x="98141" y="3973366"/>
            <a:ext cx="3464088" cy="16285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280"/>
            <a:r>
              <a:rPr lang="en-US" sz="16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38 Participating Countries</a:t>
            </a:r>
          </a:p>
          <a:p>
            <a:pPr defTabSz="914280"/>
            <a:r>
              <a:rPr lang="en-US" sz="1000" dirty="0">
                <a:solidFill>
                  <a:srgbClr val="002060"/>
                </a:solidFill>
                <a:latin typeface="Arial"/>
              </a:rPr>
              <a:t>Austria – Belgium – Brazil –  Canada – Chile – Colombia – Czech Republic – Denmark – Estonia – Finland – France – Georgia – Germany – Greece – Hungary – India – Iran – </a:t>
            </a:r>
            <a:br>
              <a:rPr lang="en-US" sz="1000" dirty="0">
                <a:solidFill>
                  <a:srgbClr val="002060"/>
                </a:solidFill>
                <a:latin typeface="Arial"/>
              </a:rPr>
            </a:br>
            <a:r>
              <a:rPr lang="en-US" sz="1000" dirty="0">
                <a:solidFill>
                  <a:srgbClr val="002060"/>
                </a:solidFill>
                <a:latin typeface="Arial"/>
              </a:rPr>
              <a:t>Italy – Japan – Latvia – Malta – Mexico – Netherlands –  </a:t>
            </a:r>
          </a:p>
          <a:p>
            <a:pPr defTabSz="914280"/>
            <a:r>
              <a:rPr lang="en-US" sz="1000" dirty="0">
                <a:solidFill>
                  <a:srgbClr val="002060"/>
                </a:solidFill>
                <a:latin typeface="Arial"/>
              </a:rPr>
              <a:t>Norway – Pakistan – Poland – Portugal – Republic of Korea – Romania – Serbia – Spain – Sweden – Switzerland – Thailand – Türkiye – Ukraine – United Kingdom – </a:t>
            </a:r>
            <a:br>
              <a:rPr lang="en-US" sz="1000" dirty="0">
                <a:solidFill>
                  <a:srgbClr val="002060"/>
                </a:solidFill>
                <a:latin typeface="Arial"/>
              </a:rPr>
            </a:br>
            <a:r>
              <a:rPr lang="en-US" sz="1000" dirty="0">
                <a:solidFill>
                  <a:srgbClr val="002060"/>
                </a:solidFill>
                <a:latin typeface="Arial"/>
              </a:rPr>
              <a:t>United States of America</a:t>
            </a:r>
            <a:endParaRPr lang="en-US" sz="10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1F8DA-E51D-A316-1B49-BEA10237B5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CH" smtClean="0"/>
              <a:pPr/>
              <a:t>73</a:t>
            </a:fld>
            <a:endParaRPr lang="fr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93247-247D-3990-B3A9-D517A33B1031}"/>
              </a:ext>
            </a:extLst>
          </p:cNvPr>
          <p:cNvSpPr txBox="1"/>
          <p:nvPr/>
        </p:nvSpPr>
        <p:spPr>
          <a:xfrm>
            <a:off x="184265" y="1225689"/>
            <a:ext cx="119091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Recommendation 1: The United States should host the world’s highest-energy elementary particle collider around the middle of the century. This requires the immediate creation of a national muon collider research and development program to enable the construction of a demonstrator of the key new technologies and their integration.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4472C4"/>
                </a:solidFill>
              </a:rPr>
              <a:t>A collider with approximately 10 times the energy of the Large Hadron Collider (LHC) is crucial for addressing the big questions of particle physics and making discoveries.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Developing a U.S.-hosted muon collider—an unprecedented machine requiring considerable research, development, and a feasibility demonstrator—would solidify U.S. leadership in particle physics and drive accelerator innovation.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000" b="1" dirty="0">
                <a:solidFill>
                  <a:srgbClr val="4472C4"/>
                </a:solidFill>
              </a:rPr>
              <a:t>Recommendation 2: The United States should participate in the international Future Circular Collider Higgs factory currently under study at CERN to unravel the physics of the Higgs boson.</a:t>
            </a:r>
          </a:p>
          <a:p>
            <a:endParaRPr lang="en-GB" sz="2400" dirty="0">
              <a:solidFill>
                <a:srgbClr val="4472C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4472C4"/>
                </a:solidFill>
              </a:rPr>
              <a:t>Determining whether the Higgs is elementary or has substructure has huge ramifications for the future of particle physics.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4472C4"/>
                </a:solidFill>
              </a:rPr>
              <a:t>Active participation in a Higgs factory is crucial for the U.S. particle physics community.</a:t>
            </a:r>
          </a:p>
          <a:p>
            <a:endParaRPr lang="en-GB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24280C-1B61-B6B5-8F2B-9FA6541525FA}"/>
              </a:ext>
            </a:extLst>
          </p:cNvPr>
          <p:cNvSpPr txBox="1">
            <a:spLocks/>
          </p:cNvSpPr>
          <p:nvPr/>
        </p:nvSpPr>
        <p:spPr>
          <a:xfrm>
            <a:off x="-673786" y="-237358"/>
            <a:ext cx="11017800" cy="10720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lvl="0" algn="ctr" defTabSz="914377" rtl="0" eaLnBrk="1" latinLnBrk="0" hangingPunct="1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4400" dirty="0"/>
              <a:t>U</a:t>
            </a:r>
            <a:r>
              <a:rPr lang="en-GB" sz="4400" dirty="0"/>
              <a:t>S National Academies Report, 11 June 2025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1BABB8-EF13-52A3-4580-61CD2E48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564" y="50175"/>
            <a:ext cx="943897" cy="4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55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857EA-5437-3883-22B2-346BA40CF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CH" smtClean="0"/>
              <a:pPr/>
              <a:t>74</a:t>
            </a:fld>
            <a:endParaRPr lang="fr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12AC6-4503-CDA4-307C-ABE6474882F4}"/>
              </a:ext>
            </a:extLst>
          </p:cNvPr>
          <p:cNvSpPr txBox="1"/>
          <p:nvPr/>
        </p:nvSpPr>
        <p:spPr>
          <a:xfrm>
            <a:off x="142875" y="362362"/>
            <a:ext cx="6572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</a:t>
            </a:r>
            <a:r>
              <a:rPr lang="en-GB" sz="4000" dirty="0" err="1">
                <a:solidFill>
                  <a:srgbClr val="0F124A"/>
                </a:solidFill>
                <a:latin typeface="Arial"/>
              </a:rPr>
              <a:t>ropean</a:t>
            </a:r>
            <a:r>
              <a:rPr lang="en-GB" sz="4000" dirty="0">
                <a:solidFill>
                  <a:srgbClr val="0F124A"/>
                </a:solidFill>
                <a:latin typeface="Arial"/>
              </a:rPr>
              <a:t> Strategy Update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timeline of events and dates&#10;&#10;AI-generated content may be incorrect.">
            <a:extLst>
              <a:ext uri="{FF2B5EF4-FFF2-40B4-BE49-F238E27FC236}">
                <a16:creationId xmlns:a16="http://schemas.microsoft.com/office/drawing/2014/main" id="{0E910C54-61F3-3A25-3454-6F60C0A6A33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47" y="448854"/>
            <a:ext cx="4460371" cy="183193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33C87-90C0-A910-68AE-CA1936C80925}"/>
              </a:ext>
            </a:extLst>
          </p:cNvPr>
          <p:cNvSpPr txBox="1">
            <a:spLocks/>
          </p:cNvSpPr>
          <p:nvPr/>
        </p:nvSpPr>
        <p:spPr>
          <a:xfrm>
            <a:off x="11365118" y="7020772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7A23F-BAF2-40F7-981E-A4E481A32A3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479A08-E3A2-31B4-3676-6795EFBA97ED}"/>
              </a:ext>
            </a:extLst>
          </p:cNvPr>
          <p:cNvGrpSpPr/>
          <p:nvPr/>
        </p:nvGrpSpPr>
        <p:grpSpPr>
          <a:xfrm>
            <a:off x="258720" y="2415077"/>
            <a:ext cx="6800849" cy="4120171"/>
            <a:chOff x="263352" y="1700808"/>
            <a:chExt cx="6800849" cy="412017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E5B19D-6397-0303-25B6-4A6C845B906E}"/>
                </a:ext>
              </a:extLst>
            </p:cNvPr>
            <p:cNvGrpSpPr/>
            <p:nvPr/>
          </p:nvGrpSpPr>
          <p:grpSpPr>
            <a:xfrm>
              <a:off x="263352" y="2060848"/>
              <a:ext cx="6800849" cy="3760131"/>
              <a:chOff x="1271464" y="1052736"/>
              <a:chExt cx="6800849" cy="3760131"/>
            </a:xfrm>
          </p:grpSpPr>
          <p:pic>
            <p:nvPicPr>
              <p:cNvPr id="11" name="Picture 10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B47435B6-13F6-5B3B-A17D-78B50066EE5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1464" y="1052736"/>
                <a:ext cx="6800849" cy="3760131"/>
              </a:xfrm>
              <a:prstGeom prst="rect">
                <a:avLst/>
              </a:prstGeom>
              <a:ln>
                <a:solidFill>
                  <a:srgbClr val="2F2F2F"/>
                </a:solidFill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BE9751-D402-C1E1-D524-15C462E8DC33}"/>
                  </a:ext>
                </a:extLst>
              </p:cNvPr>
              <p:cNvSpPr txBox="1"/>
              <p:nvPr/>
            </p:nvSpPr>
            <p:spPr>
              <a:xfrm>
                <a:off x="1983020" y="1140459"/>
                <a:ext cx="296556" cy="200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</a:rPr>
                  <a:t>MS</a:t>
                </a:r>
                <a:r>
                  <a:rPr kumimoji="0" lang="en-CH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00E140-BDAD-688B-303F-0B1E75C43E32}"/>
                </a:ext>
              </a:extLst>
            </p:cNvPr>
            <p:cNvSpPr txBox="1"/>
            <p:nvPr/>
          </p:nvSpPr>
          <p:spPr>
            <a:xfrm>
              <a:off x="263352" y="1700808"/>
              <a:ext cx="171841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Preferred option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30046-E405-46EE-B128-4616936E86AF}"/>
              </a:ext>
            </a:extLst>
          </p:cNvPr>
          <p:cNvGrpSpPr/>
          <p:nvPr/>
        </p:nvGrpSpPr>
        <p:grpSpPr>
          <a:xfrm>
            <a:off x="7334928" y="2415077"/>
            <a:ext cx="4711444" cy="4308178"/>
            <a:chOff x="7248128" y="1484784"/>
            <a:chExt cx="4711444" cy="4308178"/>
          </a:xfrm>
        </p:grpSpPr>
        <p:pic>
          <p:nvPicPr>
            <p:cNvPr id="14" name="Picture 13" descr="A graph with blue bars&#10;&#10;AI-generated content may be incorrect.">
              <a:extLst>
                <a:ext uri="{FF2B5EF4-FFF2-40B4-BE49-F238E27FC236}">
                  <a16:creationId xmlns:a16="http://schemas.microsoft.com/office/drawing/2014/main" id="{9E3180F8-4730-D2E0-7BFA-6A51F9FCC17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8128" y="1844824"/>
              <a:ext cx="4711444" cy="3948138"/>
            </a:xfrm>
            <a:prstGeom prst="rect">
              <a:avLst/>
            </a:prstGeom>
            <a:ln>
              <a:solidFill>
                <a:srgbClr val="2F2F2F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EA98EE-AB1D-047E-B95D-7408E9D6FAAA}"/>
                </a:ext>
              </a:extLst>
            </p:cNvPr>
            <p:cNvSpPr txBox="1"/>
            <p:nvPr/>
          </p:nvSpPr>
          <p:spPr>
            <a:xfrm>
              <a:off x="7257901" y="1484784"/>
              <a:ext cx="427040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Alternative if preferred option not feasible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47D103-A476-47A5-01A4-47BBDF58A2A1}"/>
              </a:ext>
            </a:extLst>
          </p:cNvPr>
          <p:cNvSpPr txBox="1"/>
          <p:nvPr/>
        </p:nvSpPr>
        <p:spPr>
          <a:xfrm>
            <a:off x="270818" y="1819127"/>
            <a:ext cx="578844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5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</a:rPr>
              <a:t>Publicly available at: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hlinkClick r:id="rId5"/>
              </a:rPr>
              <a:t>https://indico.cern.ch/event/1439855/contributions/</a:t>
            </a:r>
            <a:endParaRPr kumimoji="0" lang="en-CH" sz="14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5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</a:rPr>
              <a:t>Summary compiled by European Strategy Group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7EEAA6-516D-6FB0-161A-8A013BD6E43D}"/>
              </a:ext>
            </a:extLst>
          </p:cNvPr>
          <p:cNvSpPr txBox="1"/>
          <p:nvPr/>
        </p:nvSpPr>
        <p:spPr>
          <a:xfrm>
            <a:off x="142875" y="1342553"/>
            <a:ext cx="6121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H" sz="1800" dirty="0">
                <a:solidFill>
                  <a:schemeClr val="tx2"/>
                </a:solidFill>
              </a:rPr>
              <a:t>National input</a:t>
            </a:r>
            <a:r>
              <a:rPr lang="en-US" sz="1800" dirty="0">
                <a:solidFill>
                  <a:schemeClr val="tx2"/>
                </a:solidFill>
              </a:rPr>
              <a:t>s</a:t>
            </a:r>
            <a:r>
              <a:rPr lang="en-CH" sz="1800" dirty="0">
                <a:solidFill>
                  <a:schemeClr val="tx2"/>
                </a:solidFill>
              </a:rPr>
              <a:t> to the ESPP</a:t>
            </a:r>
          </a:p>
        </p:txBody>
      </p:sp>
    </p:spTree>
    <p:extLst>
      <p:ext uri="{BB962C8B-B14F-4D97-AF65-F5344CB8AC3E}">
        <p14:creationId xmlns:p14="http://schemas.microsoft.com/office/powerpoint/2010/main" val="26161664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5841F0-E9F6-7582-AD34-53BF02DB0865}"/>
              </a:ext>
            </a:extLst>
          </p:cNvPr>
          <p:cNvSpPr txBox="1"/>
          <p:nvPr/>
        </p:nvSpPr>
        <p:spPr>
          <a:xfrm>
            <a:off x="4670920" y="885587"/>
            <a:ext cx="752108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European Competitiveness Report, September 2024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of CERN’s most promising current projects, with significant scientific potential, is the construction of the Future Circular Collider (FCC): a 90-km ring designed initially for an electron collider and later for a hadron collider…</a:t>
            </a:r>
            <a:r>
              <a:rPr lang="en-GB" sz="2000" i="1" dirty="0">
                <a:solidFill>
                  <a:srgbClr val="0F124A"/>
                </a:solidFill>
                <a:latin typeface="Arial"/>
              </a:rPr>
              <a:t>”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FF59D-D9DB-6C78-939B-848CFAD0A0AA}"/>
              </a:ext>
            </a:extLst>
          </p:cNvPr>
          <p:cNvSpPr txBox="1"/>
          <p:nvPr/>
        </p:nvSpPr>
        <p:spPr>
          <a:xfrm>
            <a:off x="4719638" y="2857912"/>
            <a:ext cx="6409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https://commission.europa.eu/topics/strengthening-european-competitiveness/eu-competitiveness-looking-ahead_en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A person and person standing in front of a screen&#10;&#10;Description automatically generated">
            <a:extLst>
              <a:ext uri="{FF2B5EF4-FFF2-40B4-BE49-F238E27FC236}">
                <a16:creationId xmlns:a16="http://schemas.microsoft.com/office/drawing/2014/main" id="{32529D8A-FC50-93F8-C8EF-1CACF1164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86146"/>
            <a:ext cx="4429125" cy="2945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B6D29D-E3F8-018E-600E-4D8F248F0BD7}"/>
              </a:ext>
            </a:extLst>
          </p:cNvPr>
          <p:cNvSpPr txBox="1"/>
          <p:nvPr/>
        </p:nvSpPr>
        <p:spPr>
          <a:xfrm>
            <a:off x="232331" y="88533"/>
            <a:ext cx="10483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lang="en-GB" sz="4000" dirty="0">
                <a:solidFill>
                  <a:srgbClr val="0F124A"/>
                </a:solidFill>
                <a:latin typeface="Arial"/>
              </a:rPr>
              <a:t>U / European Commission &amp; the FCC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FC9C2-A149-8256-B661-AC6A2328DE24}"/>
              </a:ext>
            </a:extLst>
          </p:cNvPr>
          <p:cNvSpPr txBox="1"/>
          <p:nvPr/>
        </p:nvSpPr>
        <p:spPr>
          <a:xfrm>
            <a:off x="248890" y="2857912"/>
            <a:ext cx="3691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edited by Mario Draghi, and officially handed over to Ursula von der Leyen in September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D1B1F-9686-4F9A-FC17-8507B1BCD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6" y="4105481"/>
            <a:ext cx="5330338" cy="1620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A174E-F02F-26E8-E56F-65613F829075}"/>
              </a:ext>
            </a:extLst>
          </p:cNvPr>
          <p:cNvSpPr txBox="1"/>
          <p:nvPr/>
        </p:nvSpPr>
        <p:spPr>
          <a:xfrm>
            <a:off x="5473214" y="3781242"/>
            <a:ext cx="682736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“….No European country alone could have built the world’s largest particle collider. CERN has become a global hub because it rallied Europe and this is even more crucial today.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proud that we have financed the feasibility study for CERN’s Future Circular Collider (FCC)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….”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Ursula von der Leyen, President of the European Commi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38EE22-1ECF-0AD6-4450-31B8BB0C7FE2}"/>
              </a:ext>
            </a:extLst>
          </p:cNvPr>
          <p:cNvSpPr txBox="1"/>
          <p:nvPr/>
        </p:nvSpPr>
        <p:spPr>
          <a:xfrm>
            <a:off x="48614" y="5803731"/>
            <a:ext cx="5940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European Commission’s proposal for next Multiannual Financial Framework (MFF) 2028–34 </a:t>
            </a:r>
            <a:r>
              <a:rPr lang="en-GB" b="1" dirty="0"/>
              <a:t>&amp;</a:t>
            </a:r>
            <a:r>
              <a:rPr lang="en-GB" sz="1800" b="1" dirty="0"/>
              <a:t> European Competitiveness Fund (ECF), 16 July 2025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FE6A0-CC91-D695-470B-B6475250B9CD}"/>
              </a:ext>
            </a:extLst>
          </p:cNvPr>
          <p:cNvSpPr txBox="1"/>
          <p:nvPr/>
        </p:nvSpPr>
        <p:spPr>
          <a:xfrm>
            <a:off x="1331093" y="5107236"/>
            <a:ext cx="3691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 70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anniversary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19E94-FD31-369B-18AB-816BD5782495}"/>
              </a:ext>
            </a:extLst>
          </p:cNvPr>
          <p:cNvSpPr txBox="1"/>
          <p:nvPr/>
        </p:nvSpPr>
        <p:spPr>
          <a:xfrm>
            <a:off x="5989164" y="5689457"/>
            <a:ext cx="6202836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published fact sheet for Horizon Europe for 2028-34 mentions "</a:t>
            </a:r>
            <a:r>
              <a:rPr lang="en-GB" sz="1600" b="1" dirty="0"/>
              <a:t>moonshots</a:t>
            </a:r>
            <a:r>
              <a:rPr lang="en-GB" sz="1600" dirty="0"/>
              <a:t>" – an evolution of the EU Missions – </a:t>
            </a:r>
            <a:r>
              <a:rPr lang="en-GB" sz="1600" b="1" dirty="0"/>
              <a:t>prominently featuring the Future Circular Collider (first in the shortlist!).</a:t>
            </a:r>
          </a:p>
          <a:p>
            <a:r>
              <a:rPr lang="en-GB" sz="1600" dirty="0"/>
              <a:t>Funding of up to 20% of the total cost !?!</a:t>
            </a:r>
          </a:p>
          <a:p>
            <a:r>
              <a:rPr lang="en-GB" sz="700" dirty="0">
                <a:hlinkClick r:id="rId5"/>
              </a:rPr>
              <a:t>https://commission.europa.eu/document/download/a0ecf3f6-a964-4e00-9cb3-4be28833b386_en?filename=MFF_HORIZON%20EUROPE_v9.pdf</a:t>
            </a:r>
            <a:r>
              <a:rPr lang="en-GB" sz="700" dirty="0"/>
              <a:t> </a:t>
            </a:r>
          </a:p>
          <a:p>
            <a:endParaRPr lang="en-GB" sz="1600" dirty="0"/>
          </a:p>
          <a:p>
            <a:r>
              <a:rPr lang="en-GB" sz="1600" b="1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387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D206D6-0660-2621-50FE-D6E33EAA35E1}"/>
              </a:ext>
            </a:extLst>
          </p:cNvPr>
          <p:cNvSpPr txBox="1"/>
          <p:nvPr/>
        </p:nvSpPr>
        <p:spPr>
          <a:xfrm>
            <a:off x="4095045" y="0"/>
            <a:ext cx="6158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further reading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89A95527-4475-1AB5-7BBE-445304769B45}"/>
              </a:ext>
            </a:extLst>
          </p:cNvPr>
          <p:cNvSpPr txBox="1">
            <a:spLocks/>
          </p:cNvSpPr>
          <p:nvPr/>
        </p:nvSpPr>
        <p:spPr>
          <a:xfrm>
            <a:off x="44664" y="730908"/>
            <a:ext cx="12067695" cy="5360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600" u="sng" kern="0" dirty="0">
                <a:latin typeface="+mn-lt"/>
                <a:cs typeface="Calibri" panose="020F0502020204030204" pitchFamily="34" charset="0"/>
              </a:rPr>
              <a:t>FCC Feasibility Study Report (FSR)</a:t>
            </a:r>
            <a:endParaRPr lang="en-US" sz="3600" kern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Google Shape;102;p1">
            <a:extLst>
              <a:ext uri="{FF2B5EF4-FFF2-40B4-BE49-F238E27FC236}">
                <a16:creationId xmlns:a16="http://schemas.microsoft.com/office/drawing/2014/main" id="{8EDA5FE2-BF06-A10C-770D-CD0EEF46C68B}"/>
              </a:ext>
            </a:extLst>
          </p:cNvPr>
          <p:cNvSpPr txBox="1"/>
          <p:nvPr/>
        </p:nvSpPr>
        <p:spPr>
          <a:xfrm>
            <a:off x="23813" y="1166862"/>
            <a:ext cx="624151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41314" defTabSz="914280">
              <a:buClr>
                <a:srgbClr val="0F124A"/>
              </a:buClr>
              <a:buSzPts val="1100"/>
            </a:pPr>
            <a:r>
              <a:rPr lang="en-US" sz="2400" b="1" dirty="0">
                <a:solidFill>
                  <a:srgbClr val="0F124A"/>
                </a:solidFill>
                <a:latin typeface="Arial"/>
              </a:rPr>
              <a:t>Structure: three</a:t>
            </a:r>
            <a:r>
              <a:rPr lang="en-US" sz="2400" b="1" dirty="0">
                <a:solidFill>
                  <a:srgbClr val="0F124A"/>
                </a:solidFill>
                <a:latin typeface="Arial"/>
                <a:ea typeface="Arial"/>
                <a:cs typeface="Arial"/>
                <a:sym typeface="Arial"/>
              </a:rPr>
              <a:t> volumes</a:t>
            </a:r>
            <a:endParaRPr sz="1400" i="1" dirty="0">
              <a:solidFill>
                <a:srgbClr val="0F1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1950" indent="-361950" defTabSz="914280">
              <a:spcBef>
                <a:spcPts val="800"/>
              </a:spcBef>
              <a:buClr>
                <a:srgbClr val="0F124A"/>
              </a:buClr>
              <a:buSzPts val="1300"/>
              <a:buFont typeface="Arial"/>
              <a:buChar char="-"/>
            </a:pPr>
            <a:r>
              <a:rPr lang="en-US" sz="2400" b="1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Vol. 1: </a:t>
            </a:r>
            <a:r>
              <a:rPr lang="en-US" sz="2400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Physics, Experiments &amp;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Detectors </a:t>
            </a:r>
          </a:p>
          <a:p>
            <a:pPr marL="361950" indent="-361950" defTabSz="914280">
              <a:spcBef>
                <a:spcPts val="800"/>
              </a:spcBef>
              <a:buClr>
                <a:srgbClr val="0F124A"/>
              </a:buClr>
              <a:buSzPts val="1300"/>
              <a:buFont typeface="Arial"/>
              <a:buChar char="-"/>
            </a:pPr>
            <a:r>
              <a:rPr lang="en-US" sz="2400" b="1" i="1" dirty="0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Vol. 2: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Accelerators,Technical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Infrastructures, Safety Concepts </a:t>
            </a:r>
          </a:p>
          <a:p>
            <a:pPr marL="361950" indent="-361950" defTabSz="914280">
              <a:spcBef>
                <a:spcPts val="800"/>
              </a:spcBef>
              <a:buClr>
                <a:srgbClr val="0F124A"/>
              </a:buClr>
              <a:buSzPts val="1300"/>
              <a:buFont typeface="Arial"/>
              <a:buChar char="-"/>
            </a:pP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Vol. 3: 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Civil Engineering, Implementation &amp; Sustainability</a:t>
            </a:r>
            <a:endParaRPr lang="en-US" sz="1467" dirty="0">
              <a:solidFill>
                <a:srgbClr val="0F124A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713213" indent="-191765" defTabSz="914280">
              <a:buClr>
                <a:srgbClr val="0F124A"/>
              </a:buClr>
              <a:buSzPts val="1300"/>
            </a:pPr>
            <a:endParaRPr lang="fr-CH" sz="1200" i="1" dirty="0">
              <a:solidFill>
                <a:srgbClr val="0F1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3213" indent="-191765" defTabSz="914280">
              <a:buClr>
                <a:srgbClr val="0F124A"/>
              </a:buClr>
              <a:buSzPts val="1300"/>
            </a:pPr>
            <a:r>
              <a:rPr lang="fr-CH" sz="1200" i="1" dirty="0">
                <a:solidFill>
                  <a:srgbClr val="0F12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i="1" dirty="0">
              <a:solidFill>
                <a:srgbClr val="0F1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00" defTabSz="914280">
              <a:buClr>
                <a:srgbClr val="0F124A"/>
              </a:buClr>
              <a:buSzPts val="1300"/>
            </a:pPr>
            <a:endParaRPr sz="2000" i="1" dirty="0">
              <a:solidFill>
                <a:srgbClr val="0F1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00" defTabSz="914280">
              <a:buClr>
                <a:srgbClr val="0F124A"/>
              </a:buClr>
              <a:buSzPts val="1300"/>
            </a:pPr>
            <a:endParaRPr sz="2000" i="1" dirty="0">
              <a:solidFill>
                <a:srgbClr val="0F1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00" defTabSz="914280">
              <a:buClr>
                <a:srgbClr val="0F124A"/>
              </a:buClr>
              <a:buSzPts val="1300"/>
            </a:pPr>
            <a:endParaRPr sz="2000" i="1" dirty="0">
              <a:solidFill>
                <a:srgbClr val="0F1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00" defTabSz="914280">
              <a:buClr>
                <a:srgbClr val="0F124A"/>
              </a:buClr>
              <a:buSzPts val="1300"/>
            </a:pPr>
            <a:endParaRPr sz="2000" i="1" dirty="0">
              <a:solidFill>
                <a:srgbClr val="0F1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00" defTabSz="914280">
              <a:buClr>
                <a:srgbClr val="0F124A"/>
              </a:buClr>
              <a:buSzPts val="1300"/>
            </a:pPr>
            <a:endParaRPr sz="2000" b="1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6" name="Google Shape;106;p1">
            <a:extLst>
              <a:ext uri="{FF2B5EF4-FFF2-40B4-BE49-F238E27FC236}">
                <a16:creationId xmlns:a16="http://schemas.microsoft.com/office/drawing/2014/main" id="{2F1E8C84-BFA2-16C2-7D1D-1DB3FA89792D}"/>
              </a:ext>
            </a:extLst>
          </p:cNvPr>
          <p:cNvSpPr txBox="1"/>
          <p:nvPr/>
        </p:nvSpPr>
        <p:spPr>
          <a:xfrm>
            <a:off x="663331" y="5314058"/>
            <a:ext cx="10966231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280">
              <a:lnSpc>
                <a:spcPct val="185000"/>
              </a:lnSpc>
              <a:buClr>
                <a:srgbClr val="0F124A"/>
              </a:buClr>
              <a:buSzPts val="2000"/>
            </a:pPr>
            <a:r>
              <a:rPr lang="en-US" sz="2000" dirty="0">
                <a:solidFill>
                  <a:srgbClr val="0F124A"/>
                </a:solidFill>
                <a:latin typeface="Arial"/>
                <a:ea typeface="Arial"/>
                <a:cs typeface="Arial"/>
                <a:sym typeface="Arial"/>
              </a:rPr>
              <a:t>prepared with Overleaf &amp; to be published by EPJ (Springer-Nature) – FCCIS members</a:t>
            </a:r>
            <a:endParaRPr sz="2000" dirty="0">
              <a:solidFill>
                <a:srgbClr val="0F12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7;p1">
            <a:extLst>
              <a:ext uri="{FF2B5EF4-FFF2-40B4-BE49-F238E27FC236}">
                <a16:creationId xmlns:a16="http://schemas.microsoft.com/office/drawing/2014/main" id="{9CA87489-7633-A3C6-AE54-2B9487E144A3}"/>
              </a:ext>
            </a:extLst>
          </p:cNvPr>
          <p:cNvSpPr txBox="1"/>
          <p:nvPr/>
        </p:nvSpPr>
        <p:spPr>
          <a:xfrm>
            <a:off x="207169" y="4739322"/>
            <a:ext cx="11777661" cy="661038"/>
          </a:xfrm>
          <a:prstGeom prst="rect">
            <a:avLst/>
          </a:prstGeom>
          <a:solidFill>
            <a:srgbClr val="2026A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280">
              <a:lnSpc>
                <a:spcPct val="132142"/>
              </a:lnSpc>
              <a:buClr>
                <a:srgbClr val="FFFF00"/>
              </a:buClr>
              <a:buSzPts val="2800"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Input for 2025/26 Update of European Strategy for Particle Physics</a:t>
            </a:r>
            <a:endParaRPr sz="28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08;p1">
            <a:extLst>
              <a:ext uri="{FF2B5EF4-FFF2-40B4-BE49-F238E27FC236}">
                <a16:creationId xmlns:a16="http://schemas.microsoft.com/office/drawing/2014/main" id="{216AB7CC-5971-D36A-FB05-8456E40B95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421" y="5975390"/>
            <a:ext cx="2562987" cy="7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9;p1" descr="Publish agreement with Springer Nature ...">
            <a:extLst>
              <a:ext uri="{FF2B5EF4-FFF2-40B4-BE49-F238E27FC236}">
                <a16:creationId xmlns:a16="http://schemas.microsoft.com/office/drawing/2014/main" id="{B3BB12A4-70F3-DC9A-7B9C-C01FDE4B7E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2127" y="5988318"/>
            <a:ext cx="1896812" cy="8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0;p1" descr="European Physical Journal - Wikipedia">
            <a:extLst>
              <a:ext uri="{FF2B5EF4-FFF2-40B4-BE49-F238E27FC236}">
                <a16:creationId xmlns:a16="http://schemas.microsoft.com/office/drawing/2014/main" id="{8D0EA2BB-CD73-5027-70CA-556FFF5EE0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183" y="6001250"/>
            <a:ext cx="1551019" cy="8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1;p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E3DD57-F729-1A77-DE58-347AC34D89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0172" y="5988320"/>
            <a:ext cx="2314221" cy="74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BB87A7-3A24-31ED-DCE1-4D6CEB3B0027}"/>
              </a:ext>
            </a:extLst>
          </p:cNvPr>
          <p:cNvSpPr txBox="1"/>
          <p:nvPr/>
        </p:nvSpPr>
        <p:spPr>
          <a:xfrm>
            <a:off x="0" y="3603359"/>
            <a:ext cx="116011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3213" marR="0" lvl="0" indent="-191765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4A"/>
              </a:buClr>
              <a:buSzPts val="1300"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13213" marR="0" lvl="0" indent="-191765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4A"/>
              </a:buClr>
              <a:buSzPts val="1300"/>
              <a:buFontTx/>
              <a:buNone/>
              <a:tabLst/>
              <a:defRPr/>
            </a:pPr>
            <a:r>
              <a:rPr lang="en-GB" sz="2400" dirty="0">
                <a:solidFill>
                  <a:srgbClr val="0F124A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GB" sz="2400" dirty="0">
                <a:solidFill>
                  <a:srgbClr val="0F124A"/>
                </a:solidFill>
                <a:latin typeface="Arial"/>
                <a:ea typeface="Arial"/>
                <a:cs typeface="Arial"/>
                <a:sym typeface="Arial"/>
              </a:rPr>
              <a:t>ese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&amp; other FCC input to 2025/26 </a:t>
            </a:r>
            <a:r>
              <a:rPr lang="en-GB" sz="2400" dirty="0">
                <a:solidFill>
                  <a:srgbClr val="0F124A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SPPU posted at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https://indico.cern.ch/event/1534205/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713213" marR="0" lvl="0" indent="-191765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4A"/>
              </a:buClr>
              <a:buSzPts val="1300"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3890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4A"/>
              </a:buClr>
              <a:buSzPts val="1300"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0889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707A02-F778-6A94-13F1-812989D5BEAB}"/>
              </a:ext>
            </a:extLst>
          </p:cNvPr>
          <p:cNvSpPr txBox="1"/>
          <p:nvPr/>
        </p:nvSpPr>
        <p:spPr>
          <a:xfrm>
            <a:off x="327759" y="2094879"/>
            <a:ext cx="4928460" cy="444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Examples:</a:t>
            </a:r>
          </a:p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7" b="0" i="0" u="sng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0990" marR="0" lvl="0" indent="-38099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 of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true muonium</a:t>
            </a:r>
          </a:p>
          <a:p>
            <a:pPr marL="380990" marR="0" lvl="0" indent="-380990" algn="l" defTabSz="91428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creation of a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Bose-Einstein condensate of positronium</a:t>
            </a:r>
          </a:p>
          <a:p>
            <a:pPr marL="380990" marR="0" lvl="0" indent="-380990" algn="l" defTabSz="91428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high(</a:t>
            </a:r>
            <a:r>
              <a:rPr kumimoji="0" lang="en-GB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)-energy photons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Compton imaging, nuclear research etc. </a:t>
            </a:r>
          </a:p>
          <a:p>
            <a:pPr marL="380990" marR="0" lvl="0" indent="-380990" algn="l" defTabSz="91428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spatially coherent photon beams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possibly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down to 0.1 Å wavelengths</a:t>
            </a:r>
          </a:p>
          <a:p>
            <a:pPr marL="380990" marR="0" lvl="0" indent="-380990" algn="l" defTabSz="91428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average and peak brightness 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 any existing or planned light source</a:t>
            </a:r>
          </a:p>
          <a:p>
            <a:pPr marL="380990" marR="0" lvl="0" indent="-380990" algn="l" defTabSz="91428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radioactive isotope production</a:t>
            </a:r>
          </a:p>
          <a:p>
            <a:pPr marL="380990" marR="0" lvl="0" indent="-380990" algn="l" defTabSz="91428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 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10FDC-5921-4BFD-E4AD-DF1F7899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197" y="2059755"/>
            <a:ext cx="6483087" cy="4693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015CB-D30B-29A0-C9C3-CF04CD002077}"/>
              </a:ext>
            </a:extLst>
          </p:cNvPr>
          <p:cNvSpPr txBox="1"/>
          <p:nvPr/>
        </p:nvSpPr>
        <p:spPr>
          <a:xfrm>
            <a:off x="327759" y="955048"/>
            <a:ext cx="11619828" cy="144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circumference, high energy, </a:t>
            </a:r>
            <a:r>
              <a:rPr lang="en-GB" sz="2133" dirty="0">
                <a:solidFill>
                  <a:srgbClr val="0F124A"/>
                </a:solidFill>
                <a:latin typeface="Arial"/>
              </a:rPr>
              <a:t>abundant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positron production, low-emittance beams, high-power </a:t>
            </a: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beamstrahlung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injector complex </a:t>
            </a:r>
          </a:p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offers unique opportunities for various other fields of physics and science </a:t>
            </a:r>
          </a:p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34A78-6089-A254-69A7-7FE94DC583FA}"/>
              </a:ext>
            </a:extLst>
          </p:cNvPr>
          <p:cNvSpPr txBox="1"/>
          <p:nvPr/>
        </p:nvSpPr>
        <p:spPr>
          <a:xfrm>
            <a:off x="327759" y="320045"/>
            <a:ext cx="6628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9500" algn="l"/>
              </a:tabLst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FCC-ee science opportunities</a:t>
            </a:r>
            <a:endParaRPr kumimoji="0" lang="en-GB" sz="3200" i="0" u="sng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F2A5B-4472-D2BC-FD45-C14A9FE69354}"/>
              </a:ext>
            </a:extLst>
          </p:cNvPr>
          <p:cNvSpPr txBox="1"/>
          <p:nvPr/>
        </p:nvSpPr>
        <p:spPr>
          <a:xfrm>
            <a:off x="8354016" y="525662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CERN-FCC-ACC-2025-0005, </a:t>
            </a:r>
          </a:p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  <a:hlinkClick r:id="rId3" tooltip="DO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10.17181/CERN.BSP4.H8ED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124A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090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D671F43-64BC-EBEE-E155-E7D530D3A227}"/>
              </a:ext>
            </a:extLst>
          </p:cNvPr>
          <p:cNvSpPr txBox="1">
            <a:spLocks/>
          </p:cNvSpPr>
          <p:nvPr/>
        </p:nvSpPr>
        <p:spPr>
          <a:xfrm>
            <a:off x="11479613" y="5990155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ts val="1651"/>
              </a:lnSpc>
              <a:defRPr sz="10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8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40D4EBD-008E-AC7D-7367-96A5D4EEC715}"/>
              </a:ext>
            </a:extLst>
          </p:cNvPr>
          <p:cNvSpPr txBox="1">
            <a:spLocks/>
          </p:cNvSpPr>
          <p:nvPr/>
        </p:nvSpPr>
        <p:spPr>
          <a:xfrm>
            <a:off x="8717045" y="4587034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ts val="1651"/>
              </a:lnSpc>
              <a:defRPr sz="10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8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6CA1FDC-D2BF-BA7A-A175-9D3D4B9C9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20" y="571269"/>
            <a:ext cx="6684999" cy="5113200"/>
          </a:xfrm>
          <a:prstGeom prst="rect">
            <a:avLst/>
          </a:prstGeom>
        </p:spPr>
      </p:pic>
      <p:pic>
        <p:nvPicPr>
          <p:cNvPr id="7" name="Picture 6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26692D8A-FAB0-435E-A0F4-C91724ECB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8" y="668811"/>
            <a:ext cx="5576257" cy="4874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358023-2916-09DB-0280-2454C89027E2}"/>
              </a:ext>
            </a:extLst>
          </p:cNvPr>
          <p:cNvSpPr txBox="1"/>
          <p:nvPr/>
        </p:nvSpPr>
        <p:spPr>
          <a:xfrm>
            <a:off x="201319" y="180342"/>
            <a:ext cx="936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u="sng" dirty="0">
                <a:solidFill>
                  <a:srgbClr val="0F124A"/>
                </a:solidFill>
                <a:latin typeface="Arial"/>
              </a:rPr>
              <a:t>FCC-ee booster as unique ultimate photon source </a:t>
            </a:r>
            <a:endParaRPr lang="en-GB" sz="3200" u="sng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EE2CB-0642-176E-091D-B9441AA9F989}"/>
              </a:ext>
            </a:extLst>
          </p:cNvPr>
          <p:cNvSpPr txBox="1"/>
          <p:nvPr/>
        </p:nvSpPr>
        <p:spPr>
          <a:xfrm>
            <a:off x="10499078" y="5262370"/>
            <a:ext cx="130035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F124A"/>
                </a:solidFill>
                <a:latin typeface="Arial"/>
              </a:rPr>
              <a:t>S. Casalbuoni</a:t>
            </a:r>
            <a:endParaRPr lang="en-GB" sz="1400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CB4B8-D654-CDEB-1BDA-FE23CA8F2A81}"/>
              </a:ext>
            </a:extLst>
          </p:cNvPr>
          <p:cNvSpPr txBox="1"/>
          <p:nvPr/>
        </p:nvSpPr>
        <p:spPr>
          <a:xfrm>
            <a:off x="194720" y="5570147"/>
            <a:ext cx="10678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u="sng" dirty="0">
                <a:solidFill>
                  <a:srgbClr val="0F124A"/>
                </a:solidFill>
                <a:latin typeface="Arial"/>
              </a:rPr>
              <a:t>case for </a:t>
            </a:r>
            <a:r>
              <a:rPr lang="en-GB" b="1" u="sng" dirty="0">
                <a:solidFill>
                  <a:srgbClr val="0F12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en-GB" b="1" u="sng" dirty="0">
                <a:solidFill>
                  <a:srgbClr val="0F124A"/>
                </a:solidFill>
                <a:latin typeface="Arial"/>
              </a:rPr>
              <a:t>20 GeV storage-ring light source</a:t>
            </a:r>
            <a:r>
              <a:rPr lang="en-GB" dirty="0">
                <a:solidFill>
                  <a:srgbClr val="0F124A"/>
                </a:solidFill>
                <a:latin typeface="Arial"/>
              </a:rPr>
              <a:t>: PRAB </a:t>
            </a:r>
            <a:r>
              <a:rPr lang="en-GB" b="1" dirty="0">
                <a:solidFill>
                  <a:srgbClr val="0F124A"/>
                </a:solidFill>
                <a:latin typeface="Arial"/>
              </a:rPr>
              <a:t>28</a:t>
            </a:r>
            <a:r>
              <a:rPr lang="en-GB" dirty="0">
                <a:solidFill>
                  <a:srgbClr val="0F124A"/>
                </a:solidFill>
                <a:latin typeface="Arial"/>
              </a:rPr>
              <a:t>, 024401 (2025); </a:t>
            </a:r>
            <a:r>
              <a:rPr lang="en-GB" dirty="0">
                <a:solidFill>
                  <a:srgbClr val="0F124A"/>
                </a:solidFill>
                <a:latin typeface="Lucida Grande"/>
              </a:rPr>
              <a:t>arXiv:2505.11022  </a:t>
            </a:r>
            <a:endParaRPr lang="en-GB" dirty="0">
              <a:solidFill>
                <a:srgbClr val="0F124A"/>
              </a:solidFill>
              <a:latin typeface="Arial"/>
            </a:endParaRPr>
          </a:p>
          <a:p>
            <a:pPr>
              <a:defRPr/>
            </a:pPr>
            <a:r>
              <a:rPr lang="en-GB" b="1" dirty="0">
                <a:solidFill>
                  <a:srgbClr val="4472C4"/>
                </a:solidFill>
                <a:latin typeface="Arial"/>
              </a:rPr>
              <a:t>“</a:t>
            </a:r>
            <a:r>
              <a:rPr lang="en-GB" b="1" i="1" dirty="0">
                <a:solidFill>
                  <a:srgbClr val="4472C4"/>
                </a:solidFill>
                <a:latin typeface="Lucida Grande"/>
              </a:rPr>
              <a:t>we argue that achieving further significant emittance reduction and increase in radiation brightness is only possible by increasing the beam energy</a:t>
            </a:r>
            <a:r>
              <a:rPr lang="en-GB" b="1" dirty="0">
                <a:solidFill>
                  <a:srgbClr val="4472C4"/>
                </a:solidFill>
                <a:latin typeface="Lucida Grande"/>
              </a:rPr>
              <a:t>”</a:t>
            </a:r>
            <a:endParaRPr lang="en-GB" b="1" dirty="0">
              <a:solidFill>
                <a:srgbClr val="4472C4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6CA0B-C4A7-A400-A01C-10FAF8364ABF}"/>
              </a:ext>
            </a:extLst>
          </p:cNvPr>
          <p:cNvSpPr txBox="1"/>
          <p:nvPr/>
        </p:nvSpPr>
        <p:spPr>
          <a:xfrm>
            <a:off x="10873262" y="5841925"/>
            <a:ext cx="99232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F124A"/>
                </a:solidFill>
                <a:latin typeface="Arial"/>
              </a:rPr>
              <a:t>I. Agapov</a:t>
            </a:r>
          </a:p>
          <a:p>
            <a:pPr>
              <a:defRPr/>
            </a:pPr>
            <a:r>
              <a:rPr lang="en-US" sz="1400" dirty="0">
                <a:solidFill>
                  <a:srgbClr val="0F124A"/>
                </a:solidFill>
                <a:latin typeface="Arial"/>
              </a:rPr>
              <a:t>S. Antipov</a:t>
            </a:r>
            <a:endParaRPr lang="en-GB" sz="1400" dirty="0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75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3">
            <a:extLst>
              <a:ext uri="{FF2B5EF4-FFF2-40B4-BE49-F238E27FC236}">
                <a16:creationId xmlns:a16="http://schemas.microsoft.com/office/drawing/2014/main" id="{E4D019DB-2306-CA1C-0B52-28FD7FB87DEC}"/>
              </a:ext>
            </a:extLst>
          </p:cNvPr>
          <p:cNvSpPr txBox="1"/>
          <p:nvPr/>
        </p:nvSpPr>
        <p:spPr>
          <a:xfrm>
            <a:off x="169628" y="1035957"/>
            <a:ext cx="12022372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C377B"/>
                </a:solidFill>
                <a:latin typeface="Arial"/>
              </a:rPr>
              <a:t>three 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 copper S-band linacs (3 GHz), well established technology</a:t>
            </a:r>
          </a:p>
          <a:p>
            <a:pPr marL="539750" marR="0" lvl="1" indent="-309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moderate RF gradient ~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22.5/20.5 MV/m</a:t>
            </a:r>
          </a:p>
          <a:p>
            <a:pPr marL="539750" marR="0" lvl="1" indent="-309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C377B"/>
                </a:solidFill>
                <a:latin typeface="Arial"/>
                <a:sym typeface="Wingdings" pitchFamily="2" charset="2"/>
              </a:rPr>
              <a:t>100 Hz repetition rate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539750" marR="0" lvl="1" indent="-309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1-4 bunches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 rf pulse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539750" marR="0" lvl="1" indent="-309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C377B"/>
                </a:solidFill>
                <a:latin typeface="Arial"/>
              </a:rPr>
              <a:t>more efficient RF structures, precision-machined (PSI), efficient RF power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A6BB9-1181-71D2-3570-8167648BD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9" y="3917597"/>
            <a:ext cx="10344045" cy="2676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EC8D7-5E79-AE56-BCF2-F2C402E39EA0}"/>
              </a:ext>
            </a:extLst>
          </p:cNvPr>
          <p:cNvSpPr txBox="1"/>
          <p:nvPr/>
        </p:nvSpPr>
        <p:spPr>
          <a:xfrm>
            <a:off x="6096000" y="57772"/>
            <a:ext cx="100081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 injector concept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06703-93F0-6652-7CCB-F83AF0789068}"/>
              </a:ext>
            </a:extLst>
          </p:cNvPr>
          <p:cNvSpPr txBox="1">
            <a:spLocks/>
          </p:cNvSpPr>
          <p:nvPr/>
        </p:nvSpPr>
        <p:spPr>
          <a:xfrm>
            <a:off x="295275" y="13296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3.3 injector complex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962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8.xml><?xml version="1.0" encoding="utf-8"?>
<a:theme xmlns:a="http://schemas.openxmlformats.org/drawingml/2006/main" name="6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9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Override1.xml><?xml version="1.0" encoding="utf-8"?>
<a:themeOverride xmlns:a="http://schemas.openxmlformats.org/drawingml/2006/main">
  <a:clrScheme name="FFC">
    <a:dk1>
      <a:srgbClr val="0F124A"/>
    </a:dk1>
    <a:lt1>
      <a:srgbClr val="FFFFFF"/>
    </a:lt1>
    <a:dk2>
      <a:srgbClr val="0000FF"/>
    </a:dk2>
    <a:lt2>
      <a:srgbClr val="FFFFFF"/>
    </a:lt2>
    <a:accent1>
      <a:srgbClr val="0000FF"/>
    </a:accent1>
    <a:accent2>
      <a:srgbClr val="E8FF2E"/>
    </a:accent2>
    <a:accent3>
      <a:srgbClr val="8F3DFF"/>
    </a:accent3>
    <a:accent4>
      <a:srgbClr val="40C245"/>
    </a:accent4>
    <a:accent5>
      <a:srgbClr val="FF4A29"/>
    </a:accent5>
    <a:accent6>
      <a:srgbClr val="0F124A"/>
    </a:accent6>
    <a:hlink>
      <a:srgbClr val="000000"/>
    </a:hlink>
    <a:folHlink>
      <a:srgbClr val="000000"/>
    </a:folHlink>
  </a:clrScheme>
  <a:fontScheme name="FCC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7382</TotalTime>
  <Words>5377</Words>
  <Application>Microsoft Office PowerPoint</Application>
  <PresentationFormat>Widescreen</PresentationFormat>
  <Paragraphs>831</Paragraphs>
  <Slides>77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109" baseType="lpstr">
      <vt:lpstr>Aptos</vt:lpstr>
      <vt:lpstr>Aptos Display</vt:lpstr>
      <vt:lpstr>Arial</vt:lpstr>
      <vt:lpstr>Arial,Sans-Serif</vt:lpstr>
      <vt:lpstr>Calibri</vt:lpstr>
      <vt:lpstr>Calibri Light</vt:lpstr>
      <vt:lpstr>Cambria Math</vt:lpstr>
      <vt:lpstr>Comic Sans MS</vt:lpstr>
      <vt:lpstr>Courier New</vt:lpstr>
      <vt:lpstr>Gotham HTF</vt:lpstr>
      <vt:lpstr>Lucida Grande</vt:lpstr>
      <vt:lpstr>PT Sans</vt:lpstr>
      <vt:lpstr>Symbol</vt:lpstr>
      <vt:lpstr>Tahoma</vt:lpstr>
      <vt:lpstr>Times New Roman</vt:lpstr>
      <vt:lpstr>Verdana</vt:lpstr>
      <vt:lpstr>Wingdings</vt:lpstr>
      <vt:lpstr>Wingdings,Sans-Serif</vt:lpstr>
      <vt:lpstr>Office Theme</vt:lpstr>
      <vt:lpstr>Default Design</vt:lpstr>
      <vt:lpstr>5_Office Theme</vt:lpstr>
      <vt:lpstr>1_Office Theme</vt:lpstr>
      <vt:lpstr>Custom Design</vt:lpstr>
      <vt:lpstr>1_Custom Design</vt:lpstr>
      <vt:lpstr>14_Content Slides - Deep Blue</vt:lpstr>
      <vt:lpstr>6_Content Slides - Deep Blue</vt:lpstr>
      <vt:lpstr>Content Slides - Deep Blue</vt:lpstr>
      <vt:lpstr>5_Content Slides - Deep Blue</vt:lpstr>
      <vt:lpstr>Tema di Office</vt:lpstr>
      <vt:lpstr>1_Content Slides - Deep Blue</vt:lpstr>
      <vt:lpstr>2_Office Theme</vt:lpstr>
      <vt:lpstr>Equation</vt:lpstr>
      <vt:lpstr>Lectures on the Future Circular Collider – Part 3+4+bonus</vt:lpstr>
      <vt:lpstr>PowerPoint Presentation</vt:lpstr>
      <vt:lpstr>PowerPoint Presentation</vt:lpstr>
      <vt:lpstr>PowerPoint Presentation</vt:lpstr>
      <vt:lpstr>PowerPoint Presentation</vt:lpstr>
      <vt:lpstr>3.2 booster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3.4 injector – positron production </vt:lpstr>
      <vt:lpstr>FCC-ee positron source &amp; prototype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polariser ring for positrons at FCC-ee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superconducting RF system</vt:lpstr>
      <vt:lpstr>PowerPoint Presentation</vt:lpstr>
      <vt:lpstr>FCC-ee operation sequence and SRF concept </vt:lpstr>
      <vt:lpstr>cryo power,  Q value, total  power</vt:lpstr>
      <vt:lpstr>cryogenic efficiency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4.5 vacuum system</vt:lpstr>
      <vt:lpstr>PowerPoint Presentation</vt:lpstr>
      <vt:lpstr>PowerPoint Presentation</vt:lpstr>
      <vt:lpstr>PowerPoint Presentation</vt:lpstr>
      <vt:lpstr>4.6 collimation</vt:lpstr>
      <vt:lpstr>PowerPoint Presentation</vt:lpstr>
      <vt:lpstr>PowerPoint Presentation</vt:lpstr>
      <vt:lpstr>PowerPoint Presentation</vt:lpstr>
      <vt:lpstr>4.7 beam diagnostics – beam position</vt:lpstr>
      <vt:lpstr>beam size measurement</vt:lpstr>
      <vt:lpstr>bunch length measurement</vt:lpstr>
      <vt:lpstr>PowerPoint Presentation</vt:lpstr>
      <vt:lpstr>HTS magnet strengths &amp; fields</vt:lpstr>
      <vt:lpstr>Magnetic analysis</vt:lpstr>
      <vt:lpstr>Sextupole demonstrator</vt:lpstr>
      <vt:lpstr>Finished first layer</vt:lpstr>
      <vt:lpstr>Finishing and impregnation</vt:lpstr>
      <vt:lpstr>PowerPoint Presentation</vt:lpstr>
      <vt:lpstr>PowerPoint Presentation</vt:lpstr>
      <vt:lpstr>PowerPoint Presentation</vt:lpstr>
      <vt:lpstr>FCC integrated program – timeline</vt:lpstr>
      <vt:lpstr>Reference layout and implementation:PA31 - 90.7 km</vt:lpstr>
      <vt:lpstr>Surface site locations 7 FR and 1 CH Optimisation done with communes</vt:lpstr>
      <vt:lpstr>Environmental initial state analysis</vt:lpstr>
      <vt:lpstr>Territorial dialogue and public participation</vt:lpstr>
      <vt:lpstr>Resource needs &amp; connections to regional infrastructure</vt:lpstr>
      <vt:lpstr>Optimum placement of FCC tunnel and geology</vt:lpstr>
      <vt:lpstr>Reuse of excavated materials: OpenSkyLab project</vt:lpstr>
      <vt:lpstr>FCC – main tunnel integration – 5.5 m inner diameter</vt:lpstr>
      <vt:lpstr>PowerPoint Presentation</vt:lpstr>
      <vt:lpstr>FCC-ee construction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 Zimmermann</dc:creator>
  <cp:lastModifiedBy>Frank Zimmermann</cp:lastModifiedBy>
  <cp:revision>68</cp:revision>
  <dcterms:created xsi:type="dcterms:W3CDTF">2025-09-11T15:26:13Z</dcterms:created>
  <dcterms:modified xsi:type="dcterms:W3CDTF">2025-10-02T05:37:52Z</dcterms:modified>
</cp:coreProperties>
</file>