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1" r:id="rId6"/>
    <p:sldMasterId id="2147483734" r:id="rId7"/>
    <p:sldMasterId id="2147483746" r:id="rId8"/>
  </p:sldMasterIdLst>
  <p:notesMasterIdLst>
    <p:notesMasterId r:id="rId82"/>
  </p:notesMasterIdLst>
  <p:sldIdLst>
    <p:sldId id="257" r:id="rId9"/>
    <p:sldId id="5473" r:id="rId10"/>
    <p:sldId id="339" r:id="rId11"/>
    <p:sldId id="332" r:id="rId12"/>
    <p:sldId id="343" r:id="rId13"/>
    <p:sldId id="958" r:id="rId14"/>
    <p:sldId id="5510" r:id="rId15"/>
    <p:sldId id="804" r:id="rId16"/>
    <p:sldId id="333" r:id="rId17"/>
    <p:sldId id="5386" r:id="rId18"/>
    <p:sldId id="336" r:id="rId19"/>
    <p:sldId id="337" r:id="rId20"/>
    <p:sldId id="2173" r:id="rId21"/>
    <p:sldId id="904" r:id="rId22"/>
    <p:sldId id="2137" r:id="rId23"/>
    <p:sldId id="2157" r:id="rId24"/>
    <p:sldId id="2140" r:id="rId25"/>
    <p:sldId id="2164" r:id="rId26"/>
    <p:sldId id="2165" r:id="rId27"/>
    <p:sldId id="5511" r:id="rId28"/>
    <p:sldId id="5513" r:id="rId29"/>
    <p:sldId id="5514" r:id="rId30"/>
    <p:sldId id="2141" r:id="rId31"/>
    <p:sldId id="2142" r:id="rId32"/>
    <p:sldId id="2162" r:id="rId33"/>
    <p:sldId id="2143" r:id="rId34"/>
    <p:sldId id="2179" r:id="rId35"/>
    <p:sldId id="2008" r:id="rId36"/>
    <p:sldId id="2070" r:id="rId37"/>
    <p:sldId id="5481" r:id="rId38"/>
    <p:sldId id="5482" r:id="rId39"/>
    <p:sldId id="5483" r:id="rId40"/>
    <p:sldId id="5484" r:id="rId41"/>
    <p:sldId id="5485" r:id="rId42"/>
    <p:sldId id="935" r:id="rId43"/>
    <p:sldId id="936" r:id="rId44"/>
    <p:sldId id="953" r:id="rId45"/>
    <p:sldId id="954" r:id="rId46"/>
    <p:sldId id="2030" r:id="rId47"/>
    <p:sldId id="5340" r:id="rId48"/>
    <p:sldId id="5472" r:id="rId49"/>
    <p:sldId id="5500" r:id="rId50"/>
    <p:sldId id="4835" r:id="rId51"/>
    <p:sldId id="5474" r:id="rId52"/>
    <p:sldId id="2146" r:id="rId53"/>
    <p:sldId id="2177" r:id="rId54"/>
    <p:sldId id="5489" r:id="rId55"/>
    <p:sldId id="5490" r:id="rId56"/>
    <p:sldId id="959" r:id="rId57"/>
    <p:sldId id="903" r:id="rId58"/>
    <p:sldId id="5499" r:id="rId59"/>
    <p:sldId id="940" r:id="rId60"/>
    <p:sldId id="4686" r:id="rId61"/>
    <p:sldId id="962" r:id="rId62"/>
    <p:sldId id="5506" r:id="rId63"/>
    <p:sldId id="371" r:id="rId64"/>
    <p:sldId id="308" r:id="rId65"/>
    <p:sldId id="310" r:id="rId66"/>
    <p:sldId id="5425" r:id="rId67"/>
    <p:sldId id="5379" r:id="rId68"/>
    <p:sldId id="5515" r:id="rId69"/>
    <p:sldId id="5491" r:id="rId70"/>
    <p:sldId id="5494" r:id="rId71"/>
    <p:sldId id="5495" r:id="rId72"/>
    <p:sldId id="5497" r:id="rId73"/>
    <p:sldId id="5498" r:id="rId74"/>
    <p:sldId id="5501" r:id="rId75"/>
    <p:sldId id="5502" r:id="rId76"/>
    <p:sldId id="5496" r:id="rId77"/>
    <p:sldId id="5512" r:id="rId78"/>
    <p:sldId id="5429" r:id="rId79"/>
    <p:sldId id="5430" r:id="rId80"/>
    <p:sldId id="2139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viewProps" Target="view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61" Type="http://schemas.openxmlformats.org/officeDocument/2006/relationships/slide" Target="slides/slide53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F950D-B594-4EF5-81B7-1655726439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32081-AC45-4DDE-AD0C-2A9ACB6682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85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73A07D7-CECF-FA81-166A-2829447418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07ECB9-E127-4E80-9D11-492C265FA4E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2CF9464-FFD3-D5B5-5A8D-5489459859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9217C882-BCFA-82F8-1B15-652802ABD5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EBA44-2749-4505-B776-1307762B45EE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72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A9C20-371E-4BE6-A0D3-A9B85DF6FD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2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68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97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BAA15C7E-367C-187C-3A9F-07C2053E1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6DFF562A-3A7F-1178-B279-FEED2D084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45D96753-8DF6-0661-5ED8-56271274E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FC865-221F-412A-8A3A-EEE24D7A999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766EC-C33E-46A0-C596-EFECE1036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6A61E217-4136-95D9-C34C-2AC074EE31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C7FF7B8-1EED-369F-5DCA-381A794F5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22EB620-7BD0-6837-C1FD-6DB9F9FF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14DEBD-7FA0-4A49-9CFD-6DBEF0950F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296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6F197-B3C7-1B58-40DD-02260B9D4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057ADF94-73D5-335E-6EDB-2413889D08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F260BBCD-1E18-6918-FBE1-5A767149F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E1580BF-2CB8-9379-9AAE-BAD5710E5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14DEBD-7FA0-4A49-9CFD-6DBEF0950F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55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5A09F9F-3A4B-EDDD-EEDF-48518D28EF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2B9480D-0946-9EC1-DF4A-059E6F1CC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B1033ED-147A-B36B-81EC-7E5580769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14DEBD-7FA0-4A49-9CFD-6DBEF0950F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9F6C5A40-8BFC-1C4A-D384-868E3B03F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F9098BB5-CCCA-897E-BD69-4227C9A91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7B0092F8-90A1-EFEC-4A50-5ACE3FCDB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005B0-B6DC-4755-8F27-85F5C445BE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EF7D234F-62E1-C762-DAA8-DD4DF3AAEA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C3BCAAA5-8569-4C96-160E-4B86BDC24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F00DC60-36EB-0245-74A7-D99128535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71F62E-228E-4E7B-B12E-B0342AC2C8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15D0-F9DD-9864-A8C0-BBC7CE9C1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75BC2-358C-B99A-5899-78073749D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94F9-D48E-633D-41B2-5E914275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EFF7-E688-D3AD-D572-9DA3E43C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E29CD-BFF3-0DA8-AE2A-0C09DE1B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70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C253E-23E2-65D7-21AE-8ED39C9F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8D62B-25BB-9005-5C8B-1C69B5308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BEE49-2F49-EE49-6ECC-ECC4BF64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15BAB-5B85-6CC4-4C5D-BB8B1E31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42CBD-C174-B112-3D92-23C8252F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75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ED4C5-DC92-3DF9-FF21-C7D6CF7723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489D4-861B-E405-DE2D-42D084C93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94EF7-7FA1-5D09-F57D-C0D22B07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CC08F-7A7C-3262-B774-0984D5D4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261B-5214-1FEC-137A-55B6A145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2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7C89B-12CF-8947-F8F9-1D1692C4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5EB51-5327-4A08-A301-B9DC49E8D0B1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1A03B-B0E0-1371-065F-E71903D9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1F1BE-B4FF-97BF-609B-85CA2E2A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514AD-5AF1-43B9-B1E4-FA6FD002BD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822367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C2561-D30E-31A2-D988-79539255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91B33-C6C2-4BC1-84DE-7355831434BB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BCCDE-9354-7FEB-8B29-4EE297BE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57B6-4662-86FE-AAB9-5821E94E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0EB34-A7A5-4BAA-818D-40F31F8905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10568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453EF-4405-DE7F-7DCF-7D3A1688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F3813-8923-483A-A3AF-4AF7B869A35D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E1171-E199-EA06-A049-7A25207F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13A39-2E77-319D-8602-2528DC11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A911C-1DE1-4595-8C86-1B1E0D34B9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01261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42363A-9E59-F5AC-3909-F1F8100D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68FEC-0476-442B-8D4C-7404D5948CF6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4CE263-DAFE-7CDE-6AD2-1C27196F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79CE8F-C83B-19B6-8E74-13A160E3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C113-DA2D-490F-A9CB-948668270C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736295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DA1C8E-1D83-413E-AD7D-47190A859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F580D-3F32-4435-9E6D-A3DD35414EF8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9BF31E-BE9F-8B67-62E4-8F6E690D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189095-F125-F6EE-82EE-6095F202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BD51E-7D0F-45AC-9FFA-28B352EFCF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4488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AEECE0-7CE8-845F-E22A-20410F52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71A02-DCDC-4516-813F-1AD33A90A008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179783-BE32-AE00-932F-96BCE16E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CA922F-967D-C603-12B0-D7C66624C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6D13-F2B3-4763-BD46-B759A44EDB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98508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34197FC-180E-50DD-67B1-ADB99BC4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63516-E831-486E-A5F0-F6F898279C93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3A0E3E-707B-D2E9-6E12-7013C2EB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8F5229-6440-0C00-226A-069CA498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7DB7D-C6C4-48B1-83D4-6C392959D7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205077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2A4C87-1C96-057D-AAD4-4444149C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9DCF0-8515-40F9-951C-04FA3FA423C1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C22819-78CD-6FDA-43E6-298EC1C10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A14087-2F09-503D-EB94-54D8EA0B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D23F2-A4F9-4082-8A16-3F0F16AAE9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138113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D46BF-856C-F623-5EBF-DCE4B999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53419-439A-84D8-15B8-4FF6B88FD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3095-4FBA-303F-DDFB-43FCF883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3F96-74F8-41E8-8FA9-C5BA348A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18E84-9AD7-B4A7-9EBA-FF7B289B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605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6E77A0-9A6B-845E-48CE-CF9AAADB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DF046-20EC-4331-A0B9-16C773283ABE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D87B4D-291A-FADB-6E1C-89367C80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AEE74C-CAAD-4AEF-B746-CE3D3EAB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7FC7-2E5A-4C4C-85EC-8D5F1DBAAD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465631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400F6-4C07-3E08-89CD-70C7815A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F2F32-2BFF-4A19-AA19-41D90B1B57E5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D89F-018B-5EDC-3694-8FCBEAA2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8B4AB-2AAB-A2F0-6CE0-66D3C8F0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88D36-4882-4FB2-8110-523F8DF962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158096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BF3C-9F75-0F4D-1746-152FA75D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EB999-2733-489B-83C6-E84F6ADBA645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CC337-EA13-BB74-28B8-84475460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C5BCF-2E22-9F93-87F7-F1C9C656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E1A6F-6C4C-4F7B-B4B1-523C9CCF3F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968259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en-US" noProof="0"/>
              <a:t>Click to edit Master title style</a:t>
            </a:r>
            <a:endParaRPr lang="fr-FR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3"/>
            <a:ext cx="10515600" cy="959968"/>
          </a:xfrm>
          <a:prstGeom prst="rect">
            <a:avLst/>
          </a:prstGeom>
        </p:spPr>
        <p:txBody>
          <a:bodyPr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350"/>
            </a:lvl1pPr>
            <a:lvl2pPr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lnSpc>
                <a:spcPct val="100000"/>
              </a:lnSpc>
              <a:spcBef>
                <a:spcPts val="0"/>
              </a:spcBef>
              <a:defRPr sz="1050"/>
            </a:lvl3pPr>
            <a:lvl4pPr marL="1257278" indent="-17961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900"/>
            </a:lvl4pPr>
            <a:lvl5pPr marL="1616499" indent="-17961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9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881101" y="1067647"/>
            <a:ext cx="10565835" cy="300082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35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96DEA-FBFE-8FC8-52D4-8522F88C4F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ctr">
              <a:defRPr sz="7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B8F86D32-2E87-4C80-B6CD-A01BE73BC39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6366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9A6E6F-5B8B-CC9E-687E-E63BB9135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02A5A6-3EA8-F5E3-6FB8-4961463A7A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70BE0D-2C9B-684F-8A90-84A99DCF43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2AC3A-41CE-447B-86D1-5EC525F830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799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1C5DCC-599A-91F5-1589-4D591665D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BA6424-CC74-4BD2-997B-16E8FC8E60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D413C8-F503-1F81-5FC0-4F44EF956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2A24C-2965-438D-A61B-7DB1F3D1C4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772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E0E4F6-0C27-E2E9-8984-DB537FC44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C660D0-F734-509A-D020-0E77305E60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9118BF-C9EF-CCD2-0EA3-7D3F5A993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526F7-0CB0-4642-800A-17A3275549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980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3552A9-365A-DA3C-904A-2AFC39A23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90901-FDB9-ECF2-6F62-4FE45A691B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25F7E7-A97C-474E-3C82-984712481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3171A-2D9F-460C-B388-29B16CDBDE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774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1AE55C-5B43-9B91-AFCF-00A223EE0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B2ADE9D-3788-A152-014F-922FAE4D85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F91C8B3-15A7-54E2-B49C-8255DAD23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6127B-1604-4439-AC49-77F9CB295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951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DA2A61-9500-0E16-5731-9F826A9977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EBD406-46F0-F91C-D6E5-E184CB4E0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9B9377-3108-E358-5143-7855A12DCE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B7D86-195F-4170-9D81-14108F55CA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64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BC54-6746-2AEE-AF30-13D38F66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E82E4-A7C1-DB06-4A4D-8248D2A1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0F7F4-6CF7-4B2C-0C1C-2CEE03AF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69A3E-A009-9517-517E-507FC287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6088-D225-63CC-77A8-8D6CCAF6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836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83E49A-E7B5-9504-C266-89965B735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62D5C4-5E1A-3FA0-76E6-2A332EA29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36A711-6C26-9B83-B7F5-DE9EEA89F3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0A06C-9A45-487B-A937-F2A3C6876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454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15EC9-0BDF-C250-15E3-4BC020CF4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D6CB9-8FC7-A09E-1DE2-6E4A40E2E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9F48A-C1C1-15E0-E0CD-1F010D9201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185E4-9BC1-4F5D-8172-29FFC2F342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585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C09BD-50F9-AF8C-1820-1706DA2A6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018F4-C3B7-0FD3-C70E-A9BA0880F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1CCF74-57A4-78E2-C916-DE5B1B65A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A4952-2FA7-493F-8B5F-56BD43384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525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E9F62F-5415-3EEF-99E6-8B4C04AE7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3531FF-2C7F-E05C-0DED-2C1BA3271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791106-5865-A9F8-1E7D-4BAF122FD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74A34-BBB3-4D00-9C23-0B02B6B60C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658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015DCD-7992-2B02-46F2-496A4AAAA1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7D04EA-797A-F347-1176-8516EA95DA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EE2E2D-3076-4763-CD46-D8BB0B1C9D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0EAB6-85E2-4F8C-95D1-FA7795C90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934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552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2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13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78" indent="-453578">
              <a:lnSpc>
                <a:spcPts val="2600"/>
              </a:lnSpc>
              <a:defRPr sz="2133"/>
            </a:lvl2pPr>
            <a:lvl3pPr marL="907155" indent="-453578">
              <a:lnSpc>
                <a:spcPts val="2600"/>
              </a:lnSpc>
              <a:defRPr sz="2133"/>
            </a:lvl3pPr>
            <a:lvl4pPr marL="1360733" indent="-453578">
              <a:lnSpc>
                <a:spcPts val="2600"/>
              </a:lnSpc>
              <a:defRPr sz="2133"/>
            </a:lvl4pPr>
            <a:lvl5pPr marL="1814309" indent="-453578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272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421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5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8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5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8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2014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D850-5639-B59F-DC79-CE5F4DB3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FB76C-3152-C585-5DB8-5F0092C66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09D46-CC6A-87E5-BCE3-2778F6A32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39E74-5830-8D6C-3B73-3E07A0D89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835D9-C168-DF3F-C2D8-ACBD2DCA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529EB-36E0-DFDC-12FE-96B7B9F5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392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305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401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7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393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401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4625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2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2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3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202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280381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29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89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1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1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B3C0-170E-9FC8-1C34-962D2920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89818-3F2A-B1A2-B272-3C2DAACAD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75198-57B0-01A7-25D0-0D8FA4450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97368B-4A73-BC1D-3DEB-1949DDE93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7C0F7-066C-996C-853D-9C4FCDB68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994B4E-A5ED-7C0F-E92A-6E1F12AA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BF5A01-4316-A40E-3C60-E5A1B20D1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2253E8-E9FD-4EB1-E6A6-DE197F01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8711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75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26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38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9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633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44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2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086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831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58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5F6D-B57A-092B-E82B-265276278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B1D3F-9425-1649-5008-EEF58C45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ED095-0057-676D-75C5-AFED3D89B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2FC33-9695-E8D8-8A14-1149A1E1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2681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4988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998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608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804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274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720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731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880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BC8E7-271C-4CC9-BD82-E90B3E797D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71625" y="6581775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8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05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E07044-9895-D012-C358-668E359F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9B2B7-BAFD-734E-816E-AA1EACFE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AFC2E-02D6-099D-AA60-30BECD2B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509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399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7850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5351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9516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640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1645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1197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7051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692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81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CC4E-8415-24D4-0953-DB322AEA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7A2F9-54AD-95A7-A7D2-AF217715E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6A4CD-A068-DF3D-8F97-E482C5389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EC102-816D-8EE0-144A-1849C93A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47F52-6D91-5697-602C-13FDE2D6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28F97-AAC1-5752-3117-7BC01F45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482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F124A"/>
                </a:solidFill>
              </a:defRPr>
            </a:lvl1pPr>
          </a:lstStyle>
          <a:p>
            <a:fld id="{88A1DFE4-5FC5-43BD-BB7E-75EAD82B96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GB" noProof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GB" noProof="0"/>
              <a:t>First Level (Running Text)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Add Title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GB" noProof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248024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243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167812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69893"/>
            <a:ext cx="385972" cy="22676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31999"/>
            <a:ext cx="12192000" cy="6426000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</p:spTree>
    <p:extLst>
      <p:ext uri="{BB962C8B-B14F-4D97-AF65-F5344CB8AC3E}">
        <p14:creationId xmlns:p14="http://schemas.microsoft.com/office/powerpoint/2010/main" val="1624145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5" b="1" i="0">
                <a:solidFill>
                  <a:schemeClr val="tx1"/>
                </a:solidFill>
                <a:latin typeface="Gotham HTF"/>
                <a:cs typeface="Gotham H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0">
              <a:defRPr/>
            </a:pPr>
            <a:endParaRPr lang="en-GB">
              <a:solidFill>
                <a:srgbClr val="0F124A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0">
              <a:defRPr/>
            </a:pPr>
            <a:fld id="{1D8BD707-D9CF-40AE-B4C6-C98DA3205C09}" type="datetimeFigureOut">
              <a:rPr lang="en-US" smtClean="0">
                <a:solidFill>
                  <a:srgbClr val="0F124A">
                    <a:tint val="75000"/>
                  </a:srgbClr>
                </a:solidFill>
              </a:rPr>
              <a:pPr defTabSz="914280">
                <a:defRPr/>
              </a:pPr>
              <a:t>10/1/2025</a:t>
            </a:fld>
            <a:endParaRPr lang="en-US">
              <a:solidFill>
                <a:srgbClr val="0F124A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0">
              <a:defRPr/>
            </a:pPr>
            <a:fld id="{B6F15528-21DE-4FAA-801E-634DDDAF4B2B}" type="slidenum">
              <a:rPr lang="en-GB" smtClean="0">
                <a:solidFill>
                  <a:srgbClr val="0F124A">
                    <a:tint val="75000"/>
                  </a:srgbClr>
                </a:solidFill>
              </a:rPr>
              <a:pPr defTabSz="914280">
                <a:defRPr/>
              </a:pPr>
              <a:t>‹#›</a:t>
            </a:fld>
            <a:endParaRPr lang="en-GB">
              <a:solidFill>
                <a:srgbClr val="0F124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5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9941-60DC-254C-8A60-72D55310F082}" type="datetime1">
              <a:rPr lang="de-CH" smtClean="0"/>
              <a:t>01.10.2025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5153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1BD1-8349-9862-0783-E9258A400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E95D-C084-1C4C-14C8-6E373B253B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2EE05-18DF-ED99-82EA-258CB503F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A2DED-2F16-14E5-8C82-00C04A2AC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572BA-C82E-4A69-3BC3-4EF52393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47BFF-C239-A005-E518-D5581FFD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01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394A49-4275-82B3-802A-93B7D2793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62A58-852C-D190-91B8-98D59AF58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B248C-818E-FDE3-E358-DFE31AA05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F5E1D4-C096-4026-87DC-B817528739F9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ACD61-8BF1-3C27-621D-F8ADAA4CA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FE865-BCA5-5BC7-F6B8-BC4C1D4BA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CA0354-1400-4990-A4AD-74A6998AC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41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D8EFDF9A-E77C-04D1-CA59-8588B2E76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40F4C2F6-3876-A3C1-8287-DA01B8112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A98CD-39EC-DF03-EC0B-5B47233B2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6BA86D-AB3A-4A50-AC99-7FAB0C9C16B0}" type="datetimeFigureOut">
              <a:rPr lang="en-GB"/>
              <a:pPr>
                <a:defRPr/>
              </a:pPr>
              <a:t>01/10/2025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F4EAC-C3A5-4C36-0240-6D757FFE7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9D7E0-A551-63ED-24B5-232458D91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223DD5-664B-458D-8F3C-1815188E6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94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 advClick="0">
    <p:fade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E89E13-360C-6069-2C0A-0C9B530E8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7836450-1353-615F-75FE-7F4520EC0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C3B490F-CDA6-BB12-185A-BDB037C246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48D7403-5903-89A7-CF93-F1FB49B938E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535B90D-CD3A-637E-7E16-F7A5C6B951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C2D2D6E-E07B-4854-8655-53791A29E7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81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2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pPr defTabSz="914377">
              <a:defRPr/>
            </a:pPr>
            <a:fld id="{88A1DFE4-5FC5-43BD-BB7E-75EAD82B965F}" type="slidenum">
              <a:rPr lang="en-US" smtClean="0">
                <a:solidFill>
                  <a:srgbClr val="FFFFFF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68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6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CB1E-AA4B-4E61-9F4B-B0C25996BA6F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9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EDA5-BB72-4116-8711-566482E15323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28AC0-96EF-4296-8DEB-A533ECE708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82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-62195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8201" y="6361630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20882-0ADA-6CCA-3CF4-2B2B2E8B2CBE}"/>
              </a:ext>
            </a:extLst>
          </p:cNvPr>
          <p:cNvSpPr txBox="1"/>
          <p:nvPr userDrawn="1"/>
        </p:nvSpPr>
        <p:spPr>
          <a:xfrm>
            <a:off x="888343" y="89511"/>
            <a:ext cx="902831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33" b="0" noProof="0">
                <a:solidFill>
                  <a:schemeClr val="bg1"/>
                </a:solidFill>
              </a:rPr>
              <a:t>19 </a:t>
            </a:r>
            <a:r>
              <a:rPr lang="en-GB" sz="1333" b="0" noProof="0" dirty="0">
                <a:solidFill>
                  <a:schemeClr val="bg1"/>
                </a:solidFill>
              </a:rPr>
              <a:t>May 2025</a:t>
            </a:r>
          </a:p>
        </p:txBody>
      </p:sp>
    </p:spTree>
    <p:extLst>
      <p:ext uri="{BB962C8B-B14F-4D97-AF65-F5344CB8AC3E}">
        <p14:creationId xmlns:p14="http://schemas.microsoft.com/office/powerpoint/2010/main" val="168266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7.png"/><Relationship Id="rId4" Type="http://schemas.openxmlformats.org/officeDocument/2006/relationships/image" Target="../media/image2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1.jpe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0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9.emf"/><Relationship Id="rId4" Type="http://schemas.openxmlformats.org/officeDocument/2006/relationships/image" Target="../media/image26.emf"/><Relationship Id="rId9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41.png"/><Relationship Id="rId18" Type="http://schemas.openxmlformats.org/officeDocument/2006/relationships/image" Target="../media/image121.png"/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12" Type="http://schemas.openxmlformats.org/officeDocument/2006/relationships/image" Target="../media/image114.png"/><Relationship Id="rId17" Type="http://schemas.openxmlformats.org/officeDocument/2006/relationships/image" Target="../media/image46.png"/><Relationship Id="rId2" Type="http://schemas.openxmlformats.org/officeDocument/2006/relationships/image" Target="../media/image230.png"/><Relationship Id="rId16" Type="http://schemas.openxmlformats.org/officeDocument/2006/relationships/image" Target="../media/image370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5" Type="http://schemas.openxmlformats.org/officeDocument/2006/relationships/image" Target="../media/image260.png"/><Relationship Id="rId15" Type="http://schemas.openxmlformats.org/officeDocument/2006/relationships/image" Target="../media/image360.png"/><Relationship Id="rId10" Type="http://schemas.openxmlformats.org/officeDocument/2006/relationships/image" Target="../media/image45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Relationship Id="rId1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4.png"/><Relationship Id="rId7" Type="http://schemas.openxmlformats.org/officeDocument/2006/relationships/image" Target="../media/image4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30.png"/><Relationship Id="rId5" Type="http://schemas.openxmlformats.org/officeDocument/2006/relationships/image" Target="../media/image271.png"/><Relationship Id="rId4" Type="http://schemas.openxmlformats.org/officeDocument/2006/relationships/image" Target="../media/image152.png"/><Relationship Id="rId9" Type="http://schemas.openxmlformats.org/officeDocument/2006/relationships/image" Target="../media/image4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80.png"/><Relationship Id="rId5" Type="http://schemas.openxmlformats.org/officeDocument/2006/relationships/image" Target="../media/image39.png"/><Relationship Id="rId4" Type="http://schemas.openxmlformats.org/officeDocument/2006/relationships/image" Target="../media/image4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0.png"/><Relationship Id="rId10" Type="http://schemas.openxmlformats.org/officeDocument/2006/relationships/image" Target="../media/image58.png"/><Relationship Id="rId4" Type="http://schemas.openxmlformats.org/officeDocument/2006/relationships/image" Target="../media/image520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66.wmf"/><Relationship Id="rId7" Type="http://schemas.openxmlformats.org/officeDocument/2006/relationships/image" Target="../media/image68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0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1.wmf"/><Relationship Id="rId7" Type="http://schemas.openxmlformats.org/officeDocument/2006/relationships/image" Target="../media/image73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72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40.png"/><Relationship Id="rId5" Type="http://schemas.openxmlformats.org/officeDocument/2006/relationships/image" Target="../media/image85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690.png"/><Relationship Id="rId7" Type="http://schemas.openxmlformats.org/officeDocument/2006/relationships/image" Target="../media/image73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1.png"/><Relationship Id="rId5" Type="http://schemas.openxmlformats.org/officeDocument/2006/relationships/image" Target="../media/image710.png"/><Relationship Id="rId10" Type="http://schemas.openxmlformats.org/officeDocument/2006/relationships/image" Target="../media/image101.png"/><Relationship Id="rId4" Type="http://schemas.openxmlformats.org/officeDocument/2006/relationships/image" Target="../media/image981.png"/><Relationship Id="rId9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9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9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15.wmf"/><Relationship Id="rId7" Type="http://schemas.openxmlformats.org/officeDocument/2006/relationships/image" Target="../media/image116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5.x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2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20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23.png"/><Relationship Id="rId7" Type="http://schemas.openxmlformats.org/officeDocument/2006/relationships/image" Target="../media/image14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8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xsuite.readthedocs.io/en/latest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3A2636-68F9-A793-08BE-830DACEA4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" y="0"/>
            <a:ext cx="1217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92A25E-AE13-3D43-C158-F1ACBD04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817" y="-67235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Lectures on the Future Circular Collider – Part 1+2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D2531-C91B-0352-8B6B-6479A0A9A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2941" y="526947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Frank Zimmermann</a:t>
            </a:r>
          </a:p>
          <a:p>
            <a:r>
              <a:rPr lang="en-US" dirty="0">
                <a:solidFill>
                  <a:schemeClr val="bg1"/>
                </a:solidFill>
              </a:rPr>
              <a:t>Bonn, 1-2 October 2025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69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515EE-5823-69E1-056B-78AD9C1C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AA7FA-0CB7-40BF-9743-90A1BB6F6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151"/>
            <a:ext cx="12192000" cy="5666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6583AD-996E-04D1-9E95-770C81146196}"/>
              </a:ext>
            </a:extLst>
          </p:cNvPr>
          <p:cNvSpPr txBox="1"/>
          <p:nvPr/>
        </p:nvSpPr>
        <p:spPr>
          <a:xfrm>
            <a:off x="351931" y="46013"/>
            <a:ext cx="11740468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July, 13 years ago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6BB67-97C6-B394-CE89-8C0F4D8D828C}"/>
              </a:ext>
            </a:extLst>
          </p:cNvPr>
          <p:cNvSpPr txBox="1"/>
          <p:nvPr/>
        </p:nvSpPr>
        <p:spPr>
          <a:xfrm>
            <a:off x="190501" y="6406596"/>
            <a:ext cx="3369127" cy="4205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Grojean, SFP2025 Troyes</a:t>
            </a:r>
            <a:endParaRPr kumimoji="0" lang="en-GB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B466B-CB19-18E2-298C-05D631CE686F}"/>
              </a:ext>
            </a:extLst>
          </p:cNvPr>
          <p:cNvSpPr txBox="1"/>
          <p:nvPr/>
        </p:nvSpPr>
        <p:spPr>
          <a:xfrm>
            <a:off x="8280400" y="-36061"/>
            <a:ext cx="6102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has already produced </a:t>
            </a:r>
          </a:p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30 million Higgs bosons</a:t>
            </a:r>
          </a:p>
        </p:txBody>
      </p:sp>
    </p:spTree>
    <p:extLst>
      <p:ext uri="{BB962C8B-B14F-4D97-AF65-F5344CB8AC3E}">
        <p14:creationId xmlns:p14="http://schemas.microsoft.com/office/powerpoint/2010/main" val="2252699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0BAE9897-4891-E39B-3D66-9DBCDB59D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3039" y="271925"/>
            <a:ext cx="289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luminosity 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6D8BBF2F-E192-8C1E-5AFD-F381F0C91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066801"/>
            <a:ext cx="234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reaction rate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2BA40AE4-1C48-2438-0F01-E0ED9E843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914401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luminosity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53B99-AE7E-CB92-8088-918582340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304801"/>
            <a:ext cx="27206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</a:t>
            </a: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0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 descr="ppcrossection.jpg">
            <a:extLst>
              <a:ext uri="{FF2B5EF4-FFF2-40B4-BE49-F238E27FC236}">
                <a16:creationId xmlns:a16="http://schemas.microsoft.com/office/drawing/2014/main" id="{10F4658D-45A0-FC40-D7AA-0608D1E71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887539"/>
            <a:ext cx="72390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1E1D9B-5BE4-05D7-2075-DC9CAFD00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4" y="1735138"/>
            <a:ext cx="45110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Amsler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 al.,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Physics Letters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B667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1 (2008)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94DE4-B6E9-0B35-EFCE-3E9B81582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213" y="3335339"/>
            <a:ext cx="1518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cosmic rays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DA950-E594-68AB-5F85-26AA20308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9" y="4203701"/>
            <a:ext cx="1027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LHC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CDF7DD-EBF3-D65C-4A5D-B3442BA02C21}"/>
              </a:ext>
            </a:extLst>
          </p:cNvPr>
          <p:cNvSpPr/>
          <p:nvPr/>
        </p:nvSpPr>
        <p:spPr>
          <a:xfrm rot="20934226">
            <a:off x="7502525" y="2716213"/>
            <a:ext cx="1524000" cy="533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14CC1971-A036-864B-2D9C-AC6AC08E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219201"/>
            <a:ext cx="2503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cross 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1C61C-947A-C85E-9D0D-6EDF6F533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3039" y="2268539"/>
            <a:ext cx="17331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s"/>
              <a:tabLst/>
              <a:defRPr/>
            </a:pPr>
            <a:r>
              <a:rPr kumimoji="0" lang="en-US" alt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tot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~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mbarn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 10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-25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EC3EC3-00A9-FD4D-448A-83CB272CE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764" y="3732213"/>
            <a:ext cx="16335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determines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consumption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(beam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lifetime)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473E7-8BD7-B401-2F1E-E0AE4531D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626" y="6167734"/>
            <a:ext cx="90087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GB" alt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Higgs,p</a:t>
            </a:r>
            <a:r>
              <a:rPr kumimoji="0" lang="en-GB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~ 30 pb   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→    with 300 fb</a:t>
            </a:r>
            <a:r>
              <a:rPr kumimoji="0" lang="en-GB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-1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LHC produces ~ 10 million Higgs 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0EA728-ED56-97C7-A298-1A603F3241A8}"/>
              </a:ext>
            </a:extLst>
          </p:cNvPr>
          <p:cNvSpPr txBox="1">
            <a:spLocks/>
          </p:cNvSpPr>
          <p:nvPr/>
        </p:nvSpPr>
        <p:spPr>
          <a:xfrm>
            <a:off x="280606" y="456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1.1 luminosity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  <p:bldP spid="12" grpId="0" animBg="1"/>
      <p:bldP spid="13" grpId="0"/>
      <p:bldP spid="14" grpId="0"/>
      <p:bldP spid="1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5AAD-56DB-FBEB-5B49-255A380A42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4173" y="65087"/>
            <a:ext cx="11384280" cy="6969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luminosity for collision of flat beams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2AF20B9-4EF1-0A2C-18EB-B9F7521A594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60610" y="2861868"/>
              <a:ext cx="5849471" cy="352286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87119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7827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962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/>
                        </a:p>
                      </a:txBody>
                      <a:tcPr marT="45724" marB="45724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number</a:t>
                          </a:r>
                          <a:r>
                            <a:rPr lang="en-US" sz="2000" b="1" baseline="0" dirty="0">
                              <a:solidFill>
                                <a:srgbClr val="FF0000"/>
                              </a:solidFill>
                            </a:rPr>
                            <a:t> of particles per bunch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aseline="-25000" dirty="0"/>
                        </a:p>
                      </a:txBody>
                      <a:tcPr marT="45724" marB="45724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number of bunches per beam</a:t>
                          </a: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000" b="0" i="0" dirty="0" smtClean="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sz="2000" b="0" i="0" dirty="0" smtClean="0">
                                        <a:latin typeface="Cambria Math" panose="02040503050406030204" pitchFamily="18" charset="0"/>
                                      </a:rPr>
                                      <m:t>rev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marT="45724" marB="45724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revolution frequency</a:t>
                          </a: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marT="45724" marB="45724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hor./vert. beam size at interaction point</a:t>
                          </a: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0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marT="45724" marB="45724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reduction</a:t>
                          </a:r>
                          <a:r>
                            <a:rPr lang="en-US" sz="2000" baseline="0" dirty="0"/>
                            <a:t> factor due to crossing angle and hourglass effect</a:t>
                          </a:r>
                          <a:endParaRPr lang="en-US" sz="2000" dirty="0"/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marT="45724" marB="45724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hor. emittance</a:t>
                          </a:r>
                          <a:r>
                            <a:rPr lang="en-US" sz="2000" baseline="0" dirty="0"/>
                            <a:t> (from optics)</a:t>
                          </a:r>
                          <a:endParaRPr lang="en-US" sz="2000" dirty="0"/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marT="45724" marB="45724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ea typeface="Cambria Math" panose="02040503050406030204" pitchFamily="18" charset="0"/>
                            </a:rPr>
                            <a:t>emittance coupling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000" dirty="0"/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3808885402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dirty="0"/>
                            <a:t>β</a:t>
                          </a:r>
                          <a:r>
                            <a:rPr lang="de-DE" sz="2000" dirty="0"/>
                            <a:t>*</a:t>
                          </a:r>
                          <a:endParaRPr lang="en-US" sz="2000" dirty="0"/>
                        </a:p>
                      </a:txBody>
                      <a:tcPr marT="45724" marB="45724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hor./vert, beta function at IP </a:t>
                          </a: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2AF20B9-4EF1-0A2C-18EB-B9F7521A59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1839076"/>
                  </p:ext>
                </p:extLst>
              </p:nvPr>
            </p:nvGraphicFramePr>
            <p:xfrm>
              <a:off x="860610" y="2861868"/>
              <a:ext cx="5849471" cy="352286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87119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7827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962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4" marB="45724">
                        <a:blipFill>
                          <a:blip r:embed="rId2"/>
                          <a:stretch>
                            <a:fillRect l="-699" t="-7692" r="-572727" b="-86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number</a:t>
                          </a:r>
                          <a:r>
                            <a:rPr lang="en-US" sz="2000" b="1" baseline="0" dirty="0">
                              <a:solidFill>
                                <a:srgbClr val="FF0000"/>
                              </a:solidFill>
                            </a:rPr>
                            <a:t> of particles per bunch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4" marB="45724">
                        <a:blipFill>
                          <a:blip r:embed="rId2"/>
                          <a:stretch>
                            <a:fillRect l="-699" t="-107692" r="-572727" b="-76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number of bunches per beam</a:t>
                          </a: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4" marB="45724">
                        <a:blipFill>
                          <a:blip r:embed="rId2"/>
                          <a:stretch>
                            <a:fillRect l="-699" t="-207692" r="-572727" b="-66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revolution frequency</a:t>
                          </a: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201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4" marB="45724">
                        <a:blipFill>
                          <a:blip r:embed="rId2"/>
                          <a:stretch>
                            <a:fillRect l="-699" t="-289855" r="-572727" b="-5275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hor./vert. beam size at interaction point</a:t>
                          </a: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011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4" marB="45724">
                        <a:blipFill>
                          <a:blip r:embed="rId2"/>
                          <a:stretch>
                            <a:fillRect l="-699" t="-231897" r="-572727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reduction</a:t>
                          </a:r>
                          <a:r>
                            <a:rPr lang="en-US" sz="2000" baseline="0" dirty="0"/>
                            <a:t> factor due to crossing angle and hourglass effect</a:t>
                          </a:r>
                          <a:endParaRPr lang="en-US" sz="2000" dirty="0"/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4" marB="45724">
                        <a:blipFill>
                          <a:blip r:embed="rId2"/>
                          <a:stretch>
                            <a:fillRect l="-699" t="-592308" r="-572727" b="-28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hor. emittance</a:t>
                          </a:r>
                          <a:r>
                            <a:rPr lang="en-US" sz="2000" baseline="0" dirty="0"/>
                            <a:t> (from optics)</a:t>
                          </a:r>
                          <a:endParaRPr lang="en-US" sz="2000" dirty="0"/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201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4" marB="45724">
                        <a:blipFill>
                          <a:blip r:embed="rId2"/>
                          <a:stretch>
                            <a:fillRect l="-699" t="-652174" r="-572727" b="-16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4" marB="45724">
                        <a:blipFill>
                          <a:blip r:embed="rId2"/>
                          <a:stretch>
                            <a:fillRect l="-17625" t="-652174" r="-245" b="-16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8885402"/>
                      </a:ext>
                    </a:extLst>
                  </a:tr>
                  <a:tr h="3962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dirty="0"/>
                            <a:t>β</a:t>
                          </a:r>
                          <a:r>
                            <a:rPr lang="de-DE" sz="2000" dirty="0"/>
                            <a:t>*</a:t>
                          </a:r>
                          <a:endParaRPr lang="en-US" sz="2000" dirty="0"/>
                        </a:p>
                      </a:txBody>
                      <a:tcPr marT="45724" marB="45724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hor./vert, beta function at IP </a:t>
                          </a:r>
                        </a:p>
                      </a:txBody>
                      <a:tcPr marT="45724" marB="45724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468" name="Picture 9">
            <a:extLst>
              <a:ext uri="{FF2B5EF4-FFF2-40B4-BE49-F238E27FC236}">
                <a16:creationId xmlns:a16="http://schemas.microsoft.com/office/drawing/2014/main" id="{0E377524-B74A-EFA3-A55A-1E5F4BCA1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124200"/>
            <a:ext cx="23574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70" name="Object 11">
            <a:extLst>
              <a:ext uri="{FF2B5EF4-FFF2-40B4-BE49-F238E27FC236}">
                <a16:creationId xmlns:a16="http://schemas.microsoft.com/office/drawing/2014/main" id="{99EA0D0E-4EC1-A30C-7E88-925D64975B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4800" y="5105400"/>
          <a:ext cx="17287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6440" imgH="264960" progId="Equation.3">
                  <p:embed/>
                </p:oleObj>
              </mc:Choice>
              <mc:Fallback>
                <p:oleObj name="Equation" r:id="rId4" imgW="676440" imgH="264960" progId="Equation.3">
                  <p:embed/>
                  <p:pic>
                    <p:nvPicPr>
                      <p:cNvPr id="18470" name="Object 11">
                        <a:extLst>
                          <a:ext uri="{FF2B5EF4-FFF2-40B4-BE49-F238E27FC236}">
                            <a16:creationId xmlns:a16="http://schemas.microsoft.com/office/drawing/2014/main" id="{99EA0D0E-4EC1-A30C-7E88-925D64975B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5105400"/>
                        <a:ext cx="1728788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7ECEEF-F7DA-A50F-FC27-4F0A10FE2CDB}"/>
                  </a:ext>
                </a:extLst>
              </p:cNvPr>
              <p:cNvSpPr txBox="1"/>
              <p:nvPr/>
            </p:nvSpPr>
            <p:spPr>
              <a:xfrm>
                <a:off x="2118421" y="990600"/>
                <a:ext cx="6803337" cy="1358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GB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0" lang="en-GB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rev</m:t>
                              </m:r>
                            </m:sub>
                          </m:sSub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Sup>
                            <m:sSubSup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𝑦</m:t>
                              </m:r>
                            </m:sub>
                            <m:sup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GB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0" lang="en-GB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rev</m:t>
                              </m:r>
                            </m:sub>
                          </m:sSub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𝜅</m:t>
                              </m:r>
                            </m:e>
                          </m:rad>
                        </m:den>
                      </m:f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</m:oMath>
                  </m:oMathPara>
                </a14:m>
                <a:endParaRPr kumimoji="0" lang="en-GB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7ECEEF-F7DA-A50F-FC27-4F0A10FE2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421" y="990600"/>
                <a:ext cx="6803337" cy="13585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3" name="Rectangle 2"/>
          <p:cNvSpPr>
            <a:spLocks noChangeArrowheads="1"/>
          </p:cNvSpPr>
          <p:nvPr/>
        </p:nvSpPr>
        <p:spPr bwMode="auto">
          <a:xfrm>
            <a:off x="0" y="827254"/>
            <a:ext cx="12191999" cy="7699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GB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ransverse</a:t>
            </a: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longitudinal acceleration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FD681-1FF6-FFD7-E1DE-83308133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58" y="1698841"/>
            <a:ext cx="10433549" cy="5027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3B533C-C304-08EA-FF1A-CE0B7666D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598" y="5672923"/>
            <a:ext cx="220663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W. Barletta, USPAS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1597FF-BAC7-4923-DE45-D2B0A7D5BF4D}"/>
              </a:ext>
            </a:extLst>
          </p:cNvPr>
          <p:cNvSpPr txBox="1"/>
          <p:nvPr/>
        </p:nvSpPr>
        <p:spPr>
          <a:xfrm>
            <a:off x="5898076" y="6369192"/>
            <a:ext cx="6452407" cy="461665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excellent news for high-gradient acceleration !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BBE554-31E6-4A09-6F99-F4CDDF30EFE7}"/>
              </a:ext>
            </a:extLst>
          </p:cNvPr>
          <p:cNvSpPr txBox="1">
            <a:spLocks/>
          </p:cNvSpPr>
          <p:nvPr/>
        </p:nvSpPr>
        <p:spPr>
          <a:xfrm>
            <a:off x="137313" y="-1133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1.2 Synchrotron Radiation (SR)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05811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4" y="1584325"/>
            <a:ext cx="759777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4" name="TextBox 3"/>
          <p:cNvSpPr txBox="1">
            <a:spLocks noChangeArrowheads="1"/>
          </p:cNvSpPr>
          <p:nvPr/>
        </p:nvSpPr>
        <p:spPr bwMode="auto">
          <a:xfrm>
            <a:off x="1762126" y="5718176"/>
            <a:ext cx="1069975" cy="3698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L. Rivkin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3A180-67CB-ECAC-22CF-FDC7F7D9BC42}"/>
              </a:ext>
            </a:extLst>
          </p:cNvPr>
          <p:cNvSpPr txBox="1"/>
          <p:nvPr/>
        </p:nvSpPr>
        <p:spPr>
          <a:xfrm>
            <a:off x="784151" y="137775"/>
            <a:ext cx="10199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curved orbit of </a:t>
            </a:r>
            <a:r>
              <a:rPr kumimoji="0" lang="en-GB" alt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GB" alt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021456425"/>
      </p:ext>
    </p:extLst>
  </p:cSld>
  <p:clrMapOvr>
    <a:masterClrMapping/>
  </p:clrMapOvr>
  <p:transition spd="slow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94F21-8FF4-7C30-8A7D-4BC77FD77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104" y="19050"/>
            <a:ext cx="9086850" cy="683895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0C4A08A8-0F45-A46E-420C-F27F21DFE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4896" y="144227"/>
            <a:ext cx="1069975" cy="3698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L. Rivkin</a:t>
            </a:r>
          </a:p>
        </p:txBody>
      </p:sp>
    </p:spTree>
    <p:extLst>
      <p:ext uri="{BB962C8B-B14F-4D97-AF65-F5344CB8AC3E}">
        <p14:creationId xmlns:p14="http://schemas.microsoft.com/office/powerpoint/2010/main" val="2536748658"/>
      </p:ext>
    </p:extLst>
  </p:cSld>
  <p:clrMapOvr>
    <a:masterClrMapping/>
  </p:clrMapOvr>
  <p:transition spd="slow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DCF5F8-7246-BCC8-C9AB-C45451EA3F61}"/>
                  </a:ext>
                </a:extLst>
              </p:cNvPr>
              <p:cNvSpPr txBox="1"/>
              <p:nvPr/>
            </p:nvSpPr>
            <p:spPr>
              <a:xfrm>
                <a:off x="6194426" y="4158764"/>
                <a:ext cx="6096000" cy="1802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kumimoji="0" lang="en-GB" sz="2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GB" sz="28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</m:acc>
                      <m:r>
                        <a:rPr kumimoji="0" lang="en-GB" sz="2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kumimoji="0" lang="en-GB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acc>
                      <m:r>
                        <a:rPr kumimoji="0" lang="en-GB" sz="2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GB" sz="28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</m:acc>
                      <m:r>
                        <a:rPr kumimoji="0" lang="en-GB" sz="2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𝜑</m:t>
                      </m:r>
                      <m:r>
                        <a:rPr kumimoji="0" lang="en-GB" sz="2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kumimoji="0" lang="en-GB" sz="2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GB" sz="2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</m:num>
                        <m:den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0" lang="en-GB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DCF5F8-7246-BCC8-C9AB-C45451EA3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426" y="4158764"/>
                <a:ext cx="6096000" cy="18029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FB8F2A-D35A-B3D5-B917-689DD1D8D28B}"/>
                  </a:ext>
                </a:extLst>
              </p:cNvPr>
              <p:cNvSpPr txBox="1"/>
              <p:nvPr/>
            </p:nvSpPr>
            <p:spPr>
              <a:xfrm>
                <a:off x="-217487" y="1868433"/>
                <a:ext cx="6215062" cy="2346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𝜑</m:t>
                      </m:r>
                      <m:d>
                        <m:dPr>
                          <m:ctrlP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kumimoji="0" lang="en-GB" sz="24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GB" sz="24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GB" sz="24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kumimoji="0" lang="en-GB" sz="2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GB" sz="2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kumimoji="0" lang="en-GB" sz="2400" b="0" i="1" u="none" strike="noStrike" kern="1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C377B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en-GB" sz="2400" b="0" i="1" u="none" strike="noStrike" kern="1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C377B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  <m:r>
                                        <a:rPr kumimoji="0" lang="en-GB" sz="2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∙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kumimoji="0" lang="en-GB" sz="2400" b="0" i="1" u="none" strike="noStrike" kern="1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C377B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en-GB" sz="2400" b="0" i="1" u="none" strike="noStrike" kern="1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C377B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𝑟𝑒𝑡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kumimoji="0" lang="en-GB" sz="24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GB" sz="2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GB" sz="24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kumimoji="0" lang="en-GB" sz="2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GB" sz="2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kumimoji="0" lang="en-GB" sz="24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kumimoji="0" lang="en-GB" sz="2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GB" sz="2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kumimoji="0" lang="en-GB" sz="2400" b="0" i="1" u="none" strike="noStrike" kern="1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C377B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en-GB" sz="2400" b="0" i="1" u="none" strike="noStrike" kern="1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C377B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  <m:r>
                                        <a:rPr kumimoji="0" lang="en-GB" sz="2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∙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kumimoji="0" lang="en-GB" sz="2400" b="0" i="1" u="none" strike="noStrike" kern="1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C377B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en-GB" sz="2400" b="0" i="1" u="none" strike="noStrike" kern="1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C377B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GB" sz="2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𝑟𝑒𝑡</m:t>
                          </m:r>
                        </m:sub>
                      </m:sSub>
                    </m:oMath>
                  </m:oMathPara>
                </a14:m>
                <a:endParaRPr kumimoji="0" lang="en-GB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FB8F2A-D35A-B3D5-B917-689DD1D8D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487" y="1868433"/>
                <a:ext cx="6215062" cy="23460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64D09F8-5BB3-4509-CF61-225901EDE236}"/>
              </a:ext>
            </a:extLst>
          </p:cNvPr>
          <p:cNvSpPr txBox="1"/>
          <p:nvPr/>
        </p:nvSpPr>
        <p:spPr>
          <a:xfrm>
            <a:off x="704850" y="1247366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Liénard-Wiechert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potentials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F03C51-5028-E8A8-9109-135C8026D608}"/>
                  </a:ext>
                </a:extLst>
              </p:cNvPr>
              <p:cNvSpPr txBox="1"/>
              <p:nvPr/>
            </p:nvSpPr>
            <p:spPr>
              <a:xfrm>
                <a:off x="330199" y="4889989"/>
                <a:ext cx="6172200" cy="1071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GB" sz="28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</m:acc>
                      <m:r>
                        <a:rPr kumimoji="0" lang="en-GB" sz="2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kumimoji="0" lang="en-GB" sz="2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en-GB" sz="2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𝜕𝜑</m:t>
                          </m:r>
                        </m:num>
                        <m:den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kumimoji="0" lang="en-GB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0" lang="en-GB" sz="2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GB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F03C51-5028-E8A8-9109-135C8026D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99" y="4889989"/>
                <a:ext cx="6172200" cy="10717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2D04B69-51D5-421F-D88E-B1EAFA75B5D1}"/>
              </a:ext>
            </a:extLst>
          </p:cNvPr>
          <p:cNvSpPr txBox="1"/>
          <p:nvPr/>
        </p:nvSpPr>
        <p:spPr>
          <a:xfrm>
            <a:off x="751436" y="4435482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Lorentz gauge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6C7D7F-2B77-EE8A-2CFD-02F0CC805F0F}"/>
              </a:ext>
            </a:extLst>
          </p:cNvPr>
          <p:cNvCxnSpPr/>
          <p:nvPr/>
        </p:nvCxnSpPr>
        <p:spPr>
          <a:xfrm>
            <a:off x="5635417" y="5151173"/>
            <a:ext cx="1581912" cy="0"/>
          </a:xfrm>
          <a:prstGeom prst="straightConnector1">
            <a:avLst/>
          </a:prstGeom>
          <a:ln w="44450">
            <a:solidFill>
              <a:schemeClr val="tx1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F504-DCD8-5215-B6FD-58DD32AB2D84}"/>
                  </a:ext>
                </a:extLst>
              </p:cNvPr>
              <p:cNvSpPr txBox="1"/>
              <p:nvPr/>
            </p:nvSpPr>
            <p:spPr>
              <a:xfrm>
                <a:off x="7868191" y="2175420"/>
                <a:ext cx="3626939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𝑟𝑒𝑡</m:t>
                          </m:r>
                        </m:sub>
                      </m:sSub>
                      <m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GB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  <m: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acc>
                          <m: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0" lang="en-GB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𝑟𝑒𝑡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F504-DCD8-5215-B6FD-58DD32AB2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191" y="2175420"/>
                <a:ext cx="3626939" cy="7863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E5A2082-F637-71DC-23E3-26AADDC62897}"/>
              </a:ext>
            </a:extLst>
          </p:cNvPr>
          <p:cNvSpPr txBox="1"/>
          <p:nvPr/>
        </p:nvSpPr>
        <p:spPr>
          <a:xfrm>
            <a:off x="7104185" y="1616698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retarded time defined by implicit equation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A1F488-3CE7-78ED-498A-A1D15412BE50}"/>
              </a:ext>
            </a:extLst>
          </p:cNvPr>
          <p:cNvSpPr txBox="1"/>
          <p:nvPr/>
        </p:nvSpPr>
        <p:spPr>
          <a:xfrm>
            <a:off x="1423802" y="160129"/>
            <a:ext cx="10157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theory of electromagnetic radiation </a:t>
            </a:r>
          </a:p>
        </p:txBody>
      </p:sp>
    </p:spTree>
    <p:extLst>
      <p:ext uri="{BB962C8B-B14F-4D97-AF65-F5344CB8AC3E}">
        <p14:creationId xmlns:p14="http://schemas.microsoft.com/office/powerpoint/2010/main" val="100576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E75B1F-5946-1827-1EDC-FFEC40BCAA3B}"/>
                  </a:ext>
                </a:extLst>
              </p:cNvPr>
              <p:cNvSpPr txBox="1"/>
              <p:nvPr/>
            </p:nvSpPr>
            <p:spPr>
              <a:xfrm>
                <a:off x="751115" y="1318206"/>
                <a:ext cx="4498392" cy="896015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sub>
                      </m:sSub>
                      <m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GB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en-GB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p>
                          <m: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  <m:sSub>
                            <m:sSub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p>
                              <m:r>
                                <a:rPr kumimoji="0" lang="en-GB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  <m:sup>
                              <m:r>
                                <a:rPr kumimoji="0" lang="en-GB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E75B1F-5946-1827-1EDC-FFEC40BCA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15" y="1318206"/>
                <a:ext cx="4498392" cy="8960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8D71958-AA3C-4A77-DD93-8AD83FB4F5D5}"/>
              </a:ext>
            </a:extLst>
          </p:cNvPr>
          <p:cNvSpPr txBox="1"/>
          <p:nvPr/>
        </p:nvSpPr>
        <p:spPr>
          <a:xfrm>
            <a:off x="508519" y="2920505"/>
            <a:ext cx="609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40F8A0-0DE6-30A1-E4C4-2C92C4CC7FF3}"/>
                  </a:ext>
                </a:extLst>
              </p:cNvPr>
              <p:cNvSpPr txBox="1"/>
              <p:nvPr/>
            </p:nvSpPr>
            <p:spPr>
              <a:xfrm>
                <a:off x="284844" y="2249418"/>
                <a:ext cx="6092890" cy="542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with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kumimoji="0" lang="en-GB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GB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GB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0" lang="en-GB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0" lang="en-GB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GB" sz="1800" b="0" i="1" u="none" strike="noStrike" kern="1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GB" sz="1800" b="0" i="1" u="none" strike="noStrike" kern="1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kumimoji="0" lang="en-GB" sz="1800" b="0" i="1" u="none" strike="noStrike" kern="1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C377B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GB" sz="1800" b="0" i="1" u="none" strike="noStrike" kern="1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C377B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kumimoji="0" lang="en-GB" sz="1800" b="0" i="1" u="none" strike="noStrike" kern="1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C377B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kumimoji="0" lang="en-GB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kumimoji="0" lang="en-GB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≈8.85×</m:t>
                    </m:r>
                    <m:sSup>
                      <m:sSupPr>
                        <m:ctrlP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  <m:r>
                      <a:rPr kumimoji="0" lang="en-GB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GB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kumimoji="0" lang="en-GB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GB" sz="18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GeV</m:t>
                        </m:r>
                      </m:e>
                      <m:sup>
                        <m:r>
                          <a:rPr kumimoji="0" lang="en-GB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0" lang="en-GB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40F8A0-0DE6-30A1-E4C4-2C92C4CC7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4" y="2249418"/>
                <a:ext cx="6092890" cy="542393"/>
              </a:xfrm>
              <a:prstGeom prst="rect">
                <a:avLst/>
              </a:prstGeom>
              <a:blipFill>
                <a:blip r:embed="rId3"/>
                <a:stretch>
                  <a:fillRect l="-901" b="-1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8D717F-7B1C-8AD2-8972-98B14D98AA71}"/>
                  </a:ext>
                </a:extLst>
              </p:cNvPr>
              <p:cNvSpPr txBox="1"/>
              <p:nvPr/>
            </p:nvSpPr>
            <p:spPr>
              <a:xfrm>
                <a:off x="-153436" y="2708332"/>
                <a:ext cx="6307494" cy="1020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𝑒𝐵</m:t>
                        </m:r>
                      </m:den>
                    </m:f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bending radius ;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</a:t>
                </a: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	particle energy ;     </a:t>
                </a: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particle mass ;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classical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particle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radius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(2.8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−15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m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for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electrons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8D717F-7B1C-8AD2-8972-98B14D98A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436" y="2708332"/>
                <a:ext cx="6307494" cy="1020023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DD2770-0DBB-856A-CA1F-0BBB02A223FF}"/>
                  </a:ext>
                </a:extLst>
              </p:cNvPr>
              <p:cNvSpPr txBox="1"/>
              <p:nvPr/>
            </p:nvSpPr>
            <p:spPr>
              <a:xfrm>
                <a:off x="6601410" y="1319208"/>
                <a:ext cx="2878494" cy="721480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b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subHide m:val="on"/>
                          <m:supHide m:val="on"/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𝐺</m:t>
                              </m:r>
                            </m:e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e>
                          </m:d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DD2770-0DBB-856A-CA1F-0BBB02A22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410" y="1319208"/>
                <a:ext cx="2878494" cy="7214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AC6FB39-1AF8-B2D1-209F-2CD978DC56AB}"/>
              </a:ext>
            </a:extLst>
          </p:cNvPr>
          <p:cNvSpPr txBox="1"/>
          <p:nvPr/>
        </p:nvSpPr>
        <p:spPr>
          <a:xfrm>
            <a:off x="116633" y="888119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Rate of energy loss (GeV/s) for single particle: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92272A-13A8-5DBC-552A-EE32C777D70C}"/>
              </a:ext>
            </a:extLst>
          </p:cNvPr>
          <p:cNvSpPr txBox="1"/>
          <p:nvPr/>
        </p:nvSpPr>
        <p:spPr>
          <a:xfrm>
            <a:off x="6154058" y="938770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lost in a ring over one turn (GeV):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9787E9-B5AC-73C3-C642-2608876F2030}"/>
                  </a:ext>
                </a:extLst>
              </p:cNvPr>
              <p:cNvSpPr txBox="1"/>
              <p:nvPr/>
            </p:nvSpPr>
            <p:spPr>
              <a:xfrm>
                <a:off x="9479904" y="1495282"/>
                <a:ext cx="17385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with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𝐺</m:t>
                    </m:r>
                    <m:r>
                      <a: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≡</m:t>
                    </m:r>
                    <m:f>
                      <m:fPr>
                        <m:type m:val="lin"/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𝜌</m:t>
                        </m:r>
                      </m:den>
                    </m:f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9787E9-B5AC-73C3-C642-2608876F2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904" y="1495282"/>
                <a:ext cx="1738557" cy="369332"/>
              </a:xfrm>
              <a:prstGeom prst="rect">
                <a:avLst/>
              </a:prstGeom>
              <a:blipFill>
                <a:blip r:embed="rId6"/>
                <a:stretch>
                  <a:fillRect t="-114754" r="-18596" b="-1770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5C53C0-6967-0B04-0F47-77DB25F7E952}"/>
                  </a:ext>
                </a:extLst>
              </p:cNvPr>
              <p:cNvSpPr txBox="1"/>
              <p:nvPr/>
            </p:nvSpPr>
            <p:spPr>
              <a:xfrm>
                <a:off x="6154058" y="2112655"/>
                <a:ext cx="57484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With a constant guide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𝐺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≡</m:t>
                    </m:r>
                    <m:f>
                      <m:fPr>
                        <m:type m:val="lin"/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kumimoji="0" lang="en-GB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𝜌</m:t>
                            </m:r>
                          </m:e>
                          <m:sub>
                            <m:r>
                              <a:rPr kumimoji="0" lang="en-GB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along the curved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path of the trajectory and zero elsewhere :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5C53C0-6967-0B04-0F47-77DB25F7E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058" y="2112655"/>
                <a:ext cx="5748497" cy="646331"/>
              </a:xfrm>
              <a:prstGeom prst="rect">
                <a:avLst/>
              </a:prstGeom>
              <a:blipFill>
                <a:blip r:embed="rId7"/>
                <a:stretch>
                  <a:fillRect l="-954" t="-66038" r="-848" b="-594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28E7E0-C6B3-CB9C-3EBE-7C33347C4939}"/>
                  </a:ext>
                </a:extLst>
              </p:cNvPr>
              <p:cNvSpPr txBox="1"/>
              <p:nvPr/>
            </p:nvSpPr>
            <p:spPr>
              <a:xfrm>
                <a:off x="6986061" y="2752061"/>
                <a:ext cx="1441964" cy="706219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b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28E7E0-C6B3-CB9C-3EBE-7C33347C4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061" y="2752061"/>
                <a:ext cx="1441964" cy="7062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4DFB76C-9D53-9A08-0DE0-179A4637F233}"/>
              </a:ext>
            </a:extLst>
          </p:cNvPr>
          <p:cNvSpPr txBox="1"/>
          <p:nvPr/>
        </p:nvSpPr>
        <p:spPr>
          <a:xfrm>
            <a:off x="6050882" y="2732542"/>
            <a:ext cx="106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radiated per turn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8F1F0B-11D6-2F21-C797-09CE14FE8751}"/>
              </a:ext>
            </a:extLst>
          </p:cNvPr>
          <p:cNvSpPr txBox="1"/>
          <p:nvPr/>
        </p:nvSpPr>
        <p:spPr>
          <a:xfrm>
            <a:off x="8556553" y="2708332"/>
            <a:ext cx="106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488D44-7589-29B0-C6CA-7248C18C80AE}"/>
                  </a:ext>
                </a:extLst>
              </p:cNvPr>
              <p:cNvSpPr txBox="1"/>
              <p:nvPr/>
            </p:nvSpPr>
            <p:spPr>
              <a:xfrm>
                <a:off x="9568074" y="2732542"/>
                <a:ext cx="2077540" cy="698396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den>
                      </m:f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488D44-7589-29B0-C6CA-7248C18C8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074" y="2732542"/>
                <a:ext cx="2077540" cy="6983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B1813F-CBB7-5330-C442-C68A3D24FAC4}"/>
                  </a:ext>
                </a:extLst>
              </p:cNvPr>
              <p:cNvSpPr txBox="1"/>
              <p:nvPr/>
            </p:nvSpPr>
            <p:spPr>
              <a:xfrm>
                <a:off x="8622876" y="3434050"/>
                <a:ext cx="3452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with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circumference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B1813F-CBB7-5330-C442-C68A3D24F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876" y="3434050"/>
                <a:ext cx="3452612" cy="369332"/>
              </a:xfrm>
              <a:prstGeom prst="rect">
                <a:avLst/>
              </a:prstGeom>
              <a:blipFill>
                <a:blip r:embed="rId10"/>
                <a:stretch>
                  <a:fillRect t="-114754" b="-1770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68F19A-D37B-BA3C-ADFC-A53D28B06910}"/>
              </a:ext>
            </a:extLst>
          </p:cNvPr>
          <p:cNvCxnSpPr/>
          <p:nvPr/>
        </p:nvCxnSpPr>
        <p:spPr>
          <a:xfrm>
            <a:off x="5451895" y="1766213"/>
            <a:ext cx="925839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E1C77D7-A233-EEF5-788F-CAD73820733E}"/>
                  </a:ext>
                </a:extLst>
              </p:cNvPr>
              <p:cNvSpPr txBox="1"/>
              <p:nvPr/>
            </p:nvSpPr>
            <p:spPr>
              <a:xfrm>
                <a:off x="178999" y="4022453"/>
                <a:ext cx="11834002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 electron that is not on the ideal orbit radiates at a different rate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But if magnetic field varies linearly with position, 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radiated power averaged over a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betatron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oscillat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ion cycle is the same as that for an electron on the design orbit.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The same is not true for an electron with an energy different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(next slide).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For ultra-relativistic electrons the radiation is emitted primarily along the  direction of motion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Most of the radiation is emitted within the angle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GB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GB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 accompanying momentum change is nearly exactly opposite to the direction of motion.  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Then only radiation effect is to decrease e</a:t>
                </a:r>
                <a:r>
                  <a:rPr kumimoji="0" lang="en-GB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energy w/o changing its direction of motion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E1C77D7-A233-EEF5-788F-CAD738207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99" y="4022453"/>
                <a:ext cx="11834002" cy="2031325"/>
              </a:xfrm>
              <a:prstGeom prst="rect">
                <a:avLst/>
              </a:prstGeom>
              <a:blipFill>
                <a:blip r:embed="rId11"/>
                <a:stretch>
                  <a:fillRect l="-412" t="-1802" r="-515" b="-183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6F97D85C-58BE-2379-902F-DC615FBB8CE1}"/>
              </a:ext>
            </a:extLst>
          </p:cNvPr>
          <p:cNvSpPr txBox="1"/>
          <p:nvPr/>
        </p:nvSpPr>
        <p:spPr>
          <a:xfrm>
            <a:off x="10533109" y="6107337"/>
            <a:ext cx="147989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Sands, 1970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953D0-CA30-FCC9-3BCF-D25B947D5ACD}"/>
              </a:ext>
            </a:extLst>
          </p:cNvPr>
          <p:cNvSpPr txBox="1"/>
          <p:nvPr/>
        </p:nvSpPr>
        <p:spPr>
          <a:xfrm>
            <a:off x="133861" y="46711"/>
            <a:ext cx="116642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loss for a particle in a ring </a:t>
            </a:r>
          </a:p>
        </p:txBody>
      </p:sp>
    </p:spTree>
    <p:extLst>
      <p:ext uri="{BB962C8B-B14F-4D97-AF65-F5344CB8AC3E}">
        <p14:creationId xmlns:p14="http://schemas.microsoft.com/office/powerpoint/2010/main" val="393998699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/>
      <p:bldP spid="18" grpId="0"/>
      <p:bldP spid="20" grpId="0" animBg="1"/>
      <p:bldP spid="21" grpId="0"/>
      <p:bldP spid="22" grpId="0"/>
      <p:bldP spid="24" grpId="0" animBg="1"/>
      <p:bldP spid="25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80DEAA-DD3F-CA6C-4E31-26D4C1EF1D0D}"/>
              </a:ext>
            </a:extLst>
          </p:cNvPr>
          <p:cNvSpPr txBox="1"/>
          <p:nvPr/>
        </p:nvSpPr>
        <p:spPr>
          <a:xfrm>
            <a:off x="773342" y="1245386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loss 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per turn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F7FF37-AE12-8BD6-26E3-DC1CF7DBB1B9}"/>
                  </a:ext>
                </a:extLst>
              </p:cNvPr>
              <p:cNvSpPr txBox="1"/>
              <p:nvPr/>
            </p:nvSpPr>
            <p:spPr>
              <a:xfrm>
                <a:off x="8075097" y="1085150"/>
                <a:ext cx="2356671" cy="806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𝑆𝑅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𝑏𝑒𝑎𝑚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den>
                      </m:f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F7FF37-AE12-8BD6-26E3-DC1CF7DBB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97" y="1085150"/>
                <a:ext cx="2356671" cy="8065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AEAF660-CF4B-C0BF-4B7D-6340B9E60CD9}"/>
              </a:ext>
            </a:extLst>
          </p:cNvPr>
          <p:cNvSpPr txBox="1"/>
          <p:nvPr/>
        </p:nvSpPr>
        <p:spPr>
          <a:xfrm>
            <a:off x="6307098" y="1359416"/>
            <a:ext cx="108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 power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742367-3481-4BA3-1D9A-CBB5B403640D}"/>
                  </a:ext>
                </a:extLst>
              </p:cNvPr>
              <p:cNvSpPr txBox="1"/>
              <p:nvPr/>
            </p:nvSpPr>
            <p:spPr>
              <a:xfrm>
                <a:off x="773342" y="3292060"/>
                <a:ext cx="1181151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</a:t>
                </a:r>
                <a:r>
                  <a:rPr kumimoji="0" lang="en-GB" sz="28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±</a:t>
                </a:r>
                <a:r>
                  <a:rPr kumimoji="0" lang="en-GB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𝑆𝑅</m:t>
                        </m:r>
                      </m:sub>
                    </m:sSub>
                    <m:r>
                      <a:rPr kumimoji="0" lang="en-GB" sz="2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GB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23 MW for LEP </a:t>
                </a: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(former </a:t>
                </a:r>
                <a:r>
                  <a:rPr kumimoji="0" lang="en-GB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</a:t>
                </a:r>
                <a:r>
                  <a:rPr kumimoji="0" lang="en-GB" sz="2000" b="0" i="0" u="none" strike="noStrike" kern="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  <a:r>
                  <a:rPr kumimoji="0" lang="en-GB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</a:t>
                </a:r>
                <a:r>
                  <a:rPr kumimoji="0" lang="en-GB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</a:t>
                </a: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collider in the 27 km LHC tunnel),</a:t>
                </a:r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	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 MW for FCC-ee </a:t>
                </a: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(new ~90 km ring, imposed as design constraint),</a:t>
                </a:r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protons: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𝑆𝑅</m:t>
                        </m:r>
                      </m:sub>
                    </m:sSub>
                    <m:r>
                      <a:rPr kumimoji="0" lang="en-GB" sz="2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0.01 MW for LHC,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	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up to 5 MW for FCC-hh </a:t>
                </a: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D4D4D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(new ~90 km ring,~10x collision energy of the LHC) </a:t>
                </a:r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	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– this may 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require &gt;100 MW </a:t>
                </a:r>
                <a:r>
                  <a:rPr kumimoji="0" lang="en-GB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cryoplant</a:t>
                </a:r>
                <a:r>
                  <a:rPr kumimoji="0" lang="en-GB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power </a:t>
                </a: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D4D4D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(FCC-hh CDR, 2018)</a:t>
                </a:r>
                <a:endPara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742367-3481-4BA3-1D9A-CBB5B4036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42" y="3292060"/>
                <a:ext cx="11811518" cy="2677656"/>
              </a:xfrm>
              <a:prstGeom prst="rect">
                <a:avLst/>
              </a:prstGeom>
              <a:blipFill>
                <a:blip r:embed="rId3"/>
                <a:stretch>
                  <a:fillRect l="-1084" t="-2278" b="-54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0337AF-C6B1-2000-47AD-B8258CD6A1E8}"/>
                  </a:ext>
                </a:extLst>
              </p:cNvPr>
              <p:cNvSpPr txBox="1"/>
              <p:nvPr/>
            </p:nvSpPr>
            <p:spPr>
              <a:xfrm>
                <a:off x="773342" y="1020477"/>
                <a:ext cx="6345534" cy="1047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b>
                          <m:r>
                            <a:rPr kumimoji="0" lang="en-GB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0" lang="en-GB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0" lang="en-GB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0337AF-C6B1-2000-47AD-B8258CD6A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42" y="1020477"/>
                <a:ext cx="6345534" cy="1047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458AC4-AE80-173A-479E-35694CAD30E9}"/>
              </a:ext>
            </a:extLst>
          </p:cNvPr>
          <p:cNvCxnSpPr/>
          <p:nvPr/>
        </p:nvCxnSpPr>
        <p:spPr>
          <a:xfrm>
            <a:off x="5352421" y="1535042"/>
            <a:ext cx="743578" cy="0"/>
          </a:xfrm>
          <a:prstGeom prst="straightConnector1">
            <a:avLst/>
          </a:prstGeom>
          <a:ln w="4445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99DFC1-8205-7D60-EF15-079DA0B9E6F3}"/>
                  </a:ext>
                </a:extLst>
              </p:cNvPr>
              <p:cNvSpPr txBox="1"/>
              <p:nvPr/>
            </p:nvSpPr>
            <p:spPr>
              <a:xfrm>
                <a:off x="1504097" y="2017225"/>
                <a:ext cx="6092890" cy="7926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kumimoji="0" lang="en-GB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kumimoji="0" lang="en-GB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≈8.85×</m:t>
                      </m:r>
                      <m:sSup>
                        <m:sSup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GB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kumimoji="0" lang="en-GB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GB" sz="18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GeV</m:t>
                          </m:r>
                        </m:e>
                        <m:sup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99DFC1-8205-7D60-EF15-079DA0B9E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097" y="2017225"/>
                <a:ext cx="6092890" cy="7926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A855ED4-9092-A921-6A87-22E7010F473C}"/>
              </a:ext>
            </a:extLst>
          </p:cNvPr>
          <p:cNvSpPr txBox="1"/>
          <p:nvPr/>
        </p:nvSpPr>
        <p:spPr>
          <a:xfrm>
            <a:off x="1644734" y="71103"/>
            <a:ext cx="10153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this an issue for high energy accelerators?</a:t>
            </a:r>
          </a:p>
        </p:txBody>
      </p:sp>
    </p:spTree>
    <p:extLst>
      <p:ext uri="{BB962C8B-B14F-4D97-AF65-F5344CB8AC3E}">
        <p14:creationId xmlns:p14="http://schemas.microsoft.com/office/powerpoint/2010/main" val="414010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02536-EA78-4FC7-B0D5-DBE478B83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69" y="634314"/>
            <a:ext cx="5001216" cy="5408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D0BC2D-C171-4D1F-A2A4-4428BB233BAD}"/>
                  </a:ext>
                </a:extLst>
              </p:cNvPr>
              <p:cNvSpPr txBox="1"/>
              <p:nvPr/>
            </p:nvSpPr>
            <p:spPr>
              <a:xfrm>
                <a:off x="10028190" y="1399771"/>
                <a:ext cx="2072362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365 GeV </a:t>
                </a:r>
                <a:r>
                  <a:rPr kumimoji="0" lang="en-GB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c.m</a:t>
                </a: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↔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100 km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cost-optimized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circumference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D0BC2D-C171-4D1F-A2A4-4428BB233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190" y="1399771"/>
                <a:ext cx="2072362" cy="1938992"/>
              </a:xfrm>
              <a:prstGeom prst="rect">
                <a:avLst/>
              </a:prstGeom>
              <a:blipFill>
                <a:blip r:embed="rId3"/>
                <a:stretch>
                  <a:fillRect l="-4412" t="-2516" r="-3529" b="-62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9EA9281-547D-43DA-902C-66CAC6238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/>
          <a:stretch/>
        </p:blipFill>
        <p:spPr>
          <a:xfrm>
            <a:off x="38909" y="821906"/>
            <a:ext cx="6813229" cy="39048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61CBD9-C786-455B-9512-3F3200E4DAC9}"/>
              </a:ext>
            </a:extLst>
          </p:cNvPr>
          <p:cNvCxnSpPr/>
          <p:nvPr/>
        </p:nvCxnSpPr>
        <p:spPr>
          <a:xfrm flipV="1">
            <a:off x="9859425" y="1568245"/>
            <a:ext cx="0" cy="387773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D87CEF0-EF24-4789-937A-64E0678983BD}"/>
              </a:ext>
            </a:extLst>
          </p:cNvPr>
          <p:cNvSpPr txBox="1"/>
          <p:nvPr/>
        </p:nvSpPr>
        <p:spPr>
          <a:xfrm>
            <a:off x="231551" y="4698081"/>
            <a:ext cx="60260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points from S. Myers, “</a:t>
            </a:r>
            <a:r>
              <a:rPr kumimoji="0" lang="en-US" sz="2000" b="0" i="1" u="none" strike="noStrike" kern="15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ea typeface="Arial Unicode MS"/>
                <a:cs typeface="Arial Unicode MS"/>
              </a:rPr>
              <a:t>FCC - Building on the Shoulders of Giants</a:t>
            </a:r>
            <a:r>
              <a:rPr kumimoji="0" lang="en-US" sz="2000" b="0" i="0" u="none" strike="noStrike" kern="15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ea typeface="Arial Unicode MS"/>
                <a:cs typeface="Arial Unicode MS"/>
              </a:rPr>
              <a:t>”,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Eur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Phys. J. Plus (2021) 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136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1076</a:t>
            </a:r>
            <a:endParaRPr kumimoji="0" lang="en-GB" sz="2000" b="0" i="0" u="none" strike="noStrike" kern="15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 Light" panose="020F0302020204030204" pitchFamily="34" charset="0"/>
              <a:ea typeface="Arial Unicode MS"/>
              <a:cs typeface="Arial Unicode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EBCE2-6B85-4E22-A0ED-4C4FDFAD6C76}"/>
              </a:ext>
            </a:extLst>
          </p:cNvPr>
          <p:cNvSpPr txBox="1"/>
          <p:nvPr/>
        </p:nvSpPr>
        <p:spPr>
          <a:xfrm>
            <a:off x="6435458" y="5880163"/>
            <a:ext cx="56214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Richter, “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High Energy Electron-Positron Colliding Beams for the Study of Weak Interactions”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NIM 136 (1976) 47-60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C5018-70AB-4CC7-9C11-6D439FB3E7E4}"/>
              </a:ext>
            </a:extLst>
          </p:cNvPr>
          <p:cNvSpPr txBox="1"/>
          <p:nvPr/>
        </p:nvSpPr>
        <p:spPr>
          <a:xfrm>
            <a:off x="38909" y="5451855"/>
            <a:ext cx="615774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Serendipitously, 90-100 km is exactly the size required for a 100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hadron collider and optimum tunnel size in the Lake Geneva basin 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1B3B4-9379-4273-856F-5A9428498D9E}"/>
              </a:ext>
            </a:extLst>
          </p:cNvPr>
          <p:cNvSpPr txBox="1"/>
          <p:nvPr/>
        </p:nvSpPr>
        <p:spPr>
          <a:xfrm>
            <a:off x="9246181" y="6385137"/>
            <a:ext cx="3464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 colliders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9C926C-916E-89C2-E98C-ADC933678515}"/>
              </a:ext>
            </a:extLst>
          </p:cNvPr>
          <p:cNvSpPr txBox="1"/>
          <p:nvPr/>
        </p:nvSpPr>
        <p:spPr>
          <a:xfrm>
            <a:off x="1723538" y="96788"/>
            <a:ext cx="9340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 → size of circular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sz="40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colliders</a:t>
            </a:r>
          </a:p>
        </p:txBody>
      </p:sp>
    </p:spTree>
    <p:extLst>
      <p:ext uri="{BB962C8B-B14F-4D97-AF65-F5344CB8AC3E}">
        <p14:creationId xmlns:p14="http://schemas.microsoft.com/office/powerpoint/2010/main" val="303557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64D6-42D8-7508-539B-B973AD866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20806-15B2-C1C1-0A9A-6BC336BE6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Lecture 1 – FCC-ee design concepts </a:t>
            </a:r>
            <a:br>
              <a:rPr lang="en-US" dirty="0"/>
            </a:br>
            <a:r>
              <a:rPr lang="en-US" dirty="0"/>
              <a:t>1.0 colliders – revisited</a:t>
            </a:r>
            <a:br>
              <a:rPr lang="en-US" dirty="0"/>
            </a:br>
            <a:r>
              <a:rPr lang="en-US" dirty="0"/>
              <a:t>1.1 luminosity – revisited </a:t>
            </a:r>
            <a:br>
              <a:rPr lang="en-US" dirty="0"/>
            </a:br>
            <a:r>
              <a:rPr lang="en-US" dirty="0"/>
              <a:t>1.2 synchrotron radiation</a:t>
            </a:r>
            <a:br>
              <a:rPr lang="en-US" dirty="0"/>
            </a:br>
            <a:r>
              <a:rPr lang="en-US" dirty="0"/>
              <a:t>1.3 beam-beam effects</a:t>
            </a:r>
            <a:br>
              <a:rPr lang="en-US" dirty="0"/>
            </a:br>
            <a:r>
              <a:rPr lang="en-US" dirty="0"/>
              <a:t>1.4 luminosity revised</a:t>
            </a:r>
            <a:br>
              <a:rPr lang="en-US" dirty="0"/>
            </a:br>
            <a:r>
              <a:rPr lang="en-US" dirty="0"/>
              <a:t>1.5 FCC concept(s)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820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F59CD-2E98-9C8D-46FD-C15CBDFCF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D94C353-783E-9AF0-4F8C-A9F5297ED745}"/>
              </a:ext>
            </a:extLst>
          </p:cNvPr>
          <p:cNvSpPr txBox="1">
            <a:spLocks/>
          </p:cNvSpPr>
          <p:nvPr/>
        </p:nvSpPr>
        <p:spPr>
          <a:xfrm>
            <a:off x="187693" y="-2603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betatron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motion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082822-6BD5-FBFC-52EB-E9463A6A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887"/>
          <a:stretch>
            <a:fillRect/>
          </a:stretch>
        </p:blipFill>
        <p:spPr>
          <a:xfrm>
            <a:off x="8788973" y="3589867"/>
            <a:ext cx="3282547" cy="3108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D75D37-4CEC-37CB-C4AF-A618F513E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266" y="302859"/>
            <a:ext cx="3774467" cy="2870672"/>
          </a:xfrm>
          <a:prstGeom prst="rect">
            <a:avLst/>
          </a:prstGeom>
        </p:spPr>
      </p:pic>
      <p:pic>
        <p:nvPicPr>
          <p:cNvPr id="2" name="Picture 4" descr="ch2fig1">
            <a:extLst>
              <a:ext uri="{FF2B5EF4-FFF2-40B4-BE49-F238E27FC236}">
                <a16:creationId xmlns:a16="http://schemas.microsoft.com/office/drawing/2014/main" id="{0BB0D06D-2697-7E4C-A56D-5823DE4A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993" y="1738195"/>
            <a:ext cx="7391400" cy="4229100"/>
          </a:xfrm>
          <a:prstGeom prst="rect">
            <a:avLst/>
          </a:prstGeom>
          <a:noFill/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699E70AE-C3FB-FBAA-9EA5-ABEED0D30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93" y="605238"/>
            <a:ext cx="84439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schematic of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betatron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oscillation around storage ring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C0002BA-70B3-D4C0-4911-C8B9BD164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93" y="1070321"/>
            <a:ext cx="7497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alibri"/>
              </a:rPr>
              <a:t>tune </a:t>
            </a:r>
            <a:r>
              <a:rPr lang="en-US" sz="2800" i="1" dirty="0" err="1">
                <a:solidFill>
                  <a:srgbClr val="0000FF"/>
                </a:solidFill>
                <a:latin typeface="Calibri"/>
              </a:rPr>
              <a:t>Q</a:t>
            </a:r>
            <a:r>
              <a:rPr lang="en-US" sz="2800" i="1" baseline="-25000" dirty="0" err="1">
                <a:solidFill>
                  <a:srgbClr val="0000FF"/>
                </a:solidFill>
                <a:latin typeface="Calibri"/>
              </a:rPr>
              <a:t>x,y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= number of (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x,y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) oscillations per turn</a:t>
            </a:r>
          </a:p>
        </p:txBody>
      </p:sp>
      <p:graphicFrame>
        <p:nvGraphicFramePr>
          <p:cNvPr id="5" name="Object 1">
            <a:extLst>
              <a:ext uri="{FF2B5EF4-FFF2-40B4-BE49-F238E27FC236}">
                <a16:creationId xmlns:a16="http://schemas.microsoft.com/office/drawing/2014/main" id="{660301D8-9046-ED60-4412-9BAEBDF93F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785582"/>
              </p:ext>
            </p:extLst>
          </p:nvPr>
        </p:nvGraphicFramePr>
        <p:xfrm>
          <a:off x="682993" y="5556923"/>
          <a:ext cx="3581400" cy="1110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73200" imgH="457200" progId="Equation.3">
                  <p:embed/>
                </p:oleObj>
              </mc:Choice>
              <mc:Fallback>
                <p:oleObj name="Equation" r:id="rId6" imgW="1473200" imgH="457200" progId="Equation.3">
                  <p:embed/>
                  <p:pic>
                    <p:nvPicPr>
                      <p:cNvPr id="512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993" y="5556923"/>
                        <a:ext cx="3581400" cy="1110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101CE438-D7C9-7916-E9DA-A9FA48A18BA4}"/>
              </a:ext>
            </a:extLst>
          </p:cNvPr>
          <p:cNvSpPr/>
          <p:nvPr/>
        </p:nvSpPr>
        <p:spPr>
          <a:xfrm>
            <a:off x="3045193" y="1530014"/>
            <a:ext cx="381000" cy="1600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5267F-F587-5432-16D8-3E91D2695E9E}"/>
              </a:ext>
            </a:extLst>
          </p:cNvPr>
          <p:cNvSpPr txBox="1"/>
          <p:nvPr/>
        </p:nvSpPr>
        <p:spPr>
          <a:xfrm>
            <a:off x="2740393" y="3206414"/>
            <a:ext cx="2073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Calibri"/>
              </a:rPr>
              <a:t>quadrupole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magnet</a:t>
            </a:r>
          </a:p>
          <a:p>
            <a:r>
              <a:rPr lang="en-US" b="1" dirty="0">
                <a:solidFill>
                  <a:prstClr val="black"/>
                </a:solidFill>
                <a:latin typeface="Calibri"/>
              </a:rPr>
              <a:t>(many) –</a:t>
            </a:r>
          </a:p>
          <a:p>
            <a:r>
              <a:rPr lang="en-US" b="1" dirty="0">
                <a:solidFill>
                  <a:prstClr val="black"/>
                </a:solidFill>
                <a:latin typeface="Calibri"/>
              </a:rPr>
              <a:t> focusing in 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x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or 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072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6D65FB88-E5DA-340D-46FC-4F9428303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064" y="424827"/>
            <a:ext cx="3019647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relation between beta function, quadrupole strength, and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betatron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tune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 →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   -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perhaps the oldest technique, documented in 1975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		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8346CE5-55C7-6982-1B8D-7DEB72703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591" y="3641725"/>
            <a:ext cx="2651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change quadrupole strength by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 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detect tune shift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D23E071-6715-9E1E-0CC8-849C82816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7061" y="3082131"/>
            <a:ext cx="1558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ISR-TH-AH-BZ-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amb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C41EC4-7E98-0B03-3CBB-A32A49C3AA13}"/>
                  </a:ext>
                </a:extLst>
              </p:cNvPr>
              <p:cNvSpPr txBox="1"/>
              <p:nvPr/>
            </p:nvSpPr>
            <p:spPr>
              <a:xfrm>
                <a:off x="9138683" y="5002618"/>
                <a:ext cx="2178353" cy="944554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𝑄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𝑄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0" lang="el-G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Δ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𝐾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4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C41EC4-7E98-0B03-3CBB-A32A49C3A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683" y="5002618"/>
                <a:ext cx="2178353" cy="944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476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4">
            <a:extLst>
              <a:ext uri="{FF2B5EF4-FFF2-40B4-BE49-F238E27FC236}">
                <a16:creationId xmlns:a16="http://schemas.microsoft.com/office/drawing/2014/main" id="{00EED4CA-9568-2149-DE28-487311BAA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80" y="308769"/>
            <a:ext cx="3790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quadrupole strength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ED751AC-9AC4-1AF9-E6E2-F858A3BD13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1143000"/>
          <a:ext cx="205740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55588" imgH="298501" progId="Equation.3">
                  <p:embed/>
                </p:oleObj>
              </mc:Choice>
              <mc:Fallback>
                <p:oleObj name="Equation" r:id="rId3" imgW="755588" imgH="298501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ED751AC-9AC4-1AF9-E6E2-F858A3BD13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143000"/>
                        <a:ext cx="205740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FAD895F7-DE3F-8DC7-E603-0A19179484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2438400"/>
          <a:ext cx="16002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823" imgH="63427" progId="Equation.3">
                  <p:embed/>
                </p:oleObj>
              </mc:Choice>
              <mc:Fallback>
                <p:oleObj name="Equation" r:id="rId5" imgW="520823" imgH="63427" progId="Equation.3">
                  <p:embed/>
                  <p:pic>
                    <p:nvPicPr>
                      <p:cNvPr id="9" name="Object 6">
                        <a:extLst>
                          <a:ext uri="{FF2B5EF4-FFF2-40B4-BE49-F238E27FC236}">
                            <a16:creationId xmlns:a16="http://schemas.microsoft.com/office/drawing/2014/main" id="{FAD895F7-DE3F-8DC7-E603-0A19179484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438400"/>
                        <a:ext cx="16002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id="{E89FEBA1-F6D2-C297-9431-857499038C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3352800"/>
          <a:ext cx="1371600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58701" imgH="298501" progId="Equation.3">
                  <p:embed/>
                </p:oleObj>
              </mc:Choice>
              <mc:Fallback>
                <p:oleObj name="Equation" r:id="rId7" imgW="558701" imgH="298501" progId="Equation.3">
                  <p:embed/>
                  <p:pic>
                    <p:nvPicPr>
                      <p:cNvPr id="10" name="Object 5">
                        <a:extLst>
                          <a:ext uri="{FF2B5EF4-FFF2-40B4-BE49-F238E27FC236}">
                            <a16:creationId xmlns:a16="http://schemas.microsoft.com/office/drawing/2014/main" id="{E89FEBA1-F6D2-C297-9431-857499038C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352800"/>
                        <a:ext cx="1371600" cy="84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>
            <a:extLst>
              <a:ext uri="{FF2B5EF4-FFF2-40B4-BE49-F238E27FC236}">
                <a16:creationId xmlns:a16="http://schemas.microsoft.com/office/drawing/2014/main" id="{B768F7A4-9B44-80A1-A905-D44816BDFF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4275138"/>
          <a:ext cx="51816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49536" imgH="101483" progId="Equation.3">
                  <p:embed/>
                </p:oleObj>
              </mc:Choice>
              <mc:Fallback>
                <p:oleObj name="Equation" r:id="rId9" imgW="1949536" imgH="101483" progId="Equation.3">
                  <p:embed/>
                  <p:pic>
                    <p:nvPicPr>
                      <p:cNvPr id="11" name="Object 13">
                        <a:extLst>
                          <a:ext uri="{FF2B5EF4-FFF2-40B4-BE49-F238E27FC236}">
                            <a16:creationId xmlns:a16="http://schemas.microsoft.com/office/drawing/2014/main" id="{B768F7A4-9B44-80A1-A905-D44816BDFF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275138"/>
                        <a:ext cx="51816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4443430-02B7-284D-3577-93840752A5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5334000"/>
          <a:ext cx="144780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87461" imgH="120511" progId="Equation.3">
                  <p:embed/>
                </p:oleObj>
              </mc:Choice>
              <mc:Fallback>
                <p:oleObj name="Equation" r:id="rId11" imgW="387461" imgH="120511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4443430-02B7-284D-3577-93840752A5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334000"/>
                        <a:ext cx="1447800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7" descr="l1sl11">
            <a:extLst>
              <a:ext uri="{FF2B5EF4-FFF2-40B4-BE49-F238E27FC236}">
                <a16:creationId xmlns:a16="http://schemas.microsoft.com/office/drawing/2014/main" id="{E957EBF1-D6D0-6F61-CF84-002AB0B2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"/>
            <a:ext cx="24542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id="{B54C33F1-9805-CFAC-3E7B-D65DBADC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438400"/>
            <a:ext cx="291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“kick approximation”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0F9704F0-6A02-EF58-175E-094E7A63E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76600"/>
            <a:ext cx="24399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pole-tip 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pole-tip radius</a:t>
            </a:r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42D9005B-434F-7FD7-9DDF-EF0200506B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0800" y="5791200"/>
            <a:ext cx="990600" cy="228600"/>
          </a:xfrm>
          <a:prstGeom prst="line">
            <a:avLst/>
          </a:prstGeom>
          <a:noFill/>
          <a:ln w="34925">
            <a:solidFill>
              <a:srgbClr val="3366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C20FCDFD-9FE9-22ED-728E-69B736CD9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867400"/>
            <a:ext cx="262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quadrupole length</a:t>
            </a:r>
          </a:p>
        </p:txBody>
      </p:sp>
    </p:spTree>
    <p:extLst>
      <p:ext uri="{BB962C8B-B14F-4D97-AF65-F5344CB8AC3E}">
        <p14:creationId xmlns:p14="http://schemas.microsoft.com/office/powerpoint/2010/main" val="1462775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A9531-3629-7B4F-245C-11D7251B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2D158E7-EDD7-7D96-2CF3-EB089C1525CD}"/>
              </a:ext>
            </a:extLst>
          </p:cNvPr>
          <p:cNvSpPr txBox="1">
            <a:spLocks/>
          </p:cNvSpPr>
          <p:nvPr/>
        </p:nvSpPr>
        <p:spPr>
          <a:xfrm>
            <a:off x="459509" y="-2271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synchrotron motion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55C4CEC3-3DB7-98C6-7EB0-3A03EC3C8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09" y="723014"/>
            <a:ext cx="9275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schematic of “longitudinal oscillation” around storage ring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441C980-5E1D-2F07-DF29-AB019ABEF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646" y="1256414"/>
            <a:ext cx="8651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tune </a:t>
            </a: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800" b="0" i="1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= number of synchrotron oscillations per turn</a:t>
            </a:r>
          </a:p>
        </p:txBody>
      </p:sp>
      <p:pic>
        <p:nvPicPr>
          <p:cNvPr id="4" name="Picture 6" descr="syncosc.jpg">
            <a:extLst>
              <a:ext uri="{FF2B5EF4-FFF2-40B4-BE49-F238E27FC236}">
                <a16:creationId xmlns:a16="http://schemas.microsoft.com/office/drawing/2014/main" id="{1516AAB8-BF98-7AB7-1A67-180D8C58C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6" y="2120014"/>
            <a:ext cx="8281988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D2191-F990-5912-7733-ADD589A27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11" y="5947144"/>
            <a:ext cx="72929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synchrotron tune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&lt;&lt; 1, typically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~ 0.01-0.0001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betatron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tune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x,y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&gt; 1, typically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x,y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~ 2 - 70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0AF91-7582-63B1-C7DD-4BE6039B1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687" y="1990651"/>
            <a:ext cx="3262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focusing elements: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energy-dependent path length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rf cavities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B02BA75F-96B6-9B4B-C23C-CBE0F91FAB2A}"/>
              </a:ext>
            </a:extLst>
          </p:cNvPr>
          <p:cNvSpPr/>
          <p:nvPr/>
        </p:nvSpPr>
        <p:spPr>
          <a:xfrm>
            <a:off x="3337646" y="4685414"/>
            <a:ext cx="838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B22F2-8568-E2B3-F87E-1FC36C492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246" y="4304414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RF cavity</a:t>
            </a:r>
          </a:p>
        </p:txBody>
      </p:sp>
    </p:spTree>
    <p:extLst>
      <p:ext uri="{BB962C8B-B14F-4D97-AF65-F5344CB8AC3E}">
        <p14:creationId xmlns:p14="http://schemas.microsoft.com/office/powerpoint/2010/main" val="236639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FBB60D-343B-FE4D-548C-2C76481BE7F6}"/>
                  </a:ext>
                </a:extLst>
              </p:cNvPr>
              <p:cNvSpPr txBox="1"/>
              <p:nvPr/>
            </p:nvSpPr>
            <p:spPr>
              <a:xfrm>
                <a:off x="8465128" y="1056160"/>
                <a:ext cx="3422074" cy="522579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6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16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nor/>
                          </m:rPr>
                          <a:rPr kumimoji="0" lang="en-GB" sz="16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rad</m:t>
                        </m:r>
                      </m:sub>
                    </m:sSub>
                    <m:r>
                      <a:rPr kumimoji="0" lang="en-GB" sz="16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kumimoji="0" lang="en-GB" sz="16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GB" sz="16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kumimoji="0" lang="en-GB" sz="16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kumimoji="0" lang="en-GB" sz="16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16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kumimoji="0" lang="en-GB" sz="16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kumimoji="0" lang="en-GB" sz="16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16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kumimoji="0" lang="en-GB" sz="16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with</m:t>
                    </m:r>
                    <m:r>
                      <m:rPr>
                        <m:nor/>
                      </m:rPr>
                      <a:rPr kumimoji="0" lang="en-GB" sz="16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kumimoji="0" lang="en-GB" sz="16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kumimoji="0" lang="en-GB" sz="16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kumimoji="0" lang="en-GB" sz="16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GB" sz="16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GB" sz="1600" b="0" i="1" u="none" strike="noStrike" kern="1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GB" sz="1600" b="0" i="1" u="none" strike="noStrike" kern="1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kumimoji="0" lang="en-GB" sz="1600" b="0" i="1" u="none" strike="noStrike" kern="1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C377B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1600" b="0" i="1" u="none" strike="noStrike" kern="1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C377B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kumimoji="0" lang="en-US" sz="1600" b="0" i="1" u="none" strike="noStrike" kern="1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C377B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𝑟𝑎𝑑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kumimoji="0" lang="en-GB" sz="1600" b="0" i="1" u="none" strike="noStrike" kern="1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  <m:r>
                                  <a:rPr kumimoji="0" lang="en-US" sz="1600" b="0" i="1" u="none" strike="noStrike" kern="1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kumimoji="0" lang="en-GB" sz="16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kumimoji="0" lang="en-GB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FBB60D-343B-FE4D-548C-2C76481BE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128" y="1056160"/>
                <a:ext cx="3422074" cy="5225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ABCE2F-BB1C-3716-4CD4-7C94E066B780}"/>
                  </a:ext>
                </a:extLst>
              </p:cNvPr>
              <p:cNvSpPr txBox="1"/>
              <p:nvPr/>
            </p:nvSpPr>
            <p:spPr>
              <a:xfrm>
                <a:off x="304798" y="989632"/>
                <a:ext cx="3214254" cy="648126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sub>
                      </m:sSub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den>
                      </m:f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Ω</m:t>
                          </m:r>
                        </m:e>
                        <m:sup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𝜖</m:t>
                      </m:r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ABCE2F-BB1C-3716-4CD4-7C94E066B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8" y="989632"/>
                <a:ext cx="3214254" cy="6481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5B0110-04DF-4DB2-A5AE-07EDB06ED650}"/>
                  </a:ext>
                </a:extLst>
              </p:cNvPr>
              <p:cNvSpPr txBox="1"/>
              <p:nvPr/>
            </p:nvSpPr>
            <p:spPr>
              <a:xfrm>
                <a:off x="706581" y="1683565"/>
                <a:ext cx="274319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𝜖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small</m:t>
                      </m:r>
                      <m:r>
                        <m:rPr>
                          <m:nor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energy</m:t>
                      </m:r>
                      <m:r>
                        <m:rPr>
                          <m:nor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deviation</m:t>
                      </m:r>
                    </m:oMath>
                  </m:oMathPara>
                </a14:m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5B0110-04DF-4DB2-A5AE-07EDB06ED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81" y="1683565"/>
                <a:ext cx="2743199" cy="246221"/>
              </a:xfrm>
              <a:prstGeom prst="rect">
                <a:avLst/>
              </a:prstGeom>
              <a:blipFill>
                <a:blip r:embed="rId4"/>
                <a:stretch>
                  <a:fillRect b="-24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2B0B5C-2B72-F564-B96C-C0652C05D452}"/>
                  </a:ext>
                </a:extLst>
              </p:cNvPr>
              <p:cNvSpPr txBox="1"/>
              <p:nvPr/>
            </p:nvSpPr>
            <p:spPr>
              <a:xfrm>
                <a:off x="3723696" y="1067473"/>
                <a:ext cx="172806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synchrotron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motion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with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damping</m:t>
                      </m:r>
                    </m:oMath>
                  </m:oMathPara>
                </a14:m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2B0B5C-2B72-F564-B96C-C0652C05D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696" y="1067473"/>
                <a:ext cx="1728066" cy="492443"/>
              </a:xfrm>
              <a:prstGeom prst="rect">
                <a:avLst/>
              </a:prstGeom>
              <a:blipFill>
                <a:blip r:embed="rId5"/>
                <a:stretch>
                  <a:fillRect l="-4240" r="-6007" b="-172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C17674-5776-1890-E0A1-C69A44E4A899}"/>
                  </a:ext>
                </a:extLst>
              </p:cNvPr>
              <p:cNvSpPr txBox="1"/>
              <p:nvPr/>
            </p:nvSpPr>
            <p:spPr>
              <a:xfrm>
                <a:off x="2935578" y="2237529"/>
                <a:ext cx="1662546" cy="731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𝛺</m:t>
                          </m:r>
                        </m:e>
                        <m:sup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acc>
                            <m:accPr>
                              <m:chr m:val="̇"/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kumimoji="0" lang="en-GB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rf</m:t>
                                  </m:r>
                                  <m: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C17674-5776-1890-E0A1-C69A44E4A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578" y="2237529"/>
                <a:ext cx="1662546" cy="7315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B4A385-EE55-B0EC-0B99-15E3F00BD4B5}"/>
                  </a:ext>
                </a:extLst>
              </p:cNvPr>
              <p:cNvSpPr txBox="1"/>
              <p:nvPr/>
            </p:nvSpPr>
            <p:spPr>
              <a:xfrm>
                <a:off x="125086" y="2322323"/>
                <a:ext cx="1182872" cy="657937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sub>
                      </m:sSub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B4A385-EE55-B0EC-0B99-15E3F00BD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86" y="2322323"/>
                <a:ext cx="1182872" cy="6579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71D1FE-8DE8-3D46-9158-F1CA2E3F19B2}"/>
                  </a:ext>
                </a:extLst>
              </p:cNvPr>
              <p:cNvSpPr txBox="1"/>
              <p:nvPr/>
            </p:nvSpPr>
            <p:spPr>
              <a:xfrm>
                <a:off x="4653542" y="2252598"/>
                <a:ext cx="128847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ngular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synchrotron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frequency</m:t>
                      </m:r>
                    </m:oMath>
                  </m:oMathPara>
                </a14:m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71D1FE-8DE8-3D46-9158-F1CA2E3F1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542" y="2252598"/>
                <a:ext cx="1288473" cy="738664"/>
              </a:xfrm>
              <a:prstGeom prst="rect">
                <a:avLst/>
              </a:prstGeom>
              <a:blipFill>
                <a:blip r:embed="rId8"/>
                <a:stretch>
                  <a:fillRect l="-7075" b="-107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8F0C18-337A-5B3F-90A7-39088E7462BB}"/>
                  </a:ext>
                </a:extLst>
              </p:cNvPr>
              <p:cNvSpPr txBox="1"/>
              <p:nvPr/>
            </p:nvSpPr>
            <p:spPr>
              <a:xfrm>
                <a:off x="1477531" y="2269757"/>
                <a:ext cx="1288473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general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d</m:t>
                      </m:r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amping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decrement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8F0C18-337A-5B3F-90A7-39088E746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531" y="2269757"/>
                <a:ext cx="1288473" cy="984885"/>
              </a:xfrm>
              <a:prstGeom prst="rect">
                <a:avLst/>
              </a:prstGeom>
              <a:blipFill>
                <a:blip r:embed="rId9"/>
                <a:stretch>
                  <a:fillRect l="-70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D6002C-1B41-AE8E-EB4E-EC8994BEF486}"/>
                  </a:ext>
                </a:extLst>
              </p:cNvPr>
              <p:cNvSpPr txBox="1"/>
              <p:nvPr/>
            </p:nvSpPr>
            <p:spPr>
              <a:xfrm>
                <a:off x="6225744" y="1997444"/>
                <a:ext cx="5966256" cy="1835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When energy of an electron deviates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the energy radiated in one revolution changes because 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Both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SR on nominal orbit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Both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traveling through different magnetic field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Both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different path length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D6002C-1B41-AE8E-EB4E-EC8994BEF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744" y="1997444"/>
                <a:ext cx="5966256" cy="1835502"/>
              </a:xfrm>
              <a:prstGeom prst="rect">
                <a:avLst/>
              </a:prstGeom>
              <a:blipFill>
                <a:blip r:embed="rId10"/>
                <a:stretch>
                  <a:fillRect l="-511" t="-9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87CDF51-5664-525E-0D01-41C5D6C9014A}"/>
              </a:ext>
            </a:extLst>
          </p:cNvPr>
          <p:cNvSpPr txBox="1"/>
          <p:nvPr/>
        </p:nvSpPr>
        <p:spPr>
          <a:xfrm>
            <a:off x="6263844" y="1093660"/>
            <a:ext cx="1446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synchrotron radiation: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B851FD-3B47-C3D6-EC89-BD24056B3BB1}"/>
                  </a:ext>
                </a:extLst>
              </p:cNvPr>
              <p:cNvSpPr txBox="1"/>
              <p:nvPr/>
            </p:nvSpPr>
            <p:spPr>
              <a:xfrm>
                <a:off x="1122761" y="4029132"/>
                <a:ext cx="3032270" cy="714683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rad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  <m:nary>
                        <m:naryPr>
                          <m:chr m:val="∮"/>
                          <m:subHide m:val="on"/>
                          <m:supHide m:val="on"/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𝜌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𝜖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B851FD-3B47-C3D6-EC89-BD24056B3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61" y="4029132"/>
                <a:ext cx="3032270" cy="7146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40B011-A17E-5F10-81D2-E1FD7A40AD2F}"/>
                  </a:ext>
                </a:extLst>
              </p:cNvPr>
              <p:cNvSpPr txBox="1"/>
              <p:nvPr/>
            </p:nvSpPr>
            <p:spPr>
              <a:xfrm>
                <a:off x="750012" y="5156362"/>
                <a:ext cx="4670718" cy="710194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𝑟𝑎𝑑</m:t>
                              </m:r>
                            </m:sub>
                          </m:sSub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𝑑𝐸</m:t>
                          </m:r>
                        </m:den>
                      </m:f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  <m:nary>
                        <m:naryPr>
                          <m:chr m:val="∮"/>
                          <m:subHide m:val="on"/>
                          <m:supHide m:val="on"/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den>
                              </m:f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+2</m:t>
                              </m:r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𝑑𝐵</m:t>
                                  </m:r>
                                </m:num>
                                <m:den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𝑑𝑥</m:t>
                                  </m:r>
                                </m:den>
                              </m:f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40B011-A17E-5F10-81D2-E1FD7A40A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2" y="5156362"/>
                <a:ext cx="4670718" cy="71019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EE439A2D-47DD-DF2F-7AFD-B76B92FA20C5}"/>
              </a:ext>
            </a:extLst>
          </p:cNvPr>
          <p:cNvSpPr txBox="1"/>
          <p:nvPr/>
        </p:nvSpPr>
        <p:spPr>
          <a:xfrm>
            <a:off x="2526910" y="5817817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(1)           (2)          (3) 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A5885EA-356F-DD02-4044-587B35384C8A}"/>
                  </a:ext>
                </a:extLst>
              </p:cNvPr>
              <p:cNvSpPr txBox="1"/>
              <p:nvPr/>
            </p:nvSpPr>
            <p:spPr>
              <a:xfrm>
                <a:off x="125086" y="3557922"/>
                <a:ext cx="7584968" cy="358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rad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sub>
                    </m:sSub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from integrating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GB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around one complete off-energy orbit: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A5885EA-356F-DD02-4044-587B35384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86" y="3557922"/>
                <a:ext cx="7584968" cy="358175"/>
              </a:xfrm>
              <a:prstGeom prst="rect">
                <a:avLst/>
              </a:prstGeom>
              <a:blipFill>
                <a:blip r:embed="rId13"/>
                <a:stretch>
                  <a:fillRect t="-5172" b="-17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9687A2-AC57-9AC7-394C-CAA140969D21}"/>
                  </a:ext>
                </a:extLst>
              </p:cNvPr>
              <p:cNvSpPr txBox="1"/>
              <p:nvPr/>
            </p:nvSpPr>
            <p:spPr>
              <a:xfrm>
                <a:off x="9356708" y="3520095"/>
                <a:ext cx="2729345" cy="772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𝒟</m:t>
                      </m:r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subHide m:val="on"/>
                              <m:supHide m:val="on"/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𝐺</m:t>
                                      </m:r>
                                    </m:e>
                                    <m:sup>
                                      <m:r>
                                        <a: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GB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∮"/>
                              <m:subHide m:val="on"/>
                              <m:supHide m:val="on"/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kumimoji="0" lang="en-GB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9687A2-AC57-9AC7-394C-CAA140969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708" y="3520095"/>
                <a:ext cx="2729345" cy="77207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BACF49-4E72-7810-7F20-85F5A3B9EE54}"/>
                  </a:ext>
                </a:extLst>
              </p:cNvPr>
              <p:cNvSpPr txBox="1"/>
              <p:nvPr/>
            </p:nvSpPr>
            <p:spPr>
              <a:xfrm>
                <a:off x="6385484" y="3577163"/>
                <a:ext cx="2237367" cy="657937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2+</m:t>
                          </m:r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BACF49-4E72-7810-7F20-85F5A3B9E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484" y="3577163"/>
                <a:ext cx="2237367" cy="65793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75E99B7-AA8E-847F-BCD4-76DA66905F3B}"/>
              </a:ext>
            </a:extLst>
          </p:cNvPr>
          <p:cNvSpPr txBox="1"/>
          <p:nvPr/>
        </p:nvSpPr>
        <p:spPr>
          <a:xfrm>
            <a:off x="8789126" y="373700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49295BD-426F-37DC-2335-44C726459835}"/>
                  </a:ext>
                </a:extLst>
              </p:cNvPr>
              <p:cNvSpPr txBox="1"/>
              <p:nvPr/>
            </p:nvSpPr>
            <p:spPr>
              <a:xfrm>
                <a:off x="6310436" y="4875786"/>
                <a:ext cx="19347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typically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𝒟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≪1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49295BD-426F-37DC-2335-44C726459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436" y="4875786"/>
                <a:ext cx="1934760" cy="338554"/>
              </a:xfrm>
              <a:prstGeom prst="rect">
                <a:avLst/>
              </a:prstGeom>
              <a:blipFill>
                <a:blip r:embed="rId16"/>
                <a:stretch>
                  <a:fillRect l="-1572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8387AE4-6E6B-DC7C-B07D-89384874A4A7}"/>
                  </a:ext>
                </a:extLst>
              </p:cNvPr>
              <p:cNvSpPr txBox="1"/>
              <p:nvPr/>
            </p:nvSpPr>
            <p:spPr>
              <a:xfrm>
                <a:off x="5942015" y="5286518"/>
                <a:ext cx="2453718" cy="715965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sub>
                      </m:sSub>
                      <m:r>
                        <a:rPr kumimoji="0" lang="en-GB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8387AE4-6E6B-DC7C-B07D-89384874A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015" y="5286518"/>
                <a:ext cx="2453718" cy="7159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7E6D55E-DDC8-5E1C-06BF-966FD6965C8E}"/>
              </a:ext>
            </a:extLst>
          </p:cNvPr>
          <p:cNvSpPr txBox="1"/>
          <p:nvPr/>
        </p:nvSpPr>
        <p:spPr>
          <a:xfrm>
            <a:off x="8468840" y="5293067"/>
            <a:ext cx="36714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damping time for energy oscillations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the time it takes an electron to radiate away its total energy !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1CB0E97-850B-DB12-112A-EC520BD97607}"/>
              </a:ext>
            </a:extLst>
          </p:cNvPr>
          <p:cNvCxnSpPr/>
          <p:nvPr/>
        </p:nvCxnSpPr>
        <p:spPr>
          <a:xfrm flipV="1">
            <a:off x="5451762" y="4386473"/>
            <a:ext cx="773982" cy="65859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D8FD4E4-ED5E-1A85-5205-6BB0991F2714}"/>
              </a:ext>
            </a:extLst>
          </p:cNvPr>
          <p:cNvSpPr txBox="1"/>
          <p:nvPr/>
        </p:nvSpPr>
        <p:spPr>
          <a:xfrm>
            <a:off x="10606161" y="6002483"/>
            <a:ext cx="147989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Sands, 1970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CC88D-FC36-FC3A-DDEF-3B463A84A885}"/>
                  </a:ext>
                </a:extLst>
              </p:cNvPr>
              <p:cNvSpPr txBox="1"/>
              <p:nvPr/>
            </p:nvSpPr>
            <p:spPr>
              <a:xfrm>
                <a:off x="9558226" y="4421080"/>
                <a:ext cx="11217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=2+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𝒟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CC88D-FC36-FC3A-DDEF-3B463A84A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8226" y="4421080"/>
                <a:ext cx="1121782" cy="276999"/>
              </a:xfrm>
              <a:prstGeom prst="rect">
                <a:avLst/>
              </a:prstGeom>
              <a:blipFill>
                <a:blip r:embed="rId18"/>
                <a:stretch>
                  <a:fillRect l="-5978" r="-3261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3511B3-FAFF-EFF8-6612-A0D8065E8011}"/>
              </a:ext>
            </a:extLst>
          </p:cNvPr>
          <p:cNvSpPr txBox="1"/>
          <p:nvPr/>
        </p:nvSpPr>
        <p:spPr>
          <a:xfrm>
            <a:off x="9494318" y="4724657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partition number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7A383-5359-0700-DCC1-974B9FB8D8D7}"/>
              </a:ext>
            </a:extLst>
          </p:cNvPr>
          <p:cNvSpPr txBox="1"/>
          <p:nvPr/>
        </p:nvSpPr>
        <p:spPr>
          <a:xfrm>
            <a:off x="125085" y="73233"/>
            <a:ext cx="117621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radiation damping of synchrotron oscillations</a:t>
            </a:r>
          </a:p>
        </p:txBody>
      </p:sp>
    </p:spTree>
    <p:extLst>
      <p:ext uri="{BB962C8B-B14F-4D97-AF65-F5344CB8AC3E}">
        <p14:creationId xmlns:p14="http://schemas.microsoft.com/office/powerpoint/2010/main" val="32785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4" grpId="0"/>
      <p:bldP spid="26" grpId="0" animBg="1"/>
      <p:bldP spid="28" grpId="0" animBg="1"/>
      <p:bldP spid="29" grpId="0"/>
      <p:bldP spid="31" grpId="0"/>
      <p:bldP spid="33" grpId="0"/>
      <p:bldP spid="35" grpId="0" animBg="1"/>
      <p:bldP spid="36" grpId="0"/>
      <p:bldP spid="38" grpId="0"/>
      <p:bldP spid="39" grpId="0" animBg="1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03B693-C0D3-A67B-2DFF-1110F8ABE5A3}"/>
              </a:ext>
            </a:extLst>
          </p:cNvPr>
          <p:cNvCxnSpPr/>
          <p:nvPr/>
        </p:nvCxnSpPr>
        <p:spPr>
          <a:xfrm>
            <a:off x="3456633" y="2431701"/>
            <a:ext cx="1788607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E129A308-D96C-1635-2304-0A2EF3E1CB5A}"/>
              </a:ext>
            </a:extLst>
          </p:cNvPr>
          <p:cNvSpPr/>
          <p:nvPr/>
        </p:nvSpPr>
        <p:spPr>
          <a:xfrm>
            <a:off x="3336053" y="2823586"/>
            <a:ext cx="70339" cy="45719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223EB9-7358-F1B5-65A1-2F7EB063CEC0}"/>
              </a:ext>
            </a:extLst>
          </p:cNvPr>
          <p:cNvCxnSpPr/>
          <p:nvPr/>
        </p:nvCxnSpPr>
        <p:spPr>
          <a:xfrm flipV="1">
            <a:off x="5046784" y="1146468"/>
            <a:ext cx="643095" cy="572757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7FAD3C-A4DA-DBDD-DB9F-10BC20846756}"/>
              </a:ext>
            </a:extLst>
          </p:cNvPr>
          <p:cNvCxnSpPr>
            <a:cxnSpLocks/>
          </p:cNvCxnSpPr>
          <p:nvPr/>
        </p:nvCxnSpPr>
        <p:spPr>
          <a:xfrm flipV="1">
            <a:off x="5199184" y="1298868"/>
            <a:ext cx="643095" cy="420357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91D35B5E-689F-237C-054D-293D4FFB4F1D}"/>
              </a:ext>
            </a:extLst>
          </p:cNvPr>
          <p:cNvSpPr/>
          <p:nvPr/>
        </p:nvSpPr>
        <p:spPr>
          <a:xfrm>
            <a:off x="5615354" y="1097064"/>
            <a:ext cx="304800" cy="251209"/>
          </a:xfrm>
          <a:prstGeom prst="arc">
            <a:avLst/>
          </a:prstGeom>
          <a:ln w="317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1BB371-398C-941F-4F44-F9EC264825DB}"/>
                  </a:ext>
                </a:extLst>
              </p:cNvPr>
              <p:cNvSpPr txBox="1"/>
              <p:nvPr/>
            </p:nvSpPr>
            <p:spPr>
              <a:xfrm>
                <a:off x="5994679" y="1021869"/>
                <a:ext cx="6517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f>
                        <m:fPr>
                          <m:type m:val="lin"/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1BB371-398C-941F-4F44-F9EC26482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679" y="1021869"/>
                <a:ext cx="651780" cy="276999"/>
              </a:xfrm>
              <a:prstGeom prst="rect">
                <a:avLst/>
              </a:prstGeom>
              <a:blipFill>
                <a:blip r:embed="rId2"/>
                <a:stretch>
                  <a:fillRect l="-7477" t="-173333" r="-87850" b="-25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E630165-10AD-A9DC-01AB-996B06AC9143}"/>
              </a:ext>
            </a:extLst>
          </p:cNvPr>
          <p:cNvSpPr txBox="1"/>
          <p:nvPr/>
        </p:nvSpPr>
        <p:spPr>
          <a:xfrm>
            <a:off x="3218471" y="1191573"/>
            <a:ext cx="1300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emitted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direction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motion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46711F-844C-6F62-6703-F33A8207BA1C}"/>
              </a:ext>
            </a:extLst>
          </p:cNvPr>
          <p:cNvCxnSpPr>
            <a:cxnSpLocks/>
          </p:cNvCxnSpPr>
          <p:nvPr/>
        </p:nvCxnSpPr>
        <p:spPr>
          <a:xfrm flipV="1">
            <a:off x="3690114" y="1677853"/>
            <a:ext cx="1498879" cy="1266314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59A569-C863-EDEB-0B27-6C08DBA68939}"/>
              </a:ext>
            </a:extLst>
          </p:cNvPr>
          <p:cNvCxnSpPr>
            <a:cxnSpLocks/>
          </p:cNvCxnSpPr>
          <p:nvPr/>
        </p:nvCxnSpPr>
        <p:spPr>
          <a:xfrm flipV="1">
            <a:off x="6209882" y="2079787"/>
            <a:ext cx="1040998" cy="864380"/>
          </a:xfrm>
          <a:prstGeom prst="straightConnector1">
            <a:avLst/>
          </a:prstGeom>
          <a:ln w="4445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16ACF8-6E23-0F69-90DE-56CF85BBC752}"/>
              </a:ext>
            </a:extLst>
          </p:cNvPr>
          <p:cNvCxnSpPr/>
          <p:nvPr/>
        </p:nvCxnSpPr>
        <p:spPr>
          <a:xfrm>
            <a:off x="5920154" y="2473459"/>
            <a:ext cx="1788607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0470369-CFB7-FCA6-9977-A0FE4FFD73C9}"/>
              </a:ext>
            </a:extLst>
          </p:cNvPr>
          <p:cNvSpPr txBox="1"/>
          <p:nvPr/>
        </p:nvSpPr>
        <p:spPr>
          <a:xfrm>
            <a:off x="7853514" y="1412748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both transverse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longitudinal momentum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emitting electron reduced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723ED2-302E-D820-AAB2-6585C738B6EC}"/>
              </a:ext>
            </a:extLst>
          </p:cNvPr>
          <p:cNvSpPr txBox="1"/>
          <p:nvPr/>
        </p:nvSpPr>
        <p:spPr>
          <a:xfrm>
            <a:off x="627138" y="1307351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synchrotron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magnetic field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D6FD5-DA47-8B19-C8DB-980359A628A7}"/>
              </a:ext>
            </a:extLst>
          </p:cNvPr>
          <p:cNvSpPr txBox="1"/>
          <p:nvPr/>
        </p:nvSpPr>
        <p:spPr>
          <a:xfrm>
            <a:off x="597794" y="3487372"/>
            <a:ext cx="19543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longitudinal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radiofrequency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cavities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CCD6C3-E93F-4E05-B285-B08515EB2E98}"/>
              </a:ext>
            </a:extLst>
          </p:cNvPr>
          <p:cNvCxnSpPr>
            <a:cxnSpLocks/>
          </p:cNvCxnSpPr>
          <p:nvPr/>
        </p:nvCxnSpPr>
        <p:spPr>
          <a:xfrm flipV="1">
            <a:off x="3703573" y="3487372"/>
            <a:ext cx="1040998" cy="864380"/>
          </a:xfrm>
          <a:prstGeom prst="straightConnector1">
            <a:avLst/>
          </a:prstGeom>
          <a:ln w="4445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04C378-7DB8-27C5-599D-E5EB979B71E7}"/>
              </a:ext>
            </a:extLst>
          </p:cNvPr>
          <p:cNvCxnSpPr/>
          <p:nvPr/>
        </p:nvCxnSpPr>
        <p:spPr>
          <a:xfrm>
            <a:off x="3413845" y="3881044"/>
            <a:ext cx="1788607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6F4E4D-28B2-C445-DE3D-EC629E2F19EE}"/>
              </a:ext>
            </a:extLst>
          </p:cNvPr>
          <p:cNvCxnSpPr>
            <a:cxnSpLocks/>
          </p:cNvCxnSpPr>
          <p:nvPr/>
        </p:nvCxnSpPr>
        <p:spPr>
          <a:xfrm>
            <a:off x="4736877" y="3487372"/>
            <a:ext cx="452175" cy="0"/>
          </a:xfrm>
          <a:prstGeom prst="straightConnector1">
            <a:avLst/>
          </a:prstGeom>
          <a:ln w="44450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91BD0B7-00FA-A282-1AB7-890CFD0EEBD0}"/>
              </a:ext>
            </a:extLst>
          </p:cNvPr>
          <p:cNvSpPr txBox="1"/>
          <p:nvPr/>
        </p:nvSpPr>
        <p:spPr>
          <a:xfrm>
            <a:off x="5101439" y="24016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659C7E-3064-506B-558F-D0CD175B2955}"/>
              </a:ext>
            </a:extLst>
          </p:cNvPr>
          <p:cNvSpPr txBox="1"/>
          <p:nvPr/>
        </p:nvSpPr>
        <p:spPr>
          <a:xfrm>
            <a:off x="7540608" y="24734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9D7673-08EB-6343-AF57-F3B168DEA1EB}"/>
              </a:ext>
            </a:extLst>
          </p:cNvPr>
          <p:cNvSpPr txBox="1"/>
          <p:nvPr/>
        </p:nvSpPr>
        <p:spPr>
          <a:xfrm>
            <a:off x="4939787" y="39420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1C84AB-A355-4F57-937A-D2418776B42C}"/>
              </a:ext>
            </a:extLst>
          </p:cNvPr>
          <p:cNvCxnSpPr>
            <a:cxnSpLocks/>
          </p:cNvCxnSpPr>
          <p:nvPr/>
        </p:nvCxnSpPr>
        <p:spPr>
          <a:xfrm flipV="1">
            <a:off x="6301909" y="3487372"/>
            <a:ext cx="1040998" cy="864380"/>
          </a:xfrm>
          <a:prstGeom prst="straightConnector1">
            <a:avLst/>
          </a:prstGeom>
          <a:ln w="4445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23952F-07C9-02C3-CE71-1C143F8D3DF3}"/>
              </a:ext>
            </a:extLst>
          </p:cNvPr>
          <p:cNvCxnSpPr/>
          <p:nvPr/>
        </p:nvCxnSpPr>
        <p:spPr>
          <a:xfrm>
            <a:off x="6012181" y="3881044"/>
            <a:ext cx="1788607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28D1272-0856-1BE9-6122-AA2D900C161E}"/>
              </a:ext>
            </a:extLst>
          </p:cNvPr>
          <p:cNvCxnSpPr>
            <a:cxnSpLocks/>
          </p:cNvCxnSpPr>
          <p:nvPr/>
        </p:nvCxnSpPr>
        <p:spPr>
          <a:xfrm>
            <a:off x="7335213" y="3487372"/>
            <a:ext cx="452175" cy="0"/>
          </a:xfrm>
          <a:prstGeom prst="straightConnector1">
            <a:avLst/>
          </a:prstGeom>
          <a:ln w="44450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A836060-5C54-8E3D-240B-C974CCDC6228}"/>
              </a:ext>
            </a:extLst>
          </p:cNvPr>
          <p:cNvSpPr txBox="1"/>
          <p:nvPr/>
        </p:nvSpPr>
        <p:spPr>
          <a:xfrm>
            <a:off x="7538123" y="39420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7208634-90D9-9081-7E0C-1D0C93D6AF3A}"/>
              </a:ext>
            </a:extLst>
          </p:cNvPr>
          <p:cNvCxnSpPr>
            <a:cxnSpLocks/>
          </p:cNvCxnSpPr>
          <p:nvPr/>
        </p:nvCxnSpPr>
        <p:spPr>
          <a:xfrm flipV="1">
            <a:off x="6094062" y="1647988"/>
            <a:ext cx="1498879" cy="1266314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3CD21F6-5A5A-23BF-391B-CBC0CF99BDF5}"/>
              </a:ext>
            </a:extLst>
          </p:cNvPr>
          <p:cNvCxnSpPr>
            <a:cxnSpLocks/>
          </p:cNvCxnSpPr>
          <p:nvPr/>
        </p:nvCxnSpPr>
        <p:spPr>
          <a:xfrm flipV="1">
            <a:off x="6338489" y="3558883"/>
            <a:ext cx="1349987" cy="756396"/>
          </a:xfrm>
          <a:prstGeom prst="straightConnector1">
            <a:avLst/>
          </a:prstGeom>
          <a:ln w="44450"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DC95AD2-A6CC-6812-AC15-0F6A16DBE09E}"/>
              </a:ext>
            </a:extLst>
          </p:cNvPr>
          <p:cNvSpPr txBox="1"/>
          <p:nvPr/>
        </p:nvSpPr>
        <p:spPr>
          <a:xfrm>
            <a:off x="8376211" y="2946766"/>
            <a:ext cx="254428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longitudinal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momentum is restored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RF cavities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damping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A1A4807-7D07-34BB-2556-3A15F5A353F7}"/>
                  </a:ext>
                </a:extLst>
              </p:cNvPr>
              <p:cNvSpPr txBox="1"/>
              <p:nvPr/>
            </p:nvSpPr>
            <p:spPr>
              <a:xfrm>
                <a:off x="853103" y="5185949"/>
                <a:ext cx="1399857" cy="657937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A1A4807-7D07-34BB-2556-3A15F5A35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03" y="5185949"/>
                <a:ext cx="1399857" cy="6579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B84B81E-A3D5-AF3E-8202-FE0D6444A26F}"/>
                  </a:ext>
                </a:extLst>
              </p:cNvPr>
              <p:cNvSpPr txBox="1"/>
              <p:nvPr/>
            </p:nvSpPr>
            <p:spPr>
              <a:xfrm>
                <a:off x="2702420" y="5180147"/>
                <a:ext cx="2237367" cy="657937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B84B81E-A3D5-AF3E-8202-FE0D6444A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420" y="5180147"/>
                <a:ext cx="2237367" cy="6579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0CEE9CE-0E22-9963-3DE3-F116B98CE56C}"/>
                  </a:ext>
                </a:extLst>
              </p:cNvPr>
              <p:cNvSpPr txBox="1"/>
              <p:nvPr/>
            </p:nvSpPr>
            <p:spPr>
              <a:xfrm>
                <a:off x="5658219" y="5473462"/>
                <a:ext cx="2496530" cy="520014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36967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  <m:f>
                      <m:f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GB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𝑈</m:t>
                            </m:r>
                          </m:e>
                          <m:sub>
                            <m:r>
                              <a:rPr kumimoji="0" lang="en-GB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b>
                          <m:sSubPr>
                            <m:ctrlPr>
                              <a:rPr kumimoji="0" lang="en-GB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GB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kumimoji="0" lang="en-GB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GB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0CEE9CE-0E22-9963-3DE3-F116B98CE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219" y="5473462"/>
                <a:ext cx="2496530" cy="520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1541F52C-CA25-EFE4-AD3A-907B031C1110}"/>
              </a:ext>
            </a:extLst>
          </p:cNvPr>
          <p:cNvSpPr txBox="1"/>
          <p:nvPr/>
        </p:nvSpPr>
        <p:spPr>
          <a:xfrm>
            <a:off x="5368331" y="507592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Note: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Robinson sum rule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BF4348-4769-7AA9-2E3F-8AB6BC6EF0B4}"/>
              </a:ext>
            </a:extLst>
          </p:cNvPr>
          <p:cNvCxnSpPr>
            <a:cxnSpLocks/>
            <a:stCxn id="50" idx="2"/>
          </p:cNvCxnSpPr>
          <p:nvPr/>
        </p:nvCxnSpPr>
        <p:spPr>
          <a:xfrm flipH="1">
            <a:off x="4612193" y="4949616"/>
            <a:ext cx="268278" cy="446349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70B407A-8E24-DC6C-54E9-3208362D287D}"/>
              </a:ext>
            </a:extLst>
          </p:cNvPr>
          <p:cNvSpPr txBox="1"/>
          <p:nvPr/>
        </p:nvSpPr>
        <p:spPr>
          <a:xfrm>
            <a:off x="3625992" y="4641839"/>
            <a:ext cx="2508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effect of horizontal dispersion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E76F3D-54B3-512D-4987-8EB0C336D582}"/>
              </a:ext>
            </a:extLst>
          </p:cNvPr>
          <p:cNvSpPr txBox="1"/>
          <p:nvPr/>
        </p:nvSpPr>
        <p:spPr>
          <a:xfrm>
            <a:off x="8772641" y="4768494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theorem for arbitrary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dissipative force: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EA4B4-3CBE-E44D-C3AC-A691663441BB}"/>
                  </a:ext>
                </a:extLst>
              </p:cNvPr>
              <p:cNvSpPr txBox="1"/>
              <p:nvPr/>
            </p:nvSpPr>
            <p:spPr>
              <a:xfrm>
                <a:off x="8645258" y="5481878"/>
                <a:ext cx="3362015" cy="540469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36967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𝑝𝑐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𝜕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𝑊</m:t>
                                </m:r>
                              </m:e>
                            </m:func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C377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𝜕</m:t>
                            </m:r>
                            <m:func>
                              <m:func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377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𝑝</m:t>
                                </m:r>
                              </m:e>
                            </m:func>
                          </m:den>
                        </m:f>
                      </m:e>
                    </m:d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EA4B4-3CBE-E44D-C3AC-A69166344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258" y="5481878"/>
                <a:ext cx="3362015" cy="5404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508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4">
            <a:extLst>
              <a:ext uri="{FF2B5EF4-FFF2-40B4-BE49-F238E27FC236}">
                <a16:creationId xmlns:a16="http://schemas.microsoft.com/office/drawing/2014/main" id="{06B8CCFA-7874-FC23-7D66-C01872B86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886" y="6149480"/>
            <a:ext cx="218361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rate of energy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particle momentum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EC544-62B5-3C6D-4702-7138A4FEDAF3}"/>
              </a:ext>
            </a:extLst>
          </p:cNvPr>
          <p:cNvSpPr txBox="1"/>
          <p:nvPr/>
        </p:nvSpPr>
        <p:spPr>
          <a:xfrm>
            <a:off x="5843698" y="6491505"/>
            <a:ext cx="21339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Robinson, 1956-58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765CA-BAF7-C555-214D-9D43E3DC917D}"/>
              </a:ext>
            </a:extLst>
          </p:cNvPr>
          <p:cNvSpPr txBox="1"/>
          <p:nvPr/>
        </p:nvSpPr>
        <p:spPr>
          <a:xfrm>
            <a:off x="10920497" y="6078948"/>
            <a:ext cx="11336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Pestrikov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A3C522-4C0C-9227-5622-7F8B4374DF83}"/>
                  </a:ext>
                </a:extLst>
              </p:cNvPr>
              <p:cNvSpPr txBox="1"/>
              <p:nvPr/>
            </p:nvSpPr>
            <p:spPr>
              <a:xfrm>
                <a:off x="1014093" y="5846883"/>
                <a:ext cx="689420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A3C522-4C0C-9227-5622-7F8B4374D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93" y="5846883"/>
                <a:ext cx="689420" cy="298928"/>
              </a:xfrm>
              <a:prstGeom prst="rect">
                <a:avLst/>
              </a:prstGeom>
              <a:blipFill>
                <a:blip r:embed="rId7"/>
                <a:stretch>
                  <a:fillRect l="-9735" r="-7080" b="-224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B9A7AF-A30D-AA17-03E3-32571C953620}"/>
                  </a:ext>
                </a:extLst>
              </p:cNvPr>
              <p:cNvSpPr txBox="1"/>
              <p:nvPr/>
            </p:nvSpPr>
            <p:spPr>
              <a:xfrm>
                <a:off x="3108531" y="5832393"/>
                <a:ext cx="11321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𝒟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B9A7AF-A30D-AA17-03E3-32571C953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531" y="5832393"/>
                <a:ext cx="1132169" cy="276999"/>
              </a:xfrm>
              <a:prstGeom prst="rect">
                <a:avLst/>
              </a:prstGeom>
              <a:blipFill>
                <a:blip r:embed="rId8"/>
                <a:stretch>
                  <a:fillRect l="-5914" r="-3226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98B6E3-9985-1A03-162E-0A0ABFBFC2A8}"/>
                  </a:ext>
                </a:extLst>
              </p:cNvPr>
              <p:cNvSpPr txBox="1"/>
              <p:nvPr/>
            </p:nvSpPr>
            <p:spPr>
              <a:xfrm>
                <a:off x="5918856" y="6050606"/>
                <a:ext cx="2011849" cy="3912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36967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98B6E3-9985-1A03-162E-0A0ABFBFC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856" y="6050606"/>
                <a:ext cx="2011849" cy="391261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39FDD54-B6FD-39C4-AAEE-CF6F28EA1A71}"/>
              </a:ext>
            </a:extLst>
          </p:cNvPr>
          <p:cNvSpPr txBox="1"/>
          <p:nvPr/>
        </p:nvSpPr>
        <p:spPr>
          <a:xfrm>
            <a:off x="-242888" y="105361"/>
            <a:ext cx="12434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radiation damping of </a:t>
            </a:r>
            <a:r>
              <a:rPr kumimoji="0" lang="en-GB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betatron</a:t>
            </a: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oscillations (sketch)</a:t>
            </a:r>
          </a:p>
        </p:txBody>
      </p:sp>
    </p:spTree>
    <p:extLst>
      <p:ext uri="{BB962C8B-B14F-4D97-AF65-F5344CB8AC3E}">
        <p14:creationId xmlns:p14="http://schemas.microsoft.com/office/powerpoint/2010/main" val="31121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/>
      <p:bldP spid="50" grpId="0"/>
      <p:bldP spid="5" grpId="0"/>
      <p:bldP spid="6" grpId="0" animBg="1"/>
      <p:bldP spid="9" grpId="0" animBg="1"/>
      <p:bldP spid="1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20DB6-8766-D370-BACD-EAFA3430C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84" y="1249404"/>
            <a:ext cx="4999049" cy="2556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6F211-8395-512D-FFE9-AA1225FD3893}"/>
              </a:ext>
            </a:extLst>
          </p:cNvPr>
          <p:cNvSpPr txBox="1"/>
          <p:nvPr/>
        </p:nvSpPr>
        <p:spPr>
          <a:xfrm>
            <a:off x="3660035" y="6122765"/>
            <a:ext cx="230063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Hofmann, CAS 1996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EADC22-7889-D1A4-721E-5E99DDD51174}"/>
                  </a:ext>
                </a:extLst>
              </p:cNvPr>
              <p:cNvSpPr txBox="1"/>
              <p:nvPr/>
            </p:nvSpPr>
            <p:spPr>
              <a:xfrm>
                <a:off x="6890077" y="1513392"/>
                <a:ext cx="4383829" cy="67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kumimoji="0" lang="en-GB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kumimoji="0" lang="en-GB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𝛽𝛾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func>
                            <m:func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kumimoji="0" lang="en-GB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GB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0" lang="en-GB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EADC22-7889-D1A4-721E-5E99DDD51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077" y="1513392"/>
                <a:ext cx="4383829" cy="6765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30ED4C3-CFF4-5B91-00E7-54F434E4B7F4}"/>
              </a:ext>
            </a:extLst>
          </p:cNvPr>
          <p:cNvSpPr txBox="1"/>
          <p:nvPr/>
        </p:nvSpPr>
        <p:spPr>
          <a:xfrm>
            <a:off x="6687747" y="1195345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length of the light pulse seen by an observer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DD3144-5CF1-66FE-CEE3-8D94F4651739}"/>
                  </a:ext>
                </a:extLst>
              </p:cNvPr>
              <p:cNvSpPr txBox="1"/>
              <p:nvPr/>
            </p:nvSpPr>
            <p:spPr>
              <a:xfrm>
                <a:off x="7800348" y="2748262"/>
                <a:ext cx="2118144" cy="971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𝑡𝑦𝑝</m:t>
                          </m:r>
                        </m:sub>
                      </m:sSub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DD3144-5CF1-66FE-CEE3-8D94F4651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348" y="2748262"/>
                <a:ext cx="2118144" cy="971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B6111D7-01B8-F261-0BD8-191691209C9F}"/>
              </a:ext>
            </a:extLst>
          </p:cNvPr>
          <p:cNvSpPr txBox="1"/>
          <p:nvPr/>
        </p:nvSpPr>
        <p:spPr>
          <a:xfrm>
            <a:off x="6690221" y="232273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frequency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ECC49-16AD-7BF8-2D77-16EEA1731B65}"/>
              </a:ext>
            </a:extLst>
          </p:cNvPr>
          <p:cNvSpPr txBox="1"/>
          <p:nvPr/>
        </p:nvSpPr>
        <p:spPr>
          <a:xfrm>
            <a:off x="80172" y="845053"/>
            <a:ext cx="614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frequency of the spectrum emitted in long magnets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68D470-9BAB-D418-571C-59FACC65ED34}"/>
              </a:ext>
            </a:extLst>
          </p:cNvPr>
          <p:cNvCxnSpPr/>
          <p:nvPr/>
        </p:nvCxnSpPr>
        <p:spPr>
          <a:xfrm flipV="1">
            <a:off x="22089" y="4029000"/>
            <a:ext cx="11877151" cy="703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27D2F4-5963-37A5-CE0E-1C3C722B1CF1}"/>
              </a:ext>
            </a:extLst>
          </p:cNvPr>
          <p:cNvSpPr txBox="1"/>
          <p:nvPr/>
        </p:nvSpPr>
        <p:spPr>
          <a:xfrm>
            <a:off x="80172" y="4200392"/>
            <a:ext cx="1557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frequency of the spectrum emitted in a short magnet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4960CE-23AE-9D3A-22A1-76D2015D4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690" y="4215219"/>
            <a:ext cx="2997342" cy="18037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6A81AA-55C2-F5C9-880A-A0E9D92BE216}"/>
                  </a:ext>
                </a:extLst>
              </p:cNvPr>
              <p:cNvSpPr txBox="1"/>
              <p:nvPr/>
            </p:nvSpPr>
            <p:spPr>
              <a:xfrm>
                <a:off x="7968675" y="5273633"/>
                <a:ext cx="2226635" cy="971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𝑠𝑚</m:t>
                          </m:r>
                        </m:sub>
                      </m:sSub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𝑠𝑚</m:t>
                              </m:r>
                            </m:sub>
                          </m:sSub>
                        </m:den>
                      </m:f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6A81AA-55C2-F5C9-880A-A0E9D92BE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675" y="5273633"/>
                <a:ext cx="2226635" cy="9719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6947CB-0A57-4E23-27C7-2ACEF0147B78}"/>
                  </a:ext>
                </a:extLst>
              </p:cNvPr>
              <p:cNvSpPr txBox="1"/>
              <p:nvPr/>
            </p:nvSpPr>
            <p:spPr>
              <a:xfrm>
                <a:off x="7648176" y="4378212"/>
                <a:ext cx="2997342" cy="79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𝑠𝑚</m:t>
                          </m:r>
                        </m:sub>
                      </m:sSub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6947CB-0A57-4E23-27C7-2ACEF0147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176" y="4378212"/>
                <a:ext cx="2997342" cy="7997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CD04DDF-9BD1-9B18-04BD-65FAAF653848}"/>
              </a:ext>
            </a:extLst>
          </p:cNvPr>
          <p:cNvSpPr txBox="1"/>
          <p:nvPr/>
        </p:nvSpPr>
        <p:spPr>
          <a:xfrm>
            <a:off x="6690221" y="502540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frequency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CA3A7C-7F0A-7D84-9D3D-5DC1416300E2}"/>
              </a:ext>
            </a:extLst>
          </p:cNvPr>
          <p:cNvSpPr txBox="1"/>
          <p:nvPr/>
        </p:nvSpPr>
        <p:spPr>
          <a:xfrm>
            <a:off x="6620236" y="4099338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length of the light pulse seen by an observer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6AAF-88A1-4109-A8DF-196DCDC6D6A1}"/>
              </a:ext>
            </a:extLst>
          </p:cNvPr>
          <p:cNvSpPr txBox="1"/>
          <p:nvPr/>
        </p:nvSpPr>
        <p:spPr>
          <a:xfrm>
            <a:off x="6911254" y="779634"/>
            <a:ext cx="5044971" cy="369332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 dipole magnets in electron storage rings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905E7F-174D-747B-4D5A-9F8EE811FCBF}"/>
              </a:ext>
            </a:extLst>
          </p:cNvPr>
          <p:cNvSpPr txBox="1"/>
          <p:nvPr/>
        </p:nvSpPr>
        <p:spPr>
          <a:xfrm>
            <a:off x="6542120" y="6106326"/>
            <a:ext cx="3146629" cy="646331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could be important for future hadron colliders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673931-B055-B16A-6D51-ED78B9A4BFBB}"/>
              </a:ext>
            </a:extLst>
          </p:cNvPr>
          <p:cNvSpPr txBox="1"/>
          <p:nvPr/>
        </p:nvSpPr>
        <p:spPr>
          <a:xfrm>
            <a:off x="9688749" y="6103682"/>
            <a:ext cx="160813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Zimmermann,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IPAC2022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F09319-D2DC-7BE5-09F2-9F63865CDC0B}"/>
              </a:ext>
            </a:extLst>
          </p:cNvPr>
          <p:cNvSpPr txBox="1"/>
          <p:nvPr/>
        </p:nvSpPr>
        <p:spPr>
          <a:xfrm>
            <a:off x="2231861" y="-28190"/>
            <a:ext cx="6097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SR spectrum</a:t>
            </a:r>
          </a:p>
        </p:txBody>
      </p:sp>
    </p:spTree>
    <p:extLst>
      <p:ext uri="{BB962C8B-B14F-4D97-AF65-F5344CB8AC3E}">
        <p14:creationId xmlns:p14="http://schemas.microsoft.com/office/powerpoint/2010/main" val="3603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31805F-DCBB-B9AF-FFF6-2F28A3CEDF30}"/>
                  </a:ext>
                </a:extLst>
              </p:cNvPr>
              <p:cNvSpPr txBox="1"/>
              <p:nvPr/>
            </p:nvSpPr>
            <p:spPr>
              <a:xfrm>
                <a:off x="-520001" y="1040839"/>
                <a:ext cx="6094324" cy="69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∞</m:t>
                          </m:r>
                        </m:sup>
                        <m:e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℘</m:t>
                          </m:r>
                          <m:d>
                            <m:d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𝜔</m:t>
                              </m:r>
                            </m:e>
                          </m:d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31805F-DCBB-B9AF-FFF6-2F28A3CED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0001" y="1040839"/>
                <a:ext cx="6094324" cy="691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3976365-943E-A943-CEDF-E6D1ED41E2CE}"/>
              </a:ext>
            </a:extLst>
          </p:cNvPr>
          <p:cNvSpPr txBox="1"/>
          <p:nvPr/>
        </p:nvSpPr>
        <p:spPr>
          <a:xfrm>
            <a:off x="2527161" y="173250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spectrum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85DBCD-3F0F-E7DF-3A6B-A9D3ED6C1D76}"/>
              </a:ext>
            </a:extLst>
          </p:cNvPr>
          <p:cNvCxnSpPr>
            <a:cxnSpLocks/>
          </p:cNvCxnSpPr>
          <p:nvPr/>
        </p:nvCxnSpPr>
        <p:spPr>
          <a:xfrm flipH="1" flipV="1">
            <a:off x="2612571" y="1537398"/>
            <a:ext cx="100484" cy="271305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9ABD19-5C92-55F9-7C7F-46706EDF4E31}"/>
                  </a:ext>
                </a:extLst>
              </p:cNvPr>
              <p:cNvSpPr txBox="1"/>
              <p:nvPr/>
            </p:nvSpPr>
            <p:spPr>
              <a:xfrm>
                <a:off x="1562058" y="2422493"/>
                <a:ext cx="2336701" cy="991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℘</m:t>
                      </m:r>
                      <m:d>
                        <m:d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0" lang="en-GB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9ABD19-5C92-55F9-7C7F-46706EDF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058" y="2422493"/>
                <a:ext cx="2336701" cy="9916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04CD8A-581C-E6F0-CDF7-8F4AD3618897}"/>
                  </a:ext>
                </a:extLst>
              </p:cNvPr>
              <p:cNvSpPr txBox="1"/>
              <p:nvPr/>
            </p:nvSpPr>
            <p:spPr>
              <a:xfrm>
                <a:off x="1418149" y="3423106"/>
                <a:ext cx="1475852" cy="694998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kumimoji="0" lang="en-US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0" lang="en-US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04CD8A-581C-E6F0-CDF7-8F4AD361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49" y="3423106"/>
                <a:ext cx="1475852" cy="694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476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98AE7BA-49A4-40E5-37DC-AB1A5636A847}"/>
              </a:ext>
            </a:extLst>
          </p:cNvPr>
          <p:cNvSpPr txBox="1"/>
          <p:nvPr/>
        </p:nvSpPr>
        <p:spPr>
          <a:xfrm>
            <a:off x="3123781" y="3338798"/>
            <a:ext cx="28200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frequency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(half of the power each is emitted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lower or higher frequencies)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DD6B22-D3D4-8951-06F1-5CFD0BF326DF}"/>
                  </a:ext>
                </a:extLst>
              </p:cNvPr>
              <p:cNvSpPr txBox="1"/>
              <p:nvPr/>
            </p:nvSpPr>
            <p:spPr>
              <a:xfrm>
                <a:off x="1647929" y="4400849"/>
                <a:ext cx="2951705" cy="1943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𝜉</m:t>
                          </m:r>
                        </m:e>
                      </m:d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ad>
                            <m:radPr>
                              <m:degHide m:val="on"/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𝜉</m:t>
                      </m:r>
                      <m:nary>
                        <m:naryPr>
                          <m:limLoc m:val="subSup"/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𝜉</m:t>
                          </m:r>
                        </m:sub>
                        <m:sup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b>
                          </m:sSub>
                          <m:d>
                            <m:d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GB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𝜉</m:t>
                                  </m:r>
                                </m:e>
                              </m:acc>
                            </m:e>
                          </m:d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𝜉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kumimoji="0" lang="en-GB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subSup"/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GB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𝜉</m:t>
                              </m:r>
                            </m:e>
                          </m:d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𝜉</m:t>
                          </m:r>
                          <m: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kumimoji="0" lang="en-GB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DD6B22-D3D4-8951-06F1-5CFD0BF32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929" y="4400849"/>
                <a:ext cx="2951705" cy="19433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E2E0603-1553-A42E-E3C1-144013E1DB9C}"/>
              </a:ext>
            </a:extLst>
          </p:cNvPr>
          <p:cNvSpPr txBox="1"/>
          <p:nvPr/>
        </p:nvSpPr>
        <p:spPr>
          <a:xfrm>
            <a:off x="3995455" y="5910623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obtained by Schwinger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27ADB-3AF7-4361-F0FB-CF740AFA61F8}"/>
                  </a:ext>
                </a:extLst>
              </p:cNvPr>
              <p:cNvSpPr txBox="1"/>
              <p:nvPr/>
            </p:nvSpPr>
            <p:spPr>
              <a:xfrm>
                <a:off x="8678993" y="1439371"/>
                <a:ext cx="1073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kumimoji="0" lang="en-GB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=ℏ</m:t>
                      </m:r>
                      <m:r>
                        <a:rPr kumimoji="0" lang="en-GB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𝜔</m:t>
                      </m:r>
                    </m:oMath>
                  </m:oMathPara>
                </a14:m>
                <a:endParaRPr kumimoji="0" lang="en-GB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27ADB-3AF7-4361-F0FB-CF740AFA6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993" y="1439371"/>
                <a:ext cx="107349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67FA60F-97C0-9211-A81F-C654F1AF2201}"/>
              </a:ext>
            </a:extLst>
          </p:cNvPr>
          <p:cNvSpPr txBox="1"/>
          <p:nvPr/>
        </p:nvSpPr>
        <p:spPr>
          <a:xfrm>
            <a:off x="6095999" y="935447"/>
            <a:ext cx="5148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radiation is emitted in the form of quanta (photons) of 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1BDBA6-B2A0-9DE9-7C1B-74F5A04D34B5}"/>
                  </a:ext>
                </a:extLst>
              </p:cNvPr>
              <p:cNvSpPr txBox="1"/>
              <p:nvPr/>
            </p:nvSpPr>
            <p:spPr>
              <a:xfrm>
                <a:off x="5282922" y="1946321"/>
                <a:ext cx="648621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𝑢</m:t>
                      </m:r>
                      <m:r>
                        <a:rPr kumimoji="0" lang="en-GB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GB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d>
                        <m:dPr>
                          <m:ctrlP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</m:d>
                      <m:r>
                        <a:rPr kumimoji="0" lang="en-GB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𝑑𝑢</m:t>
                      </m:r>
                      <m:r>
                        <a:rPr kumimoji="0" lang="en-GB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℘</m:t>
                      </m:r>
                      <m:d>
                        <m:dPr>
                          <m:ctrlP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num>
                            <m:den>
                              <m:r>
                                <a:rPr kumimoji="0" lang="en-GB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kumimoji="0" lang="en-GB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f>
                        <m:fPr>
                          <m:type m:val="lin"/>
                          <m:ctrlP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num>
                        <m:den>
                          <m:r>
                            <a:rPr kumimoji="0" lang="en-GB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1BDBA6-B2A0-9DE9-7C1B-74F5A04D3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922" y="1946321"/>
                <a:ext cx="6486210" cy="400110"/>
              </a:xfrm>
              <a:prstGeom prst="rect">
                <a:avLst/>
              </a:prstGeom>
              <a:blipFill>
                <a:blip r:embed="rId7"/>
                <a:stretch>
                  <a:fillRect t="-113636" b="-180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943E6C-E494-F967-1D47-CBE5B6581D78}"/>
                  </a:ext>
                </a:extLst>
              </p:cNvPr>
              <p:cNvSpPr txBox="1"/>
              <p:nvPr/>
            </p:nvSpPr>
            <p:spPr>
              <a:xfrm>
                <a:off x="5131381" y="2567962"/>
                <a:ext cx="6486210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d>
                        <m:d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</m:d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d>
                        <m:d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943E6C-E494-F967-1D47-CBE5B6581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381" y="2567962"/>
                <a:ext cx="6486210" cy="714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0AD58F-9881-E103-B772-71F68997898E}"/>
                  </a:ext>
                </a:extLst>
              </p:cNvPr>
              <p:cNvSpPr txBox="1"/>
              <p:nvPr/>
            </p:nvSpPr>
            <p:spPr>
              <a:xfrm>
                <a:off x="5131381" y="3429000"/>
                <a:ext cx="6486210" cy="694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=ℏ</m:t>
                      </m:r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3ℏ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0AD58F-9881-E103-B772-71F689978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381" y="3429000"/>
                <a:ext cx="6486210" cy="694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8F525B0-455F-7E43-FC94-F8CB9E4E0062}"/>
              </a:ext>
            </a:extLst>
          </p:cNvPr>
          <p:cNvSpPr txBox="1"/>
          <p:nvPr/>
        </p:nvSpPr>
        <p:spPr>
          <a:xfrm>
            <a:off x="9571054" y="3517347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photon 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F944DF-12C4-7B8E-097B-2AAE861266A9}"/>
              </a:ext>
            </a:extLst>
          </p:cNvPr>
          <p:cNvSpPr txBox="1"/>
          <p:nvPr/>
        </p:nvSpPr>
        <p:spPr>
          <a:xfrm>
            <a:off x="6199749" y="4118104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photon emission rate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772D6D-2945-B71E-2823-87D034A222A4}"/>
                  </a:ext>
                </a:extLst>
              </p:cNvPr>
              <p:cNvSpPr txBox="1"/>
              <p:nvPr/>
            </p:nvSpPr>
            <p:spPr>
              <a:xfrm>
                <a:off x="4829113" y="4411140"/>
                <a:ext cx="6486210" cy="721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𝒩</m:t>
                      </m:r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  <m:rad>
                            <m:radPr>
                              <m:degHide m:val="on"/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772D6D-2945-B71E-2823-87D034A22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113" y="4411140"/>
                <a:ext cx="6486210" cy="7218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09BFD8-A2D4-A7F3-D633-BA9561FAE8F7}"/>
                  </a:ext>
                </a:extLst>
              </p:cNvPr>
              <p:cNvSpPr txBox="1"/>
              <p:nvPr/>
            </p:nvSpPr>
            <p:spPr>
              <a:xfrm>
                <a:off x="7363056" y="3876114"/>
                <a:ext cx="6486210" cy="1335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kumimoji="0" lang="en-GB" sz="16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d>
                      <m:r>
                        <a:rPr kumimoji="0" lang="en-GB" sz="16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ad>
                            <m:radPr>
                              <m:degHide m:val="on"/>
                              <m:ctrlP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GB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GB" sz="16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num>
                        <m:den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sSubSup>
                        <m:sSubSupPr>
                          <m:ctrlP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GB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09BFD8-A2D4-A7F3-D633-BA9561FAE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056" y="3876114"/>
                <a:ext cx="6486210" cy="13358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3EBAC56-10A7-FF04-EC4B-31D459F2CD43}"/>
              </a:ext>
            </a:extLst>
          </p:cNvPr>
          <p:cNvSpPr txBox="1"/>
          <p:nvPr/>
        </p:nvSpPr>
        <p:spPr>
          <a:xfrm>
            <a:off x="6199749" y="5223206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mean number of quanta per radian deflection: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BDCF453-2293-5199-D9B9-C5A8092B4240}"/>
                  </a:ext>
                </a:extLst>
              </p:cNvPr>
              <p:cNvSpPr txBox="1"/>
              <p:nvPr/>
            </p:nvSpPr>
            <p:spPr>
              <a:xfrm>
                <a:off x="6256576" y="5590667"/>
                <a:ext cx="1201483" cy="331886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d>
                            <m:d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e>
                              </m:rad>
                            </m:e>
                          </m:d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𝛼𝛾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BDCF453-2293-5199-D9B9-C5A8092B4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576" y="5590667"/>
                <a:ext cx="1201483" cy="331886"/>
              </a:xfrm>
              <a:prstGeom prst="rect">
                <a:avLst/>
              </a:prstGeom>
              <a:blipFill>
                <a:blip r:embed="rId12"/>
                <a:stretch>
                  <a:fillRect l="-18049" t="-106349" r="-1951" b="-173016"/>
                </a:stretch>
              </a:blipFill>
              <a:ln w="476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D7B96B9-72FD-BB65-FA1C-007C8338B228}"/>
                  </a:ext>
                </a:extLst>
              </p:cNvPr>
              <p:cNvSpPr txBox="1"/>
              <p:nvPr/>
            </p:nvSpPr>
            <p:spPr>
              <a:xfrm>
                <a:off x="8193675" y="5615091"/>
                <a:ext cx="1147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𝛼</m:t>
                      </m:r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type m:val="lin"/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137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D7B96B9-72FD-BB65-FA1C-007C8338B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675" y="5615091"/>
                <a:ext cx="1147878" cy="276999"/>
              </a:xfrm>
              <a:prstGeom prst="rect">
                <a:avLst/>
              </a:prstGeom>
              <a:blipFill>
                <a:blip r:embed="rId13"/>
                <a:stretch>
                  <a:fillRect l="-2128" t="-167391" r="-27660" b="-252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42D1D56F-B4D4-DB89-0E65-D40BA8122297}"/>
              </a:ext>
            </a:extLst>
          </p:cNvPr>
          <p:cNvSpPr txBox="1"/>
          <p:nvPr/>
        </p:nvSpPr>
        <p:spPr>
          <a:xfrm>
            <a:off x="7503088" y="5568925"/>
            <a:ext cx="78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B653C8-EDF8-544D-A6C3-46D86BAF4932}"/>
              </a:ext>
            </a:extLst>
          </p:cNvPr>
          <p:cNvSpPr txBox="1"/>
          <p:nvPr/>
        </p:nvSpPr>
        <p:spPr>
          <a:xfrm>
            <a:off x="9603245" y="2422493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function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0407BA-7502-78B3-5BDC-03D729912B9E}"/>
              </a:ext>
            </a:extLst>
          </p:cNvPr>
          <p:cNvSpPr txBox="1"/>
          <p:nvPr/>
        </p:nvSpPr>
        <p:spPr>
          <a:xfrm>
            <a:off x="10606161" y="6002483"/>
            <a:ext cx="147989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Sands, 1970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65B85-9B27-F2E3-BEF0-FEDFA6571931}"/>
              </a:ext>
            </a:extLst>
          </p:cNvPr>
          <p:cNvSpPr txBox="1"/>
          <p:nvPr/>
        </p:nvSpPr>
        <p:spPr>
          <a:xfrm>
            <a:off x="9499653" y="5568925"/>
            <a:ext cx="316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fine-structure constant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5965E-A749-CC73-AD18-442FBB9FB856}"/>
              </a:ext>
            </a:extLst>
          </p:cNvPr>
          <p:cNvSpPr txBox="1"/>
          <p:nvPr/>
        </p:nvSpPr>
        <p:spPr>
          <a:xfrm>
            <a:off x="1852016" y="154129"/>
            <a:ext cx="7363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SR spectrum &amp; photon emission</a:t>
            </a:r>
          </a:p>
        </p:txBody>
      </p:sp>
    </p:spTree>
    <p:extLst>
      <p:ext uri="{BB962C8B-B14F-4D97-AF65-F5344CB8AC3E}">
        <p14:creationId xmlns:p14="http://schemas.microsoft.com/office/powerpoint/2010/main" val="4152577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AA4DBD-4A62-3006-C4AD-6AC93F040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23" y="769938"/>
            <a:ext cx="9299606" cy="5981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D38FCC-9A51-64A1-15F2-0E993D0B539C}"/>
              </a:ext>
            </a:extLst>
          </p:cNvPr>
          <p:cNvSpPr txBox="1"/>
          <p:nvPr/>
        </p:nvSpPr>
        <p:spPr>
          <a:xfrm>
            <a:off x="9896475" y="1028700"/>
            <a:ext cx="169578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Kersevan,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 Week 2021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961092-DA7F-F994-387D-B768E1676577}"/>
                  </a:ext>
                </a:extLst>
              </p:cNvPr>
              <p:cNvSpPr txBox="1"/>
              <p:nvPr/>
            </p:nvSpPr>
            <p:spPr>
              <a:xfrm>
                <a:off x="5243017" y="2773402"/>
                <a:ext cx="4923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𝒖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961092-DA7F-F994-387D-B768E1676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017" y="2773402"/>
                <a:ext cx="49237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DFCC32-9075-079C-59E5-BB789C66F987}"/>
                  </a:ext>
                </a:extLst>
              </p:cNvPr>
              <p:cNvSpPr txBox="1"/>
              <p:nvPr/>
            </p:nvSpPr>
            <p:spPr>
              <a:xfrm>
                <a:off x="7109917" y="1321087"/>
                <a:ext cx="4923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𝒖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DFCC32-9075-079C-59E5-BB789C66F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917" y="1321087"/>
                <a:ext cx="49237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4245E95-29AF-9C3F-90B2-2B97DC12E8C8}"/>
              </a:ext>
            </a:extLst>
          </p:cNvPr>
          <p:cNvSpPr txBox="1"/>
          <p:nvPr/>
        </p:nvSpPr>
        <p:spPr>
          <a:xfrm>
            <a:off x="437591" y="46663"/>
            <a:ext cx="11619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example SR spectra for FCC-ee</a:t>
            </a:r>
          </a:p>
        </p:txBody>
      </p:sp>
    </p:spTree>
    <p:extLst>
      <p:ext uri="{BB962C8B-B14F-4D97-AF65-F5344CB8AC3E}">
        <p14:creationId xmlns:p14="http://schemas.microsoft.com/office/powerpoint/2010/main" val="1113087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97CA61-C85D-4E97-BE06-BEAD91480EEC}"/>
              </a:ext>
            </a:extLst>
          </p:cNvPr>
          <p:cNvSpPr txBox="1"/>
          <p:nvPr/>
        </p:nvSpPr>
        <p:spPr>
          <a:xfrm>
            <a:off x="76200" y="649276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 radiation in the strong field of the opposing beam (“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beamstrahlung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8A58D-1BA4-1273-0604-148550C55796}"/>
              </a:ext>
            </a:extLst>
          </p:cNvPr>
          <p:cNvSpPr txBox="1"/>
          <p:nvPr/>
        </p:nvSpPr>
        <p:spPr>
          <a:xfrm>
            <a:off x="76200" y="5595779"/>
            <a:ext cx="1730474" cy="107721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 colliders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597B2-EB01-2CB3-76FD-A6BD9A985580}"/>
              </a:ext>
            </a:extLst>
          </p:cNvPr>
          <p:cNvSpPr txBox="1"/>
          <p:nvPr/>
        </p:nvSpPr>
        <p:spPr>
          <a:xfrm>
            <a:off x="2419026" y="5670115"/>
            <a:ext cx="9772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beamstrahlung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increases equilibrium beam energy spread and/or limits the beam lifetime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B7EC62-6D04-FBFB-DBDC-31EAB24C70A0}"/>
                  </a:ext>
                </a:extLst>
              </p:cNvPr>
              <p:cNvSpPr txBox="1"/>
              <p:nvPr/>
            </p:nvSpPr>
            <p:spPr>
              <a:xfrm>
                <a:off x="4980190" y="2188803"/>
                <a:ext cx="3007900" cy="582532"/>
              </a:xfrm>
              <a:prstGeom prst="rect">
                <a:avLst/>
              </a:prstGeom>
              <a:noFill/>
              <a:ln w="4762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Υ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ℏ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𝛾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𝑐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B7EC62-6D04-FBFB-DBDC-31EAB24C7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190" y="2188803"/>
                <a:ext cx="3007900" cy="5825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4762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4C4E54F-64CA-80CD-B19F-5519E8DA5B00}"/>
              </a:ext>
            </a:extLst>
          </p:cNvPr>
          <p:cNvSpPr txBox="1"/>
          <p:nvPr/>
        </p:nvSpPr>
        <p:spPr>
          <a:xfrm>
            <a:off x="256421" y="1186994"/>
            <a:ext cx="3305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collision of Gaussian bunches: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1CDC46-2A64-9BCE-385C-2F11914FFF24}"/>
                  </a:ext>
                </a:extLst>
              </p:cNvPr>
              <p:cNvSpPr txBox="1"/>
              <p:nvPr/>
            </p:nvSpPr>
            <p:spPr>
              <a:xfrm>
                <a:off x="1453034" y="2077055"/>
                <a:ext cx="2574353" cy="655372"/>
              </a:xfrm>
              <a:prstGeom prst="rect">
                <a:avLst/>
              </a:prstGeom>
              <a:noFill/>
              <a:ln w="47625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Υ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𝑎𝑣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1CDC46-2A64-9BCE-385C-2F11914FF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034" y="2077055"/>
                <a:ext cx="2574353" cy="6553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4762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8FA4725-6DC0-0344-5B92-766A35B043B2}"/>
              </a:ext>
            </a:extLst>
          </p:cNvPr>
          <p:cNvSpPr txBox="1"/>
          <p:nvPr/>
        </p:nvSpPr>
        <p:spPr>
          <a:xfrm>
            <a:off x="683048" y="1671269"/>
            <a:ext cx="17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Upsilon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71BCAC-51DD-1017-B914-A56F618327CF}"/>
              </a:ext>
            </a:extLst>
          </p:cNvPr>
          <p:cNvSpPr txBox="1"/>
          <p:nvPr/>
        </p:nvSpPr>
        <p:spPr>
          <a:xfrm>
            <a:off x="4229100" y="2286000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38C80B-4BEA-5AB8-3CF5-39F7CF4FAD00}"/>
                  </a:ext>
                </a:extLst>
              </p:cNvPr>
              <p:cNvSpPr txBox="1"/>
              <p:nvPr/>
            </p:nvSpPr>
            <p:spPr>
              <a:xfrm>
                <a:off x="1453035" y="3105445"/>
                <a:ext cx="3089628" cy="702821"/>
              </a:xfrm>
              <a:prstGeom prst="rect">
                <a:avLst/>
              </a:prstGeom>
              <a:solidFill>
                <a:schemeClr val="bg1"/>
              </a:solidFill>
              <a:ln w="47625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sub>
                      </m:sSub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2.16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0" lang="el-GR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Υ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𝑎𝑣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f>
                                        <m:fPr>
                                          <m:type m:val="lin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38C80B-4BEA-5AB8-3CF5-39F7CF4FA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035" y="3105445"/>
                <a:ext cx="3089628" cy="702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4762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23BD9-673E-AFF1-8DE2-B002A1A37DD3}"/>
              </a:ext>
            </a:extLst>
          </p:cNvPr>
          <p:cNvSpPr txBox="1"/>
          <p:nvPr/>
        </p:nvSpPr>
        <p:spPr>
          <a:xfrm>
            <a:off x="5008672" y="3272189"/>
            <a:ext cx="295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photons emitted per electron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4580BC-3951-491E-9EB7-5FAD75BA7A8C}"/>
                  </a:ext>
                </a:extLst>
              </p:cNvPr>
              <p:cNvSpPr txBox="1"/>
              <p:nvPr/>
            </p:nvSpPr>
            <p:spPr>
              <a:xfrm>
                <a:off x="1453035" y="4165770"/>
                <a:ext cx="4733091" cy="682623"/>
              </a:xfrm>
              <a:prstGeom prst="rect">
                <a:avLst/>
              </a:prstGeom>
              <a:noFill/>
              <a:ln w="47625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sub>
                      </m:sSub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2.09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GB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1.5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l-GR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Υ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𝑎𝑣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type m:val="lin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4580BC-3951-491E-9EB7-5FAD75BA7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035" y="4165770"/>
                <a:ext cx="4733091" cy="682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4762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EBFC567-4747-C4DD-EEF4-6CEC98E97659}"/>
              </a:ext>
            </a:extLst>
          </p:cNvPr>
          <p:cNvSpPr txBox="1"/>
          <p:nvPr/>
        </p:nvSpPr>
        <p:spPr>
          <a:xfrm>
            <a:off x="6608872" y="4286486"/>
            <a:ext cx="277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relative energy loss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A25C2E-27A7-EE35-2926-8F86A52FCCE8}"/>
                  </a:ext>
                </a:extLst>
              </p:cNvPr>
              <p:cNvSpPr txBox="1"/>
              <p:nvPr/>
            </p:nvSpPr>
            <p:spPr>
              <a:xfrm>
                <a:off x="9383158" y="1576026"/>
                <a:ext cx="17219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 colliders: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0.2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≤</m:t>
                      </m:r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Υ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≤100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A25C2E-27A7-EE35-2926-8F86A52FC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158" y="1576026"/>
                <a:ext cx="1721946" cy="646331"/>
              </a:xfrm>
              <a:prstGeom prst="rect">
                <a:avLst/>
              </a:prstGeom>
              <a:blipFill>
                <a:blip r:embed="rId6"/>
                <a:stretch>
                  <a:fillRect l="-2827"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03361A-6CC3-B0A6-6920-3DB2A2EDA5A7}"/>
                  </a:ext>
                </a:extLst>
              </p:cNvPr>
              <p:cNvSpPr txBox="1"/>
              <p:nvPr/>
            </p:nvSpPr>
            <p:spPr>
              <a:xfrm>
                <a:off x="9346129" y="2239442"/>
                <a:ext cx="17703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circular colliders: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Υ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03361A-6CC3-B0A6-6920-3DB2A2EDA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29" y="2239442"/>
                <a:ext cx="1770356" cy="646331"/>
              </a:xfrm>
              <a:prstGeom prst="rect">
                <a:avLst/>
              </a:prstGeom>
              <a:blipFill>
                <a:blip r:embed="rId7"/>
                <a:stretch>
                  <a:fillRect l="-2749" t="-4717" r="-27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3B9849E-02BA-3B3B-67AD-30C1E25752C6}"/>
              </a:ext>
            </a:extLst>
          </p:cNvPr>
          <p:cNvSpPr txBox="1"/>
          <p:nvPr/>
        </p:nvSpPr>
        <p:spPr>
          <a:xfrm>
            <a:off x="8639175" y="3161935"/>
            <a:ext cx="30118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design constraint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colliders: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AAE67F-9309-EC71-CC1C-C2C49B295996}"/>
                  </a:ext>
                </a:extLst>
              </p:cNvPr>
              <p:cNvSpPr txBox="1"/>
              <p:nvPr/>
            </p:nvSpPr>
            <p:spPr>
              <a:xfrm>
                <a:off x="9585719" y="3703359"/>
                <a:ext cx="1316824" cy="391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8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&lt;1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AAE67F-9309-EC71-CC1C-C2C49B295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719" y="3703359"/>
                <a:ext cx="1316824" cy="391517"/>
              </a:xfrm>
              <a:prstGeom prst="rect">
                <a:avLst/>
              </a:prstGeom>
              <a:blipFill>
                <a:blip r:embed="rId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46B361-25A6-2497-DABE-74B6091DC5BD}"/>
                  </a:ext>
                </a:extLst>
              </p:cNvPr>
              <p:cNvSpPr txBox="1"/>
              <p:nvPr/>
            </p:nvSpPr>
            <p:spPr>
              <a:xfrm>
                <a:off x="256421" y="5017369"/>
                <a:ext cx="11518218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how to reduce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beamstrahlung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(1) flat beams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≫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(!),  and/or (2) very short bunches ?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46B361-25A6-2497-DABE-74B6091DC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21" y="5017369"/>
                <a:ext cx="11518218" cy="490840"/>
              </a:xfrm>
              <a:prstGeom prst="rect">
                <a:avLst/>
              </a:prstGeom>
              <a:blipFill>
                <a:blip r:embed="rId9"/>
                <a:stretch>
                  <a:fillRect l="-794" t="-8642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AA9DCE0-753F-54A5-3FD3-826A52F839E8}"/>
              </a:ext>
            </a:extLst>
          </p:cNvPr>
          <p:cNvSpPr txBox="1"/>
          <p:nvPr/>
        </p:nvSpPr>
        <p:spPr>
          <a:xfrm>
            <a:off x="8216170" y="1160668"/>
            <a:ext cx="32292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Chen &amp; Yokoya, 1992 and before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1A3815-022A-DBB9-D17F-E61ACC4AD904}"/>
              </a:ext>
            </a:extLst>
          </p:cNvPr>
          <p:cNvSpPr/>
          <p:nvPr/>
        </p:nvSpPr>
        <p:spPr>
          <a:xfrm>
            <a:off x="76200" y="5597158"/>
            <a:ext cx="11220450" cy="10744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4FDCE-45B2-7236-B3B6-11F443512697}"/>
              </a:ext>
            </a:extLst>
          </p:cNvPr>
          <p:cNvSpPr txBox="1"/>
          <p:nvPr/>
        </p:nvSpPr>
        <p:spPr>
          <a:xfrm>
            <a:off x="-44303" y="14437"/>
            <a:ext cx="1046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 in collision: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beamstrahlung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699E5A1C-F695-98B7-F1BD-064E12564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73" y="2362200"/>
            <a:ext cx="8646915" cy="43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4D41C-DB43-1E52-B59E-8E632E2F819F}"/>
              </a:ext>
            </a:extLst>
          </p:cNvPr>
          <p:cNvSpPr txBox="1"/>
          <p:nvPr/>
        </p:nvSpPr>
        <p:spPr>
          <a:xfrm>
            <a:off x="8786813" y="2371725"/>
            <a:ext cx="1871662" cy="300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Fani </a:t>
            </a:r>
            <a:r>
              <a:rPr kumimoji="0" lang="en-GB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Valchkova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39941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5F8BA014-61FE-C7D0-7F43-E5FEEA43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32556"/>
            <a:ext cx="145097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3">
            <a:extLst>
              <a:ext uri="{FF2B5EF4-FFF2-40B4-BE49-F238E27FC236}">
                <a16:creationId xmlns:a16="http://schemas.microsoft.com/office/drawing/2014/main" id="{5EF25709-35A4-1197-D3FF-4A7302D96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896939"/>
            <a:ext cx="842803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 to 0.5 MW beamstrahlung photon power per beam per IP,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requires dedicated shielded photon beam dumps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ACDEB-D896-5DF4-ACF2-42A7CEEBFE67}"/>
              </a:ext>
            </a:extLst>
          </p:cNvPr>
          <p:cNvSpPr txBox="1"/>
          <p:nvPr/>
        </p:nvSpPr>
        <p:spPr>
          <a:xfrm>
            <a:off x="1198819" y="132556"/>
            <a:ext cx="8428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handling of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beamstrahlung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FCC-ee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61FDB73-EC29-FF5A-073B-8639C260FE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44121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why high(er) energy?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73859DA-84F2-B3D3-9D9A-DCC01230667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2387121"/>
            <a:ext cx="10972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quantum mechanics: de Broglie wavelength </a:t>
            </a:r>
            <a:r>
              <a:rPr lang="en-US" altLang="en-US" sz="3200" dirty="0">
                <a:latin typeface="Symbol" panose="05050102010706020507" pitchFamily="18" charset="2"/>
              </a:rPr>
              <a:t>l</a:t>
            </a:r>
            <a:r>
              <a:rPr lang="en-US" altLang="en-US" sz="3200" dirty="0"/>
              <a:t>=</a:t>
            </a:r>
            <a:r>
              <a:rPr lang="en-US" altLang="en-US" sz="3200" i="1" dirty="0"/>
              <a:t>h/p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200" i="1" dirty="0">
                <a:cs typeface="Arial" panose="020B0604020202020204" pitchFamily="34" charset="0"/>
              </a:rPr>
              <a:t>	→ </a:t>
            </a:r>
            <a:r>
              <a:rPr lang="en-US" altLang="en-US" sz="3200" dirty="0">
                <a:solidFill>
                  <a:srgbClr val="0000FF"/>
                </a:solidFill>
              </a:rPr>
              <a:t>examining matter at smaller distance requires higher momentum particles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2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many of the particles of interest to particle physics are heavy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200" dirty="0">
                <a:cs typeface="Arial" panose="020B0604020202020204" pitchFamily="34" charset="0"/>
              </a:rPr>
              <a:t>	→</a:t>
            </a:r>
            <a:r>
              <a:rPr lang="en-US" altLang="en-US" sz="3200" dirty="0"/>
              <a:t> </a:t>
            </a:r>
            <a:r>
              <a:rPr lang="en-US" altLang="en-US" sz="3200" dirty="0">
                <a:solidFill>
                  <a:srgbClr val="0000FF"/>
                </a:solidFill>
              </a:rPr>
              <a:t>high-energy collisions are needed to create these particles 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B3131CCA-DA8D-CF1D-1BFC-5FF435815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770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F03D074-8213-CD09-051E-49D26718F424}"/>
              </a:ext>
            </a:extLst>
          </p:cNvPr>
          <p:cNvSpPr txBox="1">
            <a:spLocks/>
          </p:cNvSpPr>
          <p:nvPr/>
        </p:nvSpPr>
        <p:spPr>
          <a:xfrm>
            <a:off x="228600" y="-814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1.0 colliders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Zfig10">
            <a:extLst>
              <a:ext uri="{FF2B5EF4-FFF2-40B4-BE49-F238E27FC236}">
                <a16:creationId xmlns:a16="http://schemas.microsoft.com/office/drawing/2014/main" id="{0309B5B8-0146-D5D7-D977-546868181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9" y="1878446"/>
            <a:ext cx="4565073" cy="235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DAA08DB9-243D-AEB2-31E6-EBFC15351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83" y="4108177"/>
            <a:ext cx="45650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head-on beam-beam collision in the LHC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D54E9-D965-D0B0-6911-3C589C9103D8}"/>
              </a:ext>
            </a:extLst>
          </p:cNvPr>
          <p:cNvSpPr txBox="1"/>
          <p:nvPr/>
        </p:nvSpPr>
        <p:spPr>
          <a:xfrm>
            <a:off x="0" y="690543"/>
            <a:ext cx="12192000" cy="830997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 figure of merit: beam-beam tune shift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B6E1E5E-A433-7CF4-0F34-DE4451030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60" y="2045136"/>
            <a:ext cx="4821020" cy="298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7D569A67-366F-AC2D-3FD9-DC426B5A4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031" y="1521916"/>
            <a:ext cx="5219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(nonlinear) beam-beam force 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4729A491-9E23-A31D-EE3E-9FC1E8864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564" y="5186146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small amplitude similar to effect of defocusing quadrupole 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232A0BD8-42F9-6B3F-74DC-A2CE7EBBB3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49706" y="5841682"/>
          <a:ext cx="4496051" cy="889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11400" imgH="457200" progId="Equation.3">
                  <p:embed/>
                </p:oleObj>
              </mc:Choice>
              <mc:Fallback>
                <p:oleObj name="Equation" r:id="rId5" imgW="2311400" imgH="457200" progId="Equation.3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232A0BD8-42F9-6B3F-74DC-A2CE7EBBB3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9706" y="5841682"/>
                        <a:ext cx="4496051" cy="8898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96A4E4-5E0A-E16D-2A87-2390F430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4631" y="5648109"/>
            <a:ext cx="16273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single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collision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(nominal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LHC ~0.0033)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537E2E-C5F2-9C40-BDA0-10B0EADC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1593" y="6127935"/>
            <a:ext cx="2839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pure head-on collision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561C8B-8CDC-15F6-68BC-7A7F9CF235E2}"/>
              </a:ext>
            </a:extLst>
          </p:cNvPr>
          <p:cNvSpPr txBox="1">
            <a:spLocks/>
          </p:cNvSpPr>
          <p:nvPr/>
        </p:nvSpPr>
        <p:spPr>
          <a:xfrm>
            <a:off x="459509" y="-2271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1.3 Beam-beam effects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EB5F55-E762-68B3-3F3E-F40E56F9D030}"/>
              </a:ext>
            </a:extLst>
          </p:cNvPr>
          <p:cNvSpPr/>
          <p:nvPr/>
        </p:nvSpPr>
        <p:spPr>
          <a:xfrm>
            <a:off x="2447636" y="910146"/>
            <a:ext cx="7467600" cy="54102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51" name="TextBox 2">
            <a:extLst>
              <a:ext uri="{FF2B5EF4-FFF2-40B4-BE49-F238E27FC236}">
                <a16:creationId xmlns:a16="http://schemas.microsoft.com/office/drawing/2014/main" id="{DDA918BC-667D-DF25-7853-C7C2FDD51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854" y="6361869"/>
            <a:ext cx="2824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horizontal tune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endParaRPr kumimoji="0" lang="en-US" altLang="en-US" sz="2400" b="1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652" name="TextBox 3">
            <a:extLst>
              <a:ext uri="{FF2B5EF4-FFF2-40B4-BE49-F238E27FC236}">
                <a16:creationId xmlns:a16="http://schemas.microsoft.com/office/drawing/2014/main" id="{F4F2D223-75BE-4B61-FA08-90B19BB4B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34" y="927383"/>
            <a:ext cx="15959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vertical tune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  <a:endParaRPr kumimoji="0" lang="en-US" altLang="en-US" sz="2400" b="1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653" name="Group 6">
            <a:extLst>
              <a:ext uri="{FF2B5EF4-FFF2-40B4-BE49-F238E27FC236}">
                <a16:creationId xmlns:a16="http://schemas.microsoft.com/office/drawing/2014/main" id="{ABBF0EF6-F65F-854D-DEC4-3C39679AEECB}"/>
              </a:ext>
            </a:extLst>
          </p:cNvPr>
          <p:cNvGrpSpPr>
            <a:grpSpLocks/>
          </p:cNvGrpSpPr>
          <p:nvPr/>
        </p:nvGrpSpPr>
        <p:grpSpPr bwMode="auto">
          <a:xfrm>
            <a:off x="4900324" y="-929766"/>
            <a:ext cx="3890963" cy="7137400"/>
            <a:chOff x="2283229" y="-1053568"/>
            <a:chExt cx="3890452" cy="7137519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7E3101C7-9C16-EC9E-8D78-A0EF124797C4}"/>
                </a:ext>
              </a:extLst>
            </p:cNvPr>
            <p:cNvSpPr/>
            <p:nvPr/>
          </p:nvSpPr>
          <p:spPr>
            <a:xfrm rot="16801521">
              <a:off x="2401932" y="2312202"/>
              <a:ext cx="4648277" cy="2895220"/>
            </a:xfrm>
            <a:prstGeom prst="arc">
              <a:avLst>
                <a:gd name="adj1" fmla="val 16200000"/>
                <a:gd name="adj2" fmla="val 68255"/>
              </a:avLst>
            </a:pr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EA203D4C-2BBC-FAB3-5D71-E8A4E1B51536}"/>
                </a:ext>
              </a:extLst>
            </p:cNvPr>
            <p:cNvSpPr/>
            <p:nvPr/>
          </p:nvSpPr>
          <p:spPr>
            <a:xfrm rot="6402074">
              <a:off x="1406700" y="-177039"/>
              <a:ext cx="4648277" cy="2895220"/>
            </a:xfrm>
            <a:prstGeom prst="arc">
              <a:avLst>
                <a:gd name="adj1" fmla="val 15660595"/>
                <a:gd name="adj2" fmla="val 21275702"/>
              </a:avLst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654" name="TextBox 10">
            <a:extLst>
              <a:ext uri="{FF2B5EF4-FFF2-40B4-BE49-F238E27FC236}">
                <a16:creationId xmlns:a16="http://schemas.microsoft.com/office/drawing/2014/main" id="{5CCFFAA3-103B-E5C8-ADD9-7DB3A78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836" y="3729546"/>
            <a:ext cx="3724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particles at the center of the bunch</a:t>
            </a:r>
          </a:p>
        </p:txBody>
      </p:sp>
      <p:sp>
        <p:nvSpPr>
          <p:cNvPr id="27655" name="TextBox 11">
            <a:extLst>
              <a:ext uri="{FF2B5EF4-FFF2-40B4-BE49-F238E27FC236}">
                <a16:creationId xmlns:a16="http://schemas.microsoft.com/office/drawing/2014/main" id="{20FA18D8-BAE9-F109-C48B-6E274CA06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837" y="986347"/>
            <a:ext cx="17363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particles in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transverse tail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2EC378-E4DB-7F8D-9E46-F528F63EA01E}"/>
              </a:ext>
            </a:extLst>
          </p:cNvPr>
          <p:cNvCxnSpPr/>
          <p:nvPr/>
        </p:nvCxnSpPr>
        <p:spPr>
          <a:xfrm rot="5400000">
            <a:off x="4278024" y="2508759"/>
            <a:ext cx="2436813" cy="1588"/>
          </a:xfrm>
          <a:prstGeom prst="straightConnector1">
            <a:avLst/>
          </a:prstGeom>
          <a:ln w="349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7" name="TextBox 18">
            <a:extLst>
              <a:ext uri="{FF2B5EF4-FFF2-40B4-BE49-F238E27FC236}">
                <a16:creationId xmlns:a16="http://schemas.microsoft.com/office/drawing/2014/main" id="{9DC84663-AD15-505E-A8EB-190355727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636" y="1443546"/>
            <a:ext cx="140294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tune spread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000" b="1" i="1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0B22D1D-F21B-E53A-559F-7A8F66122CC2}"/>
              </a:ext>
            </a:extLst>
          </p:cNvPr>
          <p:cNvCxnSpPr/>
          <p:nvPr/>
        </p:nvCxnSpPr>
        <p:spPr>
          <a:xfrm rot="10800000">
            <a:off x="5876636" y="4415346"/>
            <a:ext cx="2286000" cy="1588"/>
          </a:xfrm>
          <a:prstGeom prst="straightConnector1">
            <a:avLst/>
          </a:prstGeom>
          <a:ln w="349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9" name="TextBox 21">
            <a:extLst>
              <a:ext uri="{FF2B5EF4-FFF2-40B4-BE49-F238E27FC236}">
                <a16:creationId xmlns:a16="http://schemas.microsoft.com/office/drawing/2014/main" id="{7D50F5C7-02CD-B455-AFEF-7F79114E0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036" y="4415347"/>
            <a:ext cx="1309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tune spread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000" b="1" i="1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962D9B-C67D-7A71-0A2C-34106B2155AB}"/>
              </a:ext>
            </a:extLst>
          </p:cNvPr>
          <p:cNvCxnSpPr/>
          <p:nvPr/>
        </p:nvCxnSpPr>
        <p:spPr>
          <a:xfrm rot="16200000" flipH="1">
            <a:off x="2295236" y="1824546"/>
            <a:ext cx="5410200" cy="373380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1627D5-BD57-9ACD-A59A-17771D2B8264}"/>
              </a:ext>
            </a:extLst>
          </p:cNvPr>
          <p:cNvCxnSpPr/>
          <p:nvPr/>
        </p:nvCxnSpPr>
        <p:spPr>
          <a:xfrm rot="5400000">
            <a:off x="5038436" y="2815146"/>
            <a:ext cx="5410200" cy="160020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D07F1FE-F0A2-2D03-ADC0-0274A7DD6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837" y="2053146"/>
            <a:ext cx="2557463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maximum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acceptable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spread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limited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 resonances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nQ</a:t>
            </a:r>
            <a:r>
              <a:rPr kumimoji="0" lang="en-US" altLang="en-US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+mQ</a:t>
            </a:r>
            <a:r>
              <a:rPr kumimoji="0" lang="en-US" altLang="en-US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 to resonance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order |n|+|m|~13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689D8A-4B7D-F637-9918-3EAB1CCBC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436" y="2281747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tune footprint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85FC-2A50-ED7B-DA7E-1A36892E5225}"/>
              </a:ext>
            </a:extLst>
          </p:cNvPr>
          <p:cNvSpPr txBox="1"/>
          <p:nvPr/>
        </p:nvSpPr>
        <p:spPr>
          <a:xfrm>
            <a:off x="388464" y="23247"/>
            <a:ext cx="952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beam-beam tune spread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9AEBF1-D4AF-96EB-8AE8-FDBCB365D2CA}"/>
              </a:ext>
            </a:extLst>
          </p:cNvPr>
          <p:cNvSpPr/>
          <p:nvPr/>
        </p:nvSpPr>
        <p:spPr>
          <a:xfrm>
            <a:off x="2133600" y="1040337"/>
            <a:ext cx="7467600" cy="54102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99" name="TextBox 2">
            <a:extLst>
              <a:ext uri="{FF2B5EF4-FFF2-40B4-BE49-F238E27FC236}">
                <a16:creationId xmlns:a16="http://schemas.microsoft.com/office/drawing/2014/main" id="{5ED7EBDB-C3C5-D15A-B693-3B1415102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890" y="6427502"/>
            <a:ext cx="2824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horizontal tune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  <a:endParaRPr kumimoji="0" lang="en-US" altLang="en-US" sz="2400" b="1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TextBox 3">
            <a:extLst>
              <a:ext uri="{FF2B5EF4-FFF2-40B4-BE49-F238E27FC236}">
                <a16:creationId xmlns:a16="http://schemas.microsoft.com/office/drawing/2014/main" id="{770A3A75-FDB7-17AD-7E1C-3CCD4D532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82" y="1122402"/>
            <a:ext cx="1546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vertical tune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  <a:endParaRPr kumimoji="0" lang="en-US" altLang="en-US" sz="2400" b="1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701" name="Group 6">
            <a:extLst>
              <a:ext uri="{FF2B5EF4-FFF2-40B4-BE49-F238E27FC236}">
                <a16:creationId xmlns:a16="http://schemas.microsoft.com/office/drawing/2014/main" id="{A5B11427-944E-ABC7-9E3E-8268B8EF26B2}"/>
              </a:ext>
            </a:extLst>
          </p:cNvPr>
          <p:cNvGrpSpPr>
            <a:grpSpLocks/>
          </p:cNvGrpSpPr>
          <p:nvPr/>
        </p:nvGrpSpPr>
        <p:grpSpPr bwMode="auto">
          <a:xfrm>
            <a:off x="4953001" y="-1066800"/>
            <a:ext cx="3890963" cy="7137400"/>
            <a:chOff x="2283229" y="-1053568"/>
            <a:chExt cx="3890452" cy="7137519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1EA03BFB-5FAE-7BDB-EAC3-DD166286459A}"/>
                </a:ext>
              </a:extLst>
            </p:cNvPr>
            <p:cNvSpPr/>
            <p:nvPr/>
          </p:nvSpPr>
          <p:spPr>
            <a:xfrm rot="16801521">
              <a:off x="2401932" y="2312202"/>
              <a:ext cx="4648277" cy="2895220"/>
            </a:xfrm>
            <a:prstGeom prst="arc">
              <a:avLst>
                <a:gd name="adj1" fmla="val 16200000"/>
                <a:gd name="adj2" fmla="val 68255"/>
              </a:avLst>
            </a:pr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B3D5BE7A-8D28-2B26-B3D5-F89CA110B017}"/>
                </a:ext>
              </a:extLst>
            </p:cNvPr>
            <p:cNvSpPr/>
            <p:nvPr/>
          </p:nvSpPr>
          <p:spPr>
            <a:xfrm rot="6402074">
              <a:off x="1406700" y="-177039"/>
              <a:ext cx="4648277" cy="2895220"/>
            </a:xfrm>
            <a:prstGeom prst="arc">
              <a:avLst>
                <a:gd name="adj1" fmla="val 15660595"/>
                <a:gd name="adj2" fmla="val 21275702"/>
              </a:avLst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702" name="Group 7">
            <a:extLst>
              <a:ext uri="{FF2B5EF4-FFF2-40B4-BE49-F238E27FC236}">
                <a16:creationId xmlns:a16="http://schemas.microsoft.com/office/drawing/2014/main" id="{DEC4C0EB-2A18-B971-F4D1-FAE1F50883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7400" y="-3657600"/>
            <a:ext cx="7780338" cy="14274800"/>
            <a:chOff x="2283229" y="-1053568"/>
            <a:chExt cx="3890452" cy="7137519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55E53CA-31E5-424E-48BF-64FD05754455}"/>
                </a:ext>
              </a:extLst>
            </p:cNvPr>
            <p:cNvSpPr/>
            <p:nvPr/>
          </p:nvSpPr>
          <p:spPr>
            <a:xfrm rot="16801521">
              <a:off x="2401637" y="2311907"/>
              <a:ext cx="4648277" cy="2895811"/>
            </a:xfrm>
            <a:prstGeom prst="arc">
              <a:avLst>
                <a:gd name="adj1" fmla="val 16200000"/>
                <a:gd name="adj2" fmla="val 68255"/>
              </a:avLst>
            </a:prstGeom>
            <a:noFill/>
            <a:ln w="349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98F293F-07A3-8A24-7E23-0529AFCAFEC2}"/>
                </a:ext>
              </a:extLst>
            </p:cNvPr>
            <p:cNvSpPr/>
            <p:nvPr/>
          </p:nvSpPr>
          <p:spPr>
            <a:xfrm rot="6402074">
              <a:off x="1406996" y="-177335"/>
              <a:ext cx="4648277" cy="2895811"/>
            </a:xfrm>
            <a:prstGeom prst="arc">
              <a:avLst>
                <a:gd name="adj1" fmla="val 15660595"/>
                <a:gd name="adj2" fmla="val 21275702"/>
              </a:avLst>
            </a:prstGeom>
            <a:ln w="349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703" name="TextBox 10">
            <a:extLst>
              <a:ext uri="{FF2B5EF4-FFF2-40B4-BE49-F238E27FC236}">
                <a16:creationId xmlns:a16="http://schemas.microsoft.com/office/drawing/2014/main" id="{B7B7FAA3-CADF-F24F-DE02-24494DCBA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59737"/>
            <a:ext cx="3724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particles at the center of the bunch</a:t>
            </a:r>
          </a:p>
        </p:txBody>
      </p:sp>
      <p:sp>
        <p:nvSpPr>
          <p:cNvPr id="29704" name="TextBox 11">
            <a:extLst>
              <a:ext uri="{FF2B5EF4-FFF2-40B4-BE49-F238E27FC236}">
                <a16:creationId xmlns:a16="http://schemas.microsoft.com/office/drawing/2014/main" id="{0A6A3B93-312E-260B-AB63-C2F96D7D4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1" y="1116538"/>
            <a:ext cx="17363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particles in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transverse tail</a:t>
            </a:r>
          </a:p>
        </p:txBody>
      </p:sp>
      <p:sp>
        <p:nvSpPr>
          <p:cNvPr id="29705" name="TextBox 12">
            <a:extLst>
              <a:ext uri="{FF2B5EF4-FFF2-40B4-BE49-F238E27FC236}">
                <a16:creationId xmlns:a16="http://schemas.microsoft.com/office/drawing/2014/main" id="{E8218CA8-AECC-C18F-5A44-1F9D2893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564338"/>
            <a:ext cx="2539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collision / turn</a:t>
            </a:r>
          </a:p>
        </p:txBody>
      </p:sp>
      <p:sp>
        <p:nvSpPr>
          <p:cNvPr id="29706" name="TextBox 13">
            <a:extLst>
              <a:ext uri="{FF2B5EF4-FFF2-40B4-BE49-F238E27FC236}">
                <a16:creationId xmlns:a16="http://schemas.microsoft.com/office/drawing/2014/main" id="{2180E0E1-1735-FDD0-BBC6-B83176603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5536138"/>
            <a:ext cx="2710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collisions / turn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5E510D-778F-832E-E693-93469D673BFA}"/>
              </a:ext>
            </a:extLst>
          </p:cNvPr>
          <p:cNvCxnSpPr/>
          <p:nvPr/>
        </p:nvCxnSpPr>
        <p:spPr>
          <a:xfrm rot="5400000">
            <a:off x="838201" y="3707338"/>
            <a:ext cx="4419600" cy="3175"/>
          </a:xfrm>
          <a:prstGeom prst="straightConnector1">
            <a:avLst/>
          </a:prstGeom>
          <a:ln w="34925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8" name="TextBox 16">
            <a:extLst>
              <a:ext uri="{FF2B5EF4-FFF2-40B4-BE49-F238E27FC236}">
                <a16:creationId xmlns:a16="http://schemas.microsoft.com/office/drawing/2014/main" id="{3D0EAD2C-3C15-88FA-EDD7-DBC81B149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73737"/>
            <a:ext cx="140294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tune spread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en-US" altLang="en-US" sz="2000" b="1" i="1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59763B-C609-FF27-82FA-58CBEBB8FDA5}"/>
              </a:ext>
            </a:extLst>
          </p:cNvPr>
          <p:cNvSpPr txBox="1"/>
          <p:nvPr/>
        </p:nvSpPr>
        <p:spPr>
          <a:xfrm>
            <a:off x="1394451" y="177286"/>
            <a:ext cx="8299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interaction points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CBAAEAB4-48A9-BAB3-607B-2C963D8D4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85280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645358FC-E965-44E9-216C-ABEDF8AA2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8375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luminosity and vertical tune-shift parameter versus beam current for various electron-positron colliders; the tune shift saturates at some current value, above which the luminosity grows linearly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E7CBA1B-7703-B395-56D0-E14EBBD7B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1" y="1219200"/>
            <a:ext cx="128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J. Seeman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E4D37-A883-52F4-9221-D53E8144647E}"/>
              </a:ext>
            </a:extLst>
          </p:cNvPr>
          <p:cNvSpPr txBox="1"/>
          <p:nvPr/>
        </p:nvSpPr>
        <p:spPr>
          <a:xfrm>
            <a:off x="902882" y="182732"/>
            <a:ext cx="9536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beam-beam limit in </a:t>
            </a:r>
            <a:r>
              <a:rPr kumimoji="0" lang="en-GB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altLang="en-US" sz="4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GB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alt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colliders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">
            <a:extLst>
              <a:ext uri="{FF2B5EF4-FFF2-40B4-BE49-F238E27FC236}">
                <a16:creationId xmlns:a16="http://schemas.microsoft.com/office/drawing/2014/main" id="{2E9CD495-A303-C32B-E5E6-78EA91E92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1743" y="3892408"/>
            <a:ext cx="184731" cy="584775"/>
          </a:xfrm>
        </p:spPr>
        <p:txBody>
          <a:bodyPr wrap="none">
            <a:spAutoFit/>
          </a:bodyPr>
          <a:lstStyle/>
          <a:p>
            <a:endParaRPr lang="en-GB" altLang="en-US" sz="3200" dirty="0"/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BBB180FC-3810-B3F6-BC94-12AD193EC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5845176"/>
            <a:ext cx="45307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>
            <a:extLst>
              <a:ext uri="{FF2B5EF4-FFF2-40B4-BE49-F238E27FC236}">
                <a16:creationId xmlns:a16="http://schemas.microsoft.com/office/drawing/2014/main" id="{350B78BE-DEFB-8F82-C83E-F725633D3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715000"/>
            <a:ext cx="2286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7">
            <a:extLst>
              <a:ext uri="{FF2B5EF4-FFF2-40B4-BE49-F238E27FC236}">
                <a16:creationId xmlns:a16="http://schemas.microsoft.com/office/drawing/2014/main" id="{41D5FE8A-C276-16FA-34C3-0AF532807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6421439"/>
            <a:ext cx="2963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damping decrement per IP </a:t>
            </a:r>
          </a:p>
        </p:txBody>
      </p:sp>
      <p:pic>
        <p:nvPicPr>
          <p:cNvPr id="32774" name="Picture 9">
            <a:extLst>
              <a:ext uri="{FF2B5EF4-FFF2-40B4-BE49-F238E27FC236}">
                <a16:creationId xmlns:a16="http://schemas.microsoft.com/office/drawing/2014/main" id="{0585FB87-050F-19E4-E20D-E620D02B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0638"/>
            <a:ext cx="701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6">
            <a:extLst>
              <a:ext uri="{FF2B5EF4-FFF2-40B4-BE49-F238E27FC236}">
                <a16:creationId xmlns:a16="http://schemas.microsoft.com/office/drawing/2014/main" id="{66B564E5-3FF7-DB01-4626-9BCFB1FC2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63" y="1250950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R. Assmann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6F7E5B-39F4-74A8-17E8-C08C7996B253}"/>
              </a:ext>
            </a:extLst>
          </p:cNvPr>
          <p:cNvSpPr txBox="1"/>
          <p:nvPr/>
        </p:nvSpPr>
        <p:spPr>
          <a:xfrm>
            <a:off x="368346" y="172303"/>
            <a:ext cx="11455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beam-beam limit w strong SR damping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E98C2-E612-405D-9D9D-D2D7EB854B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01035" y="116764"/>
            <a:ext cx="6519862" cy="800100"/>
          </a:xfrm>
        </p:spPr>
        <p:txBody>
          <a:bodyPr/>
          <a:lstStyle/>
          <a:p>
            <a:pPr algn="l"/>
            <a:r>
              <a:rPr lang="en-US" sz="3600" dirty="0"/>
              <a:t>scaling: larger</a:t>
            </a:r>
            <a:r>
              <a:rPr lang="en-US" sz="3600" i="1" dirty="0"/>
              <a:t> E </a:t>
            </a:r>
            <a:r>
              <a:rPr lang="en-US" sz="3600" dirty="0"/>
              <a:t>&amp; </a:t>
            </a:r>
            <a:r>
              <a:rPr lang="en-US" sz="3600" b="1" dirty="0">
                <a:latin typeface="Symbol" panose="05050102010706020507" pitchFamily="18" charset="2"/>
              </a:rPr>
              <a:t>r</a:t>
            </a:r>
            <a:endParaRPr lang="en-GB" sz="3600" b="1" dirty="0">
              <a:latin typeface="Symbol" panose="05050102010706020507" pitchFamily="18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07650" y="2084825"/>
          <a:ext cx="3149210" cy="133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04840" imgH="469800" progId="Equation.3">
                  <p:embed/>
                </p:oleObj>
              </mc:Choice>
              <mc:Fallback>
                <p:oleObj name="Equation" r:id="rId2" imgW="1104840" imgH="4698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07650" y="2084825"/>
                        <a:ext cx="3149210" cy="1339318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233739" y="4973638"/>
          <a:ext cx="2351087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469800" progId="Equation.3">
                  <p:embed/>
                </p:oleObj>
              </mc:Choice>
              <mc:Fallback>
                <p:oleObj name="Equation" r:id="rId4" imgW="825480" imgH="469800" progId="Equation.3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9" y="4973638"/>
                        <a:ext cx="2351087" cy="133985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8131466" y="1226817"/>
            <a:ext cx="2070753" cy="1198826"/>
            <a:chOff x="6646377" y="1585575"/>
            <a:chExt cx="2070753" cy="1198826"/>
          </a:xfrm>
        </p:grpSpPr>
        <p:grpSp>
          <p:nvGrpSpPr>
            <p:cNvPr id="9" name="Group 8"/>
            <p:cNvGrpSpPr/>
            <p:nvPr/>
          </p:nvGrpSpPr>
          <p:grpSpPr>
            <a:xfrm>
              <a:off x="6646377" y="1585575"/>
              <a:ext cx="863351" cy="1198826"/>
              <a:chOff x="6573952" y="1970906"/>
              <a:chExt cx="863351" cy="1198826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6573952" y="2468875"/>
                <a:ext cx="863351" cy="17282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6645870" y="1970906"/>
                <a:ext cx="702194" cy="451293"/>
              </a:xfrm>
              <a:custGeom>
                <a:avLst/>
                <a:gdLst>
                  <a:gd name="connsiteX0" fmla="*/ 0 w 906648"/>
                  <a:gd name="connsiteY0" fmla="*/ 547305 h 1094610"/>
                  <a:gd name="connsiteX1" fmla="*/ 453324 w 906648"/>
                  <a:gd name="connsiteY1" fmla="*/ 0 h 1094610"/>
                  <a:gd name="connsiteX2" fmla="*/ 906648 w 906648"/>
                  <a:gd name="connsiteY2" fmla="*/ 547305 h 1094610"/>
                  <a:gd name="connsiteX3" fmla="*/ 453324 w 906648"/>
                  <a:gd name="connsiteY3" fmla="*/ 1094610 h 1094610"/>
                  <a:gd name="connsiteX4" fmla="*/ 0 w 906648"/>
                  <a:gd name="connsiteY4" fmla="*/ 547305 h 1094610"/>
                  <a:gd name="connsiteX0" fmla="*/ 906648 w 906648"/>
                  <a:gd name="connsiteY0" fmla="*/ 475270 h 1022575"/>
                  <a:gd name="connsiteX1" fmla="*/ 453324 w 906648"/>
                  <a:gd name="connsiteY1" fmla="*/ 1022575 h 1022575"/>
                  <a:gd name="connsiteX2" fmla="*/ 0 w 906648"/>
                  <a:gd name="connsiteY2" fmla="*/ 475270 h 1022575"/>
                  <a:gd name="connsiteX3" fmla="*/ 544764 w 906648"/>
                  <a:gd name="connsiteY3" fmla="*/ 19405 h 1022575"/>
                  <a:gd name="connsiteX0" fmla="*/ 906648 w 906648"/>
                  <a:gd name="connsiteY0" fmla="*/ 0 h 547305"/>
                  <a:gd name="connsiteX1" fmla="*/ 453324 w 906648"/>
                  <a:gd name="connsiteY1" fmla="*/ 547305 h 547305"/>
                  <a:gd name="connsiteX2" fmla="*/ 0 w 906648"/>
                  <a:gd name="connsiteY2" fmla="*/ 0 h 54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6648" h="547305">
                    <a:moveTo>
                      <a:pt x="906648" y="0"/>
                    </a:moveTo>
                    <a:cubicBezTo>
                      <a:pt x="906648" y="302268"/>
                      <a:pt x="703688" y="547305"/>
                      <a:pt x="453324" y="547305"/>
                    </a:cubicBezTo>
                    <a:cubicBezTo>
                      <a:pt x="202960" y="547305"/>
                      <a:pt x="0" y="302268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25"/>
              <p:cNvSpPr/>
              <p:nvPr/>
            </p:nvSpPr>
            <p:spPr bwMode="auto">
              <a:xfrm rot="10800000">
                <a:off x="6634966" y="2718439"/>
                <a:ext cx="702194" cy="451293"/>
              </a:xfrm>
              <a:custGeom>
                <a:avLst/>
                <a:gdLst>
                  <a:gd name="connsiteX0" fmla="*/ 0 w 906648"/>
                  <a:gd name="connsiteY0" fmla="*/ 547305 h 1094610"/>
                  <a:gd name="connsiteX1" fmla="*/ 453324 w 906648"/>
                  <a:gd name="connsiteY1" fmla="*/ 0 h 1094610"/>
                  <a:gd name="connsiteX2" fmla="*/ 906648 w 906648"/>
                  <a:gd name="connsiteY2" fmla="*/ 547305 h 1094610"/>
                  <a:gd name="connsiteX3" fmla="*/ 453324 w 906648"/>
                  <a:gd name="connsiteY3" fmla="*/ 1094610 h 1094610"/>
                  <a:gd name="connsiteX4" fmla="*/ 0 w 906648"/>
                  <a:gd name="connsiteY4" fmla="*/ 547305 h 1094610"/>
                  <a:gd name="connsiteX0" fmla="*/ 906648 w 906648"/>
                  <a:gd name="connsiteY0" fmla="*/ 475270 h 1022575"/>
                  <a:gd name="connsiteX1" fmla="*/ 453324 w 906648"/>
                  <a:gd name="connsiteY1" fmla="*/ 1022575 h 1022575"/>
                  <a:gd name="connsiteX2" fmla="*/ 0 w 906648"/>
                  <a:gd name="connsiteY2" fmla="*/ 475270 h 1022575"/>
                  <a:gd name="connsiteX3" fmla="*/ 544764 w 906648"/>
                  <a:gd name="connsiteY3" fmla="*/ 19405 h 1022575"/>
                  <a:gd name="connsiteX0" fmla="*/ 906648 w 906648"/>
                  <a:gd name="connsiteY0" fmla="*/ 0 h 547305"/>
                  <a:gd name="connsiteX1" fmla="*/ 453324 w 906648"/>
                  <a:gd name="connsiteY1" fmla="*/ 547305 h 547305"/>
                  <a:gd name="connsiteX2" fmla="*/ 0 w 906648"/>
                  <a:gd name="connsiteY2" fmla="*/ 0 h 54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6648" h="547305">
                    <a:moveTo>
                      <a:pt x="906648" y="0"/>
                    </a:moveTo>
                    <a:cubicBezTo>
                      <a:pt x="906648" y="302268"/>
                      <a:pt x="703688" y="547305"/>
                      <a:pt x="453324" y="547305"/>
                    </a:cubicBezTo>
                    <a:cubicBezTo>
                      <a:pt x="202960" y="547305"/>
                      <a:pt x="0" y="302268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833219" y="1636758"/>
              <a:ext cx="731290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/>
                </a:rPr>
                <a:t> 1</a:t>
              </a:r>
              <a:endPara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41194" y="2087089"/>
              <a:ext cx="1075936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Hour-glass</a:t>
              </a:r>
              <a:endPara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31466" y="2882630"/>
            <a:ext cx="2112199" cy="1314470"/>
            <a:chOff x="6799566" y="2882630"/>
            <a:chExt cx="2112199" cy="1314470"/>
          </a:xfrm>
        </p:grpSpPr>
        <p:grpSp>
          <p:nvGrpSpPr>
            <p:cNvPr id="24" name="Group 23"/>
            <p:cNvGrpSpPr/>
            <p:nvPr/>
          </p:nvGrpSpPr>
          <p:grpSpPr>
            <a:xfrm>
              <a:off x="6799566" y="3419050"/>
              <a:ext cx="1959508" cy="778050"/>
              <a:chOff x="2692712" y="5037615"/>
              <a:chExt cx="2297883" cy="942450"/>
            </a:xfrm>
          </p:grpSpPr>
          <p:sp>
            <p:nvSpPr>
              <p:cNvPr id="7" name="Oval 6"/>
              <p:cNvSpPr/>
              <p:nvPr/>
            </p:nvSpPr>
            <p:spPr bwMode="auto">
              <a:xfrm rot="1517219" flipV="1">
                <a:off x="3040199" y="5447662"/>
                <a:ext cx="1248163" cy="14163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 rot="20133054" flipV="1">
                <a:off x="3086435" y="5468412"/>
                <a:ext cx="1155693" cy="148154"/>
              </a:xfrm>
              <a:prstGeom prst="ellipse">
                <a:avLst/>
              </a:prstGeom>
              <a:solidFill>
                <a:srgbClr val="FF5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 bwMode="auto">
              <a:xfrm flipV="1">
                <a:off x="2698321" y="5054444"/>
                <a:ext cx="1997095" cy="9256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2692712" y="5037615"/>
                <a:ext cx="1940996" cy="94244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Arc 21"/>
              <p:cNvSpPr/>
              <p:nvPr/>
            </p:nvSpPr>
            <p:spPr bwMode="auto">
              <a:xfrm rot="2442530">
                <a:off x="3704037" y="5188647"/>
                <a:ext cx="737395" cy="739265"/>
              </a:xfrm>
              <a:prstGeom prst="arc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67630" y="5342434"/>
                <a:ext cx="522965" cy="41009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F</a:t>
                </a:r>
                <a:endParaRPr kumimoji="0" lang="en-GB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916248" y="2990485"/>
              <a:ext cx="689612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/>
                </a:rPr>
                <a:t> 1</a:t>
              </a:r>
              <a:endPara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866122" y="2882630"/>
              <a:ext cx="1045643" cy="5847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Crossing angle</a:t>
              </a:r>
              <a:endPara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619626" y="3989389"/>
          <a:ext cx="26892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47560" imgH="482400" progId="Equation.3">
                  <p:embed/>
                </p:oleObj>
              </mc:Choice>
              <mc:Fallback>
                <p:oleObj name="Equation" r:id="rId6" imgW="1447560" imgH="4824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626" y="3989389"/>
                        <a:ext cx="268922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 bwMode="auto">
          <a:xfrm rot="19960514">
            <a:off x="6643562" y="2248358"/>
            <a:ext cx="1222853" cy="11934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326415">
            <a:off x="6174401" y="3311066"/>
            <a:ext cx="1674580" cy="13147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559176" y="881063"/>
          <a:ext cx="31083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52480" imgH="393480" progId="Equation.3">
                  <p:embed/>
                </p:oleObj>
              </mc:Choice>
              <mc:Fallback>
                <p:oleObj name="Equation" r:id="rId8" imgW="1752480" imgH="39348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9176" y="881063"/>
                        <a:ext cx="3108325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own Arrow 17"/>
          <p:cNvSpPr/>
          <p:nvPr/>
        </p:nvSpPr>
        <p:spPr bwMode="auto">
          <a:xfrm rot="10800000">
            <a:off x="4716154" y="1478055"/>
            <a:ext cx="345646" cy="49629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88025" y="4065289"/>
            <a:ext cx="161301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Beam-beam parameter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own Arrow 31"/>
          <p:cNvSpPr/>
          <p:nvPr/>
        </p:nvSpPr>
        <p:spPr bwMode="auto">
          <a:xfrm>
            <a:off x="4716154" y="3467406"/>
            <a:ext cx="345646" cy="49629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" name="Curved Right Arrow 19"/>
          <p:cNvSpPr/>
          <p:nvPr/>
        </p:nvSpPr>
        <p:spPr bwMode="auto">
          <a:xfrm>
            <a:off x="2178690" y="2758675"/>
            <a:ext cx="921720" cy="3053185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515516" y="4497303"/>
          <a:ext cx="19335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34960" imgH="1587240" progId="Equation.3">
                  <p:embed/>
                </p:oleObj>
              </mc:Choice>
              <mc:Fallback>
                <p:oleObj name="Equation" r:id="rId10" imgW="1434960" imgH="1587240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5516" y="4497303"/>
                        <a:ext cx="19335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1591187" y="1335655"/>
            <a:ext cx="2096726" cy="731230"/>
            <a:chOff x="2344510" y="2518150"/>
            <a:chExt cx="5530320" cy="998530"/>
          </a:xfrm>
        </p:grpSpPr>
        <p:cxnSp>
          <p:nvCxnSpPr>
            <p:cNvPr id="35" name="Straight Connector 34"/>
            <p:cNvCxnSpPr/>
            <p:nvPr/>
          </p:nvCxnSpPr>
          <p:spPr bwMode="auto">
            <a:xfrm>
              <a:off x="2882180" y="3006546"/>
              <a:ext cx="49926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6" name="Group 35"/>
            <p:cNvGrpSpPr/>
            <p:nvPr/>
          </p:nvGrpSpPr>
          <p:grpSpPr>
            <a:xfrm>
              <a:off x="2344510" y="2814519"/>
              <a:ext cx="2496325" cy="384052"/>
              <a:chOff x="616285" y="2814519"/>
              <a:chExt cx="2496325" cy="384052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230765" y="2814519"/>
                <a:ext cx="1881845" cy="384052"/>
                <a:chOff x="1230765" y="2814519"/>
                <a:chExt cx="1881845" cy="384052"/>
              </a:xfrm>
            </p:grpSpPr>
            <p:sp>
              <p:nvSpPr>
                <p:cNvPr id="51" name="Flowchart: Direct Access Storage 50"/>
                <p:cNvSpPr/>
                <p:nvPr/>
              </p:nvSpPr>
              <p:spPr bwMode="auto">
                <a:xfrm rot="10800000">
                  <a:off x="1230765" y="2814521"/>
                  <a:ext cx="1881845" cy="384050"/>
                </a:xfrm>
                <a:prstGeom prst="flowChartMagneticDrum">
                  <a:avLst/>
                </a:prstGeom>
                <a:solidFill>
                  <a:srgbClr val="0000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lowchart: Connector 51"/>
                <p:cNvSpPr/>
                <p:nvPr/>
              </p:nvSpPr>
              <p:spPr bwMode="auto">
                <a:xfrm>
                  <a:off x="1233289" y="2814519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0000FF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0" name="Straight Connector 49"/>
              <p:cNvCxnSpPr/>
              <p:nvPr/>
            </p:nvCxnSpPr>
            <p:spPr bwMode="auto">
              <a:xfrm>
                <a:off x="616285" y="3006546"/>
                <a:ext cx="96138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" name="Group 36"/>
            <p:cNvGrpSpPr/>
            <p:nvPr/>
          </p:nvGrpSpPr>
          <p:grpSpPr>
            <a:xfrm>
              <a:off x="5224885" y="2814520"/>
              <a:ext cx="2336799" cy="384052"/>
              <a:chOff x="5224885" y="2814520"/>
              <a:chExt cx="2336799" cy="384052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5677315" y="2814520"/>
                <a:ext cx="1884369" cy="384052"/>
                <a:chOff x="3801376" y="2814520"/>
                <a:chExt cx="1884369" cy="384052"/>
              </a:xfrm>
            </p:grpSpPr>
            <p:sp>
              <p:nvSpPr>
                <p:cNvPr id="47" name="Flowchart: Direct Access Storage 46"/>
                <p:cNvSpPr/>
                <p:nvPr/>
              </p:nvSpPr>
              <p:spPr bwMode="auto">
                <a:xfrm rot="10800000">
                  <a:off x="3803900" y="2814520"/>
                  <a:ext cx="1881845" cy="384050"/>
                </a:xfrm>
                <a:prstGeom prst="flowChartMagneticDrum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lowchart: Connector 47"/>
                <p:cNvSpPr/>
                <p:nvPr/>
              </p:nvSpPr>
              <p:spPr bwMode="auto">
                <a:xfrm>
                  <a:off x="3801376" y="2814521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46" name="Straight Connector 45"/>
              <p:cNvCxnSpPr/>
              <p:nvPr/>
            </p:nvCxnSpPr>
            <p:spPr bwMode="auto">
              <a:xfrm>
                <a:off x="5224885" y="3006544"/>
                <a:ext cx="796813" cy="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" name="Explosion 2 37"/>
            <p:cNvSpPr/>
            <p:nvPr/>
          </p:nvSpPr>
          <p:spPr bwMode="auto">
            <a:xfrm>
              <a:off x="5061062" y="2518150"/>
              <a:ext cx="503914" cy="998530"/>
            </a:xfrm>
            <a:prstGeom prst="irregularSeal2">
              <a:avLst/>
            </a:prstGeom>
            <a:solidFill>
              <a:srgbClr val="FFFF99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3447276" y="3317917"/>
              <a:ext cx="114694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6239172" y="3317917"/>
              <a:ext cx="1033891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53" name="TextBox 52"/>
          <p:cNvSpPr txBox="1"/>
          <p:nvPr/>
        </p:nvSpPr>
        <p:spPr>
          <a:xfrm>
            <a:off x="1546625" y="6337644"/>
            <a:ext cx="20697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Wenninger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F20CED-A45A-BBE3-AADD-F5013F090C74}"/>
              </a:ext>
            </a:extLst>
          </p:cNvPr>
          <p:cNvSpPr txBox="1"/>
          <p:nvPr/>
        </p:nvSpPr>
        <p:spPr>
          <a:xfrm>
            <a:off x="214886" y="114332"/>
            <a:ext cx="6097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1.4 Luminosity revisited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7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68789" y="-49102"/>
            <a:ext cx="6519862" cy="800101"/>
          </a:xfrm>
        </p:spPr>
        <p:txBody>
          <a:bodyPr>
            <a:normAutofit/>
          </a:bodyPr>
          <a:lstStyle/>
          <a:p>
            <a:r>
              <a:rPr lang="en-US" dirty="0"/>
              <a:t>luminosity scaling: damping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20534" y="855866"/>
            <a:ext cx="6510196" cy="143629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marR="0" lvl="0" indent="-3651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beam-beam parameter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measures strength of  field sensed by the particles in a collision</a:t>
            </a:r>
          </a:p>
          <a:p>
            <a:pPr marL="365125" marR="0" lvl="0" indent="-3651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beam-beam parameter limits can be scaled from LEP data (4 IPs); crab waist allows for higher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x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75660" y="2302951"/>
          <a:ext cx="2384381" cy="1554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939600" progId="Equation.3">
                  <p:embed/>
                </p:oleObj>
              </mc:Choice>
              <mc:Fallback>
                <p:oleObj name="Equation" r:id="rId2" imgW="1447560" imgH="9396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5660" y="2302951"/>
                        <a:ext cx="2384381" cy="1554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2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25" y="2699305"/>
            <a:ext cx="4641170" cy="31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565654" y="855866"/>
            <a:ext cx="2102346" cy="1834775"/>
            <a:chOff x="7217182" y="846189"/>
            <a:chExt cx="2102346" cy="1834775"/>
          </a:xfrm>
        </p:grpSpPr>
        <p:pic>
          <p:nvPicPr>
            <p:cNvPr id="10304" name="Picture 6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182" y="846189"/>
              <a:ext cx="2102346" cy="183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7682805" y="1854395"/>
              <a:ext cx="537670" cy="499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806825" y="4311651"/>
          <a:ext cx="201295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480" imgH="444240" progId="Equation.3">
                  <p:embed/>
                </p:oleObj>
              </mc:Choice>
              <mc:Fallback>
                <p:oleObj name="Equation" r:id="rId6" imgW="825480" imgH="44424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825" y="4311651"/>
                        <a:ext cx="2012950" cy="1084263"/>
                      </a:xfrm>
                      <a:prstGeom prst="rect">
                        <a:avLst/>
                      </a:prstGeom>
                      <a:solidFill>
                        <a:srgbClr val="DAEDEF"/>
                      </a:solidFill>
                      <a:ln>
                        <a:solidFill>
                          <a:srgbClr val="BBE0E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 bwMode="auto">
          <a:xfrm>
            <a:off x="2598157" y="4532044"/>
            <a:ext cx="905716" cy="3940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7420" y="3851456"/>
            <a:ext cx="2518235" cy="46166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reasonable agreement  with first simulations for FCC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1" y="6413298"/>
            <a:ext cx="804494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Wenninger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S. White, K. Ohmi, D.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Shatilov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8279" y="2514640"/>
            <a:ext cx="282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K.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Cornelis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EPAC2000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719736" y="4082287"/>
            <a:ext cx="792088" cy="44975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217929" y="3797593"/>
            <a:ext cx="631904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x3.7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5015881" y="3682178"/>
            <a:ext cx="635495" cy="63094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375632" y="3302774"/>
            <a:ext cx="631904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x4.5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28720" y="5566629"/>
            <a:ext cx="138211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x1/25-1/50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5717234" y="5157193"/>
            <a:ext cx="153895" cy="40943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3385416" y="5105245"/>
            <a:ext cx="1151967" cy="20005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747929" y="5166519"/>
            <a:ext cx="56137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&lt;x2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78559" y="3702885"/>
            <a:ext cx="899605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FCC-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endParaRPr kumimoji="0" lang="en-GB" sz="20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 LEP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54771" y="5846766"/>
                <a:ext cx="3844322" cy="461665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4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→</m:t>
                    </m:r>
                  </m:oMath>
                </a14:m>
                <a:r>
                  <a:rPr kumimoji="0" lang="en-GB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extremely high luminosity</a:t>
                </a:r>
                <a:endPara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771" y="5846766"/>
                <a:ext cx="3844322" cy="461665"/>
              </a:xfrm>
              <a:prstGeom prst="rect">
                <a:avLst/>
              </a:prstGeom>
              <a:blipFill>
                <a:blip r:embed="rId8"/>
                <a:stretch>
                  <a:fillRect t="-10526" r="-1587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21" grpId="0"/>
      <p:bldP spid="22" grpId="0"/>
      <p:bldP spid="28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2133600" y="-36017"/>
            <a:ext cx="782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crab-waist crossing for flat beams</a:t>
            </a:r>
          </a:p>
        </p:txBody>
      </p:sp>
      <p:pic>
        <p:nvPicPr>
          <p:cNvPr id="696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16" y="733644"/>
            <a:ext cx="5414595" cy="271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77" y="733644"/>
            <a:ext cx="5311547" cy="296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672354" y="672008"/>
            <a:ext cx="2595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regular crossing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823" y="3526028"/>
            <a:ext cx="902618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crab waist 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vertical waist position in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varies with horizontal position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allows for small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GB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for small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kumimoji="0" lang="en-GB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x,y</a:t>
            </a:r>
            <a:endParaRPr kumimoji="0" lang="en-GB" sz="2400" b="0" i="1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avoids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resonances (→higher  beam-beam tune shift)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9" name="TextBox 6"/>
          <p:cNvSpPr txBox="1">
            <a:spLocks noChangeArrowheads="1"/>
          </p:cNvSpPr>
          <p:nvPr/>
        </p:nvSpPr>
        <p:spPr bwMode="auto">
          <a:xfrm>
            <a:off x="6455075" y="672008"/>
            <a:ext cx="14757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P. Raimondi,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 al.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D4296-0012-8180-8E31-F9285A025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23" y="4839317"/>
            <a:ext cx="8296275" cy="1263015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03A119-4C55-93F2-1065-025E16DE9E1F}"/>
              </a:ext>
            </a:extLst>
          </p:cNvPr>
          <p:cNvSpPr txBox="1"/>
          <p:nvPr/>
        </p:nvSpPr>
        <p:spPr>
          <a:xfrm>
            <a:off x="294437" y="6338171"/>
            <a:ext cx="3741345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Raimondi, M. Zobov, D. Shatilov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E1382D-CE17-E8C5-5F66-E3E183102416}"/>
                  </a:ext>
                </a:extLst>
              </p:cNvPr>
              <p:cNvSpPr txBox="1"/>
              <p:nvPr/>
            </p:nvSpPr>
            <p:spPr>
              <a:xfrm>
                <a:off x="9051019" y="5091457"/>
                <a:ext cx="2732158" cy="75873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→ 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𝑳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𝒃𝒆𝒂𝒎</m:t>
                            </m:r>
                          </m:sub>
                        </m:sSub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𝒆</m:t>
                        </m:r>
                      </m:den>
                    </m:f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𝜸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𝒓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𝝃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𝜷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sub>
                          <m:sup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bSup>
                      </m:den>
                    </m:f>
                  </m:oMath>
                </a14:m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E1382D-CE17-E8C5-5F66-E3E183102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019" y="5091457"/>
                <a:ext cx="2732158" cy="758734"/>
              </a:xfrm>
              <a:prstGeom prst="rect">
                <a:avLst/>
              </a:prstGeom>
              <a:blipFill>
                <a:blip r:embed="rId5"/>
                <a:stretch>
                  <a:fillRect l="-7778" b="-236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F14F2D-2C59-0364-8CBA-6134DA2DB266}"/>
                  </a:ext>
                </a:extLst>
              </p:cNvPr>
              <p:cNvSpPr txBox="1"/>
              <p:nvPr/>
            </p:nvSpPr>
            <p:spPr>
              <a:xfrm>
                <a:off x="9592918" y="3762131"/>
                <a:ext cx="1016176" cy="633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Φ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≡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F14F2D-2C59-0364-8CBA-6134DA2DB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918" y="3762131"/>
                <a:ext cx="1016176" cy="6335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8A9E056-585A-60F5-1EF9-23A6EAACE98A}"/>
              </a:ext>
            </a:extLst>
          </p:cNvPr>
          <p:cNvSpPr txBox="1"/>
          <p:nvPr/>
        </p:nvSpPr>
        <p:spPr>
          <a:xfrm>
            <a:off x="10683196" y="3762131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“Piwinski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angle”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197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ak2009"/>
          <p:cNvPicPr>
            <a:picLocks noChangeAspect="1" noChangeArrowheads="1"/>
          </p:cNvPicPr>
          <p:nvPr/>
        </p:nvPicPr>
        <p:blipFill>
          <a:blip r:embed="rId2" cstate="print"/>
          <a:srcRect l="2357" t="14978" r="5571" b="28627"/>
          <a:stretch>
            <a:fillRect/>
          </a:stretch>
        </p:blipFill>
        <p:spPr bwMode="auto">
          <a:xfrm>
            <a:off x="891257" y="1905794"/>
            <a:ext cx="8894886" cy="406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1943" y="1226343"/>
            <a:ext cx="678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Constantia" pitchFamily="18" charset="0"/>
              </a:rPr>
              <a:t>F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 Peak Luminosity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10800000" flipV="1">
            <a:off x="8122444" y="3589763"/>
            <a:ext cx="1219200" cy="1219200"/>
          </a:xfrm>
          <a:custGeom>
            <a:avLst/>
            <a:gdLst>
              <a:gd name="T0" fmla="*/ 870881 w 21600"/>
              <a:gd name="T1" fmla="*/ 0 h 21600"/>
              <a:gd name="T2" fmla="*/ 522506 w 21600"/>
              <a:gd name="T3" fmla="*/ 406400 h 21600"/>
              <a:gd name="T4" fmla="*/ 0 w 21600"/>
              <a:gd name="T5" fmla="*/ 1016057 h 21600"/>
              <a:gd name="T6" fmla="*/ 522506 w 21600"/>
              <a:gd name="T7" fmla="*/ 1219200 h 21600"/>
              <a:gd name="T8" fmla="*/ 1045013 w 21600"/>
              <a:gd name="T9" fmla="*/ 846667 h 21600"/>
              <a:gd name="T10" fmla="*/ 1219200 w 21600"/>
              <a:gd name="T11" fmla="*/ 4064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C4E"/>
          </a:solidFill>
          <a:ln w="9525">
            <a:solidFill>
              <a:srgbClr val="FFFC4E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50956" y="4387383"/>
            <a:ext cx="1676400" cy="1015655"/>
          </a:xfrm>
          <a:prstGeom prst="rect">
            <a:avLst/>
          </a:prstGeom>
          <a:solidFill>
            <a:srgbClr val="FFFC4E"/>
          </a:solidFill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C11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CRAB-WAIST Collision Scheme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BC11A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16200000">
            <a:off x="9281319" y="2213769"/>
            <a:ext cx="2089150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Goal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0219613" y="6254094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M. Zobov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32BBC-A04C-A1F0-ED80-333176B39376}"/>
              </a:ext>
            </a:extLst>
          </p:cNvPr>
          <p:cNvSpPr txBox="1"/>
          <p:nvPr/>
        </p:nvSpPr>
        <p:spPr>
          <a:xfrm>
            <a:off x="1246585" y="225786"/>
            <a:ext cx="9312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NE: “crab waist” collisions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8BA29-03F2-6632-422E-4152BBB198A1}"/>
              </a:ext>
            </a:extLst>
          </p:cNvPr>
          <p:cNvSpPr txBox="1"/>
          <p:nvPr/>
        </p:nvSpPr>
        <p:spPr>
          <a:xfrm>
            <a:off x="505494" y="6278838"/>
            <a:ext cx="64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 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 GeV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e+e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collider in Frascati near Rome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463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Ring4.JPG                                                      04FFC802Macintosh HD                   C12DDCCD:">
            <a:extLst>
              <a:ext uri="{FF2B5EF4-FFF2-40B4-BE49-F238E27FC236}">
                <a16:creationId xmlns:a16="http://schemas.microsoft.com/office/drawing/2014/main" id="{24DE064E-5296-CA55-B5A2-741C3B2B2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4027" t="2080" r="21234" b="11344"/>
          <a:stretch/>
        </p:blipFill>
        <p:spPr bwMode="auto">
          <a:xfrm>
            <a:off x="317946" y="1796992"/>
            <a:ext cx="3732652" cy="342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ABC0F-7140-1660-9741-34DA3444F83D}"/>
              </a:ext>
            </a:extLst>
          </p:cNvPr>
          <p:cNvSpPr txBox="1"/>
          <p:nvPr/>
        </p:nvSpPr>
        <p:spPr>
          <a:xfrm>
            <a:off x="4380201" y="1163083"/>
            <a:ext cx="33600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world’s highest luminosity &amp; lowest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collider at KEK/Tsukuba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9BC8CC-FB61-9FE6-0A03-6EF3F80A719B}"/>
                  </a:ext>
                </a:extLst>
              </p:cNvPr>
              <p:cNvSpPr txBox="1"/>
              <p:nvPr/>
            </p:nvSpPr>
            <p:spPr>
              <a:xfrm>
                <a:off x="7083706" y="4750201"/>
                <a:ext cx="50123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total integrated luminosity so far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  <m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575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fb</a:t>
                </a:r>
                <a:r>
                  <a:rPr kumimoji="0" lang="en-US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over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</m:t>
                    </m:r>
                    <m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years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9BC8CC-FB61-9FE6-0A03-6EF3F80A7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706" y="4750201"/>
                <a:ext cx="5012335" cy="954107"/>
              </a:xfrm>
              <a:prstGeom prst="rect">
                <a:avLst/>
              </a:prstGeom>
              <a:blipFill>
                <a:blip r:embed="rId3"/>
                <a:stretch>
                  <a:fillRect t="-5732" r="-4136" b="-17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211F80C-787E-4405-D75F-67C545847734}"/>
              </a:ext>
            </a:extLst>
          </p:cNvPr>
          <p:cNvSpPr txBox="1"/>
          <p:nvPr/>
        </p:nvSpPr>
        <p:spPr>
          <a:xfrm>
            <a:off x="553473" y="950472"/>
            <a:ext cx="305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circumference 3 km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33894-63F2-94FC-1990-E1EE0FD30F2F}"/>
              </a:ext>
            </a:extLst>
          </p:cNvPr>
          <p:cNvSpPr txBox="1"/>
          <p:nvPr/>
        </p:nvSpPr>
        <p:spPr>
          <a:xfrm>
            <a:off x="84560" y="5965061"/>
            <a:ext cx="12107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record luminosity of 4.71x10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2400" b="1" i="1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1.0 mm routinely, also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2400" b="1" i="1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0.8 mm shown 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“virtual” crab-waist collision scheme originally developed for FCC-ee (K. Oide)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839E3D-3E9B-8277-8C8C-E39976AD7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517" y="3852123"/>
            <a:ext cx="3360089" cy="1981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7EB55B-2C10-DA1C-957B-63777BA7F9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556"/>
          <a:stretch>
            <a:fillRect/>
          </a:stretch>
        </p:blipFill>
        <p:spPr>
          <a:xfrm>
            <a:off x="7293032" y="1047266"/>
            <a:ext cx="4803009" cy="34820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6686B5-FC03-3213-9277-2271C28277A9}"/>
              </a:ext>
            </a:extLst>
          </p:cNvPr>
          <p:cNvSpPr txBox="1"/>
          <p:nvPr/>
        </p:nvSpPr>
        <p:spPr>
          <a:xfrm>
            <a:off x="369050" y="81825"/>
            <a:ext cx="1070656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SuperKEKB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GeV e</a:t>
            </a:r>
            <a:r>
              <a:rPr kumimoji="0" lang="en-US" sz="3733" b="0" i="0" u="none" strike="noStrike" kern="0" cap="none" spc="0" normalizeH="0" baseline="30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vs 7 GeV e</a:t>
            </a:r>
            <a:r>
              <a:rPr kumimoji="0" lang="en-US" sz="3733" b="0" i="0" u="none" strike="noStrike" kern="0" cap="none" spc="0" normalizeH="0" baseline="30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Japan</a:t>
            </a:r>
          </a:p>
        </p:txBody>
      </p:sp>
    </p:spTree>
    <p:extLst>
      <p:ext uri="{BB962C8B-B14F-4D97-AF65-F5344CB8AC3E}">
        <p14:creationId xmlns:p14="http://schemas.microsoft.com/office/powerpoint/2010/main" val="3300637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A925D38-1B43-A103-57F7-C8FFE78E5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GB" altLang="en-US"/>
              <a:t>colliding beams</a:t>
            </a:r>
          </a:p>
        </p:txBody>
      </p:sp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87CC852D-44BA-3DBB-25EB-A6CE7CA192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17725" y="2073275"/>
          <a:ext cx="42672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71659" imgH="236423" progId="Equation.3">
                  <p:embed/>
                </p:oleObj>
              </mc:Choice>
              <mc:Fallback>
                <p:oleObj name="Equation" r:id="rId2" imgW="1371659" imgH="236423" progId="Equation.3">
                  <p:embed/>
                  <p:pic>
                    <p:nvPicPr>
                      <p:cNvPr id="4" name="Object 8">
                        <a:extLst>
                          <a:ext uri="{FF2B5EF4-FFF2-40B4-BE49-F238E27FC236}">
                            <a16:creationId xmlns:a16="http://schemas.microsoft.com/office/drawing/2014/main" id="{87CC852D-44BA-3DBB-25EB-A6CE7CA192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725" y="2073275"/>
                        <a:ext cx="42672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B8913A47-E15E-AD15-2A1D-705B7E949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3800476"/>
          <a:ext cx="2667000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9398" imgH="159835" progId="Equation.3">
                  <p:embed/>
                </p:oleObj>
              </mc:Choice>
              <mc:Fallback>
                <p:oleObj name="Equation" r:id="rId4" imgW="769398" imgH="159835" progId="Equation.3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B8913A47-E15E-AD15-2A1D-705B7E949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800476"/>
                        <a:ext cx="2667000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9">
            <a:extLst>
              <a:ext uri="{FF2B5EF4-FFF2-40B4-BE49-F238E27FC236}">
                <a16:creationId xmlns:a16="http://schemas.microsoft.com/office/drawing/2014/main" id="{5434663A-5F48-A918-F26B-2530DD35F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85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0" name="Rectangle 10">
            <a:extLst>
              <a:ext uri="{FF2B5EF4-FFF2-40B4-BE49-F238E27FC236}">
                <a16:creationId xmlns:a16="http://schemas.microsoft.com/office/drawing/2014/main" id="{057A0ED0-37DA-8C5F-A3A0-571D5854E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5302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81BDFE26-7395-90B1-0D66-771FD1F52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1463676"/>
            <a:ext cx="2990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centre-of-mass energy: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983D570-A7C7-91D7-AF6A-2389C1E17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073276"/>
            <a:ext cx="2169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beam hits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“fixed target”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77312496-986E-A38C-FA14-2D038EFC1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876675"/>
            <a:ext cx="2609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two beams collide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3C314BA4-C0F4-4980-5399-ECA5F8B5A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687889"/>
            <a:ext cx="8236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colliding two beams against each other can provide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much higher centre-of-mass energies than fixed target!</a:t>
            </a:r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D8B8F325-C653-7F4C-C1FC-70A49932C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2725" y="1768475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7554F098-4075-C09E-1C17-1B65602A27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1325" y="1844675"/>
            <a:ext cx="685800" cy="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D2C28018-2E91-3641-926D-340D6F925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3325" y="1311275"/>
            <a:ext cx="304800" cy="10668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8">
            <a:extLst>
              <a:ext uri="{FF2B5EF4-FFF2-40B4-BE49-F238E27FC236}">
                <a16:creationId xmlns:a16="http://schemas.microsoft.com/office/drawing/2014/main" id="{8E57D1B6-8E8C-4E40-FC00-ABDF262DB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725" y="14636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9">
            <a:extLst>
              <a:ext uri="{FF2B5EF4-FFF2-40B4-BE49-F238E27FC236}">
                <a16:creationId xmlns:a16="http://schemas.microsoft.com/office/drawing/2014/main" id="{10562A14-F024-2441-5A6D-A54A1D921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9525" y="16922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20">
            <a:extLst>
              <a:ext uri="{FF2B5EF4-FFF2-40B4-BE49-F238E27FC236}">
                <a16:creationId xmlns:a16="http://schemas.microsoft.com/office/drawing/2014/main" id="{02B94D00-EEAE-F7CD-4AB4-71ECC6705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725" y="19970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C37FC05C-CF27-D046-CDF2-7C1CA6983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9525" y="21494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22">
            <a:extLst>
              <a:ext uri="{FF2B5EF4-FFF2-40B4-BE49-F238E27FC236}">
                <a16:creationId xmlns:a16="http://schemas.microsoft.com/office/drawing/2014/main" id="{9C141FC1-25F8-F43F-79FE-218C55635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9525" y="18446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C2E791F6-09EE-037D-DA6E-1AFFB689CC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04325" y="1387475"/>
            <a:ext cx="4572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E3DF9DFB-FF06-2BC5-0B97-3366179543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04325" y="1692275"/>
            <a:ext cx="4572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5">
            <a:extLst>
              <a:ext uri="{FF2B5EF4-FFF2-40B4-BE49-F238E27FC236}">
                <a16:creationId xmlns:a16="http://schemas.microsoft.com/office/drawing/2014/main" id="{887719B2-2C54-5038-B79B-B38633BFD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204325" y="1920875"/>
            <a:ext cx="5334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Line 26">
            <a:extLst>
              <a:ext uri="{FF2B5EF4-FFF2-40B4-BE49-F238E27FC236}">
                <a16:creationId xmlns:a16="http://schemas.microsoft.com/office/drawing/2014/main" id="{5674D121-7FF1-964C-FA3D-F0973939AF5B}"/>
              </a:ext>
            </a:extLst>
          </p:cNvPr>
          <p:cNvSpPr>
            <a:spLocks noChangeShapeType="1"/>
          </p:cNvSpPr>
          <p:nvPr/>
        </p:nvSpPr>
        <p:spPr bwMode="auto">
          <a:xfrm>
            <a:off x="9204325" y="1997075"/>
            <a:ext cx="533400" cy="152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Oval 27">
            <a:extLst>
              <a:ext uri="{FF2B5EF4-FFF2-40B4-BE49-F238E27FC236}">
                <a16:creationId xmlns:a16="http://schemas.microsoft.com/office/drawing/2014/main" id="{BFF706EB-20E1-BC3D-7B89-C20A37F4C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029075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28">
            <a:extLst>
              <a:ext uri="{FF2B5EF4-FFF2-40B4-BE49-F238E27FC236}">
                <a16:creationId xmlns:a16="http://schemas.microsoft.com/office/drawing/2014/main" id="{90142A3F-1372-6198-BD5D-5F3C3FE9E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4105275"/>
            <a:ext cx="685800" cy="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2BF89F10-F308-BCDA-CDC7-7CFB2ECE2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40290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Line 30">
            <a:extLst>
              <a:ext uri="{FF2B5EF4-FFF2-40B4-BE49-F238E27FC236}">
                <a16:creationId xmlns:a16="http://schemas.microsoft.com/office/drawing/2014/main" id="{E3C8F296-B0F2-B0D9-00D1-A66A6AFAFC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91600" y="4105275"/>
            <a:ext cx="76200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Line 31">
            <a:extLst>
              <a:ext uri="{FF2B5EF4-FFF2-40B4-BE49-F238E27FC236}">
                <a16:creationId xmlns:a16="http://schemas.microsoft.com/office/drawing/2014/main" id="{338A832A-0E74-6196-F423-1406E60985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91600" y="3724275"/>
            <a:ext cx="4572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Line 32">
            <a:extLst>
              <a:ext uri="{FF2B5EF4-FFF2-40B4-BE49-F238E27FC236}">
                <a16:creationId xmlns:a16="http://schemas.microsoft.com/office/drawing/2014/main" id="{063AC0AB-886A-3E90-DD9D-C93152C12B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6800" y="4105275"/>
            <a:ext cx="228600" cy="533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Line 33">
            <a:extLst>
              <a:ext uri="{FF2B5EF4-FFF2-40B4-BE49-F238E27FC236}">
                <a16:creationId xmlns:a16="http://schemas.microsoft.com/office/drawing/2014/main" id="{8C6BD306-C830-0761-1AD3-60DEFF0339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4181475"/>
            <a:ext cx="38100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Line 34">
            <a:extLst>
              <a:ext uri="{FF2B5EF4-FFF2-40B4-BE49-F238E27FC236}">
                <a16:creationId xmlns:a16="http://schemas.microsoft.com/office/drawing/2014/main" id="{213F0659-D11C-208F-456A-569F141954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63000" y="3495675"/>
            <a:ext cx="152400" cy="457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35">
            <a:extLst>
              <a:ext uri="{FF2B5EF4-FFF2-40B4-BE49-F238E27FC236}">
                <a16:creationId xmlns:a16="http://schemas.microsoft.com/office/drawing/2014/main" id="{6008EBCF-13F9-92C8-0635-C564DBA047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4400" y="3724275"/>
            <a:ext cx="3048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36">
            <a:extLst>
              <a:ext uri="{FF2B5EF4-FFF2-40B4-BE49-F238E27FC236}">
                <a16:creationId xmlns:a16="http://schemas.microsoft.com/office/drawing/2014/main" id="{B78F12FC-2E5D-5CA5-546D-6603963645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4105275"/>
            <a:ext cx="76200" cy="457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37">
            <a:extLst>
              <a:ext uri="{FF2B5EF4-FFF2-40B4-BE49-F238E27FC236}">
                <a16:creationId xmlns:a16="http://schemas.microsoft.com/office/drawing/2014/main" id="{DF42B0DC-9F21-FFD9-C837-2BBABC7AE78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04325" y="1997075"/>
            <a:ext cx="38100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5FB8A36-ED1F-460B-94CD-D3A597840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9426" y="250473"/>
            <a:ext cx="7234237" cy="536575"/>
          </a:xfrm>
        </p:spPr>
        <p:txBody>
          <a:bodyPr/>
          <a:lstStyle/>
          <a:p>
            <a:pPr>
              <a:defRPr/>
            </a:pPr>
            <a:r>
              <a:rPr lang="en-US" sz="4267" u="sng" kern="0" dirty="0">
                <a:latin typeface="+mn-lt"/>
                <a:cs typeface="Calibri" panose="020F0502020204030204" pitchFamily="34" charset="0"/>
              </a:rPr>
              <a:t>FCC integrated program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9016E9-41EC-A9D2-5196-91C92444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14" y="3062546"/>
            <a:ext cx="3715127" cy="319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19294C2-EA4A-A8B6-7782-2C9AC1A4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4" y="3003826"/>
            <a:ext cx="2971796" cy="33104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DEECD8-F008-F265-0B6D-5C2552DADCA9}"/>
              </a:ext>
            </a:extLst>
          </p:cNvPr>
          <p:cNvSpPr txBox="1">
            <a:spLocks/>
          </p:cNvSpPr>
          <p:nvPr/>
        </p:nvSpPr>
        <p:spPr>
          <a:xfrm>
            <a:off x="5314687" y="3884873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4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Diagram, radar chart&#10;&#10;Description automatically generated">
            <a:extLst>
              <a:ext uri="{FF2B5EF4-FFF2-40B4-BE49-F238E27FC236}">
                <a16:creationId xmlns:a16="http://schemas.microsoft.com/office/drawing/2014/main" id="{D13E406F-8673-A4BE-D37E-38A8CCEE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145" y="3149978"/>
            <a:ext cx="3833391" cy="310815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E08D69-87CD-8F4C-0A88-9630B07B2ECD}"/>
              </a:ext>
            </a:extLst>
          </p:cNvPr>
          <p:cNvSpPr txBox="1">
            <a:spLocks/>
          </p:cNvSpPr>
          <p:nvPr/>
        </p:nvSpPr>
        <p:spPr>
          <a:xfrm>
            <a:off x="9262835" y="3956300"/>
            <a:ext cx="1512168" cy="72814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4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B9E0FA-1164-7437-B744-7E6EEC4EEAEB}"/>
                  </a:ext>
                </a:extLst>
              </p:cNvPr>
              <p:cNvSpPr txBox="1"/>
              <p:nvPr/>
            </p:nvSpPr>
            <p:spPr>
              <a:xfrm>
                <a:off x="165004" y="875422"/>
                <a:ext cx="11898659" cy="2010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44" marR="0" lvl="0" indent="-285744" algn="l" defTabSz="914377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inspired by the successful LEP/LHC programs at CERN</a:t>
                </a:r>
              </a:p>
              <a:p>
                <a:pPr marL="285744" marR="0" lvl="0" indent="-285744" algn="l" defTabSz="914377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electroweak &amp; top factory at highest luminosities</a:t>
                </a:r>
              </a:p>
              <a:p>
                <a:pPr marL="285744" marR="0" lvl="0" indent="-285744" algn="l" defTabSz="914377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FCC-hh (~100 TeV) as natural continuation at energy frontier, pp &amp; AA collisions; e-h</a:t>
                </a:r>
                <a:r>
                  <a:rPr kumimoji="0" lang="en-GB" sz="135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option</a:t>
                </a:r>
              </a:p>
              <a:p>
                <a:pPr marL="285744" marR="0" lvl="0" indent="-285744" algn="l" defTabSz="914377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highly synergetic and complementary programme maximising the physics opportunities</a:t>
                </a:r>
              </a:p>
              <a:p>
                <a:pPr marL="285744" marR="0" lvl="0" indent="-285744" algn="l" defTabSz="914377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civil engineering and technical infrastructures,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building on and reusing CERN’s existing infrastructure</a:t>
                </a:r>
              </a:p>
              <a:p>
                <a:pPr marL="285744" marR="0" lvl="0" indent="-285744" algn="l" defTabSz="914377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</a:t>
                </a: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allows the start of a new, major facility at CERN within a few years of the end of HL-LHC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B9E0FA-1164-7437-B744-7E6EEC4EE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04" y="875422"/>
                <a:ext cx="11898659" cy="2010807"/>
              </a:xfrm>
              <a:prstGeom prst="rect">
                <a:avLst/>
              </a:prstGeom>
              <a:blipFill>
                <a:blip r:embed="rId5"/>
                <a:stretch>
                  <a:fillRect l="-307" t="-1824"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97FDEFC-6F21-65BD-1C25-7AB23DF36BF2}"/>
              </a:ext>
            </a:extLst>
          </p:cNvPr>
          <p:cNvSpPr/>
          <p:nvPr/>
        </p:nvSpPr>
        <p:spPr>
          <a:xfrm>
            <a:off x="287735" y="6493328"/>
            <a:ext cx="3715127" cy="288032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00C12-5F94-AA59-EE1B-247D3379198E}"/>
              </a:ext>
            </a:extLst>
          </p:cNvPr>
          <p:cNvSpPr/>
          <p:nvPr/>
        </p:nvSpPr>
        <p:spPr>
          <a:xfrm>
            <a:off x="4161342" y="6493328"/>
            <a:ext cx="3630223" cy="28803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5812B1-EDC6-D58E-EC48-2CB971C95392}"/>
              </a:ext>
            </a:extLst>
          </p:cNvPr>
          <p:cNvSpPr/>
          <p:nvPr/>
        </p:nvSpPr>
        <p:spPr>
          <a:xfrm>
            <a:off x="7961143" y="6481745"/>
            <a:ext cx="4076935" cy="288032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EAC5FC-FAB0-98A6-7E4F-A602D6FA8A5A}"/>
              </a:ext>
            </a:extLst>
          </p:cNvPr>
          <p:cNvSpPr txBox="1"/>
          <p:nvPr/>
        </p:nvSpPr>
        <p:spPr>
          <a:xfrm>
            <a:off x="1411448" y="6414077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2020 - 2045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8F67AB-36E9-7A69-C375-51E910B7D81E}"/>
              </a:ext>
            </a:extLst>
          </p:cNvPr>
          <p:cNvSpPr txBox="1"/>
          <p:nvPr/>
        </p:nvSpPr>
        <p:spPr>
          <a:xfrm>
            <a:off x="5191425" y="6424964"/>
            <a:ext cx="301367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2045 - 2065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D943FA-3D7A-3978-FD5A-FA03EE18FB00}"/>
              </a:ext>
            </a:extLst>
          </p:cNvPr>
          <p:cNvSpPr txBox="1"/>
          <p:nvPr/>
        </p:nvSpPr>
        <p:spPr>
          <a:xfrm>
            <a:off x="8785980" y="6411641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2070 -  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EF809-F92D-A95C-3DB1-D5156DC5D367}"/>
              </a:ext>
            </a:extLst>
          </p:cNvPr>
          <p:cNvSpPr txBox="1">
            <a:spLocks/>
          </p:cNvSpPr>
          <p:nvPr/>
        </p:nvSpPr>
        <p:spPr>
          <a:xfrm>
            <a:off x="251533" y="-1880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1.5 FCC concepts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0809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D0F2-8518-AC73-F372-88CD18E1B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E53A3-54B5-AC4F-F400-3767ED12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F3E08-BA01-E0DA-2A9E-C88F6C4C0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19" y="3099135"/>
            <a:ext cx="5735620" cy="35008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D83C3E-9766-4DA6-F588-4BEA45705181}"/>
              </a:ext>
            </a:extLst>
          </p:cNvPr>
          <p:cNvSpPr txBox="1"/>
          <p:nvPr/>
        </p:nvSpPr>
        <p:spPr>
          <a:xfrm>
            <a:off x="6446352" y="1968891"/>
            <a:ext cx="5613569" cy="10015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x luminosity/energy of LEP</a:t>
            </a:r>
          </a:p>
          <a:p>
            <a:pPr marL="0" marR="0" lvl="0" indent="0" algn="l" defTabSz="91428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sustainable physics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9F921-8DBE-2B53-34DA-EC19B199FC42}"/>
              </a:ext>
            </a:extLst>
          </p:cNvPr>
          <p:cNvSpPr txBox="1"/>
          <p:nvPr/>
        </p:nvSpPr>
        <p:spPr>
          <a:xfrm>
            <a:off x="5785757" y="880682"/>
            <a:ext cx="6406243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Combining concepts from past and present lepton colliders yields giant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 in efficiency: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70054-E32F-D8F3-2A77-CCC48F54936D}"/>
              </a:ext>
            </a:extLst>
          </p:cNvPr>
          <p:cNvSpPr txBox="1"/>
          <p:nvPr/>
        </p:nvSpPr>
        <p:spPr>
          <a:xfrm>
            <a:off x="251533" y="880681"/>
            <a:ext cx="5534224" cy="580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double ring collider</a:t>
            </a:r>
          </a:p>
          <a:p>
            <a:pPr marL="228594" marR="0" lvl="0" indent="-228594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many bunches, high current, like LHC and B factories, different from LEP</a:t>
            </a:r>
          </a:p>
          <a:p>
            <a:pPr marL="0" marR="0" lvl="0" indent="0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crab-waist collision scheme</a:t>
            </a:r>
          </a:p>
          <a:p>
            <a:pPr marL="228594" marR="0" lvl="0" indent="-228594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successfully demonstrated at DA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 (Italy) and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SuperKEKB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(Japan)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top-up injection</a:t>
            </a:r>
          </a:p>
          <a:p>
            <a:pPr marL="228594" marR="0" lvl="0" indent="-228594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 at modern light sources, like SLS</a:t>
            </a:r>
          </a:p>
          <a:p>
            <a:pPr marL="228594" marR="0" lvl="0" indent="-228594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used at recent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colliders, PEP-II (USA), KEKB (Japan), BEPCII (China)</a:t>
            </a:r>
          </a:p>
          <a:p>
            <a:pPr marL="0" marR="0" lvl="0" indent="0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 radiofrequency system </a:t>
            </a:r>
          </a:p>
          <a:p>
            <a:pPr marL="228594" marR="0" lvl="0" indent="-228594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Nb/Cu 400 MHz SC cavities pioneered at former CERN LEP</a:t>
            </a:r>
          </a:p>
          <a:p>
            <a:pPr marL="228594" marR="0" lvl="0" indent="-228594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bulk Nb 800 MHz SC cavities similar to ESS (Sweden), </a:t>
            </a:r>
            <a:r>
              <a:rPr kumimoji="0" lang="en-GB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EuXFEL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(Germany)</a:t>
            </a:r>
          </a:p>
          <a:p>
            <a:pPr marL="228594" marR="0" lvl="0" indent="-228594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revolutionary highly efficient RF power sources  </a:t>
            </a:r>
          </a:p>
          <a:p>
            <a:pPr marL="228594" marR="0" lvl="0" indent="-228594" algn="l" defTabSz="91428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operation scheme for flexible energy switching &amp; reduced complexity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462A98-1EA5-C29F-E00F-926EEDC414E4}"/>
              </a:ext>
            </a:extLst>
          </p:cNvPr>
          <p:cNvSpPr txBox="1">
            <a:spLocks/>
          </p:cNvSpPr>
          <p:nvPr/>
        </p:nvSpPr>
        <p:spPr>
          <a:xfrm>
            <a:off x="251533" y="-1880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FCC-ee key design concepts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12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89F50-B5CC-6DC7-DC0E-E21537392F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28227D-5A52-58E4-98F3-AFF393F4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1287236"/>
            <a:ext cx="12194117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021E9-B841-FCD6-6BBC-B61DE16FEFD4}"/>
              </a:ext>
            </a:extLst>
          </p:cNvPr>
          <p:cNvSpPr txBox="1"/>
          <p:nvPr/>
        </p:nvSpPr>
        <p:spPr>
          <a:xfrm>
            <a:off x="178999" y="19545"/>
            <a:ext cx="1183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design parameters</a:t>
            </a:r>
          </a:p>
        </p:txBody>
      </p:sp>
    </p:spTree>
    <p:extLst>
      <p:ext uri="{BB962C8B-B14F-4D97-AF65-F5344CB8AC3E}">
        <p14:creationId xmlns:p14="http://schemas.microsoft.com/office/powerpoint/2010/main" val="23478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80593-18F4-028B-1C57-C97A9CC52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9322B-FD62-C1EF-6871-2C18EA8E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29AF4-E520-3FD6-728F-6E39EAAF1985}"/>
              </a:ext>
            </a:extLst>
          </p:cNvPr>
          <p:cNvSpPr txBox="1"/>
          <p:nvPr/>
        </p:nvSpPr>
        <p:spPr>
          <a:xfrm>
            <a:off x="317876" y="269016"/>
            <a:ext cx="762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Stage 2: hadron collider FCC-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F824A-9937-1338-AAA9-C6B0664552C3}"/>
              </a:ext>
            </a:extLst>
          </p:cNvPr>
          <p:cNvSpPr txBox="1"/>
          <p:nvPr/>
        </p:nvSpPr>
        <p:spPr>
          <a:xfrm>
            <a:off x="898634" y="1916065"/>
            <a:ext cx="3611886" cy="526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6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</a:t>
            </a:r>
            <a:r>
              <a:rPr kumimoji="0" lang="fr-CH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parameters</a:t>
            </a:r>
            <a:r>
              <a:rPr kumimoji="0" lang="fr-CH" sz="26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80FE0-E663-E827-981D-B2C4FBE260A1}"/>
              </a:ext>
            </a:extLst>
          </p:cNvPr>
          <p:cNvSpPr txBox="1"/>
          <p:nvPr/>
        </p:nvSpPr>
        <p:spPr>
          <a:xfrm>
            <a:off x="7250097" y="1913023"/>
            <a:ext cx="3950120" cy="526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6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fr-CH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fr-CH" sz="26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functional</a:t>
            </a:r>
            <a:r>
              <a:rPr kumimoji="0" lang="fr-CH" sz="26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layout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8355C4-4FB0-61E6-6BEA-49F9E6CAF888}"/>
              </a:ext>
            </a:extLst>
          </p:cNvPr>
          <p:cNvGraphicFramePr>
            <a:graphicFrameLocks noGrp="1"/>
          </p:cNvGraphicFramePr>
          <p:nvPr/>
        </p:nvGraphicFramePr>
        <p:xfrm>
          <a:off x="99601" y="2591762"/>
          <a:ext cx="6729822" cy="4130179"/>
        </p:xfrm>
        <a:graphic>
          <a:graphicData uri="http://schemas.openxmlformats.org/drawingml/2006/table">
            <a:tbl>
              <a:tblPr firstRow="1" bandRow="1"/>
              <a:tblGrid>
                <a:gridCol w="3829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842">
                  <a:extLst>
                    <a:ext uri="{9D8B030D-6E8A-4147-A177-3AD203B41FA5}">
                      <a16:colId xmlns:a16="http://schemas.microsoft.com/office/drawing/2014/main" val="808875039"/>
                    </a:ext>
                  </a:extLst>
                </a:gridCol>
              </a:tblGrid>
              <a:tr h="70105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91439" marR="91439" marT="45727" marB="45727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7" marB="45727" anchor="ctr">
                    <a:lnL>
                      <a:noFill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HL-LHC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 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9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kumimoji="0" lang="de-AT" sz="1900" b="1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[km]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90.7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rad. per ring [kW]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798972"/>
                  </a:ext>
                </a:extLst>
              </a:tr>
              <a:tr h="3759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peak </a:t>
                      </a:r>
                      <a:r>
                        <a:rPr kumimoji="0" lang="en-US" sz="19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luminos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[10</a:t>
                      </a:r>
                      <a:r>
                        <a:rPr kumimoji="0" lang="en-US" sz="1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kumimoji="0" lang="en-GB" sz="1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368322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6.5 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integr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luminosity / IP [fb</a:t>
                      </a:r>
                      <a:r>
                        <a:rPr kumimoji="0" lang="en-GB" sz="19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9742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920EDF6-B060-E623-E903-D3C946510C4F}"/>
              </a:ext>
            </a:extLst>
          </p:cNvPr>
          <p:cNvSpPr txBox="1"/>
          <p:nvPr/>
        </p:nvSpPr>
        <p:spPr>
          <a:xfrm>
            <a:off x="-72325" y="1114356"/>
            <a:ext cx="12163135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272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Parameter optimization to lower electricity consumption (~max. consumption of FCC-ee) </a:t>
            </a:r>
          </a:p>
          <a:p>
            <a:pPr marL="495272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Magnetic field considered realistic with today’s technologies (Nb</a:t>
            </a:r>
            <a:r>
              <a:rPr kumimoji="0" lang="en-US" sz="2133" b="0" i="0" u="none" strike="noStrike" kern="1200" cap="none" spc="0" normalizeH="0" baseline="-25000" noProof="0" dirty="0">
                <a:ln>
                  <a:noFill/>
                </a:ln>
                <a:solidFill>
                  <a:srgbClr val="0F124A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Sn, ~14T; alternative: HTS)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F124A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A diagram of a circular structure&#10;&#10;AI-generated content may be incorrect.">
            <a:extLst>
              <a:ext uri="{FF2B5EF4-FFF2-40B4-BE49-F238E27FC236}">
                <a16:creationId xmlns:a16="http://schemas.microsoft.com/office/drawing/2014/main" id="{6626550C-2F2E-D6CA-53D7-821BC544C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66" y="2638073"/>
            <a:ext cx="5018045" cy="408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56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755B89-2ADE-8D04-47BB-514AA83B923F}"/>
              </a:ext>
            </a:extLst>
          </p:cNvPr>
          <p:cNvSpPr txBox="1"/>
          <p:nvPr/>
        </p:nvSpPr>
        <p:spPr>
          <a:xfrm>
            <a:off x="1374400" y="1019981"/>
            <a:ext cx="9841287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Lecture 2 – FCC-ee optics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2.1 arc emittance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2.2 final focus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2.3 full ring optics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2.4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errors, DA, MA, BBA,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2.5 beam-beam performance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761128"/>
      </p:ext>
    </p:extLst>
  </p:cSld>
  <p:clrMapOvr>
    <a:masterClrMapping/>
  </p:clrMapOvr>
  <p:transition spd="slow" advClick="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D7985C-5251-42FE-83B3-ECF365C0F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727" y="1150636"/>
            <a:ext cx="2787272" cy="1412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BDF567-1B47-AB45-0FA8-57F247BB563A}"/>
                  </a:ext>
                </a:extLst>
              </p:cNvPr>
              <p:cNvSpPr txBox="1"/>
              <p:nvPr/>
            </p:nvSpPr>
            <p:spPr>
              <a:xfrm>
                <a:off x="-690824" y="1479749"/>
                <a:ext cx="6094324" cy="1927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32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3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0" lang="en-GB" sz="3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sub>
                      </m:sSub>
                      <m:r>
                        <a:rPr kumimoji="0" lang="en-GB" sz="32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kumimoji="0" lang="en-GB" sz="3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kumimoji="0" lang="en-GB" sz="32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3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3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0" lang="en-GB" sz="3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0" lang="en-GB" sz="32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kumimoji="0" lang="en-GB" sz="3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3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GB" sz="3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GB" sz="3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GB" sz="3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32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BDF567-1B47-AB45-0FA8-57F247BB5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0824" y="1479749"/>
                <a:ext cx="6094324" cy="19273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ED1B680-0505-2996-1C06-9638A1889153}"/>
              </a:ext>
            </a:extLst>
          </p:cNvPr>
          <p:cNvSpPr txBox="1"/>
          <p:nvPr/>
        </p:nvSpPr>
        <p:spPr>
          <a:xfrm>
            <a:off x="1478227" y="5897200"/>
            <a:ext cx="147989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Sands, 1970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D1715-25DC-E769-1139-5DA1385FCE9A}"/>
              </a:ext>
            </a:extLst>
          </p:cNvPr>
          <p:cNvSpPr txBox="1"/>
          <p:nvPr/>
        </p:nvSpPr>
        <p:spPr>
          <a:xfrm>
            <a:off x="9710893" y="827765"/>
            <a:ext cx="237347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Teng, TM-1269, 1984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FB51D5-8042-D690-5B66-BBA3AD102DD0}"/>
                  </a:ext>
                </a:extLst>
              </p:cNvPr>
              <p:cNvSpPr txBox="1"/>
              <p:nvPr/>
            </p:nvSpPr>
            <p:spPr>
              <a:xfrm>
                <a:off x="4644261" y="2496972"/>
                <a:ext cx="3762267" cy="909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6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sub>
                      </m:sSub>
                      <m:r>
                        <a:rPr kumimoji="0" lang="en-GB" sz="16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55ℏ</m:t>
                          </m:r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32</m:t>
                          </m:r>
                          <m:rad>
                            <m:radPr>
                              <m:degHide m:val="on"/>
                              <m:ctrlP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  <m:sSub>
                            <m:sSubPr>
                              <m:ctrlP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en-GB" sz="16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GB" sz="16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≈3.84×</m:t>
                      </m:r>
                      <m:sSup>
                        <m:sSupPr>
                          <m:ctrlP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GB" sz="16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−13</m:t>
                          </m:r>
                        </m:sup>
                      </m:sSup>
                      <m:r>
                        <a:rPr kumimoji="0" lang="en-GB" sz="16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GB" sz="16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kumimoji="0" lang="en-GB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FB51D5-8042-D690-5B66-BBA3AD10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261" y="2496972"/>
                <a:ext cx="3762267" cy="9090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047345-35D5-B5F3-68DD-96CAD270B415}"/>
                  </a:ext>
                </a:extLst>
              </p:cNvPr>
              <p:cNvSpPr txBox="1"/>
              <p:nvPr/>
            </p:nvSpPr>
            <p:spPr>
              <a:xfrm>
                <a:off x="4121971" y="1537576"/>
                <a:ext cx="6370654" cy="793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𝒟</m:t>
                          </m:r>
                        </m:den>
                      </m:f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sSup>
                        <m:sSup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  <m:sup>
                          <m:r>
                            <a:rPr kumimoji="0" lang="en-GB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047345-35D5-B5F3-68DD-96CAD270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971" y="1537576"/>
                <a:ext cx="6370654" cy="7932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4A2B3C0-248E-A32E-1394-031A87920256}"/>
              </a:ext>
            </a:extLst>
          </p:cNvPr>
          <p:cNvSpPr txBox="1"/>
          <p:nvPr/>
        </p:nvSpPr>
        <p:spPr>
          <a:xfrm>
            <a:off x="5821315" y="908043"/>
            <a:ext cx="6370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orizontal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equilibrium emittance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bending angle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cell: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BAE179-9CF5-F13A-D37E-2A109669ADA3}"/>
                  </a:ext>
                </a:extLst>
              </p:cNvPr>
              <p:cNvSpPr txBox="1"/>
              <p:nvPr/>
            </p:nvSpPr>
            <p:spPr>
              <a:xfrm>
                <a:off x="5720029" y="3438392"/>
                <a:ext cx="644099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kumimoji="0" lang="en-GB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2.5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𝐿</m:t>
                        </m:r>
                      </m:num>
                      <m:den>
                        <m: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𝑙</m:t>
                        </m:r>
                      </m:den>
                    </m:f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for 90 </a:t>
                </a:r>
                <a:r>
                  <a:rPr kumimoji="0" lang="en-GB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deg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FODO cell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0.1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for  “useful &amp; realistic” TME cell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BAE179-9CF5-F13A-D37E-2A109669A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029" y="3438392"/>
                <a:ext cx="6440992" cy="1015663"/>
              </a:xfrm>
              <a:prstGeom prst="rect">
                <a:avLst/>
              </a:prstGeom>
              <a:blipFill>
                <a:blip r:embed="rId6"/>
                <a:stretch>
                  <a:fillRect t="-44910" b="-10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88F4731-BF30-3211-BAF5-F3A31D05D990}"/>
              </a:ext>
            </a:extLst>
          </p:cNvPr>
          <p:cNvSpPr txBox="1"/>
          <p:nvPr/>
        </p:nvSpPr>
        <p:spPr>
          <a:xfrm>
            <a:off x="417848" y="909745"/>
            <a:ext cx="6370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equilibrium energy spread and bunch length: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C65BDB-1B60-ADEE-1DF8-5190C5A8465B}"/>
              </a:ext>
            </a:extLst>
          </p:cNvPr>
          <p:cNvSpPr txBox="1"/>
          <p:nvPr/>
        </p:nvSpPr>
        <p:spPr>
          <a:xfrm>
            <a:off x="638910" y="4282836"/>
            <a:ext cx="9916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 equilibrium emittance normally determined by spurious vertical dispersion and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betatron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coupling – intrinsic limit is set by 1/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opening angle of the synchrotron radiation: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240A46-10B6-5D48-AEB1-1B887FC01395}"/>
                  </a:ext>
                </a:extLst>
              </p:cNvPr>
              <p:cNvSpPr txBox="1"/>
              <p:nvPr/>
            </p:nvSpPr>
            <p:spPr>
              <a:xfrm>
                <a:off x="-967154" y="5060035"/>
                <a:ext cx="6370654" cy="490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sub>
                      </m:sSub>
                      <m:f>
                        <m:fPr>
                          <m:type m:val="lin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𝑡𝑦𝑝𝑖𝑐𝑎𝑙</m:t>
                              </m:r>
                            </m:sub>
                          </m:sSub>
                        </m:num>
                        <m:den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240A46-10B6-5D48-AEB1-1B887FC01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7154" y="5060035"/>
                <a:ext cx="6370654" cy="490840"/>
              </a:xfrm>
              <a:prstGeom prst="rect">
                <a:avLst/>
              </a:prstGeom>
              <a:blipFill>
                <a:blip r:embed="rId7"/>
                <a:stretch>
                  <a:fillRect t="-116049" b="-1740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974EE6B3-FF00-28C2-D41F-451AA4B43A08}"/>
              </a:ext>
            </a:extLst>
          </p:cNvPr>
          <p:cNvSpPr txBox="1"/>
          <p:nvPr/>
        </p:nvSpPr>
        <p:spPr>
          <a:xfrm>
            <a:off x="6303187" y="6081866"/>
            <a:ext cx="270345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Raubenheimer, 1991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Hirata, 1993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4AC508-A441-EC72-6735-CA11486C6929}"/>
                  </a:ext>
                </a:extLst>
              </p:cNvPr>
              <p:cNvSpPr txBox="1"/>
              <p:nvPr/>
            </p:nvSpPr>
            <p:spPr>
              <a:xfrm>
                <a:off x="5571339" y="4930782"/>
                <a:ext cx="3319619" cy="1151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13</m:t>
                          </m:r>
                        </m:num>
                        <m:den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55</m:t>
                          </m:r>
                        </m:den>
                      </m:f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sub>
                      </m:sSub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subHide m:val="on"/>
                              <m:supHide m:val="on"/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𝛽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𝑑𝑠</m:t>
                          </m:r>
                        </m:num>
                        <m:den>
                          <m:nary>
                            <m:naryPr>
                              <m:chr m:val="∮"/>
                              <m:subHide m:val="on"/>
                              <m:supHide m:val="on"/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C377B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𝑑𝑠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4AC508-A441-EC72-6735-CA11486C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339" y="4930782"/>
                <a:ext cx="3319619" cy="11510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E7B443-CB43-476D-F69E-ADBDBBFE5A92}"/>
                  </a:ext>
                </a:extLst>
              </p:cNvPr>
              <p:cNvSpPr txBox="1"/>
              <p:nvPr/>
            </p:nvSpPr>
            <p:spPr>
              <a:xfrm>
                <a:off x="8223928" y="2330626"/>
                <a:ext cx="2451795" cy="648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0" lang="en-GB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GB" sz="18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kumimoji="0" lang="en-US" sz="18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GB" sz="18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kumimoji="0" lang="en-US" sz="18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kumimoji="0" lang="en-GB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GB" sz="18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GB" sz="18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ℋ</m:t>
                              </m:r>
                            </m:e>
                          </m:d>
                        </m:e>
                        <m:sub>
                          <m:r>
                            <a:rPr kumimoji="0" lang="en-US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𝑑𝑖𝑝𝑜𝑙𝑒</m:t>
                          </m:r>
                        </m:sub>
                      </m:sSub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E7B443-CB43-476D-F69E-ADBDBBFE5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928" y="2330626"/>
                <a:ext cx="2451795" cy="6481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FF52E0-F64A-7B2D-B57B-92EE2C93F18B}"/>
                  </a:ext>
                </a:extLst>
              </p:cNvPr>
              <p:cNvSpPr txBox="1"/>
              <p:nvPr/>
            </p:nvSpPr>
            <p:spPr>
              <a:xfrm>
                <a:off x="6525394" y="2855833"/>
                <a:ext cx="6968532" cy="5363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1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GB" sz="11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GB" sz="11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ℋ</m:t>
                              </m:r>
                            </m:e>
                          </m:d>
                        </m:e>
                        <m:sub>
                          <m:r>
                            <a:rPr kumimoji="0" lang="en-US" sz="11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𝑑𝑖𝑝𝑜𝑙𝑒</m:t>
                          </m:r>
                        </m:sub>
                      </m:sSub>
                      <m:r>
                        <a:rPr kumimoji="0" lang="en-US" sz="11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11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11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11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11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𝜋𝜌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kumimoji="0" lang="en-US" sz="11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kumimoji="0" lang="en-US" sz="11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0" lang="en-US" sz="11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kumimoji="0" lang="en-US" sz="11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kumimoji="0" lang="en-US" sz="1100" b="0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C377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′2</m:t>
                                  </m:r>
                                </m:sup>
                              </m:sSubSup>
                            </m:e>
                          </m:d>
                          <m:r>
                            <a:rPr kumimoji="0" lang="en-US" sz="11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FF52E0-F64A-7B2D-B57B-92EE2C93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394" y="2855833"/>
                <a:ext cx="6968532" cy="536365"/>
              </a:xfrm>
              <a:prstGeom prst="rect">
                <a:avLst/>
              </a:prstGeom>
              <a:blipFill>
                <a:blip r:embed="rId10"/>
                <a:stretch>
                  <a:fillRect t="-120455" b="-170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EE233AD-4796-1BB1-48DB-8F05FB4EA815}"/>
              </a:ext>
            </a:extLst>
          </p:cNvPr>
          <p:cNvSpPr txBox="1"/>
          <p:nvPr/>
        </p:nvSpPr>
        <p:spPr>
          <a:xfrm>
            <a:off x="8640534" y="5115448"/>
            <a:ext cx="25619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taking into account correlation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between photon emission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angle and energy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F3580-B1D3-1927-A1E3-B43D448F7404}"/>
              </a:ext>
            </a:extLst>
          </p:cNvPr>
          <p:cNvSpPr txBox="1"/>
          <p:nvPr/>
        </p:nvSpPr>
        <p:spPr>
          <a:xfrm>
            <a:off x="2430975" y="116250"/>
            <a:ext cx="12419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equilibrium excitation &amp; damping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40FC752-C996-D451-D143-B36DCC0E398D}"/>
              </a:ext>
            </a:extLst>
          </p:cNvPr>
          <p:cNvSpPr txBox="1">
            <a:spLocks/>
          </p:cNvSpPr>
          <p:nvPr/>
        </p:nvSpPr>
        <p:spPr>
          <a:xfrm>
            <a:off x="354608" y="-2072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2.1 arc emittance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5069877"/>
      </p:ext>
    </p:extLst>
  </p:cSld>
  <p:clrMapOvr>
    <a:masterClrMapping/>
  </p:clrMapOvr>
  <p:transition spd="slow" advClick="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F11AAD-EBEF-A50D-8529-8CB24E84F87F}"/>
              </a:ext>
            </a:extLst>
          </p:cNvPr>
          <p:cNvSpPr txBox="1"/>
          <p:nvPr/>
        </p:nvSpPr>
        <p:spPr>
          <a:xfrm>
            <a:off x="9471534" y="5155980"/>
            <a:ext cx="2527423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Bartolini 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Annual Meeting,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Trieste, April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8D2DF-9992-6079-32D0-DD049B971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433547" y="886120"/>
            <a:ext cx="8449241" cy="5193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8A458D-2C62-9CC4-650B-C2B02FDFBE89}"/>
              </a:ext>
            </a:extLst>
          </p:cNvPr>
          <p:cNvSpPr txBox="1"/>
          <p:nvPr/>
        </p:nvSpPr>
        <p:spPr>
          <a:xfrm>
            <a:off x="433547" y="130967"/>
            <a:ext cx="108404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low-emittance rings – the state of the art</a:t>
            </a:r>
          </a:p>
        </p:txBody>
      </p:sp>
    </p:spTree>
    <p:extLst>
      <p:ext uri="{BB962C8B-B14F-4D97-AF65-F5344CB8AC3E}">
        <p14:creationId xmlns:p14="http://schemas.microsoft.com/office/powerpoint/2010/main" val="651155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C0EF45C3-0B05-47F1-E517-6D98427B4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74738"/>
            <a:ext cx="12192000" cy="5204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8ED3FB-7FF1-A5FC-99B4-6C6E2524929E}"/>
              </a:ext>
            </a:extLst>
          </p:cNvPr>
          <p:cNvSpPr txBox="1"/>
          <p:nvPr/>
        </p:nvSpPr>
        <p:spPr>
          <a:xfrm>
            <a:off x="468510" y="193889"/>
            <a:ext cx="11254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low-emittance rings – </a:t>
            </a: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ring on the FCC-ee !</a:t>
            </a:r>
          </a:p>
        </p:txBody>
      </p:sp>
    </p:spTree>
    <p:extLst>
      <p:ext uri="{BB962C8B-B14F-4D97-AF65-F5344CB8AC3E}">
        <p14:creationId xmlns:p14="http://schemas.microsoft.com/office/powerpoint/2010/main" val="451793227"/>
      </p:ext>
    </p:extLst>
  </p:cSld>
  <p:clrMapOvr>
    <a:masterClrMapping/>
  </p:clrMapOvr>
  <p:transition spd="slow" advClick="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7F772-6D96-CF72-B891-028549515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92039C-CB89-0BE6-489A-7EE15406D54F}"/>
                  </a:ext>
                </a:extLst>
              </p:cNvPr>
              <p:cNvSpPr txBox="1"/>
              <p:nvPr/>
            </p:nvSpPr>
            <p:spPr>
              <a:xfrm>
                <a:off x="3441777" y="1239341"/>
                <a:ext cx="6370654" cy="974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𝜀</m:t>
                        </m:r>
                      </m:e>
                      <m:sub>
                        <m:r>
                          <a:rPr kumimoji="0" lang="en-GB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sub>
                    </m:sSub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 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−12</m:t>
                        </m:r>
                      </m:sup>
                    </m:sSup>
                    <m:sSup>
                      <m:sSupPr>
                        <m:ctrlPr>
                          <a:rPr kumimoji="0" lang="en-GB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GB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0" lang="en-GB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𝑏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𝜌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GB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GB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</m:e>
                      <m:sup>
                        <m:r>
                          <a:rPr kumimoji="0" lang="en-GB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C377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[m]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92039C-CB89-0BE6-489A-7EE15406D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777" y="1239341"/>
                <a:ext cx="6370654" cy="974369"/>
              </a:xfrm>
              <a:prstGeom prst="rect">
                <a:avLst/>
              </a:prstGeom>
              <a:blipFill>
                <a:blip r:embed="rId2"/>
                <a:stretch>
                  <a:fillRect b="-1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975E349-F26B-F00F-B6E6-98BDF794DE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8751166"/>
                  </p:ext>
                </p:extLst>
              </p:nvPr>
            </p:nvGraphicFramePr>
            <p:xfrm>
              <a:off x="277792" y="2432719"/>
              <a:ext cx="11713579" cy="22964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04">
                      <a:extLst>
                        <a:ext uri="{9D8B030D-6E8A-4147-A177-3AD203B41FA5}">
                          <a16:colId xmlns:a16="http://schemas.microsoft.com/office/drawing/2014/main" val="4104896308"/>
                        </a:ext>
                      </a:extLst>
                    </a:gridCol>
                    <a:gridCol w="2853605">
                      <a:extLst>
                        <a:ext uri="{9D8B030D-6E8A-4147-A177-3AD203B41FA5}">
                          <a16:colId xmlns:a16="http://schemas.microsoft.com/office/drawing/2014/main" val="1005395536"/>
                        </a:ext>
                      </a:extLst>
                    </a:gridCol>
                    <a:gridCol w="2453833">
                      <a:extLst>
                        <a:ext uri="{9D8B030D-6E8A-4147-A177-3AD203B41FA5}">
                          <a16:colId xmlns:a16="http://schemas.microsoft.com/office/drawing/2014/main" val="1695341290"/>
                        </a:ext>
                      </a:extLst>
                    </a:gridCol>
                    <a:gridCol w="1365813">
                      <a:extLst>
                        <a:ext uri="{9D8B030D-6E8A-4147-A177-3AD203B41FA5}">
                          <a16:colId xmlns:a16="http://schemas.microsoft.com/office/drawing/2014/main" val="3495436367"/>
                        </a:ext>
                      </a:extLst>
                    </a:gridCol>
                    <a:gridCol w="1990816">
                      <a:extLst>
                        <a:ext uri="{9D8B030D-6E8A-4147-A177-3AD203B41FA5}">
                          <a16:colId xmlns:a16="http://schemas.microsoft.com/office/drawing/2014/main" val="3715031919"/>
                        </a:ext>
                      </a:extLst>
                    </a:gridCol>
                    <a:gridCol w="1655208">
                      <a:extLst>
                        <a:ext uri="{9D8B030D-6E8A-4147-A177-3AD203B41FA5}">
                          <a16:colId xmlns:a16="http://schemas.microsoft.com/office/drawing/2014/main" val="18425470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bending radius 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Symbol" panose="05050102010706020507" pitchFamily="18" charset="2"/>
                            </a:rPr>
                            <a:t>r [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km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Symbol" panose="05050102010706020507" pitchFamily="18" charset="2"/>
                            </a:rPr>
                            <a:t>]</a:t>
                          </a:r>
                          <a:endParaRPr lang="en-GB" sz="2000" dirty="0">
                            <a:solidFill>
                              <a:schemeClr val="bg1"/>
                            </a:solidFill>
                            <a:latin typeface="Symbol" panose="05050102010706020507" pitchFamily="18" charset="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beam energy [GeV]</a:t>
                          </a:r>
                          <a:endParaRPr lang="en-GB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200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𝜸</m:t>
                                </m:r>
                              </m:oMath>
                            </m:oMathPara>
                          </a14:m>
                          <a:endParaRPr lang="el-GR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2000" dirty="0">
                              <a:solidFill>
                                <a:schemeClr val="bg1"/>
                              </a:solidFill>
                            </a:rPr>
                            <a:t> (~1/2 cell length)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2000" dirty="0">
                              <a:solidFill>
                                <a:schemeClr val="bg1"/>
                              </a:solidFill>
                            </a:rPr>
                            <a:t> [nm]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42996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LEP2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3.1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104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2.0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39.5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22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40283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FCC-ee-Z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45.6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  <m:r>
                                  <a:rPr kumimoji="0" lang="en-US" sz="2000" b="0" i="0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.9</m:t>
                                </m:r>
                                <m:r>
                                  <a:rPr kumimoji="0" lang="en-US" sz="2000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0" lang="en-US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200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GB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~46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0.7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81490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FCC-ee-H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120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000" b="0" i="0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.4</m:t>
                                </m:r>
                                <m:r>
                                  <a:rPr kumimoji="0" lang="en-US" sz="2000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0" lang="en-US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20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GB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~20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0.66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25950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FCC-ee-t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182.5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kumimoji="0" lang="en-US" sz="2000" b="0" i="0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.6</m:t>
                                </m:r>
                                <m:r>
                                  <a:rPr kumimoji="0" lang="en-US" sz="2000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0" lang="en-US" sz="20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20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GB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~20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1.5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091088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975E349-F26B-F00F-B6E6-98BDF794DE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8751166"/>
                  </p:ext>
                </p:extLst>
              </p:nvPr>
            </p:nvGraphicFramePr>
            <p:xfrm>
              <a:off x="277792" y="2432719"/>
              <a:ext cx="11713579" cy="22964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04">
                      <a:extLst>
                        <a:ext uri="{9D8B030D-6E8A-4147-A177-3AD203B41FA5}">
                          <a16:colId xmlns:a16="http://schemas.microsoft.com/office/drawing/2014/main" val="4104896308"/>
                        </a:ext>
                      </a:extLst>
                    </a:gridCol>
                    <a:gridCol w="2853605">
                      <a:extLst>
                        <a:ext uri="{9D8B030D-6E8A-4147-A177-3AD203B41FA5}">
                          <a16:colId xmlns:a16="http://schemas.microsoft.com/office/drawing/2014/main" val="1005395536"/>
                        </a:ext>
                      </a:extLst>
                    </a:gridCol>
                    <a:gridCol w="2453833">
                      <a:extLst>
                        <a:ext uri="{9D8B030D-6E8A-4147-A177-3AD203B41FA5}">
                          <a16:colId xmlns:a16="http://schemas.microsoft.com/office/drawing/2014/main" val="1695341290"/>
                        </a:ext>
                      </a:extLst>
                    </a:gridCol>
                    <a:gridCol w="1365813">
                      <a:extLst>
                        <a:ext uri="{9D8B030D-6E8A-4147-A177-3AD203B41FA5}">
                          <a16:colId xmlns:a16="http://schemas.microsoft.com/office/drawing/2014/main" val="3495436367"/>
                        </a:ext>
                      </a:extLst>
                    </a:gridCol>
                    <a:gridCol w="1990816">
                      <a:extLst>
                        <a:ext uri="{9D8B030D-6E8A-4147-A177-3AD203B41FA5}">
                          <a16:colId xmlns:a16="http://schemas.microsoft.com/office/drawing/2014/main" val="3715031919"/>
                        </a:ext>
                      </a:extLst>
                    </a:gridCol>
                    <a:gridCol w="1655208">
                      <a:extLst>
                        <a:ext uri="{9D8B030D-6E8A-4147-A177-3AD203B41FA5}">
                          <a16:colId xmlns:a16="http://schemas.microsoft.com/office/drawing/2014/main" val="1842547034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bending radius 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Symbol" panose="05050102010706020507" pitchFamily="18" charset="2"/>
                            </a:rPr>
                            <a:t>r [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km</a:t>
                          </a:r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Symbol" panose="05050102010706020507" pitchFamily="18" charset="2"/>
                            </a:rPr>
                            <a:t>]</a:t>
                          </a:r>
                          <a:endParaRPr lang="en-GB" sz="2000" dirty="0">
                            <a:solidFill>
                              <a:schemeClr val="bg1"/>
                            </a:solidFill>
                            <a:latin typeface="Symbol" panose="05050102010706020507" pitchFamily="18" charset="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</a:rPr>
                            <a:t>beam energy [GeV]</a:t>
                          </a:r>
                          <a:endParaRPr lang="en-GB" sz="2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1518" t="-6087" r="-269196" b="-24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5199" t="-6087" r="-84404" b="-24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7353" t="-6087" r="-1471" b="-24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4299694"/>
                      </a:ext>
                    </a:extLst>
                  </a:tr>
                  <a:tr h="399733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LEP2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3.1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104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1518" t="-184848" r="-269196" b="-3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39.5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22</a:t>
                          </a:r>
                          <a:endParaRPr lang="en-GB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40283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FCC-ee-Z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45.6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1518" t="-289231" r="-269196" b="-2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~46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0.7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8149094"/>
                      </a:ext>
                    </a:extLst>
                  </a:tr>
                  <a:tr h="399733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FCC-ee-H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120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1518" t="-389231" r="-269196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~20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0.66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2595025"/>
                      </a:ext>
                    </a:extLst>
                  </a:tr>
                  <a:tr h="399733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FCC-ee-t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182.5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1518" t="-481818" r="-269196" b="-2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~20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1.5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09108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A17D2A7-6E75-ADCA-3071-1B48F85852EF}"/>
              </a:ext>
            </a:extLst>
          </p:cNvPr>
          <p:cNvSpPr txBox="1"/>
          <p:nvPr/>
        </p:nvSpPr>
        <p:spPr>
          <a:xfrm>
            <a:off x="1036614" y="5160230"/>
            <a:ext cx="10195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can either use 90 degree FODO optics and half the cell length going to Higgs or higher energy,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 we can change the phase advance per cell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EE555-ECF6-AFBA-A2CF-0A3DB8B92239}"/>
              </a:ext>
            </a:extLst>
          </p:cNvPr>
          <p:cNvSpPr txBox="1"/>
          <p:nvPr/>
        </p:nvSpPr>
        <p:spPr>
          <a:xfrm>
            <a:off x="389335" y="281998"/>
            <a:ext cx="105834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ring equilibrium emittance</a:t>
            </a:r>
          </a:p>
        </p:txBody>
      </p:sp>
    </p:spTree>
    <p:extLst>
      <p:ext uri="{BB962C8B-B14F-4D97-AF65-F5344CB8AC3E}">
        <p14:creationId xmlns:p14="http://schemas.microsoft.com/office/powerpoint/2010/main" val="2044618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987088" cy="800100"/>
          </a:xfrm>
        </p:spPr>
        <p:txBody>
          <a:bodyPr>
            <a:normAutofit/>
          </a:bodyPr>
          <a:lstStyle/>
          <a:p>
            <a:r>
              <a:rPr lang="en-GB" sz="4000" dirty="0"/>
              <a:t>FCC-ee also needs a small vertical emittance ~1 pm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7" y="836712"/>
            <a:ext cx="9144000" cy="5591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1" y="6457890"/>
            <a:ext cx="212590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Y. Papaphilippou</a:t>
            </a:r>
          </a:p>
        </p:txBody>
      </p:sp>
      <p:sp>
        <p:nvSpPr>
          <p:cNvPr id="3" name="TextBox 2"/>
          <p:cNvSpPr txBox="1"/>
          <p:nvPr/>
        </p:nvSpPr>
        <p:spPr>
          <a:xfrm rot="19994823">
            <a:off x="2901778" y="1805098"/>
            <a:ext cx="4485523" cy="76944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4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good company</a:t>
            </a:r>
            <a:endParaRPr kumimoji="0" lang="fr-FR" sz="4400" b="0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EB8CA-978D-8E86-E767-3B9A873579E9}"/>
              </a:ext>
            </a:extLst>
          </p:cNvPr>
          <p:cNvSpPr txBox="1"/>
          <p:nvPr/>
        </p:nvSpPr>
        <p:spPr>
          <a:xfrm>
            <a:off x="7863336" y="6427976"/>
            <a:ext cx="407515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FCC-ee numbers slightly outdated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362785" y="980729"/>
            <a:ext cx="6547908" cy="528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4807" r="4966" b="6690"/>
          <a:stretch/>
        </p:blipFill>
        <p:spPr>
          <a:xfrm>
            <a:off x="7929471" y="3092190"/>
            <a:ext cx="4135272" cy="36439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545895" y="3474781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79295" y="5151181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79295" y="3485017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10671" y="4576839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672671" y="4291943"/>
            <a:ext cx="533400" cy="1062251"/>
            <a:chOff x="7599528" y="3347000"/>
            <a:chExt cx="533400" cy="1062251"/>
          </a:xfrm>
        </p:grpSpPr>
        <p:sp>
          <p:nvSpPr>
            <p:cNvPr id="13" name="Oval 12"/>
            <p:cNvSpPr/>
            <p:nvPr/>
          </p:nvSpPr>
          <p:spPr>
            <a:xfrm>
              <a:off x="7599528" y="3875851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599528" y="3347000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1368707" y="4820792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8733267">
            <a:off x="1814775" y="3644803"/>
            <a:ext cx="578407" cy="517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Down Arrow 16"/>
          <p:cNvSpPr/>
          <p:nvPr/>
        </p:nvSpPr>
        <p:spPr>
          <a:xfrm rot="19833882">
            <a:off x="2540286" y="3205295"/>
            <a:ext cx="552047" cy="349280"/>
          </a:xfrm>
          <a:prstGeom prst="downArrow">
            <a:avLst>
              <a:gd name="adj1" fmla="val 3055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 rot="18929389">
            <a:off x="2779021" y="2219243"/>
            <a:ext cx="465771" cy="48499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 rot="19442844">
            <a:off x="5020490" y="1160909"/>
            <a:ext cx="45374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own Arrow 19"/>
          <p:cNvSpPr/>
          <p:nvPr/>
        </p:nvSpPr>
        <p:spPr>
          <a:xfrm rot="19768801">
            <a:off x="3319645" y="1998533"/>
            <a:ext cx="415585" cy="30846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5630" y="1263191"/>
            <a:ext cx="3117039" cy="954107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 Model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 and forces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6813" y="6098249"/>
            <a:ext cx="4652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powerful instruments for discovery and precision measurement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765A43-0076-4071-824A-12B62AEDDB98}"/>
              </a:ext>
            </a:extLst>
          </p:cNvPr>
          <p:cNvSpPr txBox="1"/>
          <p:nvPr/>
        </p:nvSpPr>
        <p:spPr>
          <a:xfrm>
            <a:off x="10777299" y="1091107"/>
            <a:ext cx="125842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Ballarino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A1E90-8262-AC08-A696-F3D45AD3E51E}"/>
              </a:ext>
            </a:extLst>
          </p:cNvPr>
          <p:cNvSpPr txBox="1"/>
          <p:nvPr/>
        </p:nvSpPr>
        <p:spPr>
          <a:xfrm>
            <a:off x="1195543" y="11225"/>
            <a:ext cx="1070656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colliders and discoveries</a:t>
            </a:r>
          </a:p>
        </p:txBody>
      </p:sp>
    </p:spTree>
    <p:extLst>
      <p:ext uri="{BB962C8B-B14F-4D97-AF65-F5344CB8AC3E}">
        <p14:creationId xmlns:p14="http://schemas.microsoft.com/office/powerpoint/2010/main" val="17851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7648" y="3116924"/>
            <a:ext cx="6647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synchrotron radiation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679881"/>
            <a:ext cx="6957822" cy="259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26822" y="1102265"/>
            <a:ext cx="1415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 FODO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cell length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(LEP: 79 m)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3051254"/>
            <a:ext cx="7653681" cy="315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51560" y="3201312"/>
            <a:ext cx="25172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Comparison: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8 RF w/o tapering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2 RF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tapered dipoles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	</a:t>
            </a:r>
          </a:p>
        </p:txBody>
      </p:sp>
      <p:sp>
        <p:nvSpPr>
          <p:cNvPr id="9" name="Rectangle 8"/>
          <p:cNvSpPr/>
          <p:nvPr/>
        </p:nvSpPr>
        <p:spPr>
          <a:xfrm>
            <a:off x="1622250" y="4806675"/>
            <a:ext cx="248278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Sandra Aumon, Bastian Härer, Andreas Doblhamer, Bernhard Holzer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08642" y="3336484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175 GeV </a:t>
            </a:r>
          </a:p>
        </p:txBody>
      </p:sp>
      <p:sp>
        <p:nvSpPr>
          <p:cNvPr id="11" name="TextBox 10"/>
          <p:cNvSpPr txBox="1"/>
          <p:nvPr/>
        </p:nvSpPr>
        <p:spPr>
          <a:xfrm rot="20988770">
            <a:off x="55412" y="4602819"/>
            <a:ext cx="7817762" cy="1323439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double ring and magnet tapering  remove energy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sawtooth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due to SR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86731-9D2F-4634-D7DC-90E18BA241E6}"/>
              </a:ext>
            </a:extLst>
          </p:cNvPr>
          <p:cNvSpPr txBox="1"/>
          <p:nvPr/>
        </p:nvSpPr>
        <p:spPr>
          <a:xfrm>
            <a:off x="1622250" y="47655"/>
            <a:ext cx="9326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 optics &amp; sawtooth tapering</a:t>
            </a:r>
          </a:p>
        </p:txBody>
      </p:sp>
    </p:spTree>
    <p:extLst>
      <p:ext uri="{BB962C8B-B14F-4D97-AF65-F5344CB8AC3E}">
        <p14:creationId xmlns:p14="http://schemas.microsoft.com/office/powerpoint/2010/main" val="263831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10E889-E57C-96C2-34A6-8735410D1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904006"/>
            <a:ext cx="11633371" cy="50499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54F7D6-DEE0-7195-A336-FB8ECBA88604}"/>
              </a:ext>
            </a:extLst>
          </p:cNvPr>
          <p:cNvSpPr txBox="1">
            <a:spLocks/>
          </p:cNvSpPr>
          <p:nvPr/>
        </p:nvSpPr>
        <p:spPr>
          <a:xfrm>
            <a:off x="454126" y="141208"/>
            <a:ext cx="4370294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arc half cell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95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35" name="Oval 27"/>
          <p:cNvSpPr>
            <a:spLocks noChangeArrowheads="1"/>
          </p:cNvSpPr>
          <p:nvPr/>
        </p:nvSpPr>
        <p:spPr bwMode="auto">
          <a:xfrm>
            <a:off x="2514600" y="1143000"/>
            <a:ext cx="1066800" cy="5410200"/>
          </a:xfrm>
          <a:prstGeom prst="ellipse">
            <a:avLst/>
          </a:prstGeom>
          <a:noFill/>
          <a:ln w="349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12" name="Freeform 4"/>
          <p:cNvSpPr>
            <a:spLocks/>
          </p:cNvSpPr>
          <p:nvPr/>
        </p:nvSpPr>
        <p:spPr bwMode="auto">
          <a:xfrm>
            <a:off x="3124200" y="1828800"/>
            <a:ext cx="2895600" cy="1638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2" y="864"/>
              </a:cxn>
              <a:cxn ang="0">
                <a:pos x="1824" y="1008"/>
              </a:cxn>
            </a:cxnLst>
            <a:rect l="0" t="0" r="r" b="b"/>
            <a:pathLst>
              <a:path w="1824" h="1032">
                <a:moveTo>
                  <a:pt x="0" y="0"/>
                </a:moveTo>
                <a:cubicBezTo>
                  <a:pt x="544" y="348"/>
                  <a:pt x="1088" y="696"/>
                  <a:pt x="1392" y="864"/>
                </a:cubicBezTo>
                <a:cubicBezTo>
                  <a:pt x="1696" y="1032"/>
                  <a:pt x="1752" y="984"/>
                  <a:pt x="1824" y="1008"/>
                </a:cubicBezTo>
              </a:path>
            </a:pathLst>
          </a:custGeom>
          <a:noFill/>
          <a:ln w="3492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13" name="Freeform 5"/>
          <p:cNvSpPr>
            <a:spLocks/>
          </p:cNvSpPr>
          <p:nvPr/>
        </p:nvSpPr>
        <p:spPr bwMode="auto">
          <a:xfrm flipH="1">
            <a:off x="6019800" y="1828800"/>
            <a:ext cx="2895600" cy="1638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2" y="864"/>
              </a:cxn>
              <a:cxn ang="0">
                <a:pos x="1824" y="1008"/>
              </a:cxn>
            </a:cxnLst>
            <a:rect l="0" t="0" r="r" b="b"/>
            <a:pathLst>
              <a:path w="1824" h="1032">
                <a:moveTo>
                  <a:pt x="0" y="0"/>
                </a:moveTo>
                <a:cubicBezTo>
                  <a:pt x="544" y="348"/>
                  <a:pt x="1088" y="696"/>
                  <a:pt x="1392" y="864"/>
                </a:cubicBezTo>
                <a:cubicBezTo>
                  <a:pt x="1696" y="1032"/>
                  <a:pt x="1752" y="984"/>
                  <a:pt x="1824" y="1008"/>
                </a:cubicBezTo>
              </a:path>
            </a:pathLst>
          </a:custGeom>
          <a:noFill/>
          <a:ln w="3492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14" name="Freeform 6"/>
          <p:cNvSpPr>
            <a:spLocks/>
          </p:cNvSpPr>
          <p:nvPr/>
        </p:nvSpPr>
        <p:spPr bwMode="auto">
          <a:xfrm flipV="1">
            <a:off x="3200400" y="4267200"/>
            <a:ext cx="2895600" cy="1638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2" y="864"/>
              </a:cxn>
              <a:cxn ang="0">
                <a:pos x="1824" y="1008"/>
              </a:cxn>
            </a:cxnLst>
            <a:rect l="0" t="0" r="r" b="b"/>
            <a:pathLst>
              <a:path w="1824" h="1032">
                <a:moveTo>
                  <a:pt x="0" y="0"/>
                </a:moveTo>
                <a:cubicBezTo>
                  <a:pt x="544" y="348"/>
                  <a:pt x="1088" y="696"/>
                  <a:pt x="1392" y="864"/>
                </a:cubicBezTo>
                <a:cubicBezTo>
                  <a:pt x="1696" y="1032"/>
                  <a:pt x="1752" y="984"/>
                  <a:pt x="1824" y="1008"/>
                </a:cubicBezTo>
              </a:path>
            </a:pathLst>
          </a:custGeom>
          <a:noFill/>
          <a:ln w="3492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15" name="Freeform 7"/>
          <p:cNvSpPr>
            <a:spLocks/>
          </p:cNvSpPr>
          <p:nvPr/>
        </p:nvSpPr>
        <p:spPr bwMode="auto">
          <a:xfrm flipH="1" flipV="1">
            <a:off x="6096000" y="4267200"/>
            <a:ext cx="2895600" cy="1638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2" y="864"/>
              </a:cxn>
              <a:cxn ang="0">
                <a:pos x="1824" y="1008"/>
              </a:cxn>
            </a:cxnLst>
            <a:rect l="0" t="0" r="r" b="b"/>
            <a:pathLst>
              <a:path w="1824" h="1032">
                <a:moveTo>
                  <a:pt x="0" y="0"/>
                </a:moveTo>
                <a:cubicBezTo>
                  <a:pt x="544" y="348"/>
                  <a:pt x="1088" y="696"/>
                  <a:pt x="1392" y="864"/>
                </a:cubicBezTo>
                <a:cubicBezTo>
                  <a:pt x="1696" y="1032"/>
                  <a:pt x="1752" y="984"/>
                  <a:pt x="1824" y="1008"/>
                </a:cubicBezTo>
              </a:path>
            </a:pathLst>
          </a:custGeom>
          <a:noFill/>
          <a:ln w="3492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16" name="Line 8"/>
          <p:cNvSpPr>
            <a:spLocks noChangeShapeType="1"/>
          </p:cNvSpPr>
          <p:nvPr/>
        </p:nvSpPr>
        <p:spPr bwMode="auto">
          <a:xfrm flipV="1">
            <a:off x="6096000" y="3429000"/>
            <a:ext cx="0" cy="4572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17" name="Line 9"/>
          <p:cNvSpPr>
            <a:spLocks noChangeShapeType="1"/>
          </p:cNvSpPr>
          <p:nvPr/>
        </p:nvSpPr>
        <p:spPr bwMode="auto">
          <a:xfrm flipV="1">
            <a:off x="8915400" y="1828800"/>
            <a:ext cx="0" cy="19812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18" name="Line 10"/>
          <p:cNvSpPr>
            <a:spLocks noChangeShapeType="1"/>
          </p:cNvSpPr>
          <p:nvPr/>
        </p:nvSpPr>
        <p:spPr bwMode="auto">
          <a:xfrm>
            <a:off x="6172200" y="3886200"/>
            <a:ext cx="2743200" cy="0"/>
          </a:xfrm>
          <a:prstGeom prst="line">
            <a:avLst/>
          </a:prstGeom>
          <a:noFill/>
          <a:ln w="34925">
            <a:solidFill>
              <a:srgbClr val="339966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19" name="Text Box 11"/>
          <p:cNvSpPr txBox="1">
            <a:spLocks noChangeArrowheads="1"/>
          </p:cNvSpPr>
          <p:nvPr/>
        </p:nvSpPr>
        <p:spPr bwMode="auto">
          <a:xfrm>
            <a:off x="7467601" y="3355975"/>
            <a:ext cx="296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887820" name="Text Box 12"/>
          <p:cNvSpPr txBox="1">
            <a:spLocks noChangeArrowheads="1"/>
          </p:cNvSpPr>
          <p:nvPr/>
        </p:nvSpPr>
        <p:spPr bwMode="auto">
          <a:xfrm>
            <a:off x="651268" y="4822279"/>
            <a:ext cx="608557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limits on collider spot size</a:t>
            </a:r>
          </a:p>
        </p:txBody>
      </p:sp>
      <p:sp>
        <p:nvSpPr>
          <p:cNvPr id="887822" name="Rectangle 14"/>
          <p:cNvSpPr>
            <a:spLocks noChangeArrowheads="1"/>
          </p:cNvSpPr>
          <p:nvPr/>
        </p:nvSpPr>
        <p:spPr bwMode="auto">
          <a:xfrm>
            <a:off x="1524001" y="31062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87821" name="Object 13"/>
          <p:cNvGraphicFramePr>
            <a:graphicFrameLocks noChangeAspect="1"/>
          </p:cNvGraphicFramePr>
          <p:nvPr/>
        </p:nvGraphicFramePr>
        <p:xfrm>
          <a:off x="5181600" y="3429000"/>
          <a:ext cx="8382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88782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429000"/>
                        <a:ext cx="8382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7824" name="Rectangle 16"/>
          <p:cNvSpPr>
            <a:spLocks noChangeArrowheads="1"/>
          </p:cNvSpPr>
          <p:nvPr/>
        </p:nvSpPr>
        <p:spPr bwMode="auto">
          <a:xfrm>
            <a:off x="1524001" y="31062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87823" name="Object 15"/>
          <p:cNvGraphicFramePr>
            <a:graphicFrameLocks noChangeAspect="1"/>
          </p:cNvGraphicFramePr>
          <p:nvPr/>
        </p:nvGraphicFramePr>
        <p:xfrm>
          <a:off x="9017000" y="2438400"/>
          <a:ext cx="13208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47640" imgH="279360" progId="Equation.3">
                  <p:embed/>
                </p:oleObj>
              </mc:Choice>
              <mc:Fallback>
                <p:oleObj name="Equation" r:id="rId5" imgW="647640" imgH="279360" progId="Equation.3">
                  <p:embed/>
                  <p:pic>
                    <p:nvPicPr>
                      <p:cNvPr id="88782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7000" y="2438400"/>
                        <a:ext cx="1320800" cy="560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7825" name="Text Box 17"/>
          <p:cNvSpPr txBox="1">
            <a:spLocks noChangeArrowheads="1"/>
          </p:cNvSpPr>
          <p:nvPr/>
        </p:nvSpPr>
        <p:spPr bwMode="auto">
          <a:xfrm>
            <a:off x="4419600" y="1149351"/>
            <a:ext cx="33099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 decrease the beam size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at the collision point we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can reduce either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* or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</a:p>
        </p:txBody>
      </p:sp>
      <p:sp>
        <p:nvSpPr>
          <p:cNvPr id="887826" name="Line 18"/>
          <p:cNvSpPr>
            <a:spLocks noChangeShapeType="1"/>
          </p:cNvSpPr>
          <p:nvPr/>
        </p:nvSpPr>
        <p:spPr bwMode="auto">
          <a:xfrm>
            <a:off x="6096000" y="3124200"/>
            <a:ext cx="685800" cy="0"/>
          </a:xfrm>
          <a:prstGeom prst="line">
            <a:avLst/>
          </a:prstGeom>
          <a:noFill/>
          <a:ln w="34925">
            <a:solidFill>
              <a:srgbClr val="3333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28" name="Text Box 20"/>
          <p:cNvSpPr txBox="1">
            <a:spLocks noChangeArrowheads="1"/>
          </p:cNvSpPr>
          <p:nvPr/>
        </p:nvSpPr>
        <p:spPr bwMode="auto">
          <a:xfrm>
            <a:off x="6080125" y="2549525"/>
            <a:ext cx="80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s~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887829" name="Oval 21"/>
          <p:cNvSpPr>
            <a:spLocks noChangeArrowheads="1"/>
          </p:cNvSpPr>
          <p:nvPr/>
        </p:nvSpPr>
        <p:spPr bwMode="auto">
          <a:xfrm>
            <a:off x="8229600" y="4114800"/>
            <a:ext cx="1828800" cy="4572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30" name="Line 22"/>
          <p:cNvSpPr>
            <a:spLocks noChangeShapeType="1"/>
          </p:cNvSpPr>
          <p:nvPr/>
        </p:nvSpPr>
        <p:spPr bwMode="auto">
          <a:xfrm flipH="1">
            <a:off x="7467600" y="4343400"/>
            <a:ext cx="685800" cy="0"/>
          </a:xfrm>
          <a:prstGeom prst="line">
            <a:avLst/>
          </a:prstGeom>
          <a:noFill/>
          <a:ln w="34925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31" name="Text Box 23"/>
          <p:cNvSpPr txBox="1">
            <a:spLocks noChangeArrowheads="1"/>
          </p:cNvSpPr>
          <p:nvPr/>
        </p:nvSpPr>
        <p:spPr bwMode="auto">
          <a:xfrm>
            <a:off x="8839201" y="4575176"/>
            <a:ext cx="9589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bunch</a:t>
            </a:r>
          </a:p>
        </p:txBody>
      </p:sp>
      <p:sp>
        <p:nvSpPr>
          <p:cNvPr id="887832" name="Line 24"/>
          <p:cNvSpPr>
            <a:spLocks noChangeShapeType="1"/>
          </p:cNvSpPr>
          <p:nvPr/>
        </p:nvSpPr>
        <p:spPr bwMode="auto">
          <a:xfrm>
            <a:off x="9067800" y="4343400"/>
            <a:ext cx="457200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33" name="Text Box 25"/>
          <p:cNvSpPr txBox="1">
            <a:spLocks noChangeArrowheads="1"/>
          </p:cNvSpPr>
          <p:nvPr/>
        </p:nvSpPr>
        <p:spPr bwMode="auto">
          <a:xfrm>
            <a:off x="9372601" y="3962400"/>
            <a:ext cx="4956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800" b="1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</a:p>
        </p:txBody>
      </p:sp>
      <p:sp>
        <p:nvSpPr>
          <p:cNvPr id="887834" name="Text Box 26"/>
          <p:cNvSpPr txBox="1">
            <a:spLocks noChangeArrowheads="1"/>
          </p:cNvSpPr>
          <p:nvPr/>
        </p:nvSpPr>
        <p:spPr bwMode="auto">
          <a:xfrm>
            <a:off x="2574926" y="2020889"/>
            <a:ext cx="13338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envelope</a:t>
            </a:r>
          </a:p>
        </p:txBody>
      </p:sp>
      <p:sp>
        <p:nvSpPr>
          <p:cNvPr id="887836" name="Oval 28"/>
          <p:cNvSpPr>
            <a:spLocks noChangeArrowheads="1"/>
          </p:cNvSpPr>
          <p:nvPr/>
        </p:nvSpPr>
        <p:spPr bwMode="auto">
          <a:xfrm>
            <a:off x="8458200" y="1066800"/>
            <a:ext cx="1066800" cy="5410200"/>
          </a:xfrm>
          <a:prstGeom prst="ellipse">
            <a:avLst/>
          </a:prstGeom>
          <a:noFill/>
          <a:ln w="349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7837" name="Text Box 29"/>
          <p:cNvSpPr txBox="1">
            <a:spLocks noChangeArrowheads="1"/>
          </p:cNvSpPr>
          <p:nvPr/>
        </p:nvSpPr>
        <p:spPr bwMode="auto">
          <a:xfrm>
            <a:off x="1524001" y="914401"/>
            <a:ext cx="13594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low-beta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quadru-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pole</a:t>
            </a:r>
          </a:p>
        </p:txBody>
      </p:sp>
      <p:sp>
        <p:nvSpPr>
          <p:cNvPr id="887838" name="Text Box 30"/>
          <p:cNvSpPr txBox="1">
            <a:spLocks noChangeArrowheads="1"/>
          </p:cNvSpPr>
          <p:nvPr/>
        </p:nvSpPr>
        <p:spPr bwMode="auto">
          <a:xfrm>
            <a:off x="3657600" y="5546726"/>
            <a:ext cx="58432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must remain larger than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z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(‘hourglass effect’)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quadrupole aperture must be respected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87840" name="Rectangle 32"/>
          <p:cNvSpPr>
            <a:spLocks noChangeArrowheads="1"/>
          </p:cNvSpPr>
          <p:nvPr/>
        </p:nvSpPr>
        <p:spPr bwMode="auto">
          <a:xfrm>
            <a:off x="3429000" y="6461126"/>
            <a:ext cx="5862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reducing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decreases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at IP and at quadrupole!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82001" y="228600"/>
            <a:ext cx="21226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limits from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beam-beam effects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from SR in final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quadrupoles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(“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Oide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effect”)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1F0BC-5B4F-17CC-B1CA-DF0CD0C12B26}"/>
              </a:ext>
            </a:extLst>
          </p:cNvPr>
          <p:cNvSpPr txBox="1">
            <a:spLocks/>
          </p:cNvSpPr>
          <p:nvPr/>
        </p:nvSpPr>
        <p:spPr>
          <a:xfrm>
            <a:off x="152399" y="-1778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2.2 final focus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7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8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8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8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8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8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87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8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8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8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8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8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8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8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8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8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8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8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8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8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88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87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8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88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7835" grpId="0" animBg="1"/>
      <p:bldP spid="887812" grpId="0" animBg="1"/>
      <p:bldP spid="887813" grpId="0" animBg="1"/>
      <p:bldP spid="887814" grpId="0" animBg="1"/>
      <p:bldP spid="887815" grpId="0" animBg="1"/>
      <p:bldP spid="887816" grpId="0" animBg="1"/>
      <p:bldP spid="887817" grpId="0" animBg="1"/>
      <p:bldP spid="887818" grpId="0" animBg="1"/>
      <p:bldP spid="887819" grpId="0"/>
      <p:bldP spid="887825" grpId="0"/>
      <p:bldP spid="887826" grpId="0" animBg="1"/>
      <p:bldP spid="887828" grpId="0"/>
      <p:bldP spid="887829" grpId="0" animBg="1"/>
      <p:bldP spid="887830" grpId="0" animBg="1"/>
      <p:bldP spid="887831" grpId="0"/>
      <p:bldP spid="887832" grpId="0" animBg="1"/>
      <p:bldP spid="887833" grpId="0"/>
      <p:bldP spid="887834" grpId="0"/>
      <p:bldP spid="887836" grpId="0" animBg="1"/>
      <p:bldP spid="887837" grpId="0"/>
      <p:bldP spid="887838" grpId="0"/>
      <p:bldP spid="887840" grpId="0"/>
      <p:bldP spid="2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7106F3-C4D0-1CA1-E07D-66F3C9E8ECBF}"/>
              </a:ext>
            </a:extLst>
          </p:cNvPr>
          <p:cNvSpPr txBox="1"/>
          <p:nvPr/>
        </p:nvSpPr>
        <p:spPr>
          <a:xfrm>
            <a:off x="249360" y="879079"/>
            <a:ext cx="347322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topics: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 IR magnet system &amp;Cryostat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3D 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 mock-up / INFN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C25BCD-5794-01B5-E405-C151ED8D3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6" y="3319758"/>
            <a:ext cx="6056403" cy="3149564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1D08CD39-4EA3-CCE0-DE24-A89602626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8" t="9383" r="25337" b="30890"/>
          <a:stretch/>
        </p:blipFill>
        <p:spPr bwMode="auto">
          <a:xfrm>
            <a:off x="9696866" y="784603"/>
            <a:ext cx="2418786" cy="337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743923-F5D6-0FDF-1C78-050767F2D395}"/>
              </a:ext>
            </a:extLst>
          </p:cNvPr>
          <p:cNvSpPr txBox="1"/>
          <p:nvPr/>
        </p:nvSpPr>
        <p:spPr>
          <a:xfrm>
            <a:off x="9846934" y="771525"/>
            <a:ext cx="2208014" cy="923330"/>
          </a:xfrm>
          <a:prstGeom prst="rect">
            <a:avLst/>
          </a:prstGeom>
          <a:solidFill>
            <a:srgbClr val="70AD47">
              <a:lumMod val="50000"/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Q1 prototype 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ested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cold in SM18 (CERN), October ‘23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C709C-E1F1-68CC-2113-CA08AE91593B}"/>
              </a:ext>
            </a:extLst>
          </p:cNvPr>
          <p:cNvSpPr txBox="1"/>
          <p:nvPr/>
        </p:nvSpPr>
        <p:spPr>
          <a:xfrm>
            <a:off x="10223972" y="3802956"/>
            <a:ext cx="1872629" cy="369332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Koratzinos, PSI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00A0E-8169-ED7A-9EA1-55650CEC687C}"/>
              </a:ext>
            </a:extLst>
          </p:cNvPr>
          <p:cNvSpPr txBox="1"/>
          <p:nvPr/>
        </p:nvSpPr>
        <p:spPr>
          <a:xfrm>
            <a:off x="47192" y="6483645"/>
            <a:ext cx="2568332" cy="369332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Boscolo, F. Palla, INFN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56758-5ADA-8BAF-FF4F-83FA7C33F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634" y="4172288"/>
            <a:ext cx="5879191" cy="2652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809167-4F7A-6F15-8E54-8AFD4475A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206" y="1068840"/>
            <a:ext cx="5764956" cy="20660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E7CA58-9F67-A9F2-761E-FAA82D24E290}"/>
              </a:ext>
            </a:extLst>
          </p:cNvPr>
          <p:cNvSpPr txBox="1"/>
          <p:nvPr/>
        </p:nvSpPr>
        <p:spPr>
          <a:xfrm>
            <a:off x="6240634" y="3248958"/>
            <a:ext cx="3395528" cy="923330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Seeman, A. Novokhatski, SLAC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Parker,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Vikas Teotia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BNL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Tavares, CERN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F44C27-3666-6994-9184-92C44CBFF7B8}"/>
              </a:ext>
            </a:extLst>
          </p:cNvPr>
          <p:cNvSpPr txBox="1"/>
          <p:nvPr/>
        </p:nvSpPr>
        <p:spPr>
          <a:xfrm>
            <a:off x="2615524" y="156870"/>
            <a:ext cx="8990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Machine-Detector Interface</a:t>
            </a:r>
          </a:p>
        </p:txBody>
      </p:sp>
    </p:spTree>
    <p:extLst>
      <p:ext uri="{BB962C8B-B14F-4D97-AF65-F5344CB8AC3E}">
        <p14:creationId xmlns:p14="http://schemas.microsoft.com/office/powerpoint/2010/main" val="26247909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66" y="1378378"/>
            <a:ext cx="8594155" cy="4288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71463"/>
            <a:ext cx="8229600" cy="1143001"/>
          </a:xfrm>
        </p:spPr>
        <p:txBody>
          <a:bodyPr/>
          <a:lstStyle/>
          <a:p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/>
              <a:t>y</a:t>
            </a:r>
            <a:r>
              <a:rPr lang="en-US" dirty="0"/>
              <a:t>* evolution over 40 years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86665" y="881000"/>
            <a:ext cx="8679530" cy="4666466"/>
            <a:chOff x="586445" y="881000"/>
            <a:chExt cx="8679530" cy="4666466"/>
          </a:xfrm>
        </p:grpSpPr>
        <p:sp>
          <p:nvSpPr>
            <p:cNvPr id="7" name="TextBox 6"/>
            <p:cNvSpPr txBox="1"/>
            <p:nvPr/>
          </p:nvSpPr>
          <p:spPr>
            <a:xfrm>
              <a:off x="7962002" y="903367"/>
              <a:ext cx="9090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year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445" y="881000"/>
              <a:ext cx="13388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b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 [m]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76312" y="5085801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SuperKEKB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09917" y="4406943"/>
              <a:ext cx="10560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FCC-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ee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862984" y="4186565"/>
              <a:ext cx="228600" cy="18466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95608" y="2629909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0904" y="2094495"/>
            <a:ext cx="7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7367" y="2445243"/>
            <a:ext cx="153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PEP, BEPC, LEP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3662" y="3347398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CESR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78479" y="2846461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DORIS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2833" y="2682210"/>
            <a:ext cx="96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TRISTAN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5908" y="3532064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DAFNE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0992" y="2986616"/>
            <a:ext cx="14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CESR-c, PEP-II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31852" y="3891412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KEKB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60000" y="2999241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BEPC-II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8328" y="4197100"/>
            <a:ext cx="665567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3784C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mm</a:t>
            </a:r>
            <a:endParaRPr kumimoji="0" lang="en-GB" sz="1600" b="1" i="1" u="none" strike="noStrike" kern="0" cap="none" spc="0" normalizeH="0" baseline="0" noProof="0" dirty="0">
              <a:ln>
                <a:noFill/>
              </a:ln>
              <a:solidFill>
                <a:srgbClr val="3784C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26656" y="4759971"/>
            <a:ext cx="665567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mm</a:t>
            </a:r>
            <a:endParaRPr kumimoji="0" lang="en-GB" sz="1600" b="1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39441" y="5551046"/>
            <a:ext cx="82426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0.3 mm</a:t>
            </a:r>
            <a:endParaRPr kumimoji="0" lang="en-GB" sz="1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6150" y="5889601"/>
            <a:ext cx="7130478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entering a new regime for ring colliders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SuperKEKB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will pave the way towards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*≤2 mm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032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C39EE-76C5-5319-98B1-7271E439999A}"/>
              </a:ext>
            </a:extLst>
          </p:cNvPr>
          <p:cNvSpPr txBox="1">
            <a:spLocks/>
          </p:cNvSpPr>
          <p:nvPr/>
        </p:nvSpPr>
        <p:spPr>
          <a:xfrm>
            <a:off x="1981200" y="476250"/>
            <a:ext cx="8229600" cy="762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final focus chromaticity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738D3C9-3AFD-9539-472F-D32256EB38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0034" y="140426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215640" progId="Equation.3">
                  <p:embed/>
                </p:oleObj>
              </mc:Choice>
              <mc:Fallback>
                <p:oleObj name="Equation" r:id="rId2" imgW="114120" imgH="215640" progId="Equation.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738D3C9-3AFD-9539-472F-D32256EB38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0034" y="140426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DFEEBE4-4BCA-A43E-8BFA-47E4D946C6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0034" y="140426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DFEEBE4-4BCA-A43E-8BFA-47E4D946C6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0034" y="140426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B7169FC-A52E-C517-74F6-5E76610881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0034" y="140426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B7169FC-A52E-C517-74F6-5E76610881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0034" y="140426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FBE0648-923F-2DDD-6958-C9B79E7C6602}"/>
              </a:ext>
            </a:extLst>
          </p:cNvPr>
          <p:cNvSpPr txBox="1"/>
          <p:nvPr/>
        </p:nvSpPr>
        <p:spPr>
          <a:xfrm>
            <a:off x="4457294" y="4273408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spot size increase due to (uncorrected) chromaticity,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E9E1E752-EE08-2970-DB25-4D2E4940C0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27684" y="4560962"/>
          <a:ext cx="1752600" cy="1637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80" imgH="812520" progId="Equation.3">
                  <p:embed/>
                </p:oleObj>
              </mc:Choice>
              <mc:Fallback>
                <p:oleObj name="Equation" r:id="rId6" imgW="863280" imgH="812520" progId="Equation.3">
                  <p:embed/>
                  <p:pic>
                    <p:nvPicPr>
                      <p:cNvPr id="7" name="Object 7">
                        <a:extLst>
                          <a:ext uri="{FF2B5EF4-FFF2-40B4-BE49-F238E27FC236}">
                            <a16:creationId xmlns:a16="http://schemas.microsoft.com/office/drawing/2014/main" id="{E9E1E752-EE08-2970-DB25-4D2E4940C0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7684" y="4560962"/>
                        <a:ext cx="1752600" cy="16370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1DE78C69-6403-D6D7-0244-29B18FC35B36}"/>
              </a:ext>
            </a:extLst>
          </p:cNvPr>
          <p:cNvSpPr/>
          <p:nvPr/>
        </p:nvSpPr>
        <p:spPr>
          <a:xfrm>
            <a:off x="5008984" y="1588418"/>
            <a:ext cx="609600" cy="2438400"/>
          </a:xfrm>
          <a:prstGeom prst="ellipse">
            <a:avLst/>
          </a:prstGeom>
          <a:noFill/>
          <a:ln w="38100" cap="flat" cmpd="sng" algn="ctr">
            <a:solidFill>
              <a:srgbClr val="0C377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D28D5C-5C53-B2AE-1886-103856A45916}"/>
              </a:ext>
            </a:extLst>
          </p:cNvPr>
          <p:cNvCxnSpPr/>
          <p:nvPr/>
        </p:nvCxnSpPr>
        <p:spPr>
          <a:xfrm>
            <a:off x="2494384" y="1969418"/>
            <a:ext cx="2819400" cy="1588"/>
          </a:xfrm>
          <a:prstGeom prst="line">
            <a:avLst/>
          </a:prstGeom>
          <a:noFill/>
          <a:ln w="4762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BFE232-1F3E-DBF2-7A02-568D022D9120}"/>
              </a:ext>
            </a:extLst>
          </p:cNvPr>
          <p:cNvCxnSpPr/>
          <p:nvPr/>
        </p:nvCxnSpPr>
        <p:spPr>
          <a:xfrm>
            <a:off x="5313784" y="1969418"/>
            <a:ext cx="3810000" cy="1143000"/>
          </a:xfrm>
          <a:prstGeom prst="line">
            <a:avLst/>
          </a:prstGeom>
          <a:noFill/>
          <a:ln w="4762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BAD901-EE1E-0A51-44FE-02B68B295601}"/>
              </a:ext>
            </a:extLst>
          </p:cNvPr>
          <p:cNvCxnSpPr/>
          <p:nvPr/>
        </p:nvCxnSpPr>
        <p:spPr>
          <a:xfrm>
            <a:off x="2494384" y="2198018"/>
            <a:ext cx="2819400" cy="1588"/>
          </a:xfrm>
          <a:prstGeom prst="line">
            <a:avLst/>
          </a:prstGeom>
          <a:noFill/>
          <a:ln w="4762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376A7C-5025-36DA-7C00-FCF86C94E2F2}"/>
              </a:ext>
            </a:extLst>
          </p:cNvPr>
          <p:cNvCxnSpPr/>
          <p:nvPr/>
        </p:nvCxnSpPr>
        <p:spPr>
          <a:xfrm>
            <a:off x="5313784" y="2198018"/>
            <a:ext cx="3886200" cy="838200"/>
          </a:xfrm>
          <a:prstGeom prst="line">
            <a:avLst/>
          </a:prstGeom>
          <a:noFill/>
          <a:ln w="4762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08ED0C-29CA-699A-C315-341B4C852431}"/>
              </a:ext>
            </a:extLst>
          </p:cNvPr>
          <p:cNvCxnSpPr/>
          <p:nvPr/>
        </p:nvCxnSpPr>
        <p:spPr>
          <a:xfrm>
            <a:off x="2494384" y="2731418"/>
            <a:ext cx="6934200" cy="1588"/>
          </a:xfrm>
          <a:prstGeom prst="line">
            <a:avLst/>
          </a:prstGeom>
          <a:noFill/>
          <a:ln w="476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CF6501-2A8B-5306-19DC-8BE62C3213C1}"/>
              </a:ext>
            </a:extLst>
          </p:cNvPr>
          <p:cNvSpPr txBox="1"/>
          <p:nvPr/>
        </p:nvSpPr>
        <p:spPr>
          <a:xfrm>
            <a:off x="8056984" y="3112418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B27829-6E71-4D2D-B56F-66BFD561CF40}"/>
              </a:ext>
            </a:extLst>
          </p:cNvPr>
          <p:cNvCxnSpPr/>
          <p:nvPr/>
        </p:nvCxnSpPr>
        <p:spPr>
          <a:xfrm>
            <a:off x="2494384" y="1817018"/>
            <a:ext cx="2819400" cy="1588"/>
          </a:xfrm>
          <a:prstGeom prst="line">
            <a:avLst/>
          </a:prstGeom>
          <a:noFill/>
          <a:ln w="476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582712-31F9-7A0B-FBCE-CD2FE1392F6C}"/>
              </a:ext>
            </a:extLst>
          </p:cNvPr>
          <p:cNvCxnSpPr/>
          <p:nvPr/>
        </p:nvCxnSpPr>
        <p:spPr>
          <a:xfrm>
            <a:off x="5313784" y="1817018"/>
            <a:ext cx="4191000" cy="990600"/>
          </a:xfrm>
          <a:prstGeom prst="line">
            <a:avLst/>
          </a:prstGeom>
          <a:noFill/>
          <a:ln w="476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DC48178-D923-5130-4851-BF23CC7D8D0B}"/>
              </a:ext>
            </a:extLst>
          </p:cNvPr>
          <p:cNvSpPr txBox="1"/>
          <p:nvPr/>
        </p:nvSpPr>
        <p:spPr>
          <a:xfrm>
            <a:off x="8133184" y="1893218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DDB3DF-EFB1-A1BE-C7CB-66051C218EFE}"/>
              </a:ext>
            </a:extLst>
          </p:cNvPr>
          <p:cNvCxnSpPr/>
          <p:nvPr/>
        </p:nvCxnSpPr>
        <p:spPr>
          <a:xfrm>
            <a:off x="2570584" y="3417218"/>
            <a:ext cx="2819400" cy="1588"/>
          </a:xfrm>
          <a:prstGeom prst="line">
            <a:avLst/>
          </a:prstGeom>
          <a:noFill/>
          <a:ln w="47625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379F21-68D5-7B8D-B3F5-509F09549FC5}"/>
              </a:ext>
            </a:extLst>
          </p:cNvPr>
          <p:cNvCxnSpPr/>
          <p:nvPr/>
        </p:nvCxnSpPr>
        <p:spPr>
          <a:xfrm flipV="1">
            <a:off x="5389984" y="1893218"/>
            <a:ext cx="2362200" cy="1524000"/>
          </a:xfrm>
          <a:prstGeom prst="line">
            <a:avLst/>
          </a:prstGeom>
          <a:noFill/>
          <a:ln w="47625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1B542AC-E134-9F25-2E83-6BA0D7AEF32D}"/>
              </a:ext>
            </a:extLst>
          </p:cNvPr>
          <p:cNvSpPr txBox="1"/>
          <p:nvPr/>
        </p:nvSpPr>
        <p:spPr>
          <a:xfrm>
            <a:off x="7752184" y="1207418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C15EAD-96AD-FC39-90F9-A67C6BACCEE6}"/>
                  </a:ext>
                </a:extLst>
              </p:cNvPr>
              <p:cNvSpPr txBox="1"/>
              <p:nvPr/>
            </p:nvSpPr>
            <p:spPr>
              <a:xfrm>
                <a:off x="4286605" y="5445131"/>
                <a:ext cx="1103379" cy="8946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kumimoji="0" lang="en-GB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377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𝑙</m:t>
                              </m:r>
                            </m:e>
                            <m:sup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e>
                            <m:sup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377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C15EAD-96AD-FC39-90F9-A67C6BACC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605" y="5445131"/>
                <a:ext cx="1103379" cy="8946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FB54CC-4DED-1CFA-4FF2-900F00C800AD}"/>
              </a:ext>
            </a:extLst>
          </p:cNvPr>
          <p:cNvCxnSpPr/>
          <p:nvPr/>
        </p:nvCxnSpPr>
        <p:spPr>
          <a:xfrm>
            <a:off x="5618584" y="3950618"/>
            <a:ext cx="2133600" cy="0"/>
          </a:xfrm>
          <a:prstGeom prst="straightConnector1">
            <a:avLst/>
          </a:prstGeom>
          <a:noFill/>
          <a:ln w="22225" cap="flat" cmpd="sng" algn="ctr">
            <a:solidFill>
              <a:srgbClr val="0C377B"/>
            </a:solidFill>
            <a:prstDash val="solid"/>
            <a:headEnd type="triangle" w="lg" len="lg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FFFB77-6329-615F-A503-41DA8BC5E5B5}"/>
                  </a:ext>
                </a:extLst>
              </p:cNvPr>
              <p:cNvSpPr txBox="1"/>
              <p:nvPr/>
            </p:nvSpPr>
            <p:spPr>
              <a:xfrm>
                <a:off x="6571084" y="3512643"/>
                <a:ext cx="408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  <m:sup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FFFB77-6329-615F-A503-41DA8BC5E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084" y="3512643"/>
                <a:ext cx="40831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01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20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6787" y="281620"/>
            <a:ext cx="82802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schematic of a final focus system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384" b="48714"/>
          <a:stretch/>
        </p:blipFill>
        <p:spPr>
          <a:xfrm>
            <a:off x="1724394" y="2061276"/>
            <a:ext cx="8943607" cy="2169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6787" y="5305346"/>
            <a:ext cx="26933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final doublet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6197" y="4894881"/>
            <a:ext cx="295741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dipoles,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quadrupoles,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sextupoles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4393" y="4421944"/>
            <a:ext cx="5709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24660-3F44-08AE-EE6E-16E64B2CD1EE}"/>
              </a:ext>
            </a:extLst>
          </p:cNvPr>
          <p:cNvSpPr txBox="1"/>
          <p:nvPr/>
        </p:nvSpPr>
        <p:spPr>
          <a:xfrm>
            <a:off x="4978045" y="1265049"/>
            <a:ext cx="5689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sextupole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magnets at location with nonzero dispersion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 correct the chromaticity of the final quadrupoles</a:t>
            </a:r>
          </a:p>
        </p:txBody>
      </p:sp>
    </p:spTree>
    <p:extLst>
      <p:ext uri="{BB962C8B-B14F-4D97-AF65-F5344CB8AC3E}">
        <p14:creationId xmlns:p14="http://schemas.microsoft.com/office/powerpoint/2010/main" val="1594305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2090"/>
            <a:ext cx="8940576" cy="5122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1440" y="3177540"/>
            <a:ext cx="27432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1440" y="305880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6517" y="1"/>
            <a:ext cx="4083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hromatic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correction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6522" r="19412" b="48642"/>
          <a:stretch/>
        </p:blipFill>
        <p:spPr>
          <a:xfrm>
            <a:off x="1524000" y="5441997"/>
            <a:ext cx="9050755" cy="674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18165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18165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429" y="2565054"/>
            <a:ext cx="198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transform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2621" y="6309201"/>
            <a:ext cx="137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s,1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=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s,2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41" y="6066244"/>
            <a:ext cx="3275819" cy="7917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31838" y="3960025"/>
            <a:ext cx="878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DK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s,1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39555" y="3960025"/>
            <a:ext cx="878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DK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s,2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45193" y="4697720"/>
            <a:ext cx="6815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347710" y="4360135"/>
            <a:ext cx="1188720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033511" y="3960026"/>
                <a:ext cx="1000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≠0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511" y="3960026"/>
                <a:ext cx="100085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490021" y="3200400"/>
            <a:ext cx="1401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incoming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momentum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offset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 rot="20761625">
            <a:off x="2558681" y="3592766"/>
            <a:ext cx="4896661" cy="584775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everything fine (or nearly)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2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2090"/>
            <a:ext cx="8940576" cy="5122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1440" y="3177540"/>
            <a:ext cx="27432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1440" y="305880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588" y="-43118"/>
            <a:ext cx="7746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problem: chromatic breakdown of -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6522" r="19412" b="48642"/>
          <a:stretch/>
        </p:blipFill>
        <p:spPr>
          <a:xfrm>
            <a:off x="1617246" y="5634990"/>
            <a:ext cx="9050755" cy="674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18165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18165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429" y="2565054"/>
            <a:ext cx="198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transform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2620" y="630920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s,1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s,2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5123" b="14435"/>
          <a:stretch/>
        </p:blipFill>
        <p:spPr>
          <a:xfrm>
            <a:off x="3193742" y="6066244"/>
            <a:ext cx="3107999" cy="6774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31839" y="3960025"/>
            <a:ext cx="814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DK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s,1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39556" y="3960025"/>
            <a:ext cx="814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DK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s,2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45192" y="4697720"/>
            <a:ext cx="647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347710" y="4360135"/>
            <a:ext cx="1188720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033511" y="3960026"/>
                <a:ext cx="1000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≠0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511" y="3960026"/>
                <a:ext cx="100085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490022" y="3200400"/>
            <a:ext cx="13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incoming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momentum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offset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30879" y="4750515"/>
                <a:ext cx="25447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“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I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"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𝛿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879" y="4750515"/>
                <a:ext cx="2544736" cy="461665"/>
              </a:xfrm>
              <a:prstGeom prst="rect">
                <a:avLst/>
              </a:prstGeom>
              <a:blipFill>
                <a:blip r:embed="rId6"/>
                <a:stretch>
                  <a:fillRect l="-3837" t="-10526" r="-119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610158" y="4546541"/>
            <a:ext cx="3057842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due to chromaticity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quadrupoles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between the two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sextupoles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97131" y="6199131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’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c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+...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2F3852B-3BA4-7B92-1FD4-4FDAB981D34D}"/>
              </a:ext>
            </a:extLst>
          </p:cNvPr>
          <p:cNvSpPr txBox="1"/>
          <p:nvPr/>
        </p:nvSpPr>
        <p:spPr>
          <a:xfrm>
            <a:off x="368092" y="555320"/>
            <a:ext cx="11112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optics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baseline GHC                  alternative LCC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123C2-95ED-B0F2-B128-02CDA881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E577E-8059-A855-D74F-F90BDC37E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779" y="1466767"/>
            <a:ext cx="5907171" cy="2161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34C9D-90C9-D918-38D1-A34A4AB70535}"/>
              </a:ext>
            </a:extLst>
          </p:cNvPr>
          <p:cNvSpPr txBox="1"/>
          <p:nvPr/>
        </p:nvSpPr>
        <p:spPr>
          <a:xfrm>
            <a:off x="4266364" y="1063533"/>
            <a:ext cx="122020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Oide et al.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7FD74-E3CE-FB10-8E5F-CBD6F2B2B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36" y="4086635"/>
            <a:ext cx="6257843" cy="24153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9BC623-4DD1-B101-185D-D964F9917027}"/>
              </a:ext>
            </a:extLst>
          </p:cNvPr>
          <p:cNvSpPr txBox="1"/>
          <p:nvPr/>
        </p:nvSpPr>
        <p:spPr>
          <a:xfrm>
            <a:off x="166773" y="6130515"/>
            <a:ext cx="180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PRAB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19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, 111005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3F911-59EA-AB51-3C98-BF4E559C27ED}"/>
              </a:ext>
            </a:extLst>
          </p:cNvPr>
          <p:cNvSpPr txBox="1"/>
          <p:nvPr/>
        </p:nvSpPr>
        <p:spPr>
          <a:xfrm>
            <a:off x="234377" y="120620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9E46-7104-D80D-E09F-472D645592B2}"/>
              </a:ext>
            </a:extLst>
          </p:cNvPr>
          <p:cNvSpPr txBox="1"/>
          <p:nvPr/>
        </p:nvSpPr>
        <p:spPr>
          <a:xfrm>
            <a:off x="142434" y="3778858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experimental straight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A0951-5279-5B73-2535-D8E807A2D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677" y="1682982"/>
            <a:ext cx="4667352" cy="1614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5668E6-CFC7-D62D-8470-19439C06C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877" y="4591187"/>
            <a:ext cx="4706151" cy="10509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607CD6-C41E-EFA3-ACC7-4B2548863B18}"/>
              </a:ext>
            </a:extLst>
          </p:cNvPr>
          <p:cNvSpPr txBox="1"/>
          <p:nvPr/>
        </p:nvSpPr>
        <p:spPr>
          <a:xfrm>
            <a:off x="9235468" y="1107357"/>
            <a:ext cx="246182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Raimondi, S. Liuzzo, et al.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3A162F-0803-7AE6-5190-8E28258CEEB3}"/>
              </a:ext>
            </a:extLst>
          </p:cNvPr>
          <p:cNvSpPr txBox="1"/>
          <p:nvPr/>
        </p:nvSpPr>
        <p:spPr>
          <a:xfrm>
            <a:off x="10386533" y="6160184"/>
            <a:ext cx="180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PRAB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28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, 021002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D2851C-7B2F-1653-48E2-8146C512550D}"/>
              </a:ext>
            </a:extLst>
          </p:cNvPr>
          <p:cNvSpPr txBox="1"/>
          <p:nvPr/>
        </p:nvSpPr>
        <p:spPr>
          <a:xfrm>
            <a:off x="1576388" y="2904217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 &amp; WW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DCAE8-40B5-C23B-3434-F811DB60EF72}"/>
              </a:ext>
            </a:extLst>
          </p:cNvPr>
          <p:cNvSpPr txBox="1"/>
          <p:nvPr/>
        </p:nvSpPr>
        <p:spPr>
          <a:xfrm>
            <a:off x="1378257" y="5630653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 &amp; WW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60FEB3-51A2-9614-98C6-713CFC425E14}"/>
                  </a:ext>
                </a:extLst>
              </p:cNvPr>
              <p:cNvSpPr txBox="1"/>
              <p:nvPr/>
            </p:nvSpPr>
            <p:spPr>
              <a:xfrm>
                <a:off x="4644835" y="2679487"/>
                <a:ext cx="7152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ZH &amp; </a:t>
                </a:r>
                <a14:m>
                  <m:oMath xmlns:m="http://schemas.openxmlformats.org/officeDocument/2006/math">
                    <m:r>
                      <a:rPr kumimoji="0" lang="en-US" sz="1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</m:t>
                    </m:r>
                    <m:acc>
                      <m:accPr>
                        <m:chr m:val="̅"/>
                        <m:ctrlP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e>
                    </m:acc>
                  </m:oMath>
                </a14:m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60FEB3-51A2-9614-98C6-713CFC425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835" y="2679487"/>
                <a:ext cx="715260" cy="276999"/>
              </a:xfrm>
              <a:prstGeom prst="rect">
                <a:avLst/>
              </a:prstGeom>
              <a:blipFill>
                <a:blip r:embed="rId6"/>
                <a:stretch>
                  <a:fillRect l="-855" t="-4444" r="-17949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68384D-A39C-F713-4989-650A1F7A1A75}"/>
                  </a:ext>
                </a:extLst>
              </p:cNvPr>
              <p:cNvSpPr txBox="1"/>
              <p:nvPr/>
            </p:nvSpPr>
            <p:spPr>
              <a:xfrm>
                <a:off x="4518837" y="5621191"/>
                <a:ext cx="7152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ZH &amp; </a:t>
                </a:r>
                <a14:m>
                  <m:oMath xmlns:m="http://schemas.openxmlformats.org/officeDocument/2006/math">
                    <m:r>
                      <a:rPr kumimoji="0" lang="en-US" sz="1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</m:t>
                    </m:r>
                    <m:acc>
                      <m:accPr>
                        <m:chr m:val="̅"/>
                        <m:ctrlP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e>
                    </m:acc>
                  </m:oMath>
                </a14:m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68384D-A39C-F713-4989-650A1F7A1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837" y="5621191"/>
                <a:ext cx="715260" cy="276999"/>
              </a:xfrm>
              <a:prstGeom prst="rect">
                <a:avLst/>
              </a:prstGeom>
              <a:blipFill>
                <a:blip r:embed="rId7"/>
                <a:stretch>
                  <a:fillRect t="-2174" r="-17797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29D7CA-6A38-61B0-879D-BA89B8C960A3}"/>
                  </a:ext>
                </a:extLst>
              </p:cNvPr>
              <p:cNvSpPr txBox="1"/>
              <p:nvPr/>
            </p:nvSpPr>
            <p:spPr>
              <a:xfrm>
                <a:off x="7707242" y="4796163"/>
                <a:ext cx="3561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acc>
                        <m:accPr>
                          <m:chr m:val="̅"/>
                          <m:ctrlP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e>
                      </m:acc>
                    </m:oMath>
                  </m:oMathPara>
                </a14:m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29D7CA-6A38-61B0-879D-BA89B8C96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242" y="4796163"/>
                <a:ext cx="356187" cy="276999"/>
              </a:xfrm>
              <a:prstGeom prst="rect">
                <a:avLst/>
              </a:prstGeom>
              <a:blipFill>
                <a:blip r:embed="rId8"/>
                <a:stretch>
                  <a:fillRect r="-16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EDCB0A-CE0B-FECC-2161-A1AB7B645254}"/>
                  </a:ext>
                </a:extLst>
              </p:cNvPr>
              <p:cNvSpPr txBox="1"/>
              <p:nvPr/>
            </p:nvSpPr>
            <p:spPr>
              <a:xfrm>
                <a:off x="7887439" y="1977960"/>
                <a:ext cx="3561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acc>
                        <m:accPr>
                          <m:chr m:val="̅"/>
                          <m:ctrlP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e>
                      </m:acc>
                    </m:oMath>
                  </m:oMathPara>
                </a14:m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EDCB0A-CE0B-FECC-2161-A1AB7B645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439" y="1977960"/>
                <a:ext cx="356187" cy="276999"/>
              </a:xfrm>
              <a:prstGeom prst="rect">
                <a:avLst/>
              </a:prstGeom>
              <a:blipFill>
                <a:blip r:embed="rId9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D0A075F-2023-8118-4945-80D7E5A7F981}"/>
              </a:ext>
            </a:extLst>
          </p:cNvPr>
          <p:cNvSpPr txBox="1"/>
          <p:nvPr/>
        </p:nvSpPr>
        <p:spPr>
          <a:xfrm>
            <a:off x="2876261" y="5929741"/>
            <a:ext cx="6096000" cy="95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2026: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Decision on O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ptics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7EDD40-603D-65C6-C6D6-B77F4CF4FD5D}"/>
              </a:ext>
            </a:extLst>
          </p:cNvPr>
          <p:cNvSpPr txBox="1">
            <a:spLocks/>
          </p:cNvSpPr>
          <p:nvPr/>
        </p:nvSpPr>
        <p:spPr>
          <a:xfrm>
            <a:off x="229862" y="-3207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2.3 full ring optics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37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2501" y="96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“An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storage ring in the range of a few hundred GeV in the centre of mass can be built with present technology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...”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“…the most useful project on the horizon.”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5881" y="6396336"/>
            <a:ext cx="8840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Richter, 1976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456293"/>
            <a:ext cx="7518636" cy="49400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29603" y="6540640"/>
            <a:ext cx="2016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NIM 136 (1976) 47-60</a:t>
            </a:r>
          </a:p>
        </p:txBody>
      </p:sp>
    </p:spTree>
    <p:extLst>
      <p:ext uri="{BB962C8B-B14F-4D97-AF65-F5344CB8AC3E}">
        <p14:creationId xmlns:p14="http://schemas.microsoft.com/office/powerpoint/2010/main" val="4367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B5B5C-DA61-7605-A48B-BC8DE8E1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F69A8-9B36-3840-6FFB-9872380D8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3" y="2272075"/>
            <a:ext cx="10072657" cy="3840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4D2E4B-760D-9FEA-22E2-A551FCAC87E1}"/>
              </a:ext>
            </a:extLst>
          </p:cNvPr>
          <p:cNvSpPr txBox="1"/>
          <p:nvPr/>
        </p:nvSpPr>
        <p:spPr>
          <a:xfrm>
            <a:off x="855053" y="1377066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Universal optics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all technical insertions in Z/W operation: RF, injection/extraction, &amp; collimation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F081C-62AA-AA61-39AE-B9EBA52A7295}"/>
              </a:ext>
            </a:extLst>
          </p:cNvPr>
          <p:cNvSpPr txBox="1"/>
          <p:nvPr/>
        </p:nvSpPr>
        <p:spPr>
          <a:xfrm>
            <a:off x="6495690" y="1377066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Optics for the common RF section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ZH/ttbar operation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782FE3-7339-8CCE-895C-1B145A8CF94D}"/>
              </a:ext>
            </a:extLst>
          </p:cNvPr>
          <p:cNvSpPr txBox="1"/>
          <p:nvPr/>
        </p:nvSpPr>
        <p:spPr>
          <a:xfrm>
            <a:off x="11191106" y="6365128"/>
            <a:ext cx="78258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Oide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7351C-8A28-816E-9B1D-5FDB549793DB}"/>
              </a:ext>
            </a:extLst>
          </p:cNvPr>
          <p:cNvSpPr txBox="1"/>
          <p:nvPr/>
        </p:nvSpPr>
        <p:spPr>
          <a:xfrm>
            <a:off x="1509311" y="6180463"/>
            <a:ext cx="4010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Maintaining perfect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superperiodicity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72018-3EB2-F2A5-23FD-3C6B0F591F0C}"/>
              </a:ext>
            </a:extLst>
          </p:cNvPr>
          <p:cNvSpPr txBox="1"/>
          <p:nvPr/>
        </p:nvSpPr>
        <p:spPr>
          <a:xfrm>
            <a:off x="701426" y="235371"/>
            <a:ext cx="8036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GHC baseline optics: technical straights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965976"/>
      </p:ext>
    </p:extLst>
  </p:cSld>
  <p:clrMapOvr>
    <a:masterClrMapping/>
  </p:clrMapOvr>
  <p:transition spd="slow" advClick="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x with a picture of a child playing with a tablet&#10;&#10;AI-generated content may be incorrect.">
            <a:extLst>
              <a:ext uri="{FF2B5EF4-FFF2-40B4-BE49-F238E27FC236}">
                <a16:creationId xmlns:a16="http://schemas.microsoft.com/office/drawing/2014/main" id="{3FAEF0C9-729D-FB6D-6AE0-E7A506BB2B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3333"/>
          <a:stretch/>
        </p:blipFill>
        <p:spPr>
          <a:xfrm>
            <a:off x="2693045" y="886147"/>
            <a:ext cx="6842320" cy="5131740"/>
          </a:xfrm>
          <a:prstGeom prst="rect">
            <a:avLst/>
          </a:prstGeom>
          <a:solidFill>
            <a:srgbClr val="EEECEF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63D8D2-F97D-AE63-248E-731244D1B70E}"/>
              </a:ext>
            </a:extLst>
          </p:cNvPr>
          <p:cNvSpPr txBox="1"/>
          <p:nvPr/>
        </p:nvSpPr>
        <p:spPr>
          <a:xfrm>
            <a:off x="537987" y="6278193"/>
            <a:ext cx="14832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G. Iadarola</a:t>
            </a:r>
            <a:endParaRPr lang="en-GB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9D113-09CF-0B0C-0476-B491C4FD4283}"/>
              </a:ext>
            </a:extLst>
          </p:cNvPr>
          <p:cNvSpPr txBox="1"/>
          <p:nvPr/>
        </p:nvSpPr>
        <p:spPr>
          <a:xfrm>
            <a:off x="3558117" y="6173214"/>
            <a:ext cx="5112177" cy="44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  <a:defRPr/>
            </a:pPr>
            <a:r>
              <a:rPr lang="en-US" sz="2267" b="1" dirty="0">
                <a:solidFill>
                  <a:srgbClr val="2963AE"/>
                </a:solidFill>
                <a:latin typeface="Calibri" panose="020F0502020204030204"/>
              </a:rPr>
              <a:t>tutorials in form of </a:t>
            </a:r>
            <a:r>
              <a:rPr lang="en-US" sz="2267" b="1" dirty="0" err="1">
                <a:solidFill>
                  <a:srgbClr val="2963AE"/>
                </a:solidFill>
                <a:latin typeface="Calibri" panose="020F0502020204030204"/>
              </a:rPr>
              <a:t>Jupyter</a:t>
            </a:r>
            <a:r>
              <a:rPr lang="en-US" sz="2267" b="1" dirty="0">
                <a:solidFill>
                  <a:srgbClr val="2963AE"/>
                </a:solidFill>
                <a:latin typeface="Calibri" panose="020F0502020204030204"/>
              </a:rPr>
              <a:t> notebooks</a:t>
            </a:r>
            <a:endParaRPr lang="en-GB" dirty="0">
              <a:solidFill>
                <a:srgbClr val="0F124A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5C346-8F2F-69F0-9705-37CDF843642F}"/>
              </a:ext>
            </a:extLst>
          </p:cNvPr>
          <p:cNvSpPr txBox="1"/>
          <p:nvPr/>
        </p:nvSpPr>
        <p:spPr>
          <a:xfrm>
            <a:off x="803176" y="189183"/>
            <a:ext cx="4854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/>
              <a:t>FCC design with Xsuite  </a:t>
            </a:r>
            <a:endParaRPr lang="en-GB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1D8AF-03F6-AF61-7000-07677E157A92}"/>
              </a:ext>
            </a:extLst>
          </p:cNvPr>
          <p:cNvSpPr txBox="1"/>
          <p:nvPr/>
        </p:nvSpPr>
        <p:spPr>
          <a:xfrm>
            <a:off x="7574844" y="4562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https://xsuite.readthedocs.io/en/latest/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DC295-1CB6-F14C-FC0A-A8B3FC038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7797" y="954223"/>
            <a:ext cx="1879174" cy="124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05"/>
      </p:ext>
    </p:extLst>
  </p:cSld>
  <p:clrMapOvr>
    <a:masterClrMapping/>
  </p:clrMapOvr>
  <p:transition spd="slow" advClick="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4AD464-B872-7F16-0E33-215CC82E1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19" y="2263394"/>
            <a:ext cx="8307204" cy="254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5095C6-1163-B185-81C6-319CF182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184" y="4904630"/>
            <a:ext cx="7093816" cy="19533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4AA1A7-8501-43F4-5CCF-FA0839CA9FDC}"/>
              </a:ext>
            </a:extLst>
          </p:cNvPr>
          <p:cNvSpPr txBox="1"/>
          <p:nvPr/>
        </p:nvSpPr>
        <p:spPr>
          <a:xfrm>
            <a:off x="336177" y="2390254"/>
            <a:ext cx="34558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 alignment and strength tolerances. These values correspond to one sigma Gaussian distribution truncated at 2.5 sigma. Quadrupoles and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placed on top of common girders.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4C30A-050B-6CBC-A90B-661613D84800}"/>
              </a:ext>
            </a:extLst>
          </p:cNvPr>
          <p:cNvSpPr txBox="1"/>
          <p:nvPr/>
        </p:nvSpPr>
        <p:spPr>
          <a:xfrm>
            <a:off x="1395126" y="5016071"/>
            <a:ext cx="615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 BPM performance specifications.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0603C9-8A19-DB36-82F2-BA5FA15FB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823" y="84611"/>
            <a:ext cx="5334000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465C76-1352-5B4E-396D-597905298CE4}"/>
              </a:ext>
            </a:extLst>
          </p:cNvPr>
          <p:cNvSpPr txBox="1">
            <a:spLocks/>
          </p:cNvSpPr>
          <p:nvPr/>
        </p:nvSpPr>
        <p:spPr>
          <a:xfrm>
            <a:off x="185737" y="211620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2.4 errors etc.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49344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B4800-0643-7A72-1344-A166B9630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63" y="1635795"/>
            <a:ext cx="10815865" cy="2875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B72378-46A7-C17F-AAE6-0131F490B3AE}"/>
              </a:ext>
            </a:extLst>
          </p:cNvPr>
          <p:cNvSpPr txBox="1"/>
          <p:nvPr/>
        </p:nvSpPr>
        <p:spPr>
          <a:xfrm>
            <a:off x="1905560" y="931441"/>
            <a:ext cx="8380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Location of arc magnet correctors and BPMs.</a:t>
            </a:r>
          </a:p>
        </p:txBody>
      </p:sp>
    </p:spTree>
    <p:extLst>
      <p:ext uri="{BB962C8B-B14F-4D97-AF65-F5344CB8AC3E}">
        <p14:creationId xmlns:p14="http://schemas.microsoft.com/office/powerpoint/2010/main" val="24671409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D6E05D-63AB-5C5F-A0C8-50948B2F8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53" y="847165"/>
            <a:ext cx="10494932" cy="4773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96E91-3A52-698C-CAD5-37D13B610D39}"/>
              </a:ext>
            </a:extLst>
          </p:cNvPr>
          <p:cNvSpPr txBox="1"/>
          <p:nvPr/>
        </p:nvSpPr>
        <p:spPr>
          <a:xfrm>
            <a:off x="830356" y="6221523"/>
            <a:ext cx="1124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Steps during the FCC-ee optics commissioning starting with the most relaxed optics, the ballistic optics.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61578-104A-A93A-52BB-4058395B4FFB}"/>
              </a:ext>
            </a:extLst>
          </p:cNvPr>
          <p:cNvSpPr txBox="1"/>
          <p:nvPr/>
        </p:nvSpPr>
        <p:spPr>
          <a:xfrm>
            <a:off x="1274108" y="267145"/>
            <a:ext cx="8380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Optics commissioning sequence </a:t>
            </a:r>
          </a:p>
        </p:txBody>
      </p:sp>
    </p:spTree>
    <p:extLst>
      <p:ext uri="{BB962C8B-B14F-4D97-AF65-F5344CB8AC3E}">
        <p14:creationId xmlns:p14="http://schemas.microsoft.com/office/powerpoint/2010/main" val="29948826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2ED8E-8E57-0D84-53C1-0044C07FB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08" y="884494"/>
            <a:ext cx="10797327" cy="4249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AE7DA8-D95B-4625-F69D-E412D5AD3FCC}"/>
              </a:ext>
            </a:extLst>
          </p:cNvPr>
          <p:cNvSpPr txBox="1"/>
          <p:nvPr/>
        </p:nvSpPr>
        <p:spPr>
          <a:xfrm>
            <a:off x="816908" y="361274"/>
            <a:ext cx="9527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 performance of baseline optics with errors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87DCC-0243-AB97-37B8-73DC7F44A812}"/>
              </a:ext>
            </a:extLst>
          </p:cNvPr>
          <p:cNvSpPr txBox="1"/>
          <p:nvPr/>
        </p:nvSpPr>
        <p:spPr>
          <a:xfrm>
            <a:off x="697336" y="5327175"/>
            <a:ext cx="10797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 Aperture (left) and Momentum Acceptance (right) after linear optics corrections having used the errors described before. </a:t>
            </a:r>
          </a:p>
        </p:txBody>
      </p:sp>
    </p:spTree>
    <p:extLst>
      <p:ext uri="{BB962C8B-B14F-4D97-AF65-F5344CB8AC3E}">
        <p14:creationId xmlns:p14="http://schemas.microsoft.com/office/powerpoint/2010/main" val="35567857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BA43E8-75E1-C9AE-A9FE-B84AEC418754}"/>
              </a:ext>
            </a:extLst>
          </p:cNvPr>
          <p:cNvSpPr txBox="1"/>
          <p:nvPr/>
        </p:nvSpPr>
        <p:spPr>
          <a:xfrm>
            <a:off x="2094380" y="744542"/>
            <a:ext cx="235659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rms values of several optics parameters before (after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ramping) and after linear optics correction (nominal lattice). ∆È stands for phase advance deviations between nearby BPMs.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D148D-8A69-E51D-BDC6-80B4D6825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038" y="744541"/>
            <a:ext cx="7229852" cy="56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926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630C5-F063-68CB-52FC-571DE0465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60" y="-39723"/>
            <a:ext cx="9177338" cy="6937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5FBC0-E982-871F-889B-05236EA3070F}"/>
              </a:ext>
            </a:extLst>
          </p:cNvPr>
          <p:cNvSpPr txBox="1"/>
          <p:nvPr/>
        </p:nvSpPr>
        <p:spPr>
          <a:xfrm>
            <a:off x="10207372" y="5631316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Walker,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USPAS 2003,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Santa Barbara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9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85A93-4A1A-7B65-4EAB-74CB416A6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5" y="0"/>
            <a:ext cx="91592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3B820-D1D8-1BD8-BC6B-D8CE17C254AD}"/>
              </a:ext>
            </a:extLst>
          </p:cNvPr>
          <p:cNvSpPr txBox="1"/>
          <p:nvPr/>
        </p:nvSpPr>
        <p:spPr>
          <a:xfrm>
            <a:off x="10304691" y="5759903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N. Walker,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USPAS 2003,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Santa Barbara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C5B77-450C-49A4-0E1E-33ADF6C674A9}"/>
              </a:ext>
            </a:extLst>
          </p:cNvPr>
          <p:cNvSpPr txBox="1"/>
          <p:nvPr/>
        </p:nvSpPr>
        <p:spPr>
          <a:xfrm>
            <a:off x="5757862" y="5759903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beam-based alignment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followed by dispersion-free steering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710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92A72C-D0BB-4FFE-6E8C-ED738FE0CA7E}"/>
              </a:ext>
            </a:extLst>
          </p:cNvPr>
          <p:cNvSpPr txBox="1"/>
          <p:nvPr/>
        </p:nvSpPr>
        <p:spPr>
          <a:xfrm>
            <a:off x="726142" y="1466881"/>
            <a:ext cx="110400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BBA can be performed after the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have been switched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sheer size of the FCC → parallel approaches are explored, aimed at achieving approximately 10 to 20 µm effective alignment after BBA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Parallel Quadrupole Modulation System (PQMS), a technique which has already successfully been tested at SLAC/SPEAR, is applied to the FCC-ee.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Modulating 10 quadrupoles in parallel with a ∆K/K of 2%, distributed equally over one arc, and using a calibrated lattice with 1 µm BPM resolution, an accuracy below 20 um for vertical and horizontal arc quadrupole BBA is expected.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AB289-01D5-5BDC-5FAD-CAE334D8986B}"/>
              </a:ext>
            </a:extLst>
          </p:cNvPr>
          <p:cNvSpPr txBox="1"/>
          <p:nvPr/>
        </p:nvSpPr>
        <p:spPr>
          <a:xfrm>
            <a:off x="726142" y="388590"/>
            <a:ext cx="8380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Beam-based alignment (BBA)</a:t>
            </a:r>
          </a:p>
        </p:txBody>
      </p:sp>
    </p:spTree>
    <p:extLst>
      <p:ext uri="{BB962C8B-B14F-4D97-AF65-F5344CB8AC3E}">
        <p14:creationId xmlns:p14="http://schemas.microsoft.com/office/powerpoint/2010/main" val="3306031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BBEC9F-6E7D-F26B-D9A7-E4CFA48C9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b="4004"/>
          <a:stretch/>
        </p:blipFill>
        <p:spPr>
          <a:xfrm>
            <a:off x="0" y="0"/>
            <a:ext cx="12192000" cy="736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3B85BE-E246-5920-BE02-C046417200E5}"/>
              </a:ext>
            </a:extLst>
          </p:cNvPr>
          <p:cNvSpPr txBox="1"/>
          <p:nvPr/>
        </p:nvSpPr>
        <p:spPr>
          <a:xfrm>
            <a:off x="755575" y="1135568"/>
            <a:ext cx="80714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circumference 27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operation from 1989 to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maximum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energy 209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maximum synchrotron radiation power 23 MW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83EC7-D040-F036-7139-3C9C63BDBCF5}"/>
              </a:ext>
            </a:extLst>
          </p:cNvPr>
          <p:cNvSpPr txBox="1"/>
          <p:nvPr/>
        </p:nvSpPr>
        <p:spPr>
          <a:xfrm>
            <a:off x="1231785" y="212238"/>
            <a:ext cx="90521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LEP/LEP2: highest energy so far  </a:t>
            </a:r>
          </a:p>
        </p:txBody>
      </p:sp>
    </p:spTree>
    <p:extLst>
      <p:ext uri="{BB962C8B-B14F-4D97-AF65-F5344CB8AC3E}">
        <p14:creationId xmlns:p14="http://schemas.microsoft.com/office/powerpoint/2010/main" val="414659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A4D0B-FA03-D2BE-EAA6-AF7639CB7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76" y="771525"/>
            <a:ext cx="7534275" cy="2419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934A3-D72B-156D-B0A6-8EBF513BF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01" y="3190875"/>
            <a:ext cx="7429500" cy="3667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1E6FAF-0530-A567-1776-68C1C413A547}"/>
              </a:ext>
            </a:extLst>
          </p:cNvPr>
          <p:cNvSpPr txBox="1"/>
          <p:nvPr/>
        </p:nvSpPr>
        <p:spPr>
          <a:xfrm>
            <a:off x="686279" y="202395"/>
            <a:ext cx="9527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BBA tests for FCC-ee at KIT/KARA in Karlsruhe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F6D39-E3FD-E5DF-CC86-4781881AE143}"/>
              </a:ext>
            </a:extLst>
          </p:cNvPr>
          <p:cNvSpPr txBox="1"/>
          <p:nvPr/>
        </p:nvSpPr>
        <p:spPr>
          <a:xfrm>
            <a:off x="1411315" y="4088808"/>
            <a:ext cx="2810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/>
              <a:t>Estimated magnet offsets with respect to closest BPM using linear (blue), rms (orange) and parallel BBA (green).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2EB40-6CF5-9F5A-EB9E-F884CB8B7EF7}"/>
              </a:ext>
            </a:extLst>
          </p:cNvPr>
          <p:cNvSpPr txBox="1"/>
          <p:nvPr/>
        </p:nvSpPr>
        <p:spPr>
          <a:xfrm>
            <a:off x="8099651" y="1034915"/>
            <a:ext cx="33076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Dependence of measured induced orbit shift on beam position close to quadrupole.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E6D5D1-28B2-CFF9-9581-34D9C718501B}"/>
              </a:ext>
            </a:extLst>
          </p:cNvPr>
          <p:cNvSpPr txBox="1"/>
          <p:nvPr/>
        </p:nvSpPr>
        <p:spPr>
          <a:xfrm>
            <a:off x="377599" y="6286273"/>
            <a:ext cx="299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Goffing / KIT &amp;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2626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22EABA-EA80-73A1-847D-178C1DF78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04994-B4A2-DEDA-C2DF-7C9C3D81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15" y="1107896"/>
            <a:ext cx="8063371" cy="5157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B03DBB-C931-E22F-80B3-E7AB4807FB25}"/>
              </a:ext>
            </a:extLst>
          </p:cNvPr>
          <p:cNvSpPr txBox="1"/>
          <p:nvPr/>
        </p:nvSpPr>
        <p:spPr>
          <a:xfrm>
            <a:off x="2881255" y="6330852"/>
            <a:ext cx="6769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tune scan of the beam-beam effect with the full lattice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0DFA78-42EE-60A2-48CA-2DC9385DF23F}"/>
              </a:ext>
            </a:extLst>
          </p:cNvPr>
          <p:cNvSpPr txBox="1"/>
          <p:nvPr/>
        </p:nvSpPr>
        <p:spPr>
          <a:xfrm>
            <a:off x="10795961" y="6361630"/>
            <a:ext cx="78258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Oide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D714F-8956-3F36-25AC-1A7F770290EF}"/>
              </a:ext>
            </a:extLst>
          </p:cNvPr>
          <p:cNvSpPr txBox="1"/>
          <p:nvPr/>
        </p:nvSpPr>
        <p:spPr>
          <a:xfrm>
            <a:off x="9184944" y="300387"/>
            <a:ext cx="241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GHC optics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A39DAB-948B-9155-493E-CC01EE110CE7}"/>
              </a:ext>
            </a:extLst>
          </p:cNvPr>
          <p:cNvSpPr txBox="1">
            <a:spLocks/>
          </p:cNvSpPr>
          <p:nvPr/>
        </p:nvSpPr>
        <p:spPr>
          <a:xfrm>
            <a:off x="185737" y="211620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2.5 beam-beam performance 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65218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7AB034-8123-A918-3A34-E9377D89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24D13-2343-376E-DB8C-1A2122324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1000081"/>
            <a:ext cx="7236409" cy="5403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EF8E9-C5A0-D726-D9AC-097A25B70EE2}"/>
              </a:ext>
            </a:extLst>
          </p:cNvPr>
          <p:cNvSpPr txBox="1"/>
          <p:nvPr/>
        </p:nvSpPr>
        <p:spPr>
          <a:xfrm>
            <a:off x="10795961" y="6361630"/>
            <a:ext cx="78258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Oide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C957C-56A4-E74C-CB4D-E159C4AEF8C0}"/>
              </a:ext>
            </a:extLst>
          </p:cNvPr>
          <p:cNvSpPr txBox="1"/>
          <p:nvPr/>
        </p:nvSpPr>
        <p:spPr>
          <a:xfrm>
            <a:off x="1898650" y="6403725"/>
            <a:ext cx="9153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results of beam-beam tracking with lattice and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beamstrahlung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each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2BF30-A72E-3043-FB21-4AA92D2B91EC}"/>
              </a:ext>
            </a:extLst>
          </p:cNvPr>
          <p:cNvSpPr txBox="1"/>
          <p:nvPr/>
        </p:nvSpPr>
        <p:spPr>
          <a:xfrm>
            <a:off x="779593" y="415306"/>
            <a:ext cx="11000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 bare lattice emittance required with beam-beam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507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210E0A-024C-7017-4029-AB8A0331BEC4}"/>
              </a:ext>
            </a:extLst>
          </p:cNvPr>
          <p:cNvSpPr txBox="1"/>
          <p:nvPr/>
        </p:nvSpPr>
        <p:spPr>
          <a:xfrm>
            <a:off x="95249" y="769938"/>
            <a:ext cx="12001499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Sands, The Physics of Electron Storage Rings, SLAC Report 121 (1970)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Proc. CAS 1996 on Synchrotron Radiation and Free Electron Lasers, Grenoble, CERN Yellow Report 98-04 (1998)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Wiedemann, Synchrotron Radiation, Springer-Verlag Berlin Heidelberg (2003)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K.-J. Kim, Z. Huang, and R. Lindberg, Synchrotron Radiation and Free-Electron Lasers, Cambridge University Press (2017)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Hofmann, The Physics of Synchrotron Radiation, Cambridge University Press (2007)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A.W. Chao, M. Tigner, H.  Weise, F. Zimmermann, Handbook of Accelerator Physics and Engineering, 3rd edition, World Scientific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Schwinger, On the Classical Radiation of Accelerated Electrons, Phys. Rev. 75, 1912 (1949)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A.A. Sokolov, I.M.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Ternov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Radiation from Relativistic Electrons, AIP (1986)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206D6-0660-2621-50FE-D6E33EAA35E1}"/>
              </a:ext>
            </a:extLst>
          </p:cNvPr>
          <p:cNvSpPr txBox="1"/>
          <p:nvPr/>
        </p:nvSpPr>
        <p:spPr>
          <a:xfrm>
            <a:off x="4095045" y="0"/>
            <a:ext cx="6158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1546088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9569" y="469905"/>
                <a:ext cx="11472862" cy="701063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170260" marR="0" lvl="0" indent="-17026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  <a:tabLst/>
                  <a:defRPr/>
                </a:pP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D6009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 energy range from 35 GeV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32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200 GeV</a:t>
                </a:r>
              </a:p>
              <a:p>
                <a:pPr marL="170260" marR="0" lvl="0" indent="-17026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  <a:tabLst/>
                  <a:defRPr/>
                </a:pPr>
                <a:r>
                  <a:rPr kumimoji="0" lang="en-GB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GB" sz="32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highest possible luminosities </a:t>
                </a:r>
                <a:r>
                  <a:rPr kumimoji="0" lang="en-GB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at all working points</a:t>
                </a:r>
                <a:endPara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170260" marR="0" lvl="0" indent="-170260" algn="l" defTabSz="914400" rtl="0" eaLnBrk="0" fontAlgn="base" latinLnBrk="0" hangingPunct="0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physics programs / energies:</a:t>
                </a:r>
                <a:endPara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70272" marR="0" lvl="1" indent="0" algn="l" defTabSz="914400" rtl="0" eaLnBrk="0" fontAlgn="base" latinLnBrk="0" hangingPunct="0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Z (45.5 GeV) Z pole, ‘</a:t>
                </a:r>
                <a:r>
                  <a:rPr kumimoji="0" lang="en-US" sz="3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TeraZ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’ and high precision M</a:t>
                </a:r>
                <a:r>
                  <a:rPr kumimoji="0" lang="en-US" sz="32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Z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&amp; 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G</a:t>
                </a:r>
                <a:r>
                  <a:rPr kumimoji="0" lang="en-US" sz="32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Z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270272" marR="0" lvl="1" indent="0" algn="l" defTabSz="914400" rtl="0" eaLnBrk="0" fontAlgn="base" latinLnBrk="0" hangingPunct="0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 (80 GeV) W pair production threshold, high precision M</a:t>
                </a:r>
                <a:r>
                  <a:rPr kumimoji="0" lang="en-US" sz="3200" b="0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270272" marR="0" lvl="1" indent="0" algn="l" defTabSz="914400" rtl="0" eaLnBrk="0" fontAlgn="base" latinLnBrk="0" hangingPunct="0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 (120 GeV) ZH production (maximum rate of H’s) </a:t>
                </a:r>
              </a:p>
              <a:p>
                <a:pPr marL="270272" marR="0" lvl="1" indent="0" algn="l" defTabSz="914400" rtl="0" eaLnBrk="0" fontAlgn="base" latinLnBrk="0" hangingPunct="0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 (175 </a:t>
                </a:r>
                <a:r>
                  <a:rPr kumimoji="0" lang="en-US" sz="3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GeV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𝑡</m:t>
                    </m:r>
                    <m:acc>
                      <m:accPr>
                        <m:chr m:val="̅"/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  <m:r>
                      <a:rPr kumimoji="0" 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threshold, H studies</a:t>
                </a:r>
              </a:p>
              <a:p>
                <a:pPr marL="270272" marR="0" lvl="1" indent="0" algn="l" defTabSz="914400" rtl="0" eaLnBrk="0" fontAlgn="base" latinLnBrk="0" hangingPunct="0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more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kumimoji="0" lang="en-US" sz="32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a</a:t>
                </a:r>
                <a:r>
                  <a:rPr kumimoji="0" lang="en-US" sz="3200" b="1" i="1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QED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etc.)</a:t>
                </a:r>
              </a:p>
              <a:p>
                <a:pPr marL="170260" marR="0" lvl="0" indent="-170260" algn="l" defTabSz="914400" rtl="0" eaLnBrk="0" fontAlgn="base" latinLnBrk="0" hangingPunct="0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possibly 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(63 GeV) direct 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-channel production w.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monochromatization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170260" marR="0" lvl="0" indent="-170260" algn="l" defTabSz="914400" rtl="0" eaLnBrk="0" fontAlgn="base" latinLnBrk="0" hangingPunct="0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some polarization up to ≥80 GeV 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 beam energy calibration</a:t>
                </a:r>
                <a:endPara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srgbClr val="0000FF"/>
                  </a:buClr>
                  <a:buSzPct val="80000"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69" y="469905"/>
                <a:ext cx="11472862" cy="7010637"/>
              </a:xfrm>
              <a:prstGeom prst="rect">
                <a:avLst/>
              </a:prstGeom>
              <a:blipFill>
                <a:blip r:embed="rId3"/>
                <a:stretch>
                  <a:fillRect l="-797" t="-1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D3D7D13-CDC3-83E4-4CBB-A343B56B4868}"/>
              </a:ext>
            </a:extLst>
          </p:cNvPr>
          <p:cNvSpPr txBox="1"/>
          <p:nvPr/>
        </p:nvSpPr>
        <p:spPr>
          <a:xfrm>
            <a:off x="1368623" y="-128027"/>
            <a:ext cx="94547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FCC-ee physics requirements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1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31" y="1062989"/>
            <a:ext cx="5294861" cy="550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32592" y="1062989"/>
            <a:ext cx="33600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world’s highest energy p-p collider at CERN/Geneva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629" y="4946006"/>
            <a:ext cx="24119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installed in the LEP tunnel ! –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circumference 27 km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36725" y="5903893"/>
            <a:ext cx="3066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extremely well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A3C04-0228-3032-1700-9998455E06E7}"/>
              </a:ext>
            </a:extLst>
          </p:cNvPr>
          <p:cNvSpPr txBox="1"/>
          <p:nvPr/>
        </p:nvSpPr>
        <p:spPr>
          <a:xfrm>
            <a:off x="369050" y="81824"/>
            <a:ext cx="11189538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 flagship: Large Hadron Collider (LHC)</a:t>
            </a:r>
          </a:p>
        </p:txBody>
      </p:sp>
    </p:spTree>
    <p:extLst>
      <p:ext uri="{BB962C8B-B14F-4D97-AF65-F5344CB8AC3E}">
        <p14:creationId xmlns:p14="http://schemas.microsoft.com/office/powerpoint/2010/main" val="1156156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4230</Words>
  <Application>Microsoft Office PowerPoint</Application>
  <PresentationFormat>Widescreen</PresentationFormat>
  <Paragraphs>773</Paragraphs>
  <Slides>73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94" baseType="lpstr">
      <vt:lpstr>Aptos</vt:lpstr>
      <vt:lpstr>Aptos Display</vt:lpstr>
      <vt:lpstr>Arial</vt:lpstr>
      <vt:lpstr>Calibri</vt:lpstr>
      <vt:lpstr>Calibri Light</vt:lpstr>
      <vt:lpstr>Cambria Math</vt:lpstr>
      <vt:lpstr>Comic Sans MS</vt:lpstr>
      <vt:lpstr>Gotham HTF</vt:lpstr>
      <vt:lpstr>Noto Sans</vt:lpstr>
      <vt:lpstr>Symbol</vt:lpstr>
      <vt:lpstr>Times New Roman</vt:lpstr>
      <vt:lpstr>Wingdings</vt:lpstr>
      <vt:lpstr>1_Office Theme</vt:lpstr>
      <vt:lpstr>5_Office Theme</vt:lpstr>
      <vt:lpstr>Default Design</vt:lpstr>
      <vt:lpstr>14_Content Slides - Deep Blue</vt:lpstr>
      <vt:lpstr>2_Office Theme</vt:lpstr>
      <vt:lpstr>3_Office Theme</vt:lpstr>
      <vt:lpstr>1_Custom Design</vt:lpstr>
      <vt:lpstr>Content Slides - Deep Blue</vt:lpstr>
      <vt:lpstr>Equation</vt:lpstr>
      <vt:lpstr>Lectures on the Future Circular Collider – Part 1+2</vt:lpstr>
      <vt:lpstr>Lecture 1 – FCC-ee design concepts  1.0 colliders – revisited 1.1 luminosity – revisited  1.2 synchrotron radiation 1.3 beam-beam effects 1.4 luminosity revised 1.5 FCC concept(s)  </vt:lpstr>
      <vt:lpstr>why high(er) energy?</vt:lpstr>
      <vt:lpstr>colliding beams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luminosity for collision of flat beams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scaling: larger E &amp; r</vt:lpstr>
      <vt:lpstr>luminosity scaling: damping</vt:lpstr>
      <vt:lpstr>PowerPoint Presentation</vt:lpstr>
      <vt:lpstr>PowerPoint Presentation</vt:lpstr>
      <vt:lpstr>PowerPoint Presentation</vt:lpstr>
      <vt:lpstr>FCC integrated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FCC-ee also needs a small vertical emittance ~1 pm</vt:lpstr>
      <vt:lpstr>PowerPoint Presentation</vt:lpstr>
      <vt:lpstr>PowerPoint Presentation</vt:lpstr>
      <vt:lpstr>PowerPoint Presentation</vt:lpstr>
      <vt:lpstr>PowerPoint Presentation</vt:lpstr>
      <vt:lpstr>by* evolution over 40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 Zimmermann</dc:creator>
  <cp:lastModifiedBy>Frank Zimmermann</cp:lastModifiedBy>
  <cp:revision>9</cp:revision>
  <dcterms:created xsi:type="dcterms:W3CDTF">2025-09-30T13:33:48Z</dcterms:created>
  <dcterms:modified xsi:type="dcterms:W3CDTF">2025-10-01T14:30:04Z</dcterms:modified>
</cp:coreProperties>
</file>