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3"/>
  </p:notesMasterIdLst>
  <p:sldIdLst>
    <p:sldId id="256" r:id="rId2"/>
    <p:sldId id="362" r:id="rId3"/>
    <p:sldId id="257" r:id="rId4"/>
    <p:sldId id="415" r:id="rId5"/>
    <p:sldId id="261" r:id="rId6"/>
    <p:sldId id="368" r:id="rId7"/>
    <p:sldId id="369" r:id="rId8"/>
    <p:sldId id="373" r:id="rId9"/>
    <p:sldId id="372" r:id="rId10"/>
    <p:sldId id="374" r:id="rId11"/>
    <p:sldId id="370" r:id="rId12"/>
    <p:sldId id="371" r:id="rId13"/>
    <p:sldId id="375" r:id="rId14"/>
    <p:sldId id="376" r:id="rId15"/>
    <p:sldId id="381" r:id="rId16"/>
    <p:sldId id="377" r:id="rId17"/>
    <p:sldId id="379" r:id="rId18"/>
    <p:sldId id="380" r:id="rId19"/>
    <p:sldId id="282" r:id="rId20"/>
    <p:sldId id="283" r:id="rId21"/>
    <p:sldId id="284" r:id="rId22"/>
    <p:sldId id="285" r:id="rId23"/>
    <p:sldId id="382" r:id="rId24"/>
    <p:sldId id="383" r:id="rId25"/>
    <p:sldId id="348" r:id="rId26"/>
    <p:sldId id="404" r:id="rId27"/>
    <p:sldId id="363" r:id="rId28"/>
    <p:sldId id="344" r:id="rId29"/>
    <p:sldId id="365" r:id="rId30"/>
    <p:sldId id="364" r:id="rId31"/>
    <p:sldId id="366" r:id="rId32"/>
    <p:sldId id="384" r:id="rId33"/>
    <p:sldId id="385" r:id="rId34"/>
    <p:sldId id="387" r:id="rId35"/>
    <p:sldId id="455" r:id="rId36"/>
    <p:sldId id="389" r:id="rId37"/>
    <p:sldId id="390" r:id="rId38"/>
    <p:sldId id="391" r:id="rId39"/>
    <p:sldId id="392" r:id="rId40"/>
    <p:sldId id="394" r:id="rId41"/>
    <p:sldId id="393" r:id="rId42"/>
    <p:sldId id="395" r:id="rId43"/>
    <p:sldId id="396" r:id="rId44"/>
    <p:sldId id="397" r:id="rId45"/>
    <p:sldId id="398" r:id="rId46"/>
    <p:sldId id="399" r:id="rId47"/>
    <p:sldId id="400" r:id="rId48"/>
    <p:sldId id="401" r:id="rId49"/>
    <p:sldId id="402" r:id="rId50"/>
    <p:sldId id="403" r:id="rId51"/>
    <p:sldId id="405" r:id="rId52"/>
    <p:sldId id="406" r:id="rId53"/>
    <p:sldId id="407" r:id="rId54"/>
    <p:sldId id="408" r:id="rId55"/>
    <p:sldId id="409" r:id="rId56"/>
    <p:sldId id="410" r:id="rId57"/>
    <p:sldId id="411" r:id="rId58"/>
    <p:sldId id="412" r:id="rId59"/>
    <p:sldId id="413" r:id="rId60"/>
    <p:sldId id="414" r:id="rId61"/>
    <p:sldId id="416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9114"/>
    <a:srgbClr val="C47E14"/>
    <a:srgbClr val="0432FF"/>
    <a:srgbClr val="4270C1"/>
    <a:srgbClr val="FFD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57"/>
    <p:restoredTop sz="96401"/>
  </p:normalViewPr>
  <p:slideViewPr>
    <p:cSldViewPr snapToGrid="0" snapToObjects="1">
      <p:cViewPr varScale="1">
        <p:scale>
          <a:sx n="134" d="100"/>
          <a:sy n="134" d="100"/>
        </p:scale>
        <p:origin x="6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A76EAF-1F96-7947-99DA-FCDFF1E79DC2}" type="datetimeFigureOut">
              <a:rPr lang="en-US" smtClean="0"/>
              <a:t>9/29/25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4AAF1-DCF4-0A4A-A93A-A759939F8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897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34AAF1-DCF4-0A4A-A93A-A759939F88A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510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0D23A-DBD5-A02C-EB70-2C4AAADD4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AAE9F578-BA84-7600-8531-EA80C8A1F5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E03E3952-7FEB-7597-3847-FCF94199BE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5028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6850" y="658787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5E221694-9A37-5746-8CB4-48D985807C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831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221694-9A37-5746-8CB4-48D985807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73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221694-9A37-5746-8CB4-48D985807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32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0812" y="10552"/>
            <a:ext cx="10175696" cy="513566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6590664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19344" y="6594764"/>
            <a:ext cx="572655" cy="263236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5E221694-9A37-5746-8CB4-48D985807C4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562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221694-9A37-5746-8CB4-48D985807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539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221694-9A37-5746-8CB4-48D985807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31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221694-9A37-5746-8CB4-48D985807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288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590664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221694-9A37-5746-8CB4-48D985807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51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221694-9A37-5746-8CB4-48D985807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232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221694-9A37-5746-8CB4-48D985807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32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221694-9A37-5746-8CB4-48D985807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09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04818" y="1"/>
            <a:ext cx="10048982" cy="513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53018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0" y="6590664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624153" y="59056"/>
            <a:ext cx="472886" cy="465053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00873" y="6587878"/>
            <a:ext cx="591127" cy="270122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5E221694-9A37-5746-8CB4-48D985807C4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9546895" y="6601222"/>
            <a:ext cx="18069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R. Corsini – Linear Colliders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6611779"/>
            <a:ext cx="416652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Advanced Accelerator Physics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SoSe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2025, Bonn, 29-30 Sept 2025</a:t>
            </a:r>
          </a:p>
        </p:txBody>
      </p:sp>
      <p:pic>
        <p:nvPicPr>
          <p:cNvPr id="6" name="Picture 5" descr="A logo of a company&#10;&#10;AI-generated content may be incorrect.">
            <a:extLst>
              <a:ext uri="{FF2B5EF4-FFF2-40B4-BE49-F238E27FC236}">
                <a16:creationId xmlns:a16="http://schemas.microsoft.com/office/drawing/2014/main" id="{DB37E3DF-1842-73E3-52C7-5E9A4EBB3DB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19242"/>
            <a:ext cx="1109609" cy="48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02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bg2">
              <a:lumMod val="25000"/>
            </a:schemeClr>
          </a:solidFill>
          <a:latin typeface="Century Gothic" charset="0"/>
          <a:ea typeface="Century Gothic" charset="0"/>
          <a:cs typeface="Century Gothic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0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7" Type="http://schemas.openxmlformats.org/officeDocument/2006/relationships/image" Target="../media/image28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7.emf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oleObject" Target="../embeddings/oleObject6.bin"/><Relationship Id="rId7" Type="http://schemas.openxmlformats.org/officeDocument/2006/relationships/image" Target="../media/image33.w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31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wmf"/><Relationship Id="rId4" Type="http://schemas.openxmlformats.org/officeDocument/2006/relationships/oleObject" Target="../embeddings/oleObject10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tiff"/><Relationship Id="rId4" Type="http://schemas.openxmlformats.org/officeDocument/2006/relationships/image" Target="../media/image46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gif"/><Relationship Id="rId5" Type="http://schemas.openxmlformats.org/officeDocument/2006/relationships/image" Target="../media/image47.tiff"/><Relationship Id="rId4" Type="http://schemas.openxmlformats.org/officeDocument/2006/relationships/image" Target="../media/image46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7" Type="http://schemas.openxmlformats.org/officeDocument/2006/relationships/image" Target="../media/image50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gif"/><Relationship Id="rId5" Type="http://schemas.openxmlformats.org/officeDocument/2006/relationships/image" Target="../media/image47.tiff"/><Relationship Id="rId4" Type="http://schemas.openxmlformats.org/officeDocument/2006/relationships/image" Target="../media/image46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tiff"/><Relationship Id="rId3" Type="http://schemas.openxmlformats.org/officeDocument/2006/relationships/image" Target="../media/image46.tiff"/><Relationship Id="rId7" Type="http://schemas.openxmlformats.org/officeDocument/2006/relationships/image" Target="../media/image50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gif"/><Relationship Id="rId5" Type="http://schemas.openxmlformats.org/officeDocument/2006/relationships/image" Target="../media/image51.tiff"/><Relationship Id="rId4" Type="http://schemas.openxmlformats.org/officeDocument/2006/relationships/image" Target="../media/image47.tiff"/><Relationship Id="rId9" Type="http://schemas.openxmlformats.org/officeDocument/2006/relationships/image" Target="../media/image53.tif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image" Target="../media/image54.wmf"/><Relationship Id="rId7" Type="http://schemas.openxmlformats.org/officeDocument/2006/relationships/image" Target="../media/image56.wmf"/><Relationship Id="rId12" Type="http://schemas.openxmlformats.org/officeDocument/2006/relationships/image" Target="../media/image59.png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58.wmf"/><Relationship Id="rId5" Type="http://schemas.openxmlformats.org/officeDocument/2006/relationships/image" Target="../media/image55.w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57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emf"/><Relationship Id="rId4" Type="http://schemas.openxmlformats.org/officeDocument/2006/relationships/oleObject" Target="../embeddings/oleObject17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7" Type="http://schemas.openxmlformats.org/officeDocument/2006/relationships/image" Target="../media/image6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wmf"/><Relationship Id="rId4" Type="http://schemas.openxmlformats.org/officeDocument/2006/relationships/oleObject" Target="../embeddings/oleObject18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7" Type="http://schemas.openxmlformats.org/officeDocument/2006/relationships/image" Target="../media/image87.wmf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86.wmf"/><Relationship Id="rId4" Type="http://schemas.openxmlformats.org/officeDocument/2006/relationships/oleObject" Target="../embeddings/oleObject21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7" Type="http://schemas.openxmlformats.org/officeDocument/2006/relationships/image" Target="../media/image90.w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89.wmf"/><Relationship Id="rId4" Type="http://schemas.openxmlformats.org/officeDocument/2006/relationships/oleObject" Target="../embeddings/oleObject24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1.wmf"/><Relationship Id="rId7" Type="http://schemas.openxmlformats.org/officeDocument/2006/relationships/image" Target="../media/image93.wmf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92.wmf"/><Relationship Id="rId4" Type="http://schemas.openxmlformats.org/officeDocument/2006/relationships/oleObject" Target="../embeddings/oleObject27.bin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oleObject" Target="../embeddings/oleObject29.bin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oleObject" Target="../embeddings/oleObject30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wmf"/><Relationship Id="rId4" Type="http://schemas.openxmlformats.org/officeDocument/2006/relationships/oleObject" Target="../embeddings/oleObject31.bin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13" Type="http://schemas.openxmlformats.org/officeDocument/2006/relationships/image" Target="../media/image104.wmf"/><Relationship Id="rId3" Type="http://schemas.openxmlformats.org/officeDocument/2006/relationships/image" Target="../media/image99.wmf"/><Relationship Id="rId7" Type="http://schemas.openxmlformats.org/officeDocument/2006/relationships/image" Target="../media/image101.wmf"/><Relationship Id="rId12" Type="http://schemas.openxmlformats.org/officeDocument/2006/relationships/oleObject" Target="../embeddings/oleObject37.bin"/><Relationship Id="rId2" Type="http://schemas.openxmlformats.org/officeDocument/2006/relationships/oleObject" Target="../embeddings/oleObject3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4.bin"/><Relationship Id="rId11" Type="http://schemas.openxmlformats.org/officeDocument/2006/relationships/image" Target="../media/image103.wmf"/><Relationship Id="rId5" Type="http://schemas.openxmlformats.org/officeDocument/2006/relationships/image" Target="../media/image100.wmf"/><Relationship Id="rId10" Type="http://schemas.openxmlformats.org/officeDocument/2006/relationships/oleObject" Target="../embeddings/oleObject36.bin"/><Relationship Id="rId4" Type="http://schemas.openxmlformats.org/officeDocument/2006/relationships/oleObject" Target="../embeddings/oleObject33.bin"/><Relationship Id="rId9" Type="http://schemas.openxmlformats.org/officeDocument/2006/relationships/image" Target="../media/image102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oleObject" Target="../embeddings/oleObject38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emf"/><Relationship Id="rId4" Type="http://schemas.openxmlformats.org/officeDocument/2006/relationships/oleObject" Target="../embeddings/oleObject39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wmf"/><Relationship Id="rId4" Type="http://schemas.openxmlformats.org/officeDocument/2006/relationships/oleObject" Target="../embeddings/oleObject18.bin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wmf"/><Relationship Id="rId5" Type="http://schemas.openxmlformats.org/officeDocument/2006/relationships/oleObject" Target="../embeddings/oleObject41.bin"/><Relationship Id="rId4" Type="http://schemas.openxmlformats.org/officeDocument/2006/relationships/image" Target="../media/image111.w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2" Type="http://schemas.openxmlformats.org/officeDocument/2006/relationships/image" Target="../media/image115.w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w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123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wmf"/><Relationship Id="rId2" Type="http://schemas.openxmlformats.org/officeDocument/2006/relationships/oleObject" Target="../embeddings/oleObject43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wmf"/><Relationship Id="rId4" Type="http://schemas.openxmlformats.org/officeDocument/2006/relationships/oleObject" Target="../embeddings/oleObject44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wmf"/><Relationship Id="rId7" Type="http://schemas.openxmlformats.org/officeDocument/2006/relationships/image" Target="../media/image129.wmf"/><Relationship Id="rId2" Type="http://schemas.openxmlformats.org/officeDocument/2006/relationships/oleObject" Target="../embeddings/oleObject4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7.bin"/><Relationship Id="rId5" Type="http://schemas.openxmlformats.org/officeDocument/2006/relationships/image" Target="../media/image128.wmf"/><Relationship Id="rId4" Type="http://schemas.openxmlformats.org/officeDocument/2006/relationships/oleObject" Target="../embeddings/oleObject46.bin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tiff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7029" y="1714500"/>
            <a:ext cx="10246291" cy="2731287"/>
          </a:xfrm>
        </p:spPr>
        <p:txBody>
          <a:bodyPr anchor="t">
            <a:normAutofit/>
          </a:bodyPr>
          <a:lstStyle/>
          <a:p>
            <a:br>
              <a:rPr lang="en-US" dirty="0"/>
            </a:br>
            <a:r>
              <a:rPr lang="en-US" sz="5300" dirty="0"/>
              <a:t>Linear Colliders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5288" y="5059562"/>
            <a:ext cx="6400800" cy="500758"/>
          </a:xfrm>
        </p:spPr>
        <p:txBody>
          <a:bodyPr>
            <a:normAutofit/>
          </a:bodyPr>
          <a:lstStyle/>
          <a:p>
            <a:r>
              <a:rPr lang="en-US" dirty="0"/>
              <a:t>R. </a:t>
            </a:r>
            <a:r>
              <a:rPr lang="en-US" dirty="0" err="1"/>
              <a:t>Corsini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61BDF0-A58B-374A-7821-3EDAA31A91F7}"/>
              </a:ext>
            </a:extLst>
          </p:cNvPr>
          <p:cNvSpPr txBox="1"/>
          <p:nvPr/>
        </p:nvSpPr>
        <p:spPr>
          <a:xfrm>
            <a:off x="122583" y="700615"/>
            <a:ext cx="7236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Century Gothic" panose="020B0502020202020204" pitchFamily="34" charset="0"/>
              </a:rPr>
              <a:t>Largely based on the lectures given by F. </a:t>
            </a:r>
            <a:r>
              <a:rPr lang="en-US" sz="1200" i="1" dirty="0" err="1">
                <a:latin typeface="Century Gothic" panose="020B0502020202020204" pitchFamily="34" charset="0"/>
              </a:rPr>
              <a:t>Tecker</a:t>
            </a:r>
            <a:r>
              <a:rPr lang="en-US" sz="1200" i="1" dirty="0">
                <a:latin typeface="Century Gothic" panose="020B0502020202020204" pitchFamily="34" charset="0"/>
              </a:rPr>
              <a:t> at the Graduate Accelerator Physics Course –</a:t>
            </a:r>
          </a:p>
          <a:p>
            <a:r>
              <a:rPr lang="en-US" sz="1200" i="1" dirty="0">
                <a:latin typeface="Century Gothic" panose="020B0502020202020204" pitchFamily="34" charset="0"/>
              </a:rPr>
              <a:t>John Adams Institute for Accelerator Science (Oxford), March 2025.</a:t>
            </a:r>
          </a:p>
        </p:txBody>
      </p:sp>
    </p:spTree>
    <p:extLst>
      <p:ext uri="{BB962C8B-B14F-4D97-AF65-F5344CB8AC3E}">
        <p14:creationId xmlns:p14="http://schemas.microsoft.com/office/powerpoint/2010/main" val="2004376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75FF2-A7AB-F4FB-77E1-9A541FAA4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Collider Projects, ~ 1990 to now</a:t>
            </a:r>
          </a:p>
        </p:txBody>
      </p:sp>
      <p:pic>
        <p:nvPicPr>
          <p:cNvPr id="6" name="Content Placeholder 5" descr="A table of electrical components&#10;&#10;AI-generated content may be incorrect.">
            <a:extLst>
              <a:ext uri="{FF2B5EF4-FFF2-40B4-BE49-F238E27FC236}">
                <a16:creationId xmlns:a16="http://schemas.microsoft.com/office/drawing/2014/main" id="{1659D444-1000-500E-B033-26F5244767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222" y="658255"/>
            <a:ext cx="6291761" cy="356743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A00FDD-CC3D-D1CD-AC86-F5A287C87D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221694-9A37-5746-8CB4-48D985807C4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47E1BB-3677-7010-A34A-1D91539B4C8F}"/>
              </a:ext>
            </a:extLst>
          </p:cNvPr>
          <p:cNvSpPr txBox="1"/>
          <p:nvPr/>
        </p:nvSpPr>
        <p:spPr>
          <a:xfrm>
            <a:off x="138222" y="4289103"/>
            <a:ext cx="5066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1D35"/>
                </a:solidFill>
                <a:latin typeface="Google Sans"/>
              </a:rPr>
              <a:t>From t</a:t>
            </a:r>
            <a:r>
              <a:rPr lang="en-US" sz="1200" b="0" i="0" u="none" strike="noStrike" dirty="0">
                <a:solidFill>
                  <a:srgbClr val="001D35"/>
                </a:solidFill>
                <a:effectLst/>
                <a:latin typeface="Google Sans"/>
              </a:rPr>
              <a:t>he 1995 International Linear Collider (ILC) Technical Review Committee (TRC) Report (FERMILAB-PUB-95-438)</a:t>
            </a:r>
            <a:endParaRPr lang="en-US" sz="1200" dirty="0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ADB4DBE3-EE92-6707-5E72-B5418268EBAE}"/>
              </a:ext>
            </a:extLst>
          </p:cNvPr>
          <p:cNvSpPr/>
          <p:nvPr/>
        </p:nvSpPr>
        <p:spPr>
          <a:xfrm rot="587895">
            <a:off x="6593949" y="3259962"/>
            <a:ext cx="562203" cy="33807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diagram of a machine&#10;&#10;AI-generated content may be incorrect.">
            <a:extLst>
              <a:ext uri="{FF2B5EF4-FFF2-40B4-BE49-F238E27FC236}">
                <a16:creationId xmlns:a16="http://schemas.microsoft.com/office/drawing/2014/main" id="{9F5B910B-A638-0D60-B648-9FE18A722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41" y="5030795"/>
            <a:ext cx="4164620" cy="1414226"/>
          </a:xfrm>
          <a:prstGeom prst="rect">
            <a:avLst/>
          </a:prstGeom>
        </p:spPr>
      </p:pic>
      <p:pic>
        <p:nvPicPr>
          <p:cNvPr id="17" name="Picture 16" descr="Screen Shot 2014-09-13 at 15.54.58.png">
            <a:extLst>
              <a:ext uri="{FF2B5EF4-FFF2-40B4-BE49-F238E27FC236}">
                <a16:creationId xmlns:a16="http://schemas.microsoft.com/office/drawing/2014/main" id="{81A11744-E4EF-2C23-134C-D8AE0F35A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0701" y="174332"/>
            <a:ext cx="4045807" cy="2889662"/>
          </a:xfrm>
          <a:prstGeom prst="rect">
            <a:avLst/>
          </a:prstGeom>
        </p:spPr>
      </p:pic>
      <p:pic>
        <p:nvPicPr>
          <p:cNvPr id="18" name="Picture 17" descr="A poster of a laser beam&#10;&#10;AI-generated content may be incorrect.">
            <a:extLst>
              <a:ext uri="{FF2B5EF4-FFF2-40B4-BE49-F238E27FC236}">
                <a16:creationId xmlns:a16="http://schemas.microsoft.com/office/drawing/2014/main" id="{25C327B6-3302-3EDB-330C-019CD653A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2094" y="1619163"/>
            <a:ext cx="2174136" cy="249112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CA8C385-E966-0B28-9E54-B15D86A2E41C}"/>
              </a:ext>
            </a:extLst>
          </p:cNvPr>
          <p:cNvSpPr/>
          <p:nvPr/>
        </p:nvSpPr>
        <p:spPr>
          <a:xfrm>
            <a:off x="7208196" y="2324911"/>
            <a:ext cx="2003898" cy="6167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Content Placeholder 6">
            <a:extLst>
              <a:ext uri="{FF2B5EF4-FFF2-40B4-BE49-F238E27FC236}">
                <a16:creationId xmlns:a16="http://schemas.microsoft.com/office/drawing/2014/main" id="{CB72C509-E746-677E-FB55-9C22244DFE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0386" y="4736859"/>
            <a:ext cx="4421614" cy="2121142"/>
          </a:xfrm>
          <a:prstGeom prst="rect">
            <a:avLst/>
          </a:prstGeom>
        </p:spPr>
      </p:pic>
      <p:pic>
        <p:nvPicPr>
          <p:cNvPr id="22" name="Picture 21" descr="A cover of a book&#10;&#10;AI-generated content may be incorrect.">
            <a:extLst>
              <a:ext uri="{FF2B5EF4-FFF2-40B4-BE49-F238E27FC236}">
                <a16:creationId xmlns:a16="http://schemas.microsoft.com/office/drawing/2014/main" id="{5E7CCA17-A1AD-7A56-5D22-D7C8B65107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2011" y="4116481"/>
            <a:ext cx="2003898" cy="149661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057A128-6B81-DF46-8987-FDDD41D840E5}"/>
              </a:ext>
            </a:extLst>
          </p:cNvPr>
          <p:cNvSpPr txBox="1"/>
          <p:nvPr/>
        </p:nvSpPr>
        <p:spPr>
          <a:xfrm>
            <a:off x="7653399" y="2633277"/>
            <a:ext cx="15028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CLIC</a:t>
            </a:r>
          </a:p>
          <a:p>
            <a:r>
              <a:rPr lang="en-US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Compact Linear Collider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3F222B-A326-6883-ED8A-0ED48108C998}"/>
              </a:ext>
            </a:extLst>
          </p:cNvPr>
          <p:cNvSpPr txBox="1"/>
          <p:nvPr/>
        </p:nvSpPr>
        <p:spPr>
          <a:xfrm>
            <a:off x="8755769" y="4384982"/>
            <a:ext cx="14156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ILC</a:t>
            </a:r>
          </a:p>
          <a:p>
            <a:r>
              <a:rPr lang="en-US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International Linear Collider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E289A5A-B1FD-3806-2841-A51ABEFF47F5}"/>
              </a:ext>
            </a:extLst>
          </p:cNvPr>
          <p:cNvSpPr txBox="1"/>
          <p:nvPr/>
        </p:nvSpPr>
        <p:spPr>
          <a:xfrm>
            <a:off x="138222" y="5737908"/>
            <a:ext cx="25974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r>
              <a:rPr lang="en-US" baseline="30000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  <a:p>
            <a:r>
              <a:rPr lang="en-US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Cold Copper Collider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76C913-C00A-8AF4-D2D2-35B3E7BD343A}"/>
              </a:ext>
            </a:extLst>
          </p:cNvPr>
          <p:cNvSpPr txBox="1"/>
          <p:nvPr/>
        </p:nvSpPr>
        <p:spPr>
          <a:xfrm>
            <a:off x="5323362" y="5756738"/>
            <a:ext cx="2312945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HALHF</a:t>
            </a:r>
          </a:p>
          <a:p>
            <a:r>
              <a:rPr lang="en-US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Hybrid, Asymmetric, Linear Higgs Factory</a:t>
            </a:r>
          </a:p>
        </p:txBody>
      </p:sp>
      <p:pic>
        <p:nvPicPr>
          <p:cNvPr id="14" name="Picture 13" descr="A white and red machine&#10;&#10;AI-generated content may be incorrect.">
            <a:extLst>
              <a:ext uri="{FF2B5EF4-FFF2-40B4-BE49-F238E27FC236}">
                <a16:creationId xmlns:a16="http://schemas.microsoft.com/office/drawing/2014/main" id="{53521459-F8D8-33E4-23C1-988447E71D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3439" y="5585468"/>
            <a:ext cx="859923" cy="726819"/>
          </a:xfrm>
          <a:prstGeom prst="rect">
            <a:avLst/>
          </a:prstGeom>
        </p:spPr>
      </p:pic>
      <p:pic>
        <p:nvPicPr>
          <p:cNvPr id="12" name="Picture 11" descr="Diagram of a diagram of a beam delivery system&#10;&#10;AI-generated content may be incorrect.">
            <a:extLst>
              <a:ext uri="{FF2B5EF4-FFF2-40B4-BE49-F238E27FC236}">
                <a16:creationId xmlns:a16="http://schemas.microsoft.com/office/drawing/2014/main" id="{375E571A-4B68-DA66-83D8-C4423046DC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7745" y="5080467"/>
            <a:ext cx="5235064" cy="131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/>
      <p:bldP spid="24" grpId="0"/>
      <p:bldP spid="25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53E1895-8636-FC94-DB32-932853624084}"/>
              </a:ext>
            </a:extLst>
          </p:cNvPr>
          <p:cNvSpPr/>
          <p:nvPr/>
        </p:nvSpPr>
        <p:spPr>
          <a:xfrm>
            <a:off x="7537628" y="3766907"/>
            <a:ext cx="2941982" cy="12525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17C18B-BBC8-8E18-CBCF-4FA4189AE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Luminosity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8F976-6E1A-8E55-71C0-3D28944F9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472" y="662151"/>
            <a:ext cx="11555342" cy="5833241"/>
          </a:xfrm>
        </p:spPr>
        <p:txBody>
          <a:bodyPr>
            <a:normAutofit/>
          </a:bodyPr>
          <a:lstStyle/>
          <a:p>
            <a:r>
              <a:rPr lang="en-US" dirty="0"/>
              <a:t>The performance of particle colliders is usually quantified by the center of mass beam energy </a:t>
            </a:r>
            <a:r>
              <a:rPr lang="en-US" i="1" dirty="0" err="1">
                <a:solidFill>
                  <a:srgbClr val="4270C1"/>
                </a:solidFill>
              </a:rPr>
              <a:t>E</a:t>
            </a:r>
            <a:r>
              <a:rPr lang="en-US" i="1" baseline="-25000" dirty="0" err="1">
                <a:solidFill>
                  <a:srgbClr val="4270C1"/>
                </a:solidFill>
              </a:rPr>
              <a:t>cm</a:t>
            </a:r>
            <a:r>
              <a:rPr lang="en-US" dirty="0"/>
              <a:t> and the luminosity </a:t>
            </a:r>
            <a:r>
              <a:rPr lang="en-US" i="1" dirty="0">
                <a:solidFill>
                  <a:srgbClr val="4270C1"/>
                </a:solidFill>
              </a:rPr>
              <a:t>L</a:t>
            </a:r>
            <a:endParaRPr lang="en-US" dirty="0"/>
          </a:p>
          <a:p>
            <a:r>
              <a:rPr lang="en-US" dirty="0"/>
              <a:t>The </a:t>
            </a:r>
            <a:r>
              <a:rPr lang="en-US" dirty="0">
                <a:solidFill>
                  <a:srgbClr val="4270C1"/>
                </a:solidFill>
              </a:rPr>
              <a:t>luminosity</a:t>
            </a:r>
            <a:r>
              <a:rPr lang="en-US" dirty="0"/>
              <a:t> is the quantity that measures the </a:t>
            </a:r>
            <a:r>
              <a:rPr lang="en-US" dirty="0">
                <a:solidFill>
                  <a:srgbClr val="4270C1"/>
                </a:solidFill>
              </a:rPr>
              <a:t>ability</a:t>
            </a:r>
            <a:r>
              <a:rPr lang="en-US" dirty="0"/>
              <a:t> of a particle accelerator to </a:t>
            </a:r>
            <a:r>
              <a:rPr lang="en-US" dirty="0">
                <a:solidFill>
                  <a:srgbClr val="4270C1"/>
                </a:solidFill>
              </a:rPr>
              <a:t>produce the required number of useful interactions</a:t>
            </a:r>
            <a:r>
              <a:rPr lang="en-US" dirty="0"/>
              <a:t>.  </a:t>
            </a:r>
            <a:br>
              <a:rPr lang="en-US" dirty="0"/>
            </a:br>
            <a:r>
              <a:rPr lang="en-US" dirty="0"/>
              <a:t>In particular, it is the proportionality factor between the number of events per second </a:t>
            </a:r>
            <a:r>
              <a:rPr lang="en-US" i="1" dirty="0" err="1">
                <a:solidFill>
                  <a:srgbClr val="4270C1"/>
                </a:solidFill>
              </a:rPr>
              <a:t>dR</a:t>
            </a:r>
            <a:r>
              <a:rPr lang="en-US" i="1" dirty="0">
                <a:solidFill>
                  <a:srgbClr val="4270C1"/>
                </a:solidFill>
              </a:rPr>
              <a:t>/dt </a:t>
            </a:r>
            <a:r>
              <a:rPr lang="en-US" dirty="0"/>
              <a:t>and the cross section </a:t>
            </a:r>
            <a:r>
              <a:rPr lang="el-GR" i="1" dirty="0">
                <a:solidFill>
                  <a:srgbClr val="4270C1"/>
                </a:solidFill>
              </a:rPr>
              <a:t>σ</a:t>
            </a:r>
            <a:r>
              <a:rPr lang="en-US" i="1" baseline="-25000" dirty="0">
                <a:solidFill>
                  <a:srgbClr val="4270C1"/>
                </a:solidFill>
              </a:rPr>
              <a:t>p</a:t>
            </a:r>
            <a:r>
              <a:rPr lang="en-US" dirty="0"/>
              <a:t>: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dirty="0"/>
              <a:t>				</a:t>
            </a:r>
            <a:r>
              <a:rPr lang="en-US" sz="2600" i="1" dirty="0" err="1"/>
              <a:t>dR</a:t>
            </a:r>
            <a:r>
              <a:rPr lang="en-US" sz="2600" i="1" dirty="0"/>
              <a:t>/dt= L· </a:t>
            </a:r>
            <a:r>
              <a:rPr lang="el-GR" sz="2600" i="1" dirty="0"/>
              <a:t>σ</a:t>
            </a:r>
            <a:r>
              <a:rPr lang="en-US" sz="2600" i="1" baseline="-25000" dirty="0"/>
              <a:t>p       </a:t>
            </a:r>
            <a:r>
              <a:rPr lang="en-US" baseline="-25000" dirty="0"/>
              <a:t>		</a:t>
            </a:r>
            <a:r>
              <a:rPr lang="en-US" sz="1800" dirty="0"/>
              <a:t>The unit of the luminosity is cm</a:t>
            </a:r>
            <a:r>
              <a:rPr lang="en-US" sz="1800" baseline="30000" dirty="0"/>
              <a:t>−2</a:t>
            </a:r>
            <a:r>
              <a:rPr lang="en-US" sz="1800" dirty="0"/>
              <a:t>s</a:t>
            </a:r>
            <a:r>
              <a:rPr lang="en-US" sz="1800" baseline="30000" dirty="0"/>
              <a:t>−1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A Collider luminosity is approximately given by</a:t>
            </a:r>
            <a:br>
              <a:rPr lang="en-US" dirty="0"/>
            </a:br>
            <a:br>
              <a:rPr lang="en-US" dirty="0"/>
            </a:br>
            <a:r>
              <a:rPr lang="en-US" dirty="0"/>
              <a:t>		where:</a:t>
            </a:r>
            <a:br>
              <a:rPr lang="en-US" dirty="0"/>
            </a:br>
            <a:r>
              <a:rPr lang="en-US" dirty="0"/>
              <a:t>		</a:t>
            </a:r>
            <a:r>
              <a:rPr lang="en-US" i="1" dirty="0" err="1"/>
              <a:t>n</a:t>
            </a:r>
            <a:r>
              <a:rPr lang="en-US" i="1" baseline="-25000" dirty="0" err="1"/>
              <a:t>b</a:t>
            </a:r>
            <a:r>
              <a:rPr lang="en-US" dirty="0"/>
              <a:t>	=  bunches / train</a:t>
            </a:r>
            <a:br>
              <a:rPr lang="en-US" dirty="0"/>
            </a:br>
            <a:r>
              <a:rPr lang="en-US" dirty="0"/>
              <a:t>		</a:t>
            </a:r>
            <a:r>
              <a:rPr lang="en-US" i="1" dirty="0"/>
              <a:t>N</a:t>
            </a:r>
            <a:r>
              <a:rPr lang="en-US" dirty="0"/>
              <a:t>	=  particles per bunch</a:t>
            </a:r>
            <a:br>
              <a:rPr lang="en-US" dirty="0"/>
            </a:br>
            <a:r>
              <a:rPr lang="en-US" dirty="0"/>
              <a:t>		</a:t>
            </a:r>
            <a:r>
              <a:rPr lang="en-US" i="1" dirty="0" err="1"/>
              <a:t>f</a:t>
            </a:r>
            <a:r>
              <a:rPr lang="en-US" i="1" baseline="-25000" dirty="0" err="1"/>
              <a:t>rep</a:t>
            </a:r>
            <a:r>
              <a:rPr lang="en-US" dirty="0"/>
              <a:t>	=  repetition frequency</a:t>
            </a:r>
            <a:br>
              <a:rPr lang="en-US" dirty="0"/>
            </a:br>
            <a:r>
              <a:rPr lang="en-US" dirty="0"/>
              <a:t>		</a:t>
            </a:r>
            <a:r>
              <a:rPr lang="el-GR" i="1" dirty="0"/>
              <a:t>σ</a:t>
            </a:r>
            <a:r>
              <a:rPr lang="en-US" i="1" baseline="-25000" dirty="0" err="1"/>
              <a:t>x,y</a:t>
            </a:r>
            <a:r>
              <a:rPr lang="en-US" dirty="0"/>
              <a:t>	=  transverse beam size at IP</a:t>
            </a:r>
            <a:br>
              <a:rPr lang="en-US" dirty="0"/>
            </a:br>
            <a:r>
              <a:rPr lang="en-US" dirty="0"/>
              <a:t>		</a:t>
            </a:r>
            <a:r>
              <a:rPr lang="en-US" i="1" dirty="0"/>
              <a:t>H</a:t>
            </a:r>
            <a:r>
              <a:rPr lang="en-US" i="1" baseline="-25000" dirty="0"/>
              <a:t>D</a:t>
            </a:r>
            <a:r>
              <a:rPr lang="en-US" dirty="0"/>
              <a:t>	=  beam-beam enhancement factor (linear collider: typical value ~2)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841B22-5A7E-86FB-9403-064C128EAB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221694-9A37-5746-8CB4-48D985807C45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7" name="Object 22">
            <a:extLst>
              <a:ext uri="{FF2B5EF4-FFF2-40B4-BE49-F238E27FC236}">
                <a16:creationId xmlns:a16="http://schemas.microsoft.com/office/drawing/2014/main" id="{22F280CD-9A05-E04F-FFC7-DDDEA576BD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3407234"/>
              </p:ext>
            </p:extLst>
          </p:nvPr>
        </p:nvGraphicFramePr>
        <p:xfrm>
          <a:off x="7643369" y="3766907"/>
          <a:ext cx="2730500" cy="1252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79280" imgH="495000" progId="Equation.3">
                  <p:embed/>
                </p:oleObj>
              </mc:Choice>
              <mc:Fallback>
                <p:oleObj name="Equation" r:id="rId2" imgW="1079280" imgH="495000" progId="Equation.3">
                  <p:embed/>
                  <p:pic>
                    <p:nvPicPr>
                      <p:cNvPr id="9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3369" y="3766907"/>
                        <a:ext cx="2730500" cy="1252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9015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08C93-D34D-AAF3-5E8D-C381DB577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Luminosity: linear vs. circular colliders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58781-25AA-F94B-11F7-774E160A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012" y="1471449"/>
            <a:ext cx="10515600" cy="470863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2400" dirty="0"/>
              <a:t>LHC ring		</a:t>
            </a:r>
            <a:r>
              <a:rPr lang="en-US" sz="2400" i="1" dirty="0" err="1">
                <a:solidFill>
                  <a:srgbClr val="4270C1"/>
                </a:solidFill>
              </a:rPr>
              <a:t>f</a:t>
            </a:r>
            <a:r>
              <a:rPr lang="en-US" sz="2400" i="1" baseline="-25000" dirty="0" err="1">
                <a:solidFill>
                  <a:srgbClr val="4270C1"/>
                </a:solidFill>
              </a:rPr>
              <a:t>rep</a:t>
            </a:r>
            <a:r>
              <a:rPr lang="en-US" sz="2400" dirty="0">
                <a:solidFill>
                  <a:srgbClr val="4270C1"/>
                </a:solidFill>
              </a:rPr>
              <a:t> = 11 kHz </a:t>
            </a:r>
          </a:p>
          <a:p>
            <a:pPr>
              <a:lnSpc>
                <a:spcPct val="110000"/>
              </a:lnSpc>
            </a:pPr>
            <a:endParaRPr lang="en-US" sz="2400" dirty="0"/>
          </a:p>
          <a:p>
            <a:pPr>
              <a:lnSpc>
                <a:spcPct val="110000"/>
              </a:lnSpc>
            </a:pPr>
            <a:r>
              <a:rPr lang="en-US" sz="2400" dirty="0"/>
              <a:t>LC 			</a:t>
            </a:r>
            <a:r>
              <a:rPr lang="en-US" sz="2400" i="1" dirty="0" err="1">
                <a:solidFill>
                  <a:srgbClr val="4270C1"/>
                </a:solidFill>
              </a:rPr>
              <a:t>f</a:t>
            </a:r>
            <a:r>
              <a:rPr lang="en-US" sz="2400" i="1" baseline="-25000" dirty="0" err="1">
                <a:solidFill>
                  <a:srgbClr val="4270C1"/>
                </a:solidFill>
              </a:rPr>
              <a:t>rep</a:t>
            </a:r>
            <a:r>
              <a:rPr lang="en-US" sz="2400" dirty="0">
                <a:solidFill>
                  <a:srgbClr val="4270C1"/>
                </a:solidFill>
              </a:rPr>
              <a:t> = few-100 Hz </a:t>
            </a:r>
            <a:r>
              <a:rPr lang="en-US" sz="2400" dirty="0"/>
              <a:t>(power limited)</a:t>
            </a:r>
          </a:p>
          <a:p>
            <a:pPr>
              <a:lnSpc>
                <a:spcPct val="110000"/>
              </a:lnSpc>
            </a:pPr>
            <a:endParaRPr lang="en-US" sz="2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2400" dirty="0"/>
              <a:t>			⇒ factor ~</a:t>
            </a:r>
            <a:r>
              <a:rPr lang="en-US" sz="2400" dirty="0">
                <a:solidFill>
                  <a:srgbClr val="4270C1"/>
                </a:solidFill>
              </a:rPr>
              <a:t>100-1000</a:t>
            </a:r>
            <a:r>
              <a:rPr lang="en-US" sz="2400" dirty="0"/>
              <a:t> in </a:t>
            </a:r>
            <a:r>
              <a:rPr lang="en-US" sz="2400" i="1" dirty="0"/>
              <a:t>L </a:t>
            </a:r>
            <a:r>
              <a:rPr lang="en-US" sz="2400" dirty="0"/>
              <a:t>already lost for the LC!</a:t>
            </a:r>
          </a:p>
          <a:p>
            <a:pPr>
              <a:lnSpc>
                <a:spcPct val="110000"/>
              </a:lnSpc>
            </a:pPr>
            <a:endParaRPr lang="en-US" sz="2400" dirty="0"/>
          </a:p>
          <a:p>
            <a:pPr>
              <a:lnSpc>
                <a:spcPct val="110000"/>
              </a:lnSpc>
            </a:pPr>
            <a:r>
              <a:rPr lang="en-US" sz="2400" dirty="0"/>
              <a:t>Must push very hard on beam cross-section at collision:</a:t>
            </a:r>
          </a:p>
          <a:p>
            <a:pPr>
              <a:lnSpc>
                <a:spcPct val="110000"/>
              </a:lnSpc>
            </a:pPr>
            <a:endParaRPr lang="en-US" sz="24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/>
              <a:t>	factor of </a:t>
            </a:r>
            <a:r>
              <a:rPr lang="en-US" sz="2400" dirty="0">
                <a:solidFill>
                  <a:srgbClr val="4270C1"/>
                </a:solidFill>
              </a:rPr>
              <a:t>10</a:t>
            </a:r>
            <a:r>
              <a:rPr lang="en-US" sz="2400" baseline="30000" dirty="0">
                <a:solidFill>
                  <a:srgbClr val="4270C1"/>
                </a:solidFill>
              </a:rPr>
              <a:t>6</a:t>
            </a:r>
            <a:r>
              <a:rPr lang="en-US" sz="2400" dirty="0"/>
              <a:t> gain! needed</a:t>
            </a:r>
            <a:br>
              <a:rPr lang="en-US" sz="2400" dirty="0"/>
            </a:br>
            <a:r>
              <a:rPr lang="en-US" sz="2400" dirty="0"/>
              <a:t>	to obtain high luminosity</a:t>
            </a:r>
            <a:br>
              <a:rPr lang="en-US" sz="2400" dirty="0"/>
            </a:br>
            <a:r>
              <a:rPr lang="en-US" sz="2400" dirty="0"/>
              <a:t>	of a few </a:t>
            </a:r>
            <a:r>
              <a:rPr lang="en-US" sz="2400" dirty="0">
                <a:solidFill>
                  <a:srgbClr val="4270C1"/>
                </a:solidFill>
              </a:rPr>
              <a:t>10</a:t>
            </a:r>
            <a:r>
              <a:rPr lang="en-US" sz="2400" baseline="30000" dirty="0">
                <a:solidFill>
                  <a:srgbClr val="4270C1"/>
                </a:solidFill>
              </a:rPr>
              <a:t>34</a:t>
            </a:r>
            <a:r>
              <a:rPr lang="en-US" sz="2400" dirty="0"/>
              <a:t> cm</a:t>
            </a:r>
            <a:r>
              <a:rPr lang="en-US" sz="2400" baseline="30000" dirty="0"/>
              <a:t>-2</a:t>
            </a:r>
            <a:r>
              <a:rPr lang="en-US" sz="2400" dirty="0"/>
              <a:t>s</a:t>
            </a:r>
            <a:r>
              <a:rPr lang="en-US" sz="2400" baseline="30000" dirty="0"/>
              <a:t>-1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5F76B9-2DEB-D426-8F29-4C49F9D954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221694-9A37-5746-8CB4-48D985807C4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5BB06191-FA89-722C-ABC9-33BAF0D63A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7488" y="5176651"/>
            <a:ext cx="4773797" cy="11694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6" tIns="45653" rIns="91306" bIns="45653">
            <a:spAutoFit/>
          </a:bodyPr>
          <a:lstStyle>
            <a:lvl1pPr defTabSz="912813"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400" noProof="1">
                <a:solidFill>
                  <a:schemeClr val="tx1"/>
                </a:solidFill>
              </a:rPr>
              <a:t>LEP: 	</a:t>
            </a:r>
            <a:r>
              <a:rPr lang="en-US" sz="2800" i="1" noProof="1">
                <a:solidFill>
                  <a:schemeClr val="tx1"/>
                </a:solidFill>
              </a:rPr>
              <a:t>σ</a:t>
            </a:r>
            <a:r>
              <a:rPr lang="en-US" sz="2400" i="1" baseline="-25000" noProof="1">
                <a:solidFill>
                  <a:schemeClr val="tx1"/>
                </a:solidFill>
              </a:rPr>
              <a:t>x</a:t>
            </a:r>
            <a:r>
              <a:rPr lang="en-US" sz="2800" i="1" noProof="1">
                <a:solidFill>
                  <a:schemeClr val="tx1"/>
                </a:solidFill>
              </a:rPr>
              <a:t>σ</a:t>
            </a:r>
            <a:r>
              <a:rPr lang="en-US" sz="2400" i="1" baseline="-25000" noProof="1">
                <a:solidFill>
                  <a:schemeClr val="tx1"/>
                </a:solidFill>
              </a:rPr>
              <a:t>y</a:t>
            </a:r>
            <a:r>
              <a:rPr lang="en-US" sz="2400" noProof="1">
                <a:solidFill>
                  <a:schemeClr val="tx1"/>
                </a:solidFill>
              </a:rPr>
              <a:t> </a:t>
            </a:r>
            <a:r>
              <a:rPr lang="en-US" sz="2400" noProof="1">
                <a:solidFill>
                  <a:schemeClr val="tx1"/>
                </a:solidFill>
                <a:sym typeface="Symbol" charset="0"/>
              </a:rPr>
              <a:t>≈</a:t>
            </a:r>
            <a:r>
              <a:rPr lang="en-US" sz="2400" noProof="1">
                <a:solidFill>
                  <a:schemeClr val="tx1"/>
                </a:solidFill>
              </a:rPr>
              <a:t> 130</a:t>
            </a:r>
            <a:r>
              <a:rPr lang="en-US" sz="2400" noProof="1">
                <a:solidFill>
                  <a:schemeClr val="tx1"/>
                </a:solidFill>
                <a:sym typeface="Symbol" charset="0"/>
              </a:rPr>
              <a:t>×</a:t>
            </a:r>
            <a:r>
              <a:rPr lang="en-US" sz="2400" noProof="1">
                <a:solidFill>
                  <a:schemeClr val="tx1"/>
                </a:solidFill>
              </a:rPr>
              <a:t>6 µm</a:t>
            </a:r>
            <a:r>
              <a:rPr lang="en-US" sz="2400" baseline="30000" noProof="1">
                <a:solidFill>
                  <a:schemeClr val="tx1"/>
                </a:solidFill>
              </a:rPr>
              <a:t>2</a:t>
            </a:r>
            <a:endParaRPr lang="en-US" sz="2400" noProof="1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400" noProof="1">
                <a:solidFill>
                  <a:schemeClr val="tx1"/>
                </a:solidFill>
              </a:rPr>
              <a:t>LC:  	</a:t>
            </a:r>
            <a:r>
              <a:rPr lang="en-US" sz="2800" i="1" noProof="1">
                <a:solidFill>
                  <a:schemeClr val="tx1"/>
                </a:solidFill>
              </a:rPr>
              <a:t>σ</a:t>
            </a:r>
            <a:r>
              <a:rPr lang="en-US" sz="2400" i="1" baseline="-25000" noProof="1">
                <a:solidFill>
                  <a:schemeClr val="tx1"/>
                </a:solidFill>
              </a:rPr>
              <a:t>x</a:t>
            </a:r>
            <a:r>
              <a:rPr lang="en-US" sz="2800" i="1" noProof="1">
                <a:solidFill>
                  <a:schemeClr val="tx1"/>
                </a:solidFill>
              </a:rPr>
              <a:t>σ</a:t>
            </a:r>
            <a:r>
              <a:rPr lang="en-US" sz="2400" i="1" baseline="-25000" noProof="1">
                <a:solidFill>
                  <a:schemeClr val="tx1"/>
                </a:solidFill>
              </a:rPr>
              <a:t>y</a:t>
            </a:r>
            <a:r>
              <a:rPr lang="en-US" sz="2400" noProof="1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  <a:sym typeface="Symbol" charset="0"/>
              </a:rPr>
              <a:t>≈</a:t>
            </a:r>
            <a:r>
              <a:rPr lang="en-US" sz="2400" dirty="0">
                <a:solidFill>
                  <a:schemeClr val="tx1"/>
                </a:solidFill>
              </a:rPr>
              <a:t> (60-550) </a:t>
            </a:r>
            <a:r>
              <a:rPr lang="en-US" sz="2400" dirty="0">
                <a:solidFill>
                  <a:schemeClr val="tx1"/>
                </a:solidFill>
                <a:sym typeface="Symbol" charset="0"/>
              </a:rPr>
              <a:t>× (</a:t>
            </a:r>
            <a:r>
              <a:rPr lang="en-US" sz="2400" dirty="0">
                <a:solidFill>
                  <a:schemeClr val="tx1"/>
                </a:solidFill>
              </a:rPr>
              <a:t>1-5) nm</a:t>
            </a:r>
            <a:r>
              <a:rPr lang="en-US" sz="2400" baseline="30000" dirty="0">
                <a:solidFill>
                  <a:schemeClr val="tx1"/>
                </a:solidFill>
              </a:rPr>
              <a:t>2</a:t>
            </a:r>
          </a:p>
        </p:txBody>
      </p:sp>
      <p:graphicFrame>
        <p:nvGraphicFramePr>
          <p:cNvPr id="6" name="Object 22">
            <a:extLst>
              <a:ext uri="{FF2B5EF4-FFF2-40B4-BE49-F238E27FC236}">
                <a16:creationId xmlns:a16="http://schemas.microsoft.com/office/drawing/2014/main" id="{99177783-D4A8-793C-D5E7-EB6684A486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6416516"/>
              </p:ext>
            </p:extLst>
          </p:nvPr>
        </p:nvGraphicFramePr>
        <p:xfrm>
          <a:off x="8254963" y="677917"/>
          <a:ext cx="2730500" cy="1252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79280" imgH="495000" progId="Equation.3">
                  <p:embed/>
                </p:oleObj>
              </mc:Choice>
              <mc:Fallback>
                <p:oleObj name="Equation" r:id="rId2" imgW="1079280" imgH="495000" progId="Equation.3">
                  <p:embed/>
                  <p:pic>
                    <p:nvPicPr>
                      <p:cNvPr id="7" name="Object 22">
                        <a:extLst>
                          <a:ext uri="{FF2B5EF4-FFF2-40B4-BE49-F238E27FC236}">
                            <a16:creationId xmlns:a16="http://schemas.microsoft.com/office/drawing/2014/main" id="{22F280CD-9A05-E04F-FFC7-DDDEA576BD0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4963" y="677917"/>
                        <a:ext cx="2730500" cy="1252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116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A2821EF-7007-700A-0946-F1C40EEDFAFA}"/>
              </a:ext>
            </a:extLst>
          </p:cNvPr>
          <p:cNvSpPr/>
          <p:nvPr/>
        </p:nvSpPr>
        <p:spPr>
          <a:xfrm>
            <a:off x="9187168" y="593448"/>
            <a:ext cx="1352145" cy="4862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EA319C-2FBE-F0C9-1EBA-E23CD0C1A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Luminosity and RF power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4D765-550B-2989-3013-9B511B4F5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749" y="659168"/>
            <a:ext cx="10986052" cy="5935596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/>
              <a:t>Introduce </a:t>
            </a:r>
            <a:r>
              <a:rPr lang="en-US" dirty="0" err="1"/>
              <a:t>centre</a:t>
            </a:r>
            <a:r>
              <a:rPr lang="en-US" dirty="0"/>
              <a:t>-of-mass Energy </a:t>
            </a:r>
            <a:r>
              <a:rPr lang="en-US" dirty="0" err="1"/>
              <a:t>E</a:t>
            </a:r>
            <a:r>
              <a:rPr lang="en-US" baseline="-25000" dirty="0" err="1"/>
              <a:t>cm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l-GR" i="1" dirty="0">
                <a:solidFill>
                  <a:srgbClr val="C00000"/>
                </a:solidFill>
              </a:rPr>
              <a:t>η</a:t>
            </a:r>
            <a:r>
              <a:rPr lang="en-US" i="1" baseline="-25000" dirty="0">
                <a:solidFill>
                  <a:srgbClr val="C00000"/>
                </a:solidFill>
              </a:rPr>
              <a:t>RF</a:t>
            </a:r>
            <a:r>
              <a:rPr lang="en-US" i="1" dirty="0">
                <a:solidFill>
                  <a:srgbClr val="C00000"/>
                </a:solidFill>
              </a:rPr>
              <a:t>  </a:t>
            </a:r>
            <a:r>
              <a:rPr lang="en-US" dirty="0"/>
              <a:t>is the </a:t>
            </a:r>
            <a:r>
              <a:rPr lang="en-US" dirty="0">
                <a:solidFill>
                  <a:srgbClr val="4270C1"/>
                </a:solidFill>
              </a:rPr>
              <a:t>RF-to-beam</a:t>
            </a:r>
            <a:r>
              <a:rPr lang="en-US" dirty="0"/>
              <a:t> power efficiency</a:t>
            </a:r>
          </a:p>
          <a:p>
            <a:pPr>
              <a:lnSpc>
                <a:spcPct val="110000"/>
              </a:lnSpc>
            </a:pPr>
            <a:r>
              <a:rPr lang="en-US" dirty="0"/>
              <a:t>Luminosity </a:t>
            </a:r>
            <a:r>
              <a:rPr lang="en-US" i="1" dirty="0">
                <a:solidFill>
                  <a:srgbClr val="4270C1"/>
                </a:solidFill>
              </a:rPr>
              <a:t>L</a:t>
            </a:r>
            <a:r>
              <a:rPr lang="en-US" dirty="0"/>
              <a:t> is proportional to the RF power </a:t>
            </a:r>
            <a:r>
              <a:rPr lang="en-US" i="1" dirty="0">
                <a:solidFill>
                  <a:srgbClr val="C00000"/>
                </a:solidFill>
              </a:rPr>
              <a:t>P</a:t>
            </a:r>
            <a:r>
              <a:rPr lang="en-US" i="1" baseline="-25000" dirty="0">
                <a:solidFill>
                  <a:srgbClr val="C00000"/>
                </a:solidFill>
              </a:rPr>
              <a:t>RF</a:t>
            </a:r>
            <a:r>
              <a:rPr lang="en-US" dirty="0"/>
              <a:t> and efficiency </a:t>
            </a:r>
            <a:r>
              <a:rPr lang="el-GR" i="1" dirty="0">
                <a:solidFill>
                  <a:srgbClr val="C00000"/>
                </a:solidFill>
              </a:rPr>
              <a:t>η</a:t>
            </a:r>
            <a:r>
              <a:rPr lang="en-US" i="1" baseline="-25000" dirty="0">
                <a:solidFill>
                  <a:srgbClr val="C00000"/>
                </a:solidFill>
              </a:rPr>
              <a:t>RF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dirty="0"/>
              <a:t>for a given </a:t>
            </a:r>
            <a:r>
              <a:rPr lang="en-US" i="1" dirty="0" err="1">
                <a:solidFill>
                  <a:srgbClr val="4270C1"/>
                </a:solidFill>
              </a:rPr>
              <a:t>E</a:t>
            </a:r>
            <a:r>
              <a:rPr lang="en-US" i="1" baseline="-25000" dirty="0" err="1">
                <a:solidFill>
                  <a:srgbClr val="4270C1"/>
                </a:solidFill>
              </a:rPr>
              <a:t>cm</a:t>
            </a:r>
            <a:br>
              <a:rPr lang="en-US" dirty="0"/>
            </a:b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/>
              <a:t>Some numbers:		</a:t>
            </a:r>
            <a:r>
              <a:rPr lang="en-US" i="1" dirty="0" err="1"/>
              <a:t>E</a:t>
            </a:r>
            <a:r>
              <a:rPr lang="en-US" i="1" baseline="-25000" dirty="0" err="1"/>
              <a:t>cm</a:t>
            </a:r>
            <a:r>
              <a:rPr lang="en-US" dirty="0"/>
              <a:t> 	= 500 GeV</a:t>
            </a:r>
            <a:br>
              <a:rPr lang="en-US" dirty="0"/>
            </a:br>
            <a:r>
              <a:rPr lang="en-US" dirty="0"/>
              <a:t>				</a:t>
            </a:r>
            <a:r>
              <a:rPr lang="en-US" i="1" dirty="0"/>
              <a:t>N</a:t>
            </a:r>
            <a:r>
              <a:rPr lang="en-US" dirty="0"/>
              <a:t>	= 10</a:t>
            </a:r>
            <a:r>
              <a:rPr lang="en-US" baseline="30000" dirty="0"/>
              <a:t>10</a:t>
            </a:r>
            <a:br>
              <a:rPr lang="en-US" dirty="0"/>
            </a:br>
            <a:r>
              <a:rPr lang="en-US" dirty="0"/>
              <a:t>				</a:t>
            </a:r>
            <a:r>
              <a:rPr lang="en-US" i="1" dirty="0" err="1"/>
              <a:t>n</a:t>
            </a:r>
            <a:r>
              <a:rPr lang="en-US" i="1" baseline="-25000" dirty="0" err="1"/>
              <a:t>b</a:t>
            </a:r>
            <a:r>
              <a:rPr lang="en-US" dirty="0"/>
              <a:t>	= 100</a:t>
            </a:r>
            <a:br>
              <a:rPr lang="en-US" dirty="0"/>
            </a:br>
            <a:r>
              <a:rPr lang="en-US" dirty="0"/>
              <a:t>				</a:t>
            </a:r>
            <a:r>
              <a:rPr lang="en-US" i="1" dirty="0" err="1"/>
              <a:t>f</a:t>
            </a:r>
            <a:r>
              <a:rPr lang="en-US" i="1" baseline="-25000" dirty="0" err="1"/>
              <a:t>rep</a:t>
            </a:r>
            <a:r>
              <a:rPr lang="en-US" dirty="0"/>
              <a:t>	= 100 Hz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Need to include efficiencies:</a:t>
            </a:r>
            <a:br>
              <a:rPr lang="en-US" dirty="0"/>
            </a:br>
            <a:r>
              <a:rPr lang="en-US" dirty="0"/>
              <a:t>		</a:t>
            </a:r>
            <a:r>
              <a:rPr lang="en-US" dirty="0" err="1"/>
              <a:t>RF→beam</a:t>
            </a:r>
            <a:r>
              <a:rPr lang="en-US" dirty="0"/>
              <a:t>		range 20-60%</a:t>
            </a:r>
            <a:br>
              <a:rPr lang="en-US" dirty="0"/>
            </a:br>
            <a:r>
              <a:rPr lang="en-US" dirty="0"/>
              <a:t>		Wall </a:t>
            </a:r>
            <a:r>
              <a:rPr lang="en-US" dirty="0" err="1"/>
              <a:t>plug→RF</a:t>
            </a:r>
            <a:r>
              <a:rPr lang="en-US" dirty="0"/>
              <a:t>		range 28-40%</a:t>
            </a:r>
          </a:p>
          <a:p>
            <a:pPr lvl="1">
              <a:lnSpc>
                <a:spcPct val="110000"/>
              </a:lnSpc>
            </a:pPr>
            <a:endParaRPr lang="en-US" sz="900" dirty="0"/>
          </a:p>
          <a:p>
            <a:pPr marL="0" indent="0">
              <a:lnSpc>
                <a:spcPct val="110000"/>
              </a:lnSpc>
              <a:buNone/>
            </a:pPr>
            <a:r>
              <a:rPr lang="en-US" dirty="0"/>
              <a:t>AC power:  a </a:t>
            </a:r>
            <a:r>
              <a:rPr lang="en-US" dirty="0">
                <a:solidFill>
                  <a:srgbClr val="4270C1"/>
                </a:solidFill>
              </a:rPr>
              <a:t>few hundred MW </a:t>
            </a:r>
            <a:r>
              <a:rPr lang="en-US" dirty="0"/>
              <a:t>to accelerate beams for a high luminosity </a:t>
            </a:r>
            <a:br>
              <a:rPr lang="en-US" dirty="0"/>
            </a:br>
            <a:r>
              <a:rPr lang="en-US" dirty="0">
                <a:latin typeface="Century Gothic" panose="020B0502020202020204" pitchFamily="34" charset="0"/>
              </a:rPr>
              <a:t>⇒ </a:t>
            </a:r>
            <a:r>
              <a:rPr lang="en-US" dirty="0"/>
              <a:t>This limits the practically achievable energy and luminosity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2E76E9-092A-6C31-E681-6839653A30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221694-9A37-5746-8CB4-48D985807C45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5" name="Object 9">
            <a:extLst>
              <a:ext uri="{FF2B5EF4-FFF2-40B4-BE49-F238E27FC236}">
                <a16:creationId xmlns:a16="http://schemas.microsoft.com/office/drawing/2014/main" id="{1DB261BE-F2B9-75AA-E5CD-DDEC92A283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9698394"/>
              </p:ext>
            </p:extLst>
          </p:nvPr>
        </p:nvGraphicFramePr>
        <p:xfrm>
          <a:off x="5280227" y="524118"/>
          <a:ext cx="2313452" cy="1058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54080" imgH="482400" progId="Equation.DSMT4">
                  <p:embed/>
                </p:oleObj>
              </mc:Choice>
              <mc:Fallback>
                <p:oleObj name="Equation" r:id="rId2" imgW="1054080" imgH="482400" progId="Equation.DSMT4">
                  <p:embed/>
                  <p:pic>
                    <p:nvPicPr>
                      <p:cNvPr id="35842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0227" y="524118"/>
                        <a:ext cx="2313452" cy="1058920"/>
                      </a:xfrm>
                      <a:prstGeom prst="rect">
                        <a:avLst/>
                      </a:prstGeom>
                      <a:noFill/>
                      <a:ln w="25400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4">
            <a:extLst>
              <a:ext uri="{FF2B5EF4-FFF2-40B4-BE49-F238E27FC236}">
                <a16:creationId xmlns:a16="http://schemas.microsoft.com/office/drawing/2014/main" id="{817DCD16-E8CB-9EBE-3D13-9516FA4CE5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5661138"/>
              </p:ext>
            </p:extLst>
          </p:nvPr>
        </p:nvGraphicFramePr>
        <p:xfrm>
          <a:off x="8543997" y="493397"/>
          <a:ext cx="2912115" cy="1112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97000" imgH="533400" progId="Equation.3">
                  <p:embed/>
                </p:oleObj>
              </mc:Choice>
              <mc:Fallback>
                <p:oleObj name="Equation" r:id="rId4" imgW="1397000" imgH="533400" progId="Equation.3">
                  <p:embed/>
                  <p:pic>
                    <p:nvPicPr>
                      <p:cNvPr id="3584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3997" y="493397"/>
                        <a:ext cx="2912115" cy="11121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7">
            <a:extLst>
              <a:ext uri="{FF2B5EF4-FFF2-40B4-BE49-F238E27FC236}">
                <a16:creationId xmlns:a16="http://schemas.microsoft.com/office/drawing/2014/main" id="{C59C6CE8-F9D1-6C9B-4635-8EA2F0CDC9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3220874"/>
              </p:ext>
            </p:extLst>
          </p:nvPr>
        </p:nvGraphicFramePr>
        <p:xfrm>
          <a:off x="5280227" y="1689509"/>
          <a:ext cx="2733016" cy="99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18960" imgH="444240" progId="Equation.DSMT4">
                  <p:embed/>
                </p:oleObj>
              </mc:Choice>
              <mc:Fallback>
                <p:oleObj name="Equation" r:id="rId6" imgW="1218960" imgH="444240" progId="Equation.DSMT4">
                  <p:embed/>
                  <p:pic>
                    <p:nvPicPr>
                      <p:cNvPr id="3584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0227" y="1689509"/>
                        <a:ext cx="2733016" cy="99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ight Arrow 7">
            <a:extLst>
              <a:ext uri="{FF2B5EF4-FFF2-40B4-BE49-F238E27FC236}">
                <a16:creationId xmlns:a16="http://schemas.microsoft.com/office/drawing/2014/main" id="{6CFBC7FC-68F7-6033-39A7-69672BB3FDB3}"/>
              </a:ext>
            </a:extLst>
          </p:cNvPr>
          <p:cNvSpPr/>
          <p:nvPr/>
        </p:nvSpPr>
        <p:spPr>
          <a:xfrm>
            <a:off x="7906323" y="923001"/>
            <a:ext cx="330740" cy="2529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9C281B2-DB63-FC6B-0573-94EB5F18170D}"/>
              </a:ext>
            </a:extLst>
          </p:cNvPr>
          <p:cNvCxnSpPr>
            <a:cxnSpLocks/>
          </p:cNvCxnSpPr>
          <p:nvPr/>
        </p:nvCxnSpPr>
        <p:spPr>
          <a:xfrm flipH="1">
            <a:off x="9054547" y="1138875"/>
            <a:ext cx="265241" cy="5091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6DEF823-9940-2731-C72C-DCE9272B6DB7}"/>
              </a:ext>
            </a:extLst>
          </p:cNvPr>
          <p:cNvSpPr txBox="1"/>
          <p:nvPr/>
        </p:nvSpPr>
        <p:spPr>
          <a:xfrm>
            <a:off x="8711621" y="1671243"/>
            <a:ext cx="18276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4270C1"/>
                </a:solidFill>
                <a:latin typeface="Century Gothic" panose="020B0502020202020204" pitchFamily="34" charset="0"/>
              </a:rPr>
              <a:t>Beam </a:t>
            </a:r>
          </a:p>
          <a:p>
            <a:r>
              <a:rPr lang="en-US" dirty="0">
                <a:solidFill>
                  <a:srgbClr val="4270C1"/>
                </a:solidFill>
                <a:latin typeface="Century Gothic" panose="020B0502020202020204" pitchFamily="34" charset="0"/>
              </a:rPr>
              <a:t>power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CE6ABFBC-72A5-DD88-5B0C-C435B3032A82}"/>
              </a:ext>
            </a:extLst>
          </p:cNvPr>
          <p:cNvSpPr/>
          <p:nvPr/>
        </p:nvSpPr>
        <p:spPr>
          <a:xfrm>
            <a:off x="4778721" y="1994408"/>
            <a:ext cx="330740" cy="2529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45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076A02-C9D0-4BC8-44F2-9B9A76E5A89A}"/>
              </a:ext>
            </a:extLst>
          </p:cNvPr>
          <p:cNvSpPr/>
          <p:nvPr/>
        </p:nvSpPr>
        <p:spPr>
          <a:xfrm>
            <a:off x="5175115" y="1157591"/>
            <a:ext cx="1031132" cy="4961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03E4A6-6F9D-674C-71AF-C03D1BBF31CD}"/>
              </a:ext>
            </a:extLst>
          </p:cNvPr>
          <p:cNvSpPr/>
          <p:nvPr/>
        </p:nvSpPr>
        <p:spPr>
          <a:xfrm>
            <a:off x="6532123" y="1498060"/>
            <a:ext cx="807396" cy="4222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C1D3B7-C901-E376-A0F0-F111FDE8D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Luminosity: effects at the interaction 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E00A1-6088-B135-111C-DBC71FEFE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3447" y="2383278"/>
            <a:ext cx="5157281" cy="421148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Strong focusing needed for </a:t>
            </a:r>
            <a:r>
              <a:rPr lang="en-US" dirty="0">
                <a:solidFill>
                  <a:srgbClr val="4270C1"/>
                </a:solidFill>
              </a:rPr>
              <a:t>small beam size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Optical </a:t>
            </a:r>
            <a:r>
              <a:rPr lang="en-US" dirty="0">
                <a:solidFill>
                  <a:srgbClr val="C00000"/>
                </a:solidFill>
              </a:rPr>
              <a:t>aberrations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Issues with </a:t>
            </a:r>
            <a:r>
              <a:rPr lang="en-US" dirty="0">
                <a:solidFill>
                  <a:srgbClr val="C00000"/>
                </a:solidFill>
              </a:rPr>
              <a:t>stability</a:t>
            </a:r>
            <a:r>
              <a:rPr lang="en-US" dirty="0"/>
              <a:t> and tolerances</a:t>
            </a:r>
          </a:p>
          <a:p>
            <a:pPr>
              <a:lnSpc>
                <a:spcPct val="120000"/>
              </a:lnSpc>
            </a:pPr>
            <a:r>
              <a:rPr lang="en-US" dirty="0"/>
              <a:t>Beam-Beam effects: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dirty="0"/>
              <a:t>Strong self focusing (</a:t>
            </a:r>
            <a:r>
              <a:rPr lang="en-US" dirty="0">
                <a:solidFill>
                  <a:srgbClr val="4270C1"/>
                </a:solidFill>
              </a:rPr>
              <a:t>pinch effect</a:t>
            </a:r>
            <a:r>
              <a:rPr lang="en-US" dirty="0"/>
              <a:t>) ⇒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increases Luminosity 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dirty="0"/>
              <a:t>Photon emission (</a:t>
            </a:r>
            <a:r>
              <a:rPr lang="en-US" dirty="0" err="1">
                <a:solidFill>
                  <a:srgbClr val="C00000"/>
                </a:solidFill>
              </a:rPr>
              <a:t>Beamstrahlung</a:t>
            </a:r>
            <a:r>
              <a:rPr lang="en-US" dirty="0"/>
              <a:t>) ⇒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dilutes Luminosity spectrum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creates detector background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44C4FE-EC5A-53CD-286C-8C99FEE12A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221694-9A37-5746-8CB4-48D985807C45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5" name="Object 5">
            <a:extLst>
              <a:ext uri="{FF2B5EF4-FFF2-40B4-BE49-F238E27FC236}">
                <a16:creationId xmlns:a16="http://schemas.microsoft.com/office/drawing/2014/main" id="{56FF6077-44E6-3339-50DB-683D688BFC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9488230"/>
              </p:ext>
            </p:extLst>
          </p:nvPr>
        </p:nvGraphicFramePr>
        <p:xfrm>
          <a:off x="3438255" y="780431"/>
          <a:ext cx="4625975" cy="11785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93680" imgH="507960" progId="Equation.3">
                  <p:embed/>
                </p:oleObj>
              </mc:Choice>
              <mc:Fallback>
                <p:oleObj name="Equation" r:id="rId2" imgW="1993680" imgH="507960" progId="Equation.3">
                  <p:embed/>
                  <p:pic>
                    <p:nvPicPr>
                      <p:cNvPr id="3789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8255" y="780431"/>
                        <a:ext cx="4625975" cy="11785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37E4AEB-42CD-0C82-B762-B198CFBE4D02}"/>
              </a:ext>
            </a:extLst>
          </p:cNvPr>
          <p:cNvSpPr txBox="1">
            <a:spLocks/>
          </p:cNvSpPr>
          <p:nvPr/>
        </p:nvSpPr>
        <p:spPr>
          <a:xfrm>
            <a:off x="739876" y="2383278"/>
            <a:ext cx="4788678" cy="1957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/>
              <a:t>Choice of acceleration technology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>
                <a:solidFill>
                  <a:srgbClr val="4270C1"/>
                </a:solidFill>
              </a:rPr>
              <a:t>NC vs SC</a:t>
            </a:r>
            <a:r>
              <a:rPr lang="en-US" dirty="0"/>
              <a:t>):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 Efficiency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 Available power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6C5F86E-FB0E-7BFF-996B-21C152FF14E3}"/>
              </a:ext>
            </a:extLst>
          </p:cNvPr>
          <p:cNvCxnSpPr>
            <a:cxnSpLocks/>
          </p:cNvCxnSpPr>
          <p:nvPr/>
        </p:nvCxnSpPr>
        <p:spPr>
          <a:xfrm>
            <a:off x="7013643" y="1920356"/>
            <a:ext cx="418289" cy="462922"/>
          </a:xfrm>
          <a:prstGeom prst="straightConnector1">
            <a:avLst/>
          </a:prstGeom>
          <a:ln w="38100">
            <a:solidFill>
              <a:schemeClr val="accent3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963E40B-D540-7EB0-5419-FC3BD10F2B18}"/>
              </a:ext>
            </a:extLst>
          </p:cNvPr>
          <p:cNvCxnSpPr>
            <a:cxnSpLocks/>
          </p:cNvCxnSpPr>
          <p:nvPr/>
        </p:nvCxnSpPr>
        <p:spPr>
          <a:xfrm flipH="1">
            <a:off x="4659549" y="1585609"/>
            <a:ext cx="1091693" cy="759055"/>
          </a:xfrm>
          <a:prstGeom prst="straightConnector1">
            <a:avLst/>
          </a:prstGeom>
          <a:ln w="38100">
            <a:solidFill>
              <a:schemeClr val="accent5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098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19001-8804-B929-540F-A4AC38F98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 on beam size: Hourglass effect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B2021-0E29-F309-D417-1179B7AEE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963" y="710119"/>
            <a:ext cx="11012837" cy="5466844"/>
          </a:xfrm>
        </p:spPr>
        <p:txBody>
          <a:bodyPr>
            <a:normAutofit/>
          </a:bodyPr>
          <a:lstStyle/>
          <a:p>
            <a:r>
              <a:rPr lang="el-GR" dirty="0"/>
              <a:t>β-</a:t>
            </a:r>
            <a:r>
              <a:rPr lang="en-US" dirty="0"/>
              <a:t>function at the interaction point follows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Desirable to have </a:t>
            </a:r>
            <a:r>
              <a:rPr lang="el-GR" i="1" dirty="0"/>
              <a:t>σ</a:t>
            </a:r>
            <a:r>
              <a:rPr lang="en-US" i="1" baseline="-25000" dirty="0"/>
              <a:t>z</a:t>
            </a:r>
            <a:r>
              <a:rPr lang="en-US" i="1" dirty="0"/>
              <a:t> </a:t>
            </a:r>
            <a:r>
              <a:rPr lang="en-US" dirty="0"/>
              <a:t>≤ </a:t>
            </a:r>
            <a:r>
              <a:rPr lang="el-GR" i="1" dirty="0"/>
              <a:t>β</a:t>
            </a:r>
            <a:r>
              <a:rPr lang="en-US" i="1" baseline="-25000" dirty="0"/>
              <a:t>y</a:t>
            </a:r>
            <a:r>
              <a:rPr lang="en-US" dirty="0"/>
              <a:t>  ⇒  </a:t>
            </a:r>
            <a:r>
              <a:rPr lang="en-US" dirty="0">
                <a:solidFill>
                  <a:srgbClr val="4270C1"/>
                </a:solidFill>
              </a:rPr>
              <a:t>short bunch length </a:t>
            </a:r>
            <a:r>
              <a:rPr lang="en-US" dirty="0"/>
              <a:t>for high luminosity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D8D9F0-631F-574B-9B85-C2954A7DF4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221694-9A37-5746-8CB4-48D985807C4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34EB60-5046-E1A6-7A69-36C0AED51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605" y="815296"/>
            <a:ext cx="4110734" cy="2072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6A19AC1-BCB2-D590-7730-B687653522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1612685"/>
              </p:ext>
            </p:extLst>
          </p:nvPr>
        </p:nvGraphicFramePr>
        <p:xfrm>
          <a:off x="1953215" y="1117344"/>
          <a:ext cx="232092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41120" imgH="444240" progId="Equation.DSMT4">
                  <p:embed/>
                </p:oleObj>
              </mc:Choice>
              <mc:Fallback>
                <p:oleObj name="Equation" r:id="rId3" imgW="1041120" imgH="444240" progId="Equation.DSMT4">
                  <p:embed/>
                  <p:pic>
                    <p:nvPicPr>
                      <p:cNvPr id="4301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3215" y="1117344"/>
                        <a:ext cx="232092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7D6A4D74-1C0A-AEDF-FD82-482BD536CE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2432348"/>
              </p:ext>
            </p:extLst>
          </p:nvPr>
        </p:nvGraphicFramePr>
        <p:xfrm>
          <a:off x="673671" y="2459589"/>
          <a:ext cx="2462748" cy="340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701720" imgH="228600" progId="Equation.DSMT4">
                  <p:embed/>
                </p:oleObj>
              </mc:Choice>
              <mc:Fallback>
                <p:oleObj name="Equation" r:id="rId5" imgW="1701720" imgH="228600" progId="Equation.DSMT4">
                  <p:embed/>
                  <p:pic>
                    <p:nvPicPr>
                      <p:cNvPr id="43011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671" y="2459589"/>
                        <a:ext cx="2462748" cy="3403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15">
            <a:extLst>
              <a:ext uri="{FF2B5EF4-FFF2-40B4-BE49-F238E27FC236}">
                <a16:creationId xmlns:a16="http://schemas.microsoft.com/office/drawing/2014/main" id="{E868EC81-CBF0-0F22-E55E-DC9713A9CE64}"/>
              </a:ext>
            </a:extLst>
          </p:cNvPr>
          <p:cNvGrpSpPr>
            <a:grpSpLocks/>
          </p:cNvGrpSpPr>
          <p:nvPr/>
        </p:nvGrpSpPr>
        <p:grpSpPr bwMode="auto">
          <a:xfrm>
            <a:off x="2049738" y="4011599"/>
            <a:ext cx="7511231" cy="2540066"/>
            <a:chOff x="-288" y="904"/>
            <a:chExt cx="6187" cy="2781"/>
          </a:xfrm>
        </p:grpSpPr>
        <p:grpSp>
          <p:nvGrpSpPr>
            <p:cNvPr id="9" name="Group 13">
              <a:extLst>
                <a:ext uri="{FF2B5EF4-FFF2-40B4-BE49-F238E27FC236}">
                  <a16:creationId xmlns:a16="http://schemas.microsoft.com/office/drawing/2014/main" id="{03C51FDF-010D-563E-2596-2213F1B6B5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288" y="904"/>
              <a:ext cx="5026" cy="2781"/>
              <a:chOff x="38" y="1179"/>
              <a:chExt cx="5026" cy="2781"/>
            </a:xfrm>
          </p:grpSpPr>
          <p:pic>
            <p:nvPicPr>
              <p:cNvPr id="11" name="Picture 4">
                <a:extLst>
                  <a:ext uri="{FF2B5EF4-FFF2-40B4-BE49-F238E27FC236}">
                    <a16:creationId xmlns:a16="http://schemas.microsoft.com/office/drawing/2014/main" id="{C45FFC38-6BD5-2700-9C3A-B51EE16552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" y="1564"/>
                <a:ext cx="5026" cy="2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2" name="Group 12">
                <a:extLst>
                  <a:ext uri="{FF2B5EF4-FFF2-40B4-BE49-F238E27FC236}">
                    <a16:creationId xmlns:a16="http://schemas.microsoft.com/office/drawing/2014/main" id="{F73C57D5-6585-916F-94D6-9D20E0FCA6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32" y="1179"/>
                <a:ext cx="3760" cy="427"/>
                <a:chOff x="832" y="1179"/>
                <a:chExt cx="3760" cy="427"/>
              </a:xfrm>
            </p:grpSpPr>
            <p:sp>
              <p:nvSpPr>
                <p:cNvPr id="13" name="Text Box 8">
                  <a:extLst>
                    <a:ext uri="{FF2B5EF4-FFF2-40B4-BE49-F238E27FC236}">
                      <a16:creationId xmlns:a16="http://schemas.microsoft.com/office/drawing/2014/main" id="{F599C518-9B2F-4F20-ADD0-33FEFFB5D26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32" y="1179"/>
                  <a:ext cx="1010" cy="4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marL="769938" indent="-287338" defTabSz="457200" eaLnBrk="0">
                    <a:defRPr sz="26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defTabSz="457200" eaLnBrk="0">
                    <a:defRPr sz="26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eaLnBrk="0">
                    <a:defRPr sz="26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eaLnBrk="0">
                    <a:defRPr sz="26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eaLnBrk="0">
                    <a:defRPr sz="26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457200" eaLnBrk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ts val="1138"/>
                    </a:spcAft>
                    <a:defRPr sz="26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914400" eaLnBrk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ts val="1138"/>
                    </a:spcAft>
                    <a:defRPr sz="26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1371600" eaLnBrk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ts val="1138"/>
                    </a:spcAft>
                    <a:defRPr sz="26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1828800" eaLnBrk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ts val="1138"/>
                    </a:spcAft>
                    <a:defRPr sz="26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eaLnBrk="1">
                    <a:buFont typeface="StarSymbol" charset="0"/>
                    <a:buNone/>
                  </a:pPr>
                  <a:r>
                    <a:rPr lang="en-US" sz="2400" i="1" dirty="0" err="1">
                      <a:solidFill>
                        <a:schemeClr val="tx1"/>
                      </a:solidFill>
                    </a:rPr>
                    <a:t>σ</a:t>
                  </a:r>
                  <a:r>
                    <a:rPr lang="en-US" sz="2400" i="1" baseline="-25000" dirty="0" err="1"/>
                    <a:t>z</a:t>
                  </a:r>
                  <a:r>
                    <a:rPr lang="en-US" sz="2400" dirty="0"/>
                    <a:t>= </a:t>
                  </a:r>
                  <a:r>
                    <a:rPr lang="en-US" sz="2400" i="1" dirty="0"/>
                    <a:t>β</a:t>
                  </a:r>
                  <a:r>
                    <a:rPr lang="en-US" sz="2400" baseline="-25000" dirty="0"/>
                    <a:t>y</a:t>
                  </a:r>
                </a:p>
              </p:txBody>
            </p:sp>
            <p:sp>
              <p:nvSpPr>
                <p:cNvPr id="14" name="Text Box 9">
                  <a:extLst>
                    <a:ext uri="{FF2B5EF4-FFF2-40B4-BE49-F238E27FC236}">
                      <a16:creationId xmlns:a16="http://schemas.microsoft.com/office/drawing/2014/main" id="{8C7CAA54-6E41-8FF1-E756-E13712912D3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92" y="1202"/>
                  <a:ext cx="1200" cy="4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marL="769938" indent="-287338" defTabSz="457200" eaLnBrk="0">
                    <a:defRPr sz="26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defTabSz="457200" eaLnBrk="0">
                    <a:defRPr sz="26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eaLnBrk="0">
                    <a:defRPr sz="26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eaLnBrk="0">
                    <a:defRPr sz="26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eaLnBrk="0">
                    <a:defRPr sz="26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457200" eaLnBrk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ts val="1138"/>
                    </a:spcAft>
                    <a:defRPr sz="26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914400" eaLnBrk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ts val="1138"/>
                    </a:spcAft>
                    <a:defRPr sz="26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1371600" eaLnBrk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ts val="1138"/>
                    </a:spcAft>
                    <a:defRPr sz="26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1828800" eaLnBrk="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ts val="1138"/>
                    </a:spcAft>
                    <a:defRPr sz="26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eaLnBrk="1">
                    <a:buFont typeface="StarSymbol" charset="0"/>
                    <a:buNone/>
                  </a:pPr>
                  <a:r>
                    <a:rPr lang="en-US" sz="2400" i="1" dirty="0" err="1">
                      <a:solidFill>
                        <a:schemeClr val="tx1"/>
                      </a:solidFill>
                    </a:rPr>
                    <a:t>σ</a:t>
                  </a:r>
                  <a:r>
                    <a:rPr lang="en-US" sz="2400" i="1" baseline="-25000" dirty="0" err="1"/>
                    <a:t>z</a:t>
                  </a:r>
                  <a:r>
                    <a:rPr lang="en-US" sz="2400" dirty="0"/>
                    <a:t>= 3 </a:t>
                  </a:r>
                  <a:r>
                    <a:rPr lang="en-US" sz="2400" i="1" dirty="0"/>
                    <a:t>β</a:t>
                  </a:r>
                  <a:r>
                    <a:rPr lang="en-US" sz="2400" baseline="-25000" dirty="0"/>
                    <a:t>y</a:t>
                  </a:r>
                </a:p>
              </p:txBody>
            </p:sp>
          </p:grpSp>
        </p:grpSp>
        <p:sp>
          <p:nvSpPr>
            <p:cNvPr id="10" name="Text Box 10">
              <a:extLst>
                <a:ext uri="{FF2B5EF4-FFF2-40B4-BE49-F238E27FC236}">
                  <a16:creationId xmlns:a16="http://schemas.microsoft.com/office/drawing/2014/main" id="{9DB77B5C-F8D7-5A90-3A5B-22DA8C1BF4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38" y="3081"/>
              <a:ext cx="1161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769938" indent="-287338" defTabSz="457200" eaLnBrk="0">
                <a:defRPr sz="26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457200" eaLnBrk="0">
                <a:defRPr sz="26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2pPr>
              <a:lvl3pPr eaLnBrk="0">
                <a:defRPr sz="26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3pPr>
              <a:lvl4pPr eaLnBrk="0">
                <a:defRPr sz="26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4pPr>
              <a:lvl5pPr eaLnBrk="0">
                <a:defRPr sz="26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1138"/>
                </a:spcAft>
                <a:defRPr sz="26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1138"/>
                </a:spcAft>
                <a:defRPr sz="26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1138"/>
                </a:spcAft>
                <a:defRPr sz="26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1138"/>
                </a:spcAft>
                <a:defRPr sz="26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indent="-593725" eaLnBrk="1">
                <a:buFont typeface="StarSymbol" charset="0"/>
                <a:buNone/>
              </a:pPr>
              <a:r>
                <a:rPr lang="en-US" sz="1400" i="1" dirty="0" err="1">
                  <a:latin typeface="Century Gothic" panose="020B0502020202020204" pitchFamily="34" charset="0"/>
                </a:rPr>
                <a:t>N.Walker</a:t>
              </a:r>
              <a:endParaRPr lang="en-US" sz="1400" i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5" name="Rectangle 23">
            <a:extLst>
              <a:ext uri="{FF2B5EF4-FFF2-40B4-BE49-F238E27FC236}">
                <a16:creationId xmlns:a16="http://schemas.microsoft.com/office/drawing/2014/main" id="{72FCED37-F7E5-66EE-6C63-30258E1D6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0087" y="2542976"/>
            <a:ext cx="55976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>
                <a:latin typeface="Century Gothic"/>
                <a:cs typeface="Century Gothic"/>
              </a:rPr>
              <a:t>N.B.: </a:t>
            </a:r>
          </a:p>
        </p:txBody>
      </p:sp>
      <p:pic>
        <p:nvPicPr>
          <p:cNvPr id="16" name="Picture 15" descr="Screen Shot 2017-03-19 at 22.06.06.png">
            <a:extLst>
              <a:ext uri="{FF2B5EF4-FFF2-40B4-BE49-F238E27FC236}">
                <a16:creationId xmlns:a16="http://schemas.microsoft.com/office/drawing/2014/main" id="{A5495CD7-5F6A-4A6C-AE68-BF805D45DA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856" y="2360866"/>
            <a:ext cx="1434428" cy="64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34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576BB-A862-4054-CFB4-B75FCDFB4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Beam-beam effects: pinch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FC434-0AE1-1628-7EEA-7886C0E94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118" y="833309"/>
            <a:ext cx="10513978" cy="3521934"/>
          </a:xfrm>
        </p:spPr>
        <p:txBody>
          <a:bodyPr/>
          <a:lstStyle/>
          <a:p>
            <a:r>
              <a:rPr lang="en-US" dirty="0"/>
              <a:t>Strong electromagnetic field of the opposing bunch:</a:t>
            </a:r>
          </a:p>
          <a:p>
            <a:endParaRPr lang="en-US" dirty="0"/>
          </a:p>
          <a:p>
            <a:pPr lvl="1"/>
            <a:r>
              <a:rPr lang="en-US" sz="2000" dirty="0"/>
              <a:t>Deflects the particles</a:t>
            </a:r>
            <a:br>
              <a:rPr lang="en-US" sz="2000" dirty="0"/>
            </a:br>
            <a:r>
              <a:rPr lang="en-US" sz="2000" dirty="0"/>
              <a:t>“</a:t>
            </a:r>
            <a:r>
              <a:rPr lang="en-US" sz="2000" dirty="0">
                <a:solidFill>
                  <a:srgbClr val="4270C1"/>
                </a:solidFill>
              </a:rPr>
              <a:t>beam-beam kick</a:t>
            </a:r>
            <a:r>
              <a:rPr lang="en-US" sz="2000" dirty="0"/>
              <a:t>”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Focuses the bunches</a:t>
            </a:r>
            <a:br>
              <a:rPr lang="en-US" sz="2000" dirty="0"/>
            </a:br>
            <a:r>
              <a:rPr lang="en-US" sz="2000" dirty="0"/>
              <a:t>“</a:t>
            </a:r>
            <a:r>
              <a:rPr lang="en-US" sz="2000" dirty="0">
                <a:solidFill>
                  <a:srgbClr val="4270C1"/>
                </a:solidFill>
              </a:rPr>
              <a:t>pinch effect</a:t>
            </a:r>
            <a:r>
              <a:rPr lang="en-US" sz="2000" dirty="0"/>
              <a:t>”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Luminosity enhancement factor </a:t>
            </a:r>
            <a:r>
              <a:rPr lang="en-US" sz="2000" i="1" dirty="0">
                <a:solidFill>
                  <a:srgbClr val="4270C1"/>
                </a:solidFill>
              </a:rPr>
              <a:t>H</a:t>
            </a:r>
            <a:r>
              <a:rPr lang="en-US" sz="2000" i="1" baseline="-25000" dirty="0">
                <a:solidFill>
                  <a:srgbClr val="4270C1"/>
                </a:solidFill>
              </a:rPr>
              <a:t>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43A6C-EC37-B1EA-DAED-5E3BAD766C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221694-9A37-5746-8CB4-48D985807C45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6" name="Group 309">
            <a:extLst>
              <a:ext uri="{FF2B5EF4-FFF2-40B4-BE49-F238E27FC236}">
                <a16:creationId xmlns:a16="http://schemas.microsoft.com/office/drawing/2014/main" id="{BB70CEC8-AEB9-32E8-6E6B-9F4D6F6FC63A}"/>
              </a:ext>
            </a:extLst>
          </p:cNvPr>
          <p:cNvGrpSpPr>
            <a:grpSpLocks/>
          </p:cNvGrpSpPr>
          <p:nvPr/>
        </p:nvGrpSpPr>
        <p:grpSpPr bwMode="auto">
          <a:xfrm>
            <a:off x="7679012" y="829621"/>
            <a:ext cx="3807496" cy="2529796"/>
            <a:chOff x="2886" y="624"/>
            <a:chExt cx="3350" cy="2121"/>
          </a:xfrm>
        </p:grpSpPr>
        <p:pic>
          <p:nvPicPr>
            <p:cNvPr id="7" name="Picture 308">
              <a:extLst>
                <a:ext uri="{FF2B5EF4-FFF2-40B4-BE49-F238E27FC236}">
                  <a16:creationId xmlns:a16="http://schemas.microsoft.com/office/drawing/2014/main" id="{FE80B55C-0606-A4D1-2FD6-0A55F93657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0" y="624"/>
              <a:ext cx="2976" cy="1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7">
              <a:extLst>
                <a:ext uri="{FF2B5EF4-FFF2-40B4-BE49-F238E27FC236}">
                  <a16:creationId xmlns:a16="http://schemas.microsoft.com/office/drawing/2014/main" id="{E826E8A4-31C0-8849-AA33-77EF4B291E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2497" y="1417"/>
              <a:ext cx="1075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44" tIns="45673" rIns="91344" bIns="45673">
              <a:spAutoFit/>
            </a:bodyPr>
            <a:lstStyle>
              <a:lvl1pPr defTabSz="912813" eaLnBrk="0">
                <a:defRPr sz="26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12813" eaLnBrk="0">
                <a:defRPr sz="26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2pPr>
              <a:lvl3pPr eaLnBrk="0">
                <a:defRPr sz="26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3pPr>
              <a:lvl4pPr eaLnBrk="0">
                <a:defRPr sz="26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4pPr>
              <a:lvl5pPr eaLnBrk="0">
                <a:defRPr sz="26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1138"/>
                </a:spcAft>
                <a:defRPr sz="26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1138"/>
                </a:spcAft>
                <a:defRPr sz="26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1138"/>
                </a:spcAft>
                <a:defRPr sz="26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1138"/>
                </a:spcAft>
                <a:defRPr sz="26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sz="1600" i="1" dirty="0">
                  <a:solidFill>
                    <a:schemeClr val="tx1"/>
                  </a:solidFill>
                </a:rPr>
                <a:t>E</a:t>
              </a:r>
              <a:r>
                <a:rPr lang="en-GB" sz="1600" i="1" baseline="-25000" dirty="0">
                  <a:solidFill>
                    <a:schemeClr val="tx1"/>
                  </a:solidFill>
                </a:rPr>
                <a:t>y</a:t>
              </a:r>
              <a:r>
                <a:rPr lang="en-GB" sz="1600" dirty="0">
                  <a:solidFill>
                    <a:schemeClr val="tx1"/>
                  </a:solidFill>
                </a:rPr>
                <a:t> [MV/cm]</a:t>
              </a:r>
            </a:p>
          </p:txBody>
        </p:sp>
        <p:sp>
          <p:nvSpPr>
            <p:cNvPr id="9" name="Text Box 8">
              <a:extLst>
                <a:ext uri="{FF2B5EF4-FFF2-40B4-BE49-F238E27FC236}">
                  <a16:creationId xmlns:a16="http://schemas.microsoft.com/office/drawing/2014/main" id="{99B748AB-815D-ED69-3CCB-A09A0B0034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3" y="2461"/>
              <a:ext cx="663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44" tIns="45673" rIns="91344" bIns="45673">
              <a:spAutoFit/>
            </a:bodyPr>
            <a:lstStyle>
              <a:lvl1pPr defTabSz="912813" eaLnBrk="0">
                <a:defRPr sz="26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12813" eaLnBrk="0">
                <a:defRPr sz="26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2pPr>
              <a:lvl3pPr eaLnBrk="0">
                <a:defRPr sz="26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3pPr>
              <a:lvl4pPr eaLnBrk="0">
                <a:defRPr sz="26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4pPr>
              <a:lvl5pPr eaLnBrk="0">
                <a:defRPr sz="26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1138"/>
                </a:spcAft>
                <a:defRPr sz="26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1138"/>
                </a:spcAft>
                <a:defRPr sz="26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1138"/>
                </a:spcAft>
                <a:defRPr sz="26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1138"/>
                </a:spcAft>
                <a:defRPr sz="26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sz="1600" i="1" dirty="0">
                  <a:solidFill>
                    <a:schemeClr val="tx1"/>
                  </a:solidFill>
                </a:rPr>
                <a:t>y </a:t>
              </a:r>
              <a:r>
                <a:rPr lang="en-GB" sz="1600" dirty="0">
                  <a:solidFill>
                    <a:schemeClr val="tx1"/>
                  </a:solidFill>
                </a:rPr>
                <a:t>/</a:t>
              </a:r>
              <a:r>
                <a:rPr lang="en-GB" sz="1600" i="1" dirty="0" err="1">
                  <a:solidFill>
                    <a:schemeClr val="tx1"/>
                  </a:solidFill>
                  <a:latin typeface="Symbol" charset="0"/>
                </a:rPr>
                <a:t>s</a:t>
              </a:r>
              <a:r>
                <a:rPr lang="en-GB" sz="1600" i="1" baseline="-25000" dirty="0" err="1">
                  <a:solidFill>
                    <a:schemeClr val="tx1"/>
                  </a:solidFill>
                </a:rPr>
                <a:t>y</a:t>
              </a:r>
              <a:endParaRPr lang="en-GB" sz="1600" i="1" baseline="-25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F84593A-1571-9BAF-F6C6-CCC23B687CD9}"/>
              </a:ext>
            </a:extLst>
          </p:cNvPr>
          <p:cNvGrpSpPr/>
          <p:nvPr/>
        </p:nvGrpSpPr>
        <p:grpSpPr>
          <a:xfrm>
            <a:off x="2827325" y="3789530"/>
            <a:ext cx="6959522" cy="2465755"/>
            <a:chOff x="2827325" y="3789530"/>
            <a:chExt cx="6959522" cy="246575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504943D-A6DA-F1C8-32F5-70C028F019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325" y="3957403"/>
              <a:ext cx="6582750" cy="2257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78CD8B0-ADA2-61E3-42A2-8924D2953700}"/>
                    </a:ext>
                  </a:extLst>
                </p:cNvPr>
                <p:cNvSpPr txBox="1"/>
                <p:nvPr/>
              </p:nvSpPr>
              <p:spPr>
                <a:xfrm>
                  <a:off x="8001365" y="3789530"/>
                  <a:ext cx="753544" cy="39049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l-GR" sz="1600" i="1" dirty="0"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β</m:t>
                            </m:r>
                            <m:r>
                              <m:rPr>
                                <m:nor/>
                              </m:rPr>
                              <a:rPr lang="en-US" sz="1600" b="0" i="1" dirty="0" smtClean="0"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/ </m:t>
                            </m:r>
                            <m:r>
                              <m:rPr>
                                <m:nor/>
                              </m:rPr>
                              <a:rPr lang="en-US" sz="1600" i="1" noProof="1"/>
                              <m:t>σ</m:t>
                            </m:r>
                          </m:e>
                        </m:rad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78CD8B0-ADA2-61E3-42A2-8924D29537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01365" y="3789530"/>
                  <a:ext cx="753544" cy="390492"/>
                </a:xfrm>
                <a:prstGeom prst="rect">
                  <a:avLst/>
                </a:prstGeom>
                <a:blipFill>
                  <a:blip r:embed="rId4"/>
                  <a:stretch>
                    <a:fillRect b="-6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8FA5CF8-DB8F-C164-9230-683E4831C4CE}"/>
                    </a:ext>
                  </a:extLst>
                </p:cNvPr>
                <p:cNvSpPr txBox="1"/>
                <p:nvPr/>
              </p:nvSpPr>
              <p:spPr>
                <a:xfrm>
                  <a:off x="9033303" y="5014915"/>
                  <a:ext cx="753544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600" i="1" noProof="1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m:rPr>
                            <m:nor/>
                          </m:rPr>
                          <a:rPr lang="en-US" sz="1600" b="0" i="1" noProof="1" smtClean="0"/>
                          <m:t> / </m:t>
                        </m:r>
                        <m:r>
                          <m:rPr>
                            <m:nor/>
                          </m:rPr>
                          <a:rPr lang="en-US" sz="1600" i="1" noProof="1"/>
                          <m:t>σ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8FA5CF8-DB8F-C164-9230-683E4831C4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33303" y="5014915"/>
                  <a:ext cx="753544" cy="338554"/>
                </a:xfrm>
                <a:prstGeom prst="rect">
                  <a:avLst/>
                </a:prstGeom>
                <a:blipFill>
                  <a:blip r:embed="rId5"/>
                  <a:stretch>
                    <a:fillRect t="-3704" b="-185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038AB09-0242-7413-8B7D-8A6F8B5D1F35}"/>
                </a:ext>
              </a:extLst>
            </p:cNvPr>
            <p:cNvSpPr txBox="1"/>
            <p:nvPr/>
          </p:nvSpPr>
          <p:spPr>
            <a:xfrm>
              <a:off x="8251256" y="4750163"/>
              <a:ext cx="2106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C41C835-B72C-6BB1-04CC-4223E19EB9F1}"/>
                </a:ext>
              </a:extLst>
            </p:cNvPr>
            <p:cNvSpPr txBox="1"/>
            <p:nvPr/>
          </p:nvSpPr>
          <p:spPr>
            <a:xfrm>
              <a:off x="8247509" y="4440474"/>
              <a:ext cx="2106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1200DC5-8FE6-6721-0186-DDDA14E656C2}"/>
                </a:ext>
              </a:extLst>
            </p:cNvPr>
            <p:cNvSpPr txBox="1"/>
            <p:nvPr/>
          </p:nvSpPr>
          <p:spPr>
            <a:xfrm>
              <a:off x="8259330" y="4123425"/>
              <a:ext cx="2106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0984F4-A897-1E1E-04C3-122C94C3E9CE}"/>
                </a:ext>
              </a:extLst>
            </p:cNvPr>
            <p:cNvSpPr txBox="1"/>
            <p:nvPr/>
          </p:nvSpPr>
          <p:spPr>
            <a:xfrm>
              <a:off x="8259330" y="5973584"/>
              <a:ext cx="2106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296BEB8-4C01-E18E-0F2A-CF56DB3606EF}"/>
                </a:ext>
              </a:extLst>
            </p:cNvPr>
            <p:cNvSpPr txBox="1"/>
            <p:nvPr/>
          </p:nvSpPr>
          <p:spPr>
            <a:xfrm>
              <a:off x="7885495" y="5138371"/>
              <a:ext cx="2317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601FCAD-F25F-7868-0762-1016C0A1E3D0}"/>
                </a:ext>
              </a:extLst>
            </p:cNvPr>
            <p:cNvSpPr txBox="1"/>
            <p:nvPr/>
          </p:nvSpPr>
          <p:spPr>
            <a:xfrm>
              <a:off x="8250511" y="5365388"/>
              <a:ext cx="3451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A064C71-3355-4682-5A62-12658499E557}"/>
                </a:ext>
              </a:extLst>
            </p:cNvPr>
            <p:cNvSpPr txBox="1"/>
            <p:nvPr/>
          </p:nvSpPr>
          <p:spPr>
            <a:xfrm>
              <a:off x="8792008" y="5142032"/>
              <a:ext cx="2106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F47951B-1C8E-3A4C-6569-12606E11D3BA}"/>
                </a:ext>
              </a:extLst>
            </p:cNvPr>
            <p:cNvCxnSpPr>
              <a:cxnSpLocks/>
            </p:cNvCxnSpPr>
            <p:nvPr/>
          </p:nvCxnSpPr>
          <p:spPr>
            <a:xfrm>
              <a:off x="8434041" y="4244543"/>
              <a:ext cx="0" cy="187929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518C22A-F05D-6D58-041C-A16A33EA6231}"/>
                </a:ext>
              </a:extLst>
            </p:cNvPr>
            <p:cNvSpPr txBox="1"/>
            <p:nvPr/>
          </p:nvSpPr>
          <p:spPr>
            <a:xfrm>
              <a:off x="8250511" y="5672480"/>
              <a:ext cx="3451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BCE5E92-41C7-6EDE-6CEC-11C2FBADA88B}"/>
                </a:ext>
              </a:extLst>
            </p:cNvPr>
            <p:cNvSpPr txBox="1"/>
            <p:nvPr/>
          </p:nvSpPr>
          <p:spPr>
            <a:xfrm>
              <a:off x="7413816" y="5138370"/>
              <a:ext cx="3451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9255D82-F0C5-16D9-6930-1E1B1EA03C98}"/>
                </a:ext>
              </a:extLst>
            </p:cNvPr>
            <p:cNvSpPr txBox="1"/>
            <p:nvPr/>
          </p:nvSpPr>
          <p:spPr>
            <a:xfrm>
              <a:off x="6942137" y="5138369"/>
              <a:ext cx="3451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3AAAD16-6D39-CBED-0A68-5BF02310D061}"/>
                </a:ext>
              </a:extLst>
            </p:cNvPr>
            <p:cNvSpPr txBox="1"/>
            <p:nvPr/>
          </p:nvSpPr>
          <p:spPr>
            <a:xfrm>
              <a:off x="6470458" y="5138369"/>
              <a:ext cx="3451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F3B1658-9970-E99F-DFED-2C9B6C0B141C}"/>
                </a:ext>
              </a:extLst>
            </p:cNvPr>
            <p:cNvSpPr txBox="1"/>
            <p:nvPr/>
          </p:nvSpPr>
          <p:spPr>
            <a:xfrm>
              <a:off x="5946117" y="5138368"/>
              <a:ext cx="3835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A13FC86-0363-B8BA-99A1-6A3976DF54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35752" y="5184192"/>
              <a:ext cx="2980487" cy="229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F718E1F-E47F-EE78-92D2-F9A70299C059}"/>
                </a:ext>
              </a:extLst>
            </p:cNvPr>
            <p:cNvSpPr txBox="1"/>
            <p:nvPr/>
          </p:nvSpPr>
          <p:spPr>
            <a:xfrm>
              <a:off x="6038786" y="5146739"/>
              <a:ext cx="27870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sz="1200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EC788E5-640F-84E0-4432-2FEE5696A831}"/>
                </a:ext>
              </a:extLst>
            </p:cNvPr>
            <p:cNvSpPr txBox="1"/>
            <p:nvPr/>
          </p:nvSpPr>
          <p:spPr>
            <a:xfrm>
              <a:off x="5854035" y="5086319"/>
              <a:ext cx="18888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-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5163870-0F25-A7B5-1B44-52E59AAEA97F}"/>
                </a:ext>
              </a:extLst>
            </p:cNvPr>
            <p:cNvSpPr txBox="1"/>
            <p:nvPr/>
          </p:nvSpPr>
          <p:spPr>
            <a:xfrm>
              <a:off x="6376691" y="5086319"/>
              <a:ext cx="18888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-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2865BA5-8501-E4B1-98DC-DC3CD731D408}"/>
                </a:ext>
              </a:extLst>
            </p:cNvPr>
            <p:cNvSpPr txBox="1"/>
            <p:nvPr/>
          </p:nvSpPr>
          <p:spPr>
            <a:xfrm>
              <a:off x="6851555" y="5086319"/>
              <a:ext cx="18888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-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898B5EF-76B4-473F-CEB5-AAFB9A5D4F63}"/>
                </a:ext>
              </a:extLst>
            </p:cNvPr>
            <p:cNvSpPr txBox="1"/>
            <p:nvPr/>
          </p:nvSpPr>
          <p:spPr>
            <a:xfrm>
              <a:off x="7333673" y="5086319"/>
              <a:ext cx="18888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-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F5C8C3F-406F-4D97-0005-B9EAA5DE6581}"/>
                </a:ext>
              </a:extLst>
            </p:cNvPr>
            <p:cNvSpPr txBox="1"/>
            <p:nvPr/>
          </p:nvSpPr>
          <p:spPr>
            <a:xfrm>
              <a:off x="7800252" y="5086319"/>
              <a:ext cx="18888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-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C759D90-8291-1ABC-703D-79B7D874C463}"/>
                </a:ext>
              </a:extLst>
            </p:cNvPr>
            <p:cNvSpPr txBox="1"/>
            <p:nvPr/>
          </p:nvSpPr>
          <p:spPr>
            <a:xfrm>
              <a:off x="8181196" y="5309341"/>
              <a:ext cx="18888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-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5D4DBA7-93BF-918B-6B40-F4F43EA5B109}"/>
                </a:ext>
              </a:extLst>
            </p:cNvPr>
            <p:cNvSpPr txBox="1"/>
            <p:nvPr/>
          </p:nvSpPr>
          <p:spPr>
            <a:xfrm>
              <a:off x="8162768" y="5610925"/>
              <a:ext cx="18888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-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7B0CE16-7355-EB67-BB21-A00A166545C9}"/>
                </a:ext>
              </a:extLst>
            </p:cNvPr>
            <p:cNvSpPr txBox="1"/>
            <p:nvPr/>
          </p:nvSpPr>
          <p:spPr>
            <a:xfrm>
              <a:off x="8166711" y="5916731"/>
              <a:ext cx="18888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-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294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6A21A-993B-EA8E-2CED-988BA5749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Beamstrahlung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DA609-B3D3-8B66-E090-816FE7F3B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924" y="826107"/>
            <a:ext cx="10515600" cy="5768657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“Synchrotron radiation” in the field of the </a:t>
            </a:r>
            <a:br>
              <a:rPr lang="en-US" dirty="0"/>
            </a:br>
            <a:r>
              <a:rPr lang="en-US" dirty="0"/>
              <a:t>opposing bunch (</a:t>
            </a:r>
            <a:r>
              <a:rPr lang="en-US" dirty="0" err="1">
                <a:solidFill>
                  <a:srgbClr val="4270C1"/>
                </a:solidFill>
              </a:rPr>
              <a:t>beamstrahlung</a:t>
            </a:r>
            <a:r>
              <a:rPr lang="en-US" dirty="0"/>
              <a:t>)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0" indent="0">
              <a:lnSpc>
                <a:spcPct val="110000"/>
              </a:lnSpc>
              <a:buNone/>
            </a:pPr>
            <a:endParaRPr lang="en-US" dirty="0"/>
          </a:p>
          <a:p>
            <a:pPr marL="0" indent="0">
              <a:lnSpc>
                <a:spcPct val="110000"/>
              </a:lnSpc>
              <a:buNone/>
            </a:pPr>
            <a:r>
              <a:rPr lang="en-US" dirty="0"/>
              <a:t> 				⇒</a:t>
            </a:r>
            <a:r>
              <a:rPr lang="el-GR" dirty="0"/>
              <a:t> </a:t>
            </a:r>
            <a:r>
              <a:rPr lang="en-US" dirty="0"/>
              <a:t> </a:t>
            </a:r>
            <a:r>
              <a:rPr lang="en-US" dirty="0">
                <a:solidFill>
                  <a:srgbClr val="4270C1"/>
                </a:solidFill>
              </a:rPr>
              <a:t>energy loss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Smears out </a:t>
            </a:r>
            <a:r>
              <a:rPr lang="en-US" dirty="0">
                <a:solidFill>
                  <a:srgbClr val="4270C1"/>
                </a:solidFill>
              </a:rPr>
              <a:t>luminosity spectrum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Creates </a:t>
            </a:r>
            <a:r>
              <a:rPr lang="en-US" dirty="0" err="1">
                <a:solidFill>
                  <a:srgbClr val="4270C1"/>
                </a:solidFill>
              </a:rPr>
              <a:t>e</a:t>
            </a:r>
            <a:r>
              <a:rPr lang="en-US" baseline="30000" dirty="0" err="1">
                <a:solidFill>
                  <a:srgbClr val="4270C1"/>
                </a:solidFill>
              </a:rPr>
              <a:t>+</a:t>
            </a:r>
            <a:r>
              <a:rPr lang="en-US" dirty="0" err="1">
                <a:solidFill>
                  <a:srgbClr val="4270C1"/>
                </a:solidFill>
              </a:rPr>
              <a:t>e</a:t>
            </a:r>
            <a:r>
              <a:rPr lang="en-US" baseline="30000" dirty="0">
                <a:solidFill>
                  <a:srgbClr val="4270C1"/>
                </a:solidFill>
              </a:rPr>
              <a:t>-</a:t>
            </a:r>
            <a:r>
              <a:rPr lang="en-US" dirty="0">
                <a:solidFill>
                  <a:srgbClr val="4270C1"/>
                </a:solidFill>
              </a:rPr>
              <a:t> pairs background </a:t>
            </a:r>
            <a:r>
              <a:rPr lang="en-US" dirty="0"/>
              <a:t>in detector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Quantified by  </a:t>
            </a:r>
            <a:r>
              <a:rPr lang="en-US" dirty="0">
                <a:solidFill>
                  <a:srgbClr val="4270C1"/>
                </a:solidFill>
              </a:rPr>
              <a:t>Disruption parameter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D17B28-1E0E-C2B2-6773-48DDE1B18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221694-9A37-5746-8CB4-48D985807C4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57DAB9AC-022C-10FD-6A8E-8243BE9A8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727" y="952567"/>
            <a:ext cx="4593617" cy="301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A1AB31-E334-B29C-1CDA-B5CB0AAAD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016" y="1727236"/>
            <a:ext cx="3113088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8">
            <a:extLst>
              <a:ext uri="{FF2B5EF4-FFF2-40B4-BE49-F238E27FC236}">
                <a16:creationId xmlns:a16="http://schemas.microsoft.com/office/drawing/2014/main" id="{FE4FFF58-2659-5CFC-5010-20243CF48DB0}"/>
              </a:ext>
            </a:extLst>
          </p:cNvPr>
          <p:cNvGrpSpPr>
            <a:grpSpLocks/>
          </p:cNvGrpSpPr>
          <p:nvPr/>
        </p:nvGrpSpPr>
        <p:grpSpPr bwMode="auto">
          <a:xfrm>
            <a:off x="1452883" y="4919671"/>
            <a:ext cx="2885653" cy="733026"/>
            <a:chOff x="3963" y="3740"/>
            <a:chExt cx="2245" cy="582"/>
          </a:xfrm>
        </p:grpSpPr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17774A01-386F-9FB6-39A0-847D7766DD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6" y="3776"/>
              <a:ext cx="2202" cy="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21248419-ACBD-DBAB-16F8-189BE0185A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3" y="3740"/>
              <a:ext cx="1135" cy="1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pPr defTabSz="912813"/>
              <a:endParaRPr lang="en-US"/>
            </a:p>
          </p:txBody>
        </p:sp>
      </p:grpSp>
      <p:graphicFrame>
        <p:nvGraphicFramePr>
          <p:cNvPr id="10" name="Object 11">
            <a:extLst>
              <a:ext uri="{FF2B5EF4-FFF2-40B4-BE49-F238E27FC236}">
                <a16:creationId xmlns:a16="http://schemas.microsoft.com/office/drawing/2014/main" id="{03F24A42-3F99-31FD-ABFB-979D094151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427338"/>
              </p:ext>
            </p:extLst>
          </p:nvPr>
        </p:nvGraphicFramePr>
        <p:xfrm>
          <a:off x="7025727" y="5333046"/>
          <a:ext cx="4084637" cy="1042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892160" imgH="482400" progId="Equation.DSMT4">
                  <p:embed/>
                </p:oleObj>
              </mc:Choice>
              <mc:Fallback>
                <p:oleObj name="Equation" r:id="rId5" imgW="1892160" imgH="482400" progId="Equation.DSMT4">
                  <p:embed/>
                  <p:pic>
                    <p:nvPicPr>
                      <p:cNvPr id="4096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5727" y="5333046"/>
                        <a:ext cx="4084637" cy="1042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3">
            <a:extLst>
              <a:ext uri="{FF2B5EF4-FFF2-40B4-BE49-F238E27FC236}">
                <a16:creationId xmlns:a16="http://schemas.microsoft.com/office/drawing/2014/main" id="{8DC3E49D-C648-C617-DB3E-879337957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5335" y="5250496"/>
            <a:ext cx="1189037" cy="1208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defTabSz="912813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1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E1896-5593-A704-55FB-AA3E546C9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Beamstrahlung</a:t>
            </a:r>
            <a:r>
              <a:rPr lang="en-US" dirty="0"/>
              <a:t>: minimizing the energy loss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4C6FC-B000-158D-54B5-2D4B9497C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195" y="661481"/>
            <a:ext cx="11439727" cy="582686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/>
              <a:t>RMS relative </a:t>
            </a:r>
            <a:r>
              <a:rPr lang="en-US" sz="2400" dirty="0">
                <a:solidFill>
                  <a:srgbClr val="4270C1"/>
                </a:solidFill>
              </a:rPr>
              <a:t>energy loss </a:t>
            </a:r>
            <a:r>
              <a:rPr lang="en-US" sz="2400" dirty="0"/>
              <a:t>by </a:t>
            </a:r>
            <a:r>
              <a:rPr lang="en-US" sz="2400" dirty="0" err="1"/>
              <a:t>beamstrahlung</a:t>
            </a:r>
            <a:br>
              <a:rPr lang="en-US" dirty="0"/>
            </a:br>
            <a:endParaRPr lang="en-US" dirty="0"/>
          </a:p>
          <a:p>
            <a:endParaRPr lang="en-US" dirty="0"/>
          </a:p>
          <a:p>
            <a:r>
              <a:rPr lang="en-US" sz="2400" dirty="0"/>
              <a:t>We want</a:t>
            </a:r>
          </a:p>
          <a:p>
            <a:pPr lvl="1"/>
            <a:r>
              <a:rPr lang="en-US" dirty="0"/>
              <a:t> </a:t>
            </a:r>
            <a:r>
              <a:rPr lang="el-GR" sz="2000" i="1" dirty="0">
                <a:solidFill>
                  <a:srgbClr val="C00000"/>
                </a:solidFill>
              </a:rPr>
              <a:t>σ</a:t>
            </a:r>
            <a:r>
              <a:rPr lang="en-US" sz="2000" i="1" baseline="-25000" dirty="0">
                <a:solidFill>
                  <a:srgbClr val="C00000"/>
                </a:solidFill>
              </a:rPr>
              <a:t>x</a:t>
            </a:r>
            <a:r>
              <a:rPr lang="en-US" sz="2000" i="1" dirty="0"/>
              <a:t> </a:t>
            </a:r>
            <a:r>
              <a:rPr lang="en-US" sz="2000" dirty="0"/>
              <a:t>and </a:t>
            </a:r>
            <a:r>
              <a:rPr lang="el-GR" sz="2000" i="1" dirty="0">
                <a:solidFill>
                  <a:srgbClr val="C00000"/>
                </a:solidFill>
              </a:rPr>
              <a:t>σ</a:t>
            </a:r>
            <a:r>
              <a:rPr lang="en-US" sz="2000" i="1" baseline="-25000" dirty="0">
                <a:solidFill>
                  <a:srgbClr val="C00000"/>
                </a:solidFill>
              </a:rPr>
              <a:t>y</a:t>
            </a:r>
            <a:r>
              <a:rPr lang="en-US" sz="2000" dirty="0"/>
              <a:t>	</a:t>
            </a:r>
            <a:r>
              <a:rPr lang="en-US" sz="2000" dirty="0">
                <a:solidFill>
                  <a:srgbClr val="4270C1"/>
                </a:solidFill>
              </a:rPr>
              <a:t>small</a:t>
            </a:r>
            <a:r>
              <a:rPr lang="en-US" sz="2000" dirty="0"/>
              <a:t> for </a:t>
            </a:r>
            <a:r>
              <a:rPr lang="en-US" sz="2000" dirty="0">
                <a:solidFill>
                  <a:srgbClr val="4270C1"/>
                </a:solidFill>
              </a:rPr>
              <a:t>high luminosity</a:t>
            </a:r>
          </a:p>
          <a:p>
            <a:pPr lvl="1"/>
            <a:r>
              <a:rPr lang="en-US" sz="2000" dirty="0"/>
              <a:t> (</a:t>
            </a:r>
            <a:r>
              <a:rPr lang="el-GR" sz="2000" i="1" dirty="0">
                <a:solidFill>
                  <a:srgbClr val="C00000"/>
                </a:solidFill>
              </a:rPr>
              <a:t>σ</a:t>
            </a:r>
            <a:r>
              <a:rPr lang="en-US" sz="2000" i="1" baseline="-25000" dirty="0">
                <a:solidFill>
                  <a:srgbClr val="C00000"/>
                </a:solidFill>
              </a:rPr>
              <a:t>x</a:t>
            </a:r>
            <a:r>
              <a:rPr lang="en-US" sz="2000" i="1" dirty="0">
                <a:solidFill>
                  <a:srgbClr val="C00000"/>
                </a:solidFill>
              </a:rPr>
              <a:t>+ </a:t>
            </a:r>
            <a:r>
              <a:rPr lang="el-GR" sz="2000" i="1" dirty="0">
                <a:solidFill>
                  <a:srgbClr val="C00000"/>
                </a:solidFill>
              </a:rPr>
              <a:t>σ</a:t>
            </a:r>
            <a:r>
              <a:rPr lang="en-US" sz="2000" i="1" baseline="-25000" dirty="0">
                <a:solidFill>
                  <a:srgbClr val="C00000"/>
                </a:solidFill>
              </a:rPr>
              <a:t>y</a:t>
            </a:r>
            <a:r>
              <a:rPr lang="en-US" sz="2000" dirty="0"/>
              <a:t>)		</a:t>
            </a:r>
            <a:r>
              <a:rPr lang="en-US" sz="2000" dirty="0">
                <a:solidFill>
                  <a:srgbClr val="4270C1"/>
                </a:solidFill>
              </a:rPr>
              <a:t>large</a:t>
            </a:r>
            <a:r>
              <a:rPr lang="en-US" sz="2000" dirty="0"/>
              <a:t>  for small </a:t>
            </a:r>
            <a:r>
              <a:rPr lang="el-GR" sz="2000" i="1" dirty="0"/>
              <a:t>δ</a:t>
            </a:r>
            <a:r>
              <a:rPr lang="en-US" sz="2000" i="1" baseline="-25000" dirty="0"/>
              <a:t>BS</a:t>
            </a:r>
            <a:r>
              <a:rPr lang="en-US" sz="2000" i="1" dirty="0"/>
              <a:t>    </a:t>
            </a:r>
            <a:r>
              <a:rPr lang="en-US" sz="2000" dirty="0"/>
              <a:t>⇒ better </a:t>
            </a:r>
            <a:r>
              <a:rPr lang="en-US" sz="2000" dirty="0">
                <a:solidFill>
                  <a:srgbClr val="4270C1"/>
                </a:solidFill>
              </a:rPr>
              <a:t>luminosity spectrum</a:t>
            </a:r>
          </a:p>
          <a:p>
            <a:pPr lvl="1"/>
            <a:endParaRPr lang="en-US" dirty="0"/>
          </a:p>
          <a:p>
            <a:endParaRPr lang="en-US" sz="2400" dirty="0"/>
          </a:p>
          <a:p>
            <a:r>
              <a:rPr lang="en-US" sz="2400" dirty="0"/>
              <a:t>Use </a:t>
            </a:r>
            <a:r>
              <a:rPr lang="en-US" sz="2400" dirty="0">
                <a:solidFill>
                  <a:srgbClr val="4270C1"/>
                </a:solidFill>
              </a:rPr>
              <a:t>flat beams </a:t>
            </a:r>
            <a:r>
              <a:rPr lang="en-US" sz="2400" dirty="0"/>
              <a:t>with </a:t>
            </a:r>
            <a:r>
              <a:rPr lang="el-GR" sz="2400" i="1" dirty="0">
                <a:solidFill>
                  <a:srgbClr val="4270C1"/>
                </a:solidFill>
              </a:rPr>
              <a:t>σ</a:t>
            </a:r>
            <a:r>
              <a:rPr lang="en-US" sz="2400" i="1" baseline="-25000" dirty="0">
                <a:solidFill>
                  <a:srgbClr val="4270C1"/>
                </a:solidFill>
              </a:rPr>
              <a:t>x</a:t>
            </a:r>
            <a:r>
              <a:rPr lang="en-US" sz="2400" i="1" dirty="0">
                <a:solidFill>
                  <a:srgbClr val="4270C1"/>
                </a:solidFill>
              </a:rPr>
              <a:t> </a:t>
            </a:r>
            <a:r>
              <a:rPr lang="en-US" sz="2400" dirty="0">
                <a:solidFill>
                  <a:srgbClr val="4270C1"/>
                </a:solidFill>
              </a:rPr>
              <a:t>≫</a:t>
            </a:r>
            <a:r>
              <a:rPr lang="en-US" sz="2400" i="1" dirty="0">
                <a:solidFill>
                  <a:srgbClr val="4270C1"/>
                </a:solidFill>
              </a:rPr>
              <a:t> </a:t>
            </a:r>
            <a:r>
              <a:rPr lang="el-GR" sz="2400" i="1" dirty="0">
                <a:solidFill>
                  <a:srgbClr val="4270C1"/>
                </a:solidFill>
              </a:rPr>
              <a:t>σ</a:t>
            </a:r>
            <a:r>
              <a:rPr lang="en-US" sz="2400" i="1" baseline="-25000" dirty="0">
                <a:solidFill>
                  <a:srgbClr val="4270C1"/>
                </a:solidFill>
              </a:rPr>
              <a:t>y</a:t>
            </a:r>
            <a:endParaRPr lang="en-US" sz="2400" i="1" dirty="0">
              <a:solidFill>
                <a:srgbClr val="4270C1"/>
              </a:solidFill>
            </a:endParaRPr>
          </a:p>
          <a:p>
            <a:endParaRPr lang="en-US" dirty="0"/>
          </a:p>
          <a:p>
            <a:pPr marL="0" indent="0">
              <a:buNone/>
            </a:pPr>
            <a:r>
              <a:rPr lang="en-US" sz="2400" dirty="0"/>
              <a:t>	increase luminosity  	by </a:t>
            </a:r>
            <a:r>
              <a:rPr lang="en-US" sz="2400" dirty="0">
                <a:solidFill>
                  <a:srgbClr val="4270C1"/>
                </a:solidFill>
              </a:rPr>
              <a:t>small </a:t>
            </a:r>
            <a:r>
              <a:rPr lang="el-GR" sz="2400" i="1" dirty="0">
                <a:solidFill>
                  <a:srgbClr val="4270C1"/>
                </a:solidFill>
              </a:rPr>
              <a:t>σ</a:t>
            </a:r>
            <a:r>
              <a:rPr lang="en-US" sz="2400" i="1" baseline="-25000" dirty="0">
                <a:solidFill>
                  <a:srgbClr val="4270C1"/>
                </a:solidFill>
              </a:rPr>
              <a:t>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  	</a:t>
            </a:r>
            <a:r>
              <a:rPr lang="en-US" sz="2400" dirty="0"/>
              <a:t>and </a:t>
            </a:r>
            <a:r>
              <a:rPr lang="en-US" sz="2400" dirty="0" err="1"/>
              <a:t>minimise</a:t>
            </a:r>
            <a:r>
              <a:rPr lang="en-US" sz="2400" dirty="0"/>
              <a:t> </a:t>
            </a:r>
            <a:r>
              <a:rPr lang="el-GR" sz="2400" i="1" dirty="0"/>
              <a:t>δ</a:t>
            </a:r>
            <a:r>
              <a:rPr lang="en-US" sz="2400" i="1" baseline="-25000" dirty="0"/>
              <a:t>BS</a:t>
            </a:r>
            <a:r>
              <a:rPr lang="en-US" sz="2400" i="1" dirty="0"/>
              <a:t> </a:t>
            </a:r>
            <a:r>
              <a:rPr lang="en-US" sz="2400" dirty="0"/>
              <a:t>		by (relatively) </a:t>
            </a:r>
            <a:r>
              <a:rPr lang="en-US" sz="2400" dirty="0">
                <a:solidFill>
                  <a:srgbClr val="4270C1"/>
                </a:solidFill>
              </a:rPr>
              <a:t>large </a:t>
            </a:r>
            <a:r>
              <a:rPr lang="el-GR" sz="2400" i="1" dirty="0">
                <a:solidFill>
                  <a:srgbClr val="4270C1"/>
                </a:solidFill>
              </a:rPr>
              <a:t>σ</a:t>
            </a:r>
            <a:r>
              <a:rPr lang="en-US" sz="2400" i="1" baseline="-25000" dirty="0">
                <a:solidFill>
                  <a:srgbClr val="4270C1"/>
                </a:solidFill>
              </a:rPr>
              <a:t>x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D1B60-2937-A219-C849-8DD2C29030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221694-9A37-5746-8CB4-48D985807C45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826D87D0-1EDA-6460-B67A-1485848076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1621471"/>
              </p:ext>
            </p:extLst>
          </p:nvPr>
        </p:nvGraphicFramePr>
        <p:xfrm>
          <a:off x="6096000" y="1060369"/>
          <a:ext cx="4652963" cy="104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209680" imgH="495000" progId="Equation.DSMT4">
                  <p:embed/>
                </p:oleObj>
              </mc:Choice>
              <mc:Fallback>
                <p:oleObj name="Equation" r:id="rId2" imgW="2209680" imgH="495000" progId="Equation.DSMT4">
                  <p:embed/>
                  <p:pic>
                    <p:nvPicPr>
                      <p:cNvPr id="4198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060369"/>
                        <a:ext cx="4652963" cy="1042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6FA7122-E9A4-5146-5DD1-B7A21E512B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1259510"/>
              </p:ext>
            </p:extLst>
          </p:nvPr>
        </p:nvGraphicFramePr>
        <p:xfrm>
          <a:off x="8756008" y="4562556"/>
          <a:ext cx="2730500" cy="123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66680" imgH="482400" progId="Equation.DSMT4">
                  <p:embed/>
                </p:oleObj>
              </mc:Choice>
              <mc:Fallback>
                <p:oleObj name="Equation" r:id="rId4" imgW="1066680" imgH="482400" progId="Equation.DSMT4">
                  <p:embed/>
                  <p:pic>
                    <p:nvPicPr>
                      <p:cNvPr id="4198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56008" y="4562556"/>
                        <a:ext cx="2730500" cy="1235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169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2521" y="0"/>
            <a:ext cx="7566923" cy="508000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Beam-beam Effect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617569" y="6590664"/>
            <a:ext cx="574431" cy="276998"/>
          </a:xfrm>
        </p:spPr>
        <p:txBody>
          <a:bodyPr/>
          <a:lstStyle/>
          <a:p>
            <a:fld id="{0D1D6AF9-1F0E-2547-B7C2-EBD1501318D2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23" name="Picture 22" descr="p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151" y="662936"/>
            <a:ext cx="2870405" cy="719557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>
          <a:xfrm>
            <a:off x="2646723" y="613082"/>
            <a:ext cx="584200" cy="734518"/>
          </a:xfrm>
          <a:prstGeom prst="donut">
            <a:avLst>
              <a:gd name="adj" fmla="val 692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7" name="Picture 26" descr="film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572" y="985122"/>
            <a:ext cx="5084428" cy="255817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832197" y="611009"/>
            <a:ext cx="32928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Beam-beam force switched off</a:t>
            </a:r>
          </a:p>
        </p:txBody>
      </p:sp>
      <p:pic>
        <p:nvPicPr>
          <p:cNvPr id="29" name="Picture 28" descr="p3.tiff"/>
          <p:cNvPicPr>
            <a:picLocks noChangeAspect="1"/>
          </p:cNvPicPr>
          <p:nvPr/>
        </p:nvPicPr>
        <p:blipFill rotWithShape="1">
          <a:blip r:embed="rId4"/>
          <a:srcRect t="22521" b="18786"/>
          <a:stretch/>
        </p:blipFill>
        <p:spPr>
          <a:xfrm>
            <a:off x="1524001" y="1747876"/>
            <a:ext cx="4029955" cy="6020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5472" y="2706755"/>
            <a:ext cx="2902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Intense beams to reach high luminosity</a:t>
            </a:r>
          </a:p>
        </p:txBody>
      </p:sp>
      <p:pic>
        <p:nvPicPr>
          <p:cNvPr id="37" name="Picture 36" descr="p1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2520" y="3440609"/>
            <a:ext cx="1595120" cy="86360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 rot="16200000">
            <a:off x="4975505" y="2042265"/>
            <a:ext cx="15172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Y direction [nm]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39928" y="3436401"/>
            <a:ext cx="15188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Z direction [</a:t>
            </a:r>
            <a:r>
              <a:rPr lang="en-US" sz="1600" dirty="0" err="1"/>
              <a:t>μm</a:t>
            </a:r>
            <a:r>
              <a:rPr lang="en-US" sz="1600" dirty="0"/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0ABC24-74AD-84F2-ED7F-F0A24A7B94A2}"/>
              </a:ext>
            </a:extLst>
          </p:cNvPr>
          <p:cNvSpPr txBox="1"/>
          <p:nvPr/>
        </p:nvSpPr>
        <p:spPr>
          <a:xfrm>
            <a:off x="10780437" y="1022714"/>
            <a:ext cx="931665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Century Gothic" charset="0"/>
                <a:ea typeface="Century Gothic" charset="0"/>
                <a:cs typeface="Century Gothic" charset="0"/>
              </a:rPr>
              <a:t>D. Schulte</a:t>
            </a:r>
          </a:p>
        </p:txBody>
      </p:sp>
    </p:spTree>
    <p:extLst>
      <p:ext uri="{BB962C8B-B14F-4D97-AF65-F5344CB8AC3E}">
        <p14:creationId xmlns:p14="http://schemas.microsoft.com/office/powerpoint/2010/main" val="732286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7BC3E-D3FE-FDA7-077A-02C5DEC3B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6901"/>
            <a:ext cx="10515600" cy="513566"/>
          </a:xfrm>
        </p:spPr>
        <p:txBody>
          <a:bodyPr/>
          <a:lstStyle/>
          <a:p>
            <a:r>
              <a:rPr lang="en-US" dirty="0"/>
              <a:t>Outline of the lectures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C7093-FDAE-76B3-6E0C-403FEEF45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9761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Introduction:</a:t>
            </a:r>
          </a:p>
          <a:p>
            <a:pPr lvl="1"/>
            <a:r>
              <a:rPr lang="en-US" dirty="0"/>
              <a:t>The basics </a:t>
            </a:r>
          </a:p>
          <a:p>
            <a:pPr lvl="1"/>
            <a:r>
              <a:rPr lang="en-US" dirty="0"/>
              <a:t>A bit of history: from SLC to the present LC projects</a:t>
            </a:r>
          </a:p>
          <a:p>
            <a:r>
              <a:rPr lang="en-US" dirty="0"/>
              <a:t>Luminosity &amp; parameters optimization</a:t>
            </a:r>
          </a:p>
          <a:p>
            <a:r>
              <a:rPr lang="en-US" dirty="0"/>
              <a:t>Introduction to linear collider proposals, ILC &amp; CLIC</a:t>
            </a:r>
          </a:p>
          <a:p>
            <a:r>
              <a:rPr lang="en-US" dirty="0"/>
              <a:t>Subsystems:</a:t>
            </a:r>
          </a:p>
          <a:p>
            <a:pPr lvl="1"/>
            <a:r>
              <a:rPr lang="en-US" dirty="0"/>
              <a:t>Sources</a:t>
            </a:r>
          </a:p>
          <a:p>
            <a:pPr lvl="1"/>
            <a:r>
              <a:rPr lang="en-US" dirty="0"/>
              <a:t>Damping Ring</a:t>
            </a:r>
          </a:p>
          <a:p>
            <a:pPr lvl="1"/>
            <a:r>
              <a:rPr lang="en-US" dirty="0"/>
              <a:t>Bunch Compressors</a:t>
            </a:r>
          </a:p>
          <a:p>
            <a:pPr lvl="1"/>
            <a:r>
              <a:rPr lang="en-US" dirty="0"/>
              <a:t>Main linac</a:t>
            </a:r>
          </a:p>
          <a:p>
            <a:pPr lvl="1"/>
            <a:r>
              <a:rPr lang="en-US" dirty="0"/>
              <a:t>Beam Dynamics, wake-fields and alignment</a:t>
            </a:r>
          </a:p>
          <a:p>
            <a:pPr lvl="1"/>
            <a:r>
              <a:rPr lang="en-US" dirty="0"/>
              <a:t>RF System</a:t>
            </a:r>
          </a:p>
          <a:p>
            <a:pPr lvl="1"/>
            <a:r>
              <a:rPr lang="en-US" dirty="0"/>
              <a:t>Beam Delivery System</a:t>
            </a:r>
          </a:p>
          <a:p>
            <a:r>
              <a:rPr lang="en-US" dirty="0"/>
              <a:t>The superconducting solution: ILC</a:t>
            </a:r>
          </a:p>
          <a:p>
            <a:r>
              <a:rPr lang="en-US" dirty="0"/>
              <a:t>The Two-Beam solution: CLIC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C5FA5D-14FB-B80A-B526-1D1C14052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221694-9A37-5746-8CB4-48D985807C4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68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85642" y="6590664"/>
            <a:ext cx="606357" cy="267336"/>
          </a:xfrm>
        </p:spPr>
        <p:txBody>
          <a:bodyPr/>
          <a:lstStyle/>
          <a:p>
            <a:fld id="{0D1D6AF9-1F0E-2547-B7C2-EBD1501318D2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23" name="Picture 22" descr="p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151" y="662936"/>
            <a:ext cx="2870405" cy="719557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>
          <a:xfrm>
            <a:off x="2646723" y="613082"/>
            <a:ext cx="584200" cy="734518"/>
          </a:xfrm>
          <a:prstGeom prst="donut">
            <a:avLst>
              <a:gd name="adj" fmla="val 692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36910" y="6273284"/>
            <a:ext cx="1688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 direction [</a:t>
            </a:r>
            <a:r>
              <a:rPr lang="en-US" dirty="0" err="1"/>
              <a:t>μm</a:t>
            </a:r>
            <a:r>
              <a:rPr lang="en-US" dirty="0"/>
              <a:t>]</a:t>
            </a:r>
          </a:p>
        </p:txBody>
      </p:sp>
      <p:pic>
        <p:nvPicPr>
          <p:cNvPr id="27" name="Picture 26" descr="film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572" y="870822"/>
            <a:ext cx="5084428" cy="255817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444314" y="614925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Beam-beam force off</a:t>
            </a:r>
          </a:p>
        </p:txBody>
      </p:sp>
      <p:pic>
        <p:nvPicPr>
          <p:cNvPr id="29" name="Picture 28" descr="p3.tiff"/>
          <p:cNvPicPr>
            <a:picLocks noChangeAspect="1"/>
          </p:cNvPicPr>
          <p:nvPr/>
        </p:nvPicPr>
        <p:blipFill rotWithShape="1">
          <a:blip r:embed="rId4"/>
          <a:srcRect t="22521" b="18786"/>
          <a:stretch/>
        </p:blipFill>
        <p:spPr>
          <a:xfrm>
            <a:off x="1524001" y="1747876"/>
            <a:ext cx="4029955" cy="6020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5472" y="2706754"/>
            <a:ext cx="2902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Beam focus each other</a:t>
            </a:r>
          </a:p>
        </p:txBody>
      </p:sp>
      <p:pic>
        <p:nvPicPr>
          <p:cNvPr id="37" name="Picture 36" descr="p1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2520" y="3440609"/>
            <a:ext cx="1595120" cy="86360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 rot="16200000">
            <a:off x="4759735" y="2026876"/>
            <a:ext cx="1687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 direction [nm]</a:t>
            </a:r>
          </a:p>
        </p:txBody>
      </p:sp>
      <p:pic>
        <p:nvPicPr>
          <p:cNvPr id="16" name="Picture 15" descr="film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3572" y="3710143"/>
            <a:ext cx="5084428" cy="255817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444315" y="3471334"/>
            <a:ext cx="2154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Beam-beam force on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322521" y="0"/>
            <a:ext cx="7566923" cy="50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algn="ctr"/>
            <a:r>
              <a:rPr lang="en-US" sz="2800"/>
              <a:t>Beam-beam Effect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E60C91-F4BD-E627-B1C1-51A2E248AE63}"/>
              </a:ext>
            </a:extLst>
          </p:cNvPr>
          <p:cNvSpPr txBox="1"/>
          <p:nvPr/>
        </p:nvSpPr>
        <p:spPr>
          <a:xfrm>
            <a:off x="10780437" y="1022714"/>
            <a:ext cx="931665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Century Gothic" charset="0"/>
                <a:ea typeface="Century Gothic" charset="0"/>
                <a:cs typeface="Century Gothic" charset="0"/>
              </a:rPr>
              <a:t>D. Schulte</a:t>
            </a:r>
          </a:p>
        </p:txBody>
      </p:sp>
    </p:spTree>
    <p:extLst>
      <p:ext uri="{BB962C8B-B14F-4D97-AF65-F5344CB8AC3E}">
        <p14:creationId xmlns:p14="http://schemas.microsoft.com/office/powerpoint/2010/main" val="3536530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488614" y="6581000"/>
            <a:ext cx="703385" cy="276999"/>
          </a:xfrm>
        </p:spPr>
        <p:txBody>
          <a:bodyPr/>
          <a:lstStyle/>
          <a:p>
            <a:fld id="{0D1D6AF9-1F0E-2547-B7C2-EBD1501318D2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23" name="Picture 22" descr="p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151" y="662936"/>
            <a:ext cx="2870405" cy="719557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>
          <a:xfrm>
            <a:off x="2646723" y="613082"/>
            <a:ext cx="584200" cy="734518"/>
          </a:xfrm>
          <a:prstGeom prst="donut">
            <a:avLst>
              <a:gd name="adj" fmla="val 692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36910" y="6273284"/>
            <a:ext cx="1688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 direction [</a:t>
            </a:r>
            <a:r>
              <a:rPr lang="en-US" dirty="0" err="1"/>
              <a:t>μm</a:t>
            </a:r>
            <a:r>
              <a:rPr lang="en-US" dirty="0"/>
              <a:t>]</a:t>
            </a:r>
          </a:p>
        </p:txBody>
      </p:sp>
      <p:pic>
        <p:nvPicPr>
          <p:cNvPr id="27" name="Picture 26" descr="film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572" y="870822"/>
            <a:ext cx="5084428" cy="255817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444314" y="614925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Beam-beam force off</a:t>
            </a:r>
          </a:p>
        </p:txBody>
      </p:sp>
      <p:pic>
        <p:nvPicPr>
          <p:cNvPr id="29" name="Picture 28" descr="p3.tiff"/>
          <p:cNvPicPr>
            <a:picLocks noChangeAspect="1"/>
          </p:cNvPicPr>
          <p:nvPr/>
        </p:nvPicPr>
        <p:blipFill rotWithShape="1">
          <a:blip r:embed="rId4"/>
          <a:srcRect t="22521" b="18786"/>
          <a:stretch/>
        </p:blipFill>
        <p:spPr>
          <a:xfrm>
            <a:off x="1524001" y="1747876"/>
            <a:ext cx="4029955" cy="6020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5472" y="2706754"/>
            <a:ext cx="2902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Emit </a:t>
            </a:r>
            <a:r>
              <a:rPr lang="en-US" dirty="0" err="1">
                <a:latin typeface="Century Gothic" panose="020B0502020202020204" pitchFamily="34" charset="0"/>
              </a:rPr>
              <a:t>beamstrahlung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37" name="Picture 36" descr="p1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2520" y="3440609"/>
            <a:ext cx="1595120" cy="86360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 rot="16200000">
            <a:off x="4759735" y="2026876"/>
            <a:ext cx="1687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 direction [nm]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444315" y="3471334"/>
            <a:ext cx="2154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Beam-beam force on</a:t>
            </a:r>
          </a:p>
        </p:txBody>
      </p:sp>
      <p:pic>
        <p:nvPicPr>
          <p:cNvPr id="18" name="Picture 17" descr="film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3955" y="3735872"/>
            <a:ext cx="5106698" cy="2525529"/>
          </a:xfrm>
          <a:prstGeom prst="rect">
            <a:avLst/>
          </a:prstGeom>
        </p:spPr>
      </p:pic>
      <p:pic>
        <p:nvPicPr>
          <p:cNvPr id="19" name="Picture 18" descr="p1.tif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5874" y="4563484"/>
            <a:ext cx="2605027" cy="742950"/>
          </a:xfrm>
          <a:prstGeom prst="rect">
            <a:avLst/>
          </a:prstGeom>
        </p:spPr>
      </p:pic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2322521" y="0"/>
            <a:ext cx="7566923" cy="508000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Beam-beam Effect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B0C2ED-B2CF-D1B6-A481-925678C97A4E}"/>
              </a:ext>
            </a:extLst>
          </p:cNvPr>
          <p:cNvSpPr txBox="1"/>
          <p:nvPr/>
        </p:nvSpPr>
        <p:spPr>
          <a:xfrm>
            <a:off x="10780437" y="1022714"/>
            <a:ext cx="931665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Century Gothic" charset="0"/>
                <a:ea typeface="Century Gothic" charset="0"/>
                <a:cs typeface="Century Gothic" charset="0"/>
              </a:rPr>
              <a:t>D. Schulte</a:t>
            </a:r>
          </a:p>
        </p:txBody>
      </p:sp>
    </p:spTree>
    <p:extLst>
      <p:ext uri="{BB962C8B-B14F-4D97-AF65-F5344CB8AC3E}">
        <p14:creationId xmlns:p14="http://schemas.microsoft.com/office/powerpoint/2010/main" val="15072799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629293" y="6590664"/>
            <a:ext cx="562708" cy="267336"/>
          </a:xfrm>
        </p:spPr>
        <p:txBody>
          <a:bodyPr/>
          <a:lstStyle/>
          <a:p>
            <a:fld id="{0D1D6AF9-1F0E-2547-B7C2-EBD1501318D2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23" name="Picture 22" descr="p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151" y="662936"/>
            <a:ext cx="2870405" cy="719557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>
          <a:xfrm>
            <a:off x="2646723" y="613082"/>
            <a:ext cx="584200" cy="734518"/>
          </a:xfrm>
          <a:prstGeom prst="donut">
            <a:avLst>
              <a:gd name="adj" fmla="val 692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36910" y="6273284"/>
            <a:ext cx="1688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 direction [</a:t>
            </a:r>
            <a:r>
              <a:rPr lang="en-US" dirty="0" err="1"/>
              <a:t>μm</a:t>
            </a:r>
            <a:r>
              <a:rPr lang="en-US" dirty="0"/>
              <a:t>]</a:t>
            </a:r>
          </a:p>
        </p:txBody>
      </p:sp>
      <p:pic>
        <p:nvPicPr>
          <p:cNvPr id="29" name="Picture 28" descr="p3.tiff"/>
          <p:cNvPicPr>
            <a:picLocks noChangeAspect="1"/>
          </p:cNvPicPr>
          <p:nvPr/>
        </p:nvPicPr>
        <p:blipFill rotWithShape="1">
          <a:blip r:embed="rId3"/>
          <a:srcRect t="22521" b="18786"/>
          <a:stretch/>
        </p:blipFill>
        <p:spPr>
          <a:xfrm>
            <a:off x="1524001" y="1747876"/>
            <a:ext cx="4029955" cy="6020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5472" y="2706754"/>
            <a:ext cx="3080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Develop luminosity spectrum</a:t>
            </a:r>
          </a:p>
        </p:txBody>
      </p:sp>
      <p:pic>
        <p:nvPicPr>
          <p:cNvPr id="37" name="Picture 36" descr="p1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520" y="3440609"/>
            <a:ext cx="1595120" cy="863600"/>
          </a:xfrm>
          <a:prstGeom prst="rect">
            <a:avLst/>
          </a:prstGeom>
        </p:spPr>
      </p:pic>
      <p:pic>
        <p:nvPicPr>
          <p:cNvPr id="38" name="Picture 37" descr="p3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4788" y="5788366"/>
            <a:ext cx="1314450" cy="455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444315" y="3471334"/>
            <a:ext cx="2154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Beam-beam force on</a:t>
            </a:r>
          </a:p>
        </p:txBody>
      </p:sp>
      <p:pic>
        <p:nvPicPr>
          <p:cNvPr id="18" name="Picture 17" descr="film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3955" y="3735872"/>
            <a:ext cx="5106698" cy="2525529"/>
          </a:xfrm>
          <a:prstGeom prst="rect">
            <a:avLst/>
          </a:prstGeom>
        </p:spPr>
      </p:pic>
      <p:pic>
        <p:nvPicPr>
          <p:cNvPr id="19" name="Picture 18" descr="p1.tif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5874" y="4563484"/>
            <a:ext cx="2605027" cy="742950"/>
          </a:xfrm>
          <a:prstGeom prst="rect">
            <a:avLst/>
          </a:prstGeom>
        </p:spPr>
      </p:pic>
      <p:pic>
        <p:nvPicPr>
          <p:cNvPr id="20" name="Picture 19" descr="p4.tiff"/>
          <p:cNvPicPr>
            <a:picLocks noChangeAspect="1"/>
          </p:cNvPicPr>
          <p:nvPr/>
        </p:nvPicPr>
        <p:blipFill rotWithShape="1">
          <a:blip r:embed="rId8"/>
          <a:srcRect b="4325"/>
          <a:stretch/>
        </p:blipFill>
        <p:spPr>
          <a:xfrm>
            <a:off x="5295938" y="557557"/>
            <a:ext cx="5372063" cy="2959253"/>
          </a:xfrm>
          <a:prstGeom prst="rect">
            <a:avLst/>
          </a:prstGeom>
        </p:spPr>
      </p:pic>
      <p:pic>
        <p:nvPicPr>
          <p:cNvPr id="22" name="Picture 21" descr="p4.tif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67187" y="5820440"/>
            <a:ext cx="1851660" cy="360045"/>
          </a:xfrm>
          <a:prstGeom prst="rect">
            <a:avLst/>
          </a:prstGeom>
        </p:spPr>
      </p:pic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2322521" y="0"/>
            <a:ext cx="7566923" cy="508000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Beam-beam Effect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B3D58E-35B3-AFEF-DDEB-4EB7A721DF98}"/>
              </a:ext>
            </a:extLst>
          </p:cNvPr>
          <p:cNvSpPr txBox="1"/>
          <p:nvPr/>
        </p:nvSpPr>
        <p:spPr>
          <a:xfrm>
            <a:off x="10780437" y="1022714"/>
            <a:ext cx="931665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Century Gothic" charset="0"/>
                <a:ea typeface="Century Gothic" charset="0"/>
                <a:cs typeface="Century Gothic" charset="0"/>
              </a:rPr>
              <a:t>D. Schulte</a:t>
            </a:r>
          </a:p>
        </p:txBody>
      </p:sp>
    </p:spTree>
    <p:extLst>
      <p:ext uri="{BB962C8B-B14F-4D97-AF65-F5344CB8AC3E}">
        <p14:creationId xmlns:p14="http://schemas.microsoft.com/office/powerpoint/2010/main" val="36222007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09B62-14CD-6780-462B-6349803F2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Luminosity: more scaling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23695-BD1C-E204-6D16-0DC7BF874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380" y="943582"/>
            <a:ext cx="11449454" cy="5048655"/>
          </a:xfrm>
        </p:spPr>
        <p:txBody>
          <a:bodyPr>
            <a:normAutofit/>
          </a:bodyPr>
          <a:lstStyle/>
          <a:p>
            <a:r>
              <a:rPr lang="en-US" dirty="0"/>
              <a:t>Substitute					into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  <a:p>
            <a:r>
              <a:rPr lang="en-US" dirty="0"/>
              <a:t>We get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  <a:p>
            <a:r>
              <a:rPr lang="en-US" dirty="0"/>
              <a:t>Now use				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Then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0D1378-B97C-AEDC-849A-CBA30E76AD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221694-9A37-5746-8CB4-48D985807C45}" type="slidenum">
              <a:rPr lang="en-US" smtClean="0"/>
              <a:pPr/>
              <a:t>23</a:t>
            </a:fld>
            <a:endParaRPr lang="en-US" dirty="0"/>
          </a:p>
        </p:txBody>
      </p:sp>
      <p:graphicFrame>
        <p:nvGraphicFramePr>
          <p:cNvPr id="5" name="Object 6">
            <a:extLst>
              <a:ext uri="{FF2B5EF4-FFF2-40B4-BE49-F238E27FC236}">
                <a16:creationId xmlns:a16="http://schemas.microsoft.com/office/drawing/2014/main" id="{DAA443A0-7E35-CF7C-FC18-F9FF9DF12A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3205985"/>
              </p:ext>
            </p:extLst>
          </p:nvPr>
        </p:nvGraphicFramePr>
        <p:xfrm>
          <a:off x="6909746" y="524118"/>
          <a:ext cx="4576762" cy="1144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031840" imgH="507960" progId="Equation.DSMT4">
                  <p:embed/>
                </p:oleObj>
              </mc:Choice>
              <mc:Fallback>
                <p:oleObj name="Equation" r:id="rId2" imgW="2031840" imgH="507960" progId="Equation.DSMT4">
                  <p:embed/>
                  <p:pic>
                    <p:nvPicPr>
                      <p:cNvPr id="4505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9746" y="524118"/>
                        <a:ext cx="4576762" cy="1144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4">
            <a:extLst>
              <a:ext uri="{FF2B5EF4-FFF2-40B4-BE49-F238E27FC236}">
                <a16:creationId xmlns:a16="http://schemas.microsoft.com/office/drawing/2014/main" id="{DFBF8226-BC20-0973-7A9E-0F90316F3C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7837685"/>
              </p:ext>
            </p:extLst>
          </p:nvPr>
        </p:nvGraphicFramePr>
        <p:xfrm>
          <a:off x="2687637" y="593968"/>
          <a:ext cx="2376488" cy="1074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66680" imgH="482400" progId="Equation.DSMT4">
                  <p:embed/>
                </p:oleObj>
              </mc:Choice>
              <mc:Fallback>
                <p:oleObj name="Equation" r:id="rId4" imgW="1066680" imgH="482400" progId="Equation.DSMT4">
                  <p:embed/>
                  <p:pic>
                    <p:nvPicPr>
                      <p:cNvPr id="4505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7637" y="593968"/>
                        <a:ext cx="2376488" cy="1074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7">
            <a:extLst>
              <a:ext uri="{FF2B5EF4-FFF2-40B4-BE49-F238E27FC236}">
                <a16:creationId xmlns:a16="http://schemas.microsoft.com/office/drawing/2014/main" id="{1733422C-FF13-5339-57B2-D69E0CA9CC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5167655"/>
              </p:ext>
            </p:extLst>
          </p:nvPr>
        </p:nvGraphicFramePr>
        <p:xfrm>
          <a:off x="2112152" y="1944930"/>
          <a:ext cx="3070225" cy="1185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82680" imgH="495000" progId="Equation.DSMT4">
                  <p:embed/>
                </p:oleObj>
              </mc:Choice>
              <mc:Fallback>
                <p:oleObj name="Equation" r:id="rId6" imgW="1282680" imgH="495000" progId="Equation.DSMT4">
                  <p:embed/>
                  <p:pic>
                    <p:nvPicPr>
                      <p:cNvPr id="4506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2152" y="1944930"/>
                        <a:ext cx="3070225" cy="1185863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9">
            <a:extLst>
              <a:ext uri="{FF2B5EF4-FFF2-40B4-BE49-F238E27FC236}">
                <a16:creationId xmlns:a16="http://schemas.microsoft.com/office/drawing/2014/main" id="{C97FF9D5-DD47-FF29-5AD2-DAA07101A5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8060159"/>
              </p:ext>
            </p:extLst>
          </p:nvPr>
        </p:nvGraphicFramePr>
        <p:xfrm>
          <a:off x="2112152" y="4559058"/>
          <a:ext cx="6777037" cy="1179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844720" imgH="495000" progId="Equation.DSMT4">
                  <p:embed/>
                </p:oleObj>
              </mc:Choice>
              <mc:Fallback>
                <p:oleObj name="Equation" r:id="rId8" imgW="2844720" imgH="495000" progId="Equation.DSMT4">
                  <p:embed/>
                  <p:pic>
                    <p:nvPicPr>
                      <p:cNvPr id="4506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2152" y="4559058"/>
                        <a:ext cx="6777037" cy="1179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60CDCDF7-ED4E-2B7D-2146-91AE66380C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8839383"/>
              </p:ext>
            </p:extLst>
          </p:nvPr>
        </p:nvGraphicFramePr>
        <p:xfrm>
          <a:off x="2362505" y="3286919"/>
          <a:ext cx="2027237" cy="1116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876240" imgH="482400" progId="Equation.DSMT4">
                  <p:embed/>
                </p:oleObj>
              </mc:Choice>
              <mc:Fallback>
                <p:oleObj name="Equation" r:id="rId10" imgW="876240" imgH="482400" progId="Equation.DSMT4">
                  <p:embed/>
                  <p:pic>
                    <p:nvPicPr>
                      <p:cNvPr id="4506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505" y="3286919"/>
                        <a:ext cx="2027237" cy="1116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11">
            <a:extLst>
              <a:ext uri="{FF2B5EF4-FFF2-40B4-BE49-F238E27FC236}">
                <a16:creationId xmlns:a16="http://schemas.microsoft.com/office/drawing/2014/main" id="{01CD584E-A788-C4F5-6FEE-0AB0920C6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9746" y="6195382"/>
            <a:ext cx="276678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769938" indent="-287338" defTabSz="457200"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buFont typeface="StarSymbol" charset="0"/>
              <a:buNone/>
            </a:pPr>
            <a:r>
              <a:rPr lang="en-US" sz="1800" dirty="0">
                <a:latin typeface="Century Gothic" panose="020B0502020202020204" pitchFamily="34" charset="0"/>
                <a:cs typeface="Times New Roman" charset="0"/>
                <a:sym typeface="Mathematica1" charset="0"/>
              </a:rPr>
              <a:t>~</a:t>
            </a:r>
            <a:r>
              <a:rPr lang="en-US" sz="1800" dirty="0">
                <a:latin typeface="Century Gothic" panose="020B0502020202020204" pitchFamily="34" charset="0"/>
                <a:ea typeface="Times New Roman" charset="0"/>
                <a:cs typeface="Times New Roman" charset="0"/>
                <a:sym typeface="Mathematica1" charset="0"/>
              </a:rPr>
              <a:t>1 (hourglass effect)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EB594020-53B1-6E7B-AD7B-F5AADE587CEE}"/>
              </a:ext>
            </a:extLst>
          </p:cNvPr>
          <p:cNvSpPr>
            <a:spLocks/>
          </p:cNvSpPr>
          <p:nvPr/>
        </p:nvSpPr>
        <p:spPr bwMode="auto">
          <a:xfrm rot="-5400000">
            <a:off x="8342295" y="5509605"/>
            <a:ext cx="284163" cy="809625"/>
          </a:xfrm>
          <a:prstGeom prst="leftBrace">
            <a:avLst>
              <a:gd name="adj1" fmla="val 831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769938" indent="-287338" defTabSz="457200">
              <a:buFont typeface="StarSymbol" charset="0"/>
              <a:buBlip>
                <a:blip r:embed="rId12"/>
              </a:buBlip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0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D538FD-4890-C5E3-19D9-14146DF1104C}"/>
              </a:ext>
            </a:extLst>
          </p:cNvPr>
          <p:cNvSpPr/>
          <p:nvPr/>
        </p:nvSpPr>
        <p:spPr>
          <a:xfrm>
            <a:off x="5828739" y="1511328"/>
            <a:ext cx="701015" cy="52673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58B038-F98C-CBE9-3871-1771290C2695}"/>
              </a:ext>
            </a:extLst>
          </p:cNvPr>
          <p:cNvSpPr/>
          <p:nvPr/>
        </p:nvSpPr>
        <p:spPr>
          <a:xfrm>
            <a:off x="4321916" y="859973"/>
            <a:ext cx="1141038" cy="4961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56A90D-F9F6-C219-E497-60549E24B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‘final’ scaling for LC Luminosity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99DA1-7281-8B76-23B6-DEEE0F336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745" y="2772383"/>
            <a:ext cx="11352178" cy="360896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We want </a:t>
            </a:r>
            <a:r>
              <a:rPr lang="en-US" dirty="0">
                <a:solidFill>
                  <a:srgbClr val="4270C1"/>
                </a:solidFill>
              </a:rPr>
              <a:t>high</a:t>
            </a:r>
            <a:r>
              <a:rPr lang="en-US" dirty="0"/>
              <a:t> RF-beam conversion efficiency </a:t>
            </a:r>
            <a:r>
              <a:rPr lang="el-GR" i="1" dirty="0">
                <a:solidFill>
                  <a:srgbClr val="4270C1"/>
                </a:solidFill>
              </a:rPr>
              <a:t>η</a:t>
            </a:r>
            <a:r>
              <a:rPr lang="en-US" i="1" baseline="-25000" dirty="0">
                <a:solidFill>
                  <a:srgbClr val="4270C1"/>
                </a:solidFill>
              </a:rPr>
              <a:t>RF</a:t>
            </a:r>
          </a:p>
          <a:p>
            <a:pPr>
              <a:lnSpc>
                <a:spcPct val="110000"/>
              </a:lnSpc>
            </a:pPr>
            <a:r>
              <a:rPr lang="en-US" dirty="0"/>
              <a:t>Need </a:t>
            </a:r>
            <a:r>
              <a:rPr lang="en-US" dirty="0">
                <a:solidFill>
                  <a:srgbClr val="4270C1"/>
                </a:solidFill>
              </a:rPr>
              <a:t>high</a:t>
            </a:r>
            <a:r>
              <a:rPr lang="en-US" dirty="0"/>
              <a:t> RF power </a:t>
            </a:r>
            <a:r>
              <a:rPr lang="en-US" i="1" dirty="0">
                <a:solidFill>
                  <a:srgbClr val="4270C1"/>
                </a:solidFill>
              </a:rPr>
              <a:t>P</a:t>
            </a:r>
            <a:r>
              <a:rPr lang="en-US" i="1" baseline="-25000" dirty="0">
                <a:solidFill>
                  <a:srgbClr val="4270C1"/>
                </a:solidFill>
              </a:rPr>
              <a:t>RF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rgbClr val="4270C1"/>
                </a:solidFill>
              </a:rPr>
              <a:t>Small</a:t>
            </a:r>
            <a:r>
              <a:rPr lang="en-US" dirty="0"/>
              <a:t> </a:t>
            </a:r>
            <a:r>
              <a:rPr lang="en-US" dirty="0" err="1"/>
              <a:t>normalised</a:t>
            </a:r>
            <a:r>
              <a:rPr lang="en-US" dirty="0"/>
              <a:t> vertical emittance </a:t>
            </a:r>
            <a:r>
              <a:rPr lang="el-GR" i="1" dirty="0">
                <a:solidFill>
                  <a:srgbClr val="4270C1"/>
                </a:solidFill>
              </a:rPr>
              <a:t>ε</a:t>
            </a:r>
            <a:r>
              <a:rPr lang="en-US" i="1" baseline="-25000" dirty="0" err="1">
                <a:solidFill>
                  <a:srgbClr val="4270C1"/>
                </a:solidFill>
              </a:rPr>
              <a:t>n,y</a:t>
            </a:r>
            <a:endParaRPr lang="en-US" i="1" baseline="-25000" dirty="0">
              <a:solidFill>
                <a:srgbClr val="4270C1"/>
              </a:solidFill>
            </a:endParaRPr>
          </a:p>
          <a:p>
            <a:pPr>
              <a:lnSpc>
                <a:spcPct val="110000"/>
              </a:lnSpc>
            </a:pPr>
            <a:r>
              <a:rPr lang="en-US" dirty="0"/>
              <a:t>Strong focusing at IP is implied (i.e., </a:t>
            </a:r>
            <a:r>
              <a:rPr lang="en-US" dirty="0">
                <a:solidFill>
                  <a:srgbClr val="4270C1"/>
                </a:solidFill>
              </a:rPr>
              <a:t>small </a:t>
            </a:r>
            <a:r>
              <a:rPr lang="el-GR" i="1" dirty="0">
                <a:solidFill>
                  <a:srgbClr val="4270C1"/>
                </a:solidFill>
              </a:rPr>
              <a:t>β</a:t>
            </a:r>
            <a:r>
              <a:rPr lang="en-US" i="1" baseline="-25000" dirty="0">
                <a:solidFill>
                  <a:srgbClr val="4270C1"/>
                </a:solidFill>
              </a:rPr>
              <a:t>y</a:t>
            </a:r>
            <a:r>
              <a:rPr lang="en-US" i="1" dirty="0"/>
              <a:t> </a:t>
            </a:r>
            <a:r>
              <a:rPr lang="en-US" dirty="0"/>
              <a:t>and hence </a:t>
            </a:r>
            <a:r>
              <a:rPr lang="en-US" dirty="0">
                <a:solidFill>
                  <a:srgbClr val="4270C1"/>
                </a:solidFill>
              </a:rPr>
              <a:t>small </a:t>
            </a:r>
            <a:r>
              <a:rPr lang="el-GR" i="1" dirty="0">
                <a:solidFill>
                  <a:srgbClr val="4270C1"/>
                </a:solidFill>
              </a:rPr>
              <a:t>σ</a:t>
            </a:r>
            <a:r>
              <a:rPr lang="en-US" i="1" baseline="-25000" dirty="0">
                <a:solidFill>
                  <a:srgbClr val="4270C1"/>
                </a:solidFill>
              </a:rPr>
              <a:t>z</a:t>
            </a:r>
            <a:r>
              <a:rPr lang="en-US" dirty="0"/>
              <a:t>)</a:t>
            </a:r>
          </a:p>
          <a:p>
            <a:pPr>
              <a:lnSpc>
                <a:spcPct val="110000"/>
              </a:lnSpc>
            </a:pPr>
            <a:r>
              <a:rPr lang="en-US" dirty="0"/>
              <a:t>Could also allow higher </a:t>
            </a:r>
            <a:r>
              <a:rPr lang="en-US" dirty="0" err="1"/>
              <a:t>beamstrahlung</a:t>
            </a:r>
            <a:r>
              <a:rPr lang="en-US" dirty="0"/>
              <a:t> </a:t>
            </a:r>
            <a:r>
              <a:rPr lang="el-GR" i="1" dirty="0"/>
              <a:t>δ</a:t>
            </a:r>
            <a:r>
              <a:rPr lang="en-US" i="1" baseline="-25000" dirty="0"/>
              <a:t>BS</a:t>
            </a:r>
            <a:r>
              <a:rPr lang="en-US" i="1" dirty="0"/>
              <a:t> </a:t>
            </a:r>
            <a:r>
              <a:rPr lang="en-US" dirty="0"/>
              <a:t>if willing to live with the consequences (luminosity spread and background)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Above result is for the low </a:t>
            </a:r>
            <a:r>
              <a:rPr lang="en-US" dirty="0" err="1"/>
              <a:t>beamstrahlung</a:t>
            </a:r>
            <a:r>
              <a:rPr lang="en-US" dirty="0"/>
              <a:t> regime where </a:t>
            </a:r>
            <a:r>
              <a:rPr lang="el-GR" i="1" dirty="0"/>
              <a:t>δ</a:t>
            </a:r>
            <a:r>
              <a:rPr lang="en-US" i="1" baseline="-25000" dirty="0"/>
              <a:t>BS</a:t>
            </a:r>
            <a:r>
              <a:rPr lang="en-US" i="1" dirty="0"/>
              <a:t> </a:t>
            </a:r>
            <a:r>
              <a:rPr lang="en-US" dirty="0"/>
              <a:t>~ few %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Slightly different result for high </a:t>
            </a:r>
            <a:r>
              <a:rPr lang="en-US" dirty="0" err="1"/>
              <a:t>beamstrahlung</a:t>
            </a:r>
            <a:r>
              <a:rPr lang="en-US" dirty="0"/>
              <a:t> regime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14895D-C383-E49B-E3C1-F8C5DB3387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221694-9A37-5746-8CB4-48D985807C45}" type="slidenum">
              <a:rPr lang="en-US" smtClean="0"/>
              <a:pPr/>
              <a:t>24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EDD9F184-CD2D-B74F-01BB-6B20227786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8673783"/>
              </p:ext>
            </p:extLst>
          </p:nvPr>
        </p:nvGraphicFramePr>
        <p:xfrm>
          <a:off x="3555663" y="752187"/>
          <a:ext cx="3462338" cy="128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33440" imgH="495000" progId="Equation.DSMT4">
                  <p:embed/>
                </p:oleObj>
              </mc:Choice>
              <mc:Fallback>
                <p:oleObj name="Equation" r:id="rId2" imgW="1333440" imgH="495000" progId="Equation.DSMT4">
                  <p:embed/>
                  <p:pic>
                    <p:nvPicPr>
                      <p:cNvPr id="4608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5663" y="752187"/>
                        <a:ext cx="3462338" cy="1285875"/>
                      </a:xfrm>
                      <a:prstGeom prst="rect">
                        <a:avLst/>
                      </a:prstGeom>
                      <a:noFill/>
                      <a:ln w="31750">
                        <a:noFill/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63219A1-E8E8-140C-27BD-FBDC4DB712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4275383"/>
              </p:ext>
            </p:extLst>
          </p:nvPr>
        </p:nvGraphicFramePr>
        <p:xfrm>
          <a:off x="7891212" y="1108029"/>
          <a:ext cx="1063442" cy="574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95300" imgH="266700" progId="Equation.3">
                  <p:embed/>
                </p:oleObj>
              </mc:Choice>
              <mc:Fallback>
                <p:oleObj name="Equation" r:id="rId4" imgW="495300" imgH="266700" progId="Equation.3">
                  <p:embed/>
                  <p:pic>
                    <p:nvPicPr>
                      <p:cNvPr id="4608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1212" y="1108029"/>
                        <a:ext cx="1063442" cy="5741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132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8381" y="15024"/>
            <a:ext cx="8123237" cy="541728"/>
          </a:xfrm>
        </p:spPr>
        <p:txBody>
          <a:bodyPr/>
          <a:lstStyle/>
          <a:p>
            <a:r>
              <a:rPr lang="en-US" dirty="0"/>
              <a:t>What matters in a linear collider ?</a:t>
            </a:r>
          </a:p>
        </p:txBody>
      </p: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832436" y="2852926"/>
            <a:ext cx="6883399" cy="1209675"/>
            <a:chOff x="116" y="1946"/>
            <a:chExt cx="4336" cy="762"/>
          </a:xfrm>
        </p:grpSpPr>
        <p:sp>
          <p:nvSpPr>
            <p:cNvPr id="5" name="Rectangle 11"/>
            <p:cNvSpPr>
              <a:spLocks noChangeArrowheads="1"/>
            </p:cNvSpPr>
            <p:nvPr/>
          </p:nvSpPr>
          <p:spPr bwMode="auto">
            <a:xfrm>
              <a:off x="1350" y="1946"/>
              <a:ext cx="3102" cy="7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" name="Group 12"/>
            <p:cNvGrpSpPr>
              <a:grpSpLocks/>
            </p:cNvGrpSpPr>
            <p:nvPr/>
          </p:nvGrpSpPr>
          <p:grpSpPr bwMode="auto">
            <a:xfrm>
              <a:off x="116" y="2019"/>
              <a:ext cx="4275" cy="649"/>
              <a:chOff x="116" y="2019"/>
              <a:chExt cx="4275" cy="649"/>
            </a:xfrm>
          </p:grpSpPr>
          <p:sp>
            <p:nvSpPr>
              <p:cNvPr id="7" name="Rectangle 13"/>
              <p:cNvSpPr>
                <a:spLocks noChangeArrowheads="1"/>
              </p:cNvSpPr>
              <p:nvPr/>
            </p:nvSpPr>
            <p:spPr bwMode="auto">
              <a:xfrm>
                <a:off x="116" y="2212"/>
                <a:ext cx="835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187E"/>
                    </a:solidFill>
                    <a:latin typeface="Century Gothic"/>
                    <a:cs typeface="Century Gothic"/>
                  </a:rPr>
                  <a:t>Luminosity</a:t>
                </a:r>
              </a:p>
            </p:txBody>
          </p:sp>
          <p:pic>
            <p:nvPicPr>
              <p:cNvPr id="8" name="Picture 1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9" y="2019"/>
                <a:ext cx="2992" cy="6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9" name="Group 15"/>
          <p:cNvGrpSpPr>
            <a:grpSpLocks/>
          </p:cNvGrpSpPr>
          <p:nvPr/>
        </p:nvGrpSpPr>
        <p:grpSpPr bwMode="auto">
          <a:xfrm>
            <a:off x="7171049" y="1624637"/>
            <a:ext cx="3519353" cy="379413"/>
            <a:chOff x="3696" y="1305"/>
            <a:chExt cx="2189" cy="239"/>
          </a:xfrm>
        </p:grpSpPr>
        <p:sp>
          <p:nvSpPr>
            <p:cNvPr id="10" name="Rectangle 16"/>
            <p:cNvSpPr>
              <a:spLocks noChangeArrowheads="1"/>
            </p:cNvSpPr>
            <p:nvPr/>
          </p:nvSpPr>
          <p:spPr bwMode="auto">
            <a:xfrm>
              <a:off x="3974" y="1314"/>
              <a:ext cx="1911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  <a:latin typeface="Century Gothic"/>
                  <a:cs typeface="Century Gothic"/>
                </a:rPr>
                <a:t>High gradient</a:t>
              </a:r>
              <a:endParaRPr lang="en-US" sz="800" dirty="0">
                <a:solidFill>
                  <a:srgbClr val="00000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11" name="AutoShape 17"/>
            <p:cNvSpPr>
              <a:spLocks noChangeArrowheads="1"/>
            </p:cNvSpPr>
            <p:nvPr/>
          </p:nvSpPr>
          <p:spPr bwMode="auto">
            <a:xfrm rot="16200000">
              <a:off x="3697" y="1304"/>
              <a:ext cx="239" cy="242"/>
            </a:xfrm>
            <a:prstGeom prst="downArrow">
              <a:avLst>
                <a:gd name="adj1" fmla="val 59000"/>
                <a:gd name="adj2" fmla="val 40169"/>
              </a:avLst>
            </a:prstGeom>
            <a:gradFill rotWithShape="1">
              <a:gsLst>
                <a:gs pos="0">
                  <a:srgbClr val="CC0000"/>
                </a:gs>
                <a:gs pos="100000">
                  <a:srgbClr val="CC00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0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 sz="1600"/>
            </a:p>
          </p:txBody>
        </p:sp>
      </p:grpSp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2197275" y="4825625"/>
            <a:ext cx="7890602" cy="1799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82563" indent="-182563">
              <a:lnSpc>
                <a:spcPct val="80000"/>
              </a:lnSpc>
              <a:buFontTx/>
              <a:buChar char="•"/>
              <a:tabLst>
                <a:tab pos="3230563" algn="l"/>
                <a:tab pos="4391025" algn="l"/>
              </a:tabLst>
            </a:pPr>
            <a:r>
              <a:rPr lang="en-US" sz="1600" dirty="0">
                <a:solidFill>
                  <a:srgbClr val="000000"/>
                </a:solidFill>
                <a:latin typeface="Century Gothic"/>
                <a:cs typeface="Century Gothic"/>
              </a:rPr>
              <a:t>Acceleration efficiency		</a:t>
            </a:r>
            <a:endParaRPr lang="en-US" sz="1600" dirty="0">
              <a:solidFill>
                <a:srgbClr val="558ED5"/>
              </a:solidFill>
              <a:latin typeface="Century Gothic"/>
              <a:cs typeface="Century Gothic"/>
            </a:endParaRPr>
          </a:p>
          <a:p>
            <a:pPr marL="182563" indent="-182563">
              <a:lnSpc>
                <a:spcPct val="80000"/>
              </a:lnSpc>
              <a:buFontTx/>
              <a:buChar char="•"/>
              <a:tabLst>
                <a:tab pos="3230563" algn="l"/>
                <a:tab pos="4391025" algn="l"/>
              </a:tabLst>
            </a:pPr>
            <a:endParaRPr lang="en-US" sz="1000" dirty="0">
              <a:solidFill>
                <a:srgbClr val="558ED5"/>
              </a:solidFill>
              <a:latin typeface="Century Gothic"/>
              <a:cs typeface="Century Gothic"/>
            </a:endParaRPr>
          </a:p>
          <a:p>
            <a:pPr marL="182563" indent="-182563">
              <a:lnSpc>
                <a:spcPct val="80000"/>
              </a:lnSpc>
              <a:buFontTx/>
              <a:buChar char="•"/>
              <a:tabLst>
                <a:tab pos="3230563" algn="l"/>
                <a:tab pos="4048125" algn="l"/>
              </a:tabLst>
            </a:pPr>
            <a:endParaRPr lang="en-US" sz="1600" u="sng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182563" indent="-182563">
              <a:lnSpc>
                <a:spcPct val="80000"/>
              </a:lnSpc>
              <a:buFontTx/>
              <a:buChar char="•"/>
              <a:tabLst>
                <a:tab pos="3230563" algn="l"/>
                <a:tab pos="4048125" algn="l"/>
              </a:tabLst>
            </a:pPr>
            <a:r>
              <a:rPr lang="en-US" sz="1600" dirty="0">
                <a:solidFill>
                  <a:srgbClr val="000000"/>
                </a:solidFill>
                <a:latin typeface="Century Gothic"/>
                <a:cs typeface="Century Gothic"/>
              </a:rPr>
              <a:t>Generation of small </a:t>
            </a:r>
            <a:r>
              <a:rPr lang="en-US" sz="1600" dirty="0" err="1">
                <a:solidFill>
                  <a:srgbClr val="000000"/>
                </a:solidFill>
                <a:latin typeface="Century Gothic"/>
                <a:cs typeface="Century Gothic"/>
              </a:rPr>
              <a:t>emittance</a:t>
            </a:r>
            <a:r>
              <a:rPr lang="en-US" sz="1600" dirty="0">
                <a:solidFill>
                  <a:srgbClr val="000000"/>
                </a:solidFill>
                <a:latin typeface="Century Gothic"/>
                <a:cs typeface="Century Gothic"/>
              </a:rPr>
              <a:t> 	Damping rings</a:t>
            </a:r>
          </a:p>
          <a:p>
            <a:pPr marL="182563" indent="-182563">
              <a:lnSpc>
                <a:spcPct val="80000"/>
              </a:lnSpc>
              <a:buFontTx/>
              <a:buChar char="•"/>
              <a:tabLst>
                <a:tab pos="3230563" algn="l"/>
                <a:tab pos="4048125" algn="l"/>
              </a:tabLst>
            </a:pPr>
            <a:endParaRPr lang="en-US" sz="16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182563" indent="-182563">
              <a:lnSpc>
                <a:spcPct val="80000"/>
              </a:lnSpc>
              <a:buFontTx/>
              <a:buChar char="•"/>
              <a:tabLst>
                <a:tab pos="3230563" algn="l"/>
                <a:tab pos="4048125" algn="l"/>
              </a:tabLst>
            </a:pPr>
            <a:r>
              <a:rPr lang="en-US" sz="1600" dirty="0">
                <a:solidFill>
                  <a:srgbClr val="000000"/>
                </a:solidFill>
                <a:latin typeface="Century Gothic"/>
                <a:cs typeface="Century Gothic"/>
              </a:rPr>
              <a:t>Conservation of small </a:t>
            </a:r>
            <a:r>
              <a:rPr lang="en-US" sz="1600" dirty="0" err="1">
                <a:solidFill>
                  <a:srgbClr val="000000"/>
                </a:solidFill>
                <a:latin typeface="Century Gothic"/>
                <a:cs typeface="Century Gothic"/>
              </a:rPr>
              <a:t>emittance</a:t>
            </a:r>
            <a:r>
              <a:rPr lang="en-US" sz="1600" dirty="0">
                <a:solidFill>
                  <a:srgbClr val="000000"/>
                </a:solidFill>
                <a:latin typeface="Century Gothic"/>
                <a:cs typeface="Century Gothic"/>
              </a:rPr>
              <a:t> 	Wake-fields, alignment, stability</a:t>
            </a:r>
          </a:p>
          <a:p>
            <a:pPr marL="182563" indent="-182563">
              <a:lnSpc>
                <a:spcPct val="80000"/>
              </a:lnSpc>
              <a:buFontTx/>
              <a:buChar char="•"/>
              <a:tabLst>
                <a:tab pos="3230563" algn="l"/>
                <a:tab pos="4048125" algn="l"/>
              </a:tabLst>
            </a:pPr>
            <a:endParaRPr lang="en-US" sz="16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182563" indent="-182563">
              <a:lnSpc>
                <a:spcPct val="80000"/>
              </a:lnSpc>
              <a:buFontTx/>
              <a:buChar char="•"/>
              <a:tabLst>
                <a:tab pos="3230563" algn="l"/>
                <a:tab pos="4048125" algn="l"/>
              </a:tabLst>
            </a:pPr>
            <a:r>
              <a:rPr lang="en-US" sz="1600" dirty="0">
                <a:solidFill>
                  <a:srgbClr val="000000"/>
                </a:solidFill>
                <a:latin typeface="Century Gothic"/>
                <a:cs typeface="Century Gothic"/>
              </a:rPr>
              <a:t>Extremely small beam spot at IP	Beam delivery system, stability</a:t>
            </a:r>
          </a:p>
          <a:p>
            <a:pPr>
              <a:lnSpc>
                <a:spcPct val="80000"/>
              </a:lnSpc>
              <a:tabLst>
                <a:tab pos="3230563" algn="l"/>
                <a:tab pos="4391025" algn="l"/>
              </a:tabLst>
            </a:pPr>
            <a:endParaRPr lang="en-US" sz="16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13" name="AutoShape 19"/>
          <p:cNvSpPr>
            <a:spLocks noChangeArrowheads="1"/>
          </p:cNvSpPr>
          <p:nvPr/>
        </p:nvSpPr>
        <p:spPr bwMode="auto">
          <a:xfrm rot="16200000">
            <a:off x="1356588" y="5416921"/>
            <a:ext cx="379412" cy="384175"/>
          </a:xfrm>
          <a:prstGeom prst="downArrow">
            <a:avLst>
              <a:gd name="adj1" fmla="val 59000"/>
              <a:gd name="adj2" fmla="val 40169"/>
            </a:avLst>
          </a:prstGeom>
          <a:gradFill rotWithShape="1">
            <a:gsLst>
              <a:gs pos="0">
                <a:srgbClr val="CC0000"/>
              </a:gs>
              <a:gs pos="100000">
                <a:srgbClr val="CC0000">
                  <a:gamma/>
                  <a:shade val="46275"/>
                  <a:invGamma/>
                </a:srgbClr>
              </a:gs>
            </a:gsLst>
            <a:lin ang="5400000" scaled="1"/>
          </a:gradFill>
          <a:ln w="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Rectangle 21"/>
          <p:cNvSpPr>
            <a:spLocks noChangeArrowheads="1"/>
          </p:cNvSpPr>
          <p:nvPr/>
        </p:nvSpPr>
        <p:spPr bwMode="auto">
          <a:xfrm>
            <a:off x="3790504" y="1432615"/>
            <a:ext cx="3021012" cy="766763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1831850" y="1663044"/>
            <a:ext cx="16782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187E"/>
                </a:solidFill>
                <a:latin typeface="Century Gothic"/>
                <a:cs typeface="Century Gothic"/>
              </a:rPr>
              <a:t>Energy reach</a:t>
            </a:r>
          </a:p>
        </p:txBody>
      </p:sp>
      <p:sp>
        <p:nvSpPr>
          <p:cNvPr id="17" name="Rectangle 26"/>
          <p:cNvSpPr>
            <a:spLocks noChangeArrowheads="1"/>
          </p:cNvSpPr>
          <p:nvPr/>
        </p:nvSpPr>
        <p:spPr bwMode="auto">
          <a:xfrm>
            <a:off x="3986425" y="1551677"/>
            <a:ext cx="280286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sz="2800" i="1" noProof="1">
                <a:latin typeface="Times New Roman"/>
                <a:cs typeface="Times New Roman"/>
              </a:rPr>
              <a:t>E</a:t>
            </a:r>
            <a:r>
              <a:rPr sz="2800" i="1" baseline="-25000" noProof="1">
                <a:latin typeface="Times New Roman"/>
                <a:cs typeface="Times New Roman"/>
              </a:rPr>
              <a:t>cm</a:t>
            </a:r>
            <a:r>
              <a:rPr sz="2000" i="1" noProof="1">
                <a:latin typeface="Times New Roman"/>
                <a:cs typeface="Times New Roman"/>
              </a:rPr>
              <a:t> </a:t>
            </a:r>
            <a:r>
              <a:rPr lang="en-US" sz="2000" i="1" noProof="1">
                <a:latin typeface="Times New Roman"/>
                <a:cs typeface="Times New Roman"/>
              </a:rPr>
              <a:t> </a:t>
            </a:r>
            <a:r>
              <a:rPr lang="en-US" sz="2800" i="1" noProof="1">
                <a:latin typeface="Times New Roman"/>
                <a:cs typeface="Times New Roman"/>
              </a:rPr>
              <a:t>≈ </a:t>
            </a:r>
            <a:r>
              <a:rPr sz="2000" i="1" noProof="1">
                <a:latin typeface="Times New Roman"/>
                <a:cs typeface="Times New Roman"/>
              </a:rPr>
              <a:t> </a:t>
            </a:r>
            <a:r>
              <a:rPr lang="en-US" sz="2000" i="1" noProof="1">
                <a:latin typeface="Times New Roman"/>
                <a:cs typeface="Times New Roman"/>
              </a:rPr>
              <a:t> </a:t>
            </a:r>
            <a:r>
              <a:rPr sz="2800" i="1" noProof="1">
                <a:latin typeface="Times New Roman"/>
                <a:cs typeface="Times New Roman"/>
              </a:rPr>
              <a:t>L</a:t>
            </a:r>
            <a:r>
              <a:rPr sz="2800" i="1" baseline="-25000" noProof="1">
                <a:latin typeface="Times New Roman"/>
                <a:cs typeface="Times New Roman"/>
              </a:rPr>
              <a:t>linac</a:t>
            </a:r>
            <a:r>
              <a:rPr sz="1000" i="1" noProof="1">
                <a:solidFill>
                  <a:srgbClr val="00187E"/>
                </a:solidFill>
                <a:latin typeface="Times New Roman"/>
                <a:cs typeface="Times New Roman"/>
              </a:rPr>
              <a:t> </a:t>
            </a:r>
            <a:r>
              <a:rPr sz="2800" i="1" noProof="1">
                <a:solidFill>
                  <a:srgbClr val="FF0000"/>
                </a:solidFill>
                <a:latin typeface="Times New Roman"/>
                <a:cs typeface="Times New Roman"/>
              </a:rPr>
              <a:t>G</a:t>
            </a:r>
            <a:r>
              <a:rPr sz="2800" i="1" baseline="-25000" noProof="1">
                <a:solidFill>
                  <a:srgbClr val="FF0000"/>
                </a:solidFill>
                <a:latin typeface="Times New Roman"/>
                <a:cs typeface="Times New Roman"/>
              </a:rPr>
              <a:t>acc</a:t>
            </a:r>
          </a:p>
        </p:txBody>
      </p:sp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9799795" y="3345458"/>
            <a:ext cx="55976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>
                <a:latin typeface="Century Gothic"/>
                <a:cs typeface="Century Gothic"/>
              </a:rPr>
              <a:t>N.B.: </a:t>
            </a:r>
          </a:p>
        </p:txBody>
      </p:sp>
      <p:pic>
        <p:nvPicPr>
          <p:cNvPr id="26" name="Picture 25" descr="Screen Shot 2017-03-19 at 22.06.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991" y="3198388"/>
            <a:ext cx="1269657" cy="57114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221694-9A37-5746-8CB4-48D985807C4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253623" y="4807029"/>
            <a:ext cx="56172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558ED5"/>
                </a:solidFill>
                <a:latin typeface="Century Gothic"/>
                <a:cs typeface="Century Gothic"/>
              </a:rPr>
              <a:t>Superconducting RF (ILC) or Two-beam scheme (CLIC)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3693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 animBg="1"/>
      <p:bldP spid="25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FDCA2-EE53-20DC-1658-32398CF3A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4B7BF-8906-CAE2-F63C-D755CF4E6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Acceleration cavities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56428-E20B-ADC0-2821-352DB9C6A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221694-9A37-5746-8CB4-48D985807C45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5B047A6F-D303-C75E-74DB-D0B01BD35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15" y="1580303"/>
            <a:ext cx="2741612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C4D2777E-105A-6187-ED2A-3AC94B81D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1615" y="1559666"/>
            <a:ext cx="74612" cy="1685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8B5B6AF-D35E-B787-F52B-B1015C93772F}"/>
              </a:ext>
            </a:extLst>
          </p:cNvPr>
          <p:cNvGrpSpPr>
            <a:grpSpLocks/>
          </p:cNvGrpSpPr>
          <p:nvPr/>
        </p:nvGrpSpPr>
        <p:grpSpPr bwMode="auto">
          <a:xfrm>
            <a:off x="701577" y="1167553"/>
            <a:ext cx="3778250" cy="1490663"/>
            <a:chOff x="163" y="615"/>
            <a:chExt cx="2813" cy="1172"/>
          </a:xfrm>
        </p:grpSpPr>
        <p:sp>
          <p:nvSpPr>
            <p:cNvPr id="9" name="Line 8">
              <a:extLst>
                <a:ext uri="{FF2B5EF4-FFF2-40B4-BE49-F238E27FC236}">
                  <a16:creationId xmlns:a16="http://schemas.microsoft.com/office/drawing/2014/main" id="{78C7158B-0E68-E068-5D16-6DB48F9C89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8" y="900"/>
              <a:ext cx="0" cy="67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0" name="Line 9">
              <a:extLst>
                <a:ext uri="{FF2B5EF4-FFF2-40B4-BE49-F238E27FC236}">
                  <a16:creationId xmlns:a16="http://schemas.microsoft.com/office/drawing/2014/main" id="{31D6E829-39A1-F540-108F-D48216EC5B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0" y="1570"/>
              <a:ext cx="243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1" name="Text Box 10">
              <a:extLst>
                <a:ext uri="{FF2B5EF4-FFF2-40B4-BE49-F238E27FC236}">
                  <a16:creationId xmlns:a16="http://schemas.microsoft.com/office/drawing/2014/main" id="{8D4E0292-C4C9-8752-899C-4824023839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" y="615"/>
              <a:ext cx="334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i="1"/>
                <a:t>E</a:t>
              </a:r>
              <a:r>
                <a:rPr lang="en-GB" i="1" baseline="-25000"/>
                <a:t>z</a:t>
              </a:r>
            </a:p>
          </p:txBody>
        </p:sp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id="{C9C2A499-E75E-8FFC-ACCB-522EEF77E8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1" y="1428"/>
              <a:ext cx="225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i="1"/>
                <a:t>z</a:t>
              </a:r>
            </a:p>
          </p:txBody>
        </p:sp>
      </p:grpSp>
      <p:sp>
        <p:nvSpPr>
          <p:cNvPr id="25" name="Oval 25">
            <a:extLst>
              <a:ext uri="{FF2B5EF4-FFF2-40B4-BE49-F238E27FC236}">
                <a16:creationId xmlns:a16="http://schemas.microsoft.com/office/drawing/2014/main" id="{1D8B7530-4B8B-3C98-95E4-425FA07F0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6915" y="1562841"/>
            <a:ext cx="119062" cy="112712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" name="Oval 26">
            <a:extLst>
              <a:ext uri="{FF2B5EF4-FFF2-40B4-BE49-F238E27FC236}">
                <a16:creationId xmlns:a16="http://schemas.microsoft.com/office/drawing/2014/main" id="{CF591E52-110C-5DFE-1843-DE7F15488F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7727" y="1745403"/>
            <a:ext cx="119063" cy="114300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27" name="Group 27">
            <a:extLst>
              <a:ext uri="{FF2B5EF4-FFF2-40B4-BE49-F238E27FC236}">
                <a16:creationId xmlns:a16="http://schemas.microsoft.com/office/drawing/2014/main" id="{93148E03-DAB8-5C6B-4853-4C059C5DDF9B}"/>
              </a:ext>
            </a:extLst>
          </p:cNvPr>
          <p:cNvGrpSpPr>
            <a:grpSpLocks/>
          </p:cNvGrpSpPr>
          <p:nvPr/>
        </p:nvGrpSpPr>
        <p:grpSpPr bwMode="auto">
          <a:xfrm>
            <a:off x="1560415" y="1293453"/>
            <a:ext cx="665162" cy="365125"/>
            <a:chOff x="1241" y="723"/>
            <a:chExt cx="495" cy="287"/>
          </a:xfrm>
        </p:grpSpPr>
        <p:sp>
          <p:nvSpPr>
            <p:cNvPr id="28" name="Line 28">
              <a:extLst>
                <a:ext uri="{FF2B5EF4-FFF2-40B4-BE49-F238E27FC236}">
                  <a16:creationId xmlns:a16="http://schemas.microsoft.com/office/drawing/2014/main" id="{8C74BF4C-6880-2D97-15E4-ADF8DCE493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1" y="973"/>
              <a:ext cx="49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29" name="Text Box 29">
              <a:extLst>
                <a:ext uri="{FF2B5EF4-FFF2-40B4-BE49-F238E27FC236}">
                  <a16:creationId xmlns:a16="http://schemas.microsoft.com/office/drawing/2014/main" id="{2F40012A-320E-E4A0-3AE7-3AA3186443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4" y="723"/>
              <a:ext cx="212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800" i="1" dirty="0"/>
                <a:t>c</a:t>
              </a:r>
            </a:p>
          </p:txBody>
        </p:sp>
      </p:grpSp>
      <p:sp>
        <p:nvSpPr>
          <p:cNvPr id="30" name="Oval 30">
            <a:extLst>
              <a:ext uri="{FF2B5EF4-FFF2-40B4-BE49-F238E27FC236}">
                <a16:creationId xmlns:a16="http://schemas.microsoft.com/office/drawing/2014/main" id="{E0627B62-3618-276A-B0DF-5C236DA2C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8027" y="1548553"/>
            <a:ext cx="119063" cy="112713"/>
          </a:xfrm>
          <a:prstGeom prst="ellipse">
            <a:avLst/>
          </a:prstGeom>
          <a:solidFill>
            <a:srgbClr val="FF66CC"/>
          </a:solidFill>
          <a:ln w="9525">
            <a:solidFill>
              <a:srgbClr val="FF66CC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" name="Line 31">
            <a:extLst>
              <a:ext uri="{FF2B5EF4-FFF2-40B4-BE49-F238E27FC236}">
                <a16:creationId xmlns:a16="http://schemas.microsoft.com/office/drawing/2014/main" id="{DB951947-5B78-D164-E35F-66F33D2CC4A4}"/>
              </a:ext>
            </a:extLst>
          </p:cNvPr>
          <p:cNvSpPr>
            <a:spLocks noChangeShapeType="1"/>
          </p:cNvSpPr>
          <p:nvPr/>
        </p:nvSpPr>
        <p:spPr bwMode="auto">
          <a:xfrm>
            <a:off x="1519140" y="1097703"/>
            <a:ext cx="0" cy="371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2" name="Line 32">
            <a:extLst>
              <a:ext uri="{FF2B5EF4-FFF2-40B4-BE49-F238E27FC236}">
                <a16:creationId xmlns:a16="http://schemas.microsoft.com/office/drawing/2014/main" id="{C874B982-B271-9E30-51FD-23E90363CB41}"/>
              </a:ext>
            </a:extLst>
          </p:cNvPr>
          <p:cNvSpPr>
            <a:spLocks noChangeShapeType="1"/>
          </p:cNvSpPr>
          <p:nvPr/>
        </p:nvSpPr>
        <p:spPr bwMode="auto">
          <a:xfrm>
            <a:off x="2847877" y="1127866"/>
            <a:ext cx="0" cy="371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3" name="Line 33">
            <a:extLst>
              <a:ext uri="{FF2B5EF4-FFF2-40B4-BE49-F238E27FC236}">
                <a16:creationId xmlns:a16="http://schemas.microsoft.com/office/drawing/2014/main" id="{D320833D-FC3D-5618-8955-8E650EEBBC90}"/>
              </a:ext>
            </a:extLst>
          </p:cNvPr>
          <p:cNvSpPr>
            <a:spLocks noChangeShapeType="1"/>
          </p:cNvSpPr>
          <p:nvPr/>
        </p:nvSpPr>
        <p:spPr bwMode="auto">
          <a:xfrm>
            <a:off x="1519140" y="1243753"/>
            <a:ext cx="1317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graphicFrame>
        <p:nvGraphicFramePr>
          <p:cNvPr id="34" name="Object 34">
            <a:extLst>
              <a:ext uri="{FF2B5EF4-FFF2-40B4-BE49-F238E27FC236}">
                <a16:creationId xmlns:a16="http://schemas.microsoft.com/office/drawing/2014/main" id="{41AA5C6F-D494-ABC9-3B70-10211C6B77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9073643"/>
              </p:ext>
            </p:extLst>
          </p:nvPr>
        </p:nvGraphicFramePr>
        <p:xfrm>
          <a:off x="1898552" y="1040553"/>
          <a:ext cx="558800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60240" imgH="520560" progId="Equation.DSMT4">
                  <p:embed/>
                </p:oleObj>
              </mc:Choice>
              <mc:Fallback>
                <p:oleObj name="Equation" r:id="rId4" imgW="660240" imgH="520560" progId="Equation.DSMT4">
                  <p:embed/>
                  <p:pic>
                    <p:nvPicPr>
                      <p:cNvPr id="34" name="Object 34">
                        <a:extLst>
                          <a:ext uri="{FF2B5EF4-FFF2-40B4-BE49-F238E27FC236}">
                            <a16:creationId xmlns:a16="http://schemas.microsoft.com/office/drawing/2014/main" id="{EFFB041D-F937-2BA7-AA35-252C866D772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8552" y="1040553"/>
                        <a:ext cx="558800" cy="4175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 Box 35">
            <a:extLst>
              <a:ext uri="{FF2B5EF4-FFF2-40B4-BE49-F238E27FC236}">
                <a16:creationId xmlns:a16="http://schemas.microsoft.com/office/drawing/2014/main" id="{44CF21C2-CF12-637D-EB44-AFD0F4157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515" y="3832288"/>
            <a:ext cx="3155259" cy="198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37623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37623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37623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37623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37623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623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7623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37623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37623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1800" u="sng" dirty="0">
                <a:latin typeface="Century Gothic" panose="020B0502020202020204" pitchFamily="34" charset="0"/>
              </a:rPr>
              <a:t>Standing wave cavity</a:t>
            </a:r>
            <a:r>
              <a:rPr lang="en-GB" sz="1800" dirty="0">
                <a:latin typeface="Century Gothic" panose="020B0502020202020204" pitchFamily="34" charset="0"/>
              </a:rPr>
              <a:t>:</a:t>
            </a:r>
            <a:endParaRPr lang="en-GB" sz="1800" i="1" dirty="0">
              <a:latin typeface="Century Gothic" panose="020B0502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GB" sz="1800" dirty="0">
                <a:latin typeface="Century Gothic" panose="020B0502020202020204" pitchFamily="34" charset="0"/>
              </a:rPr>
              <a:t>bunch sees field:</a:t>
            </a:r>
            <a:br>
              <a:rPr lang="en-GB" sz="1800" dirty="0">
                <a:latin typeface="Century Gothic" panose="020B0502020202020204" pitchFamily="34" charset="0"/>
              </a:rPr>
            </a:br>
            <a:endParaRPr lang="en-GB" sz="1800" dirty="0">
              <a:latin typeface="Century Gothic" panose="020B0502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GB" sz="2000" i="1" dirty="0"/>
              <a:t>E</a:t>
            </a:r>
            <a:r>
              <a:rPr lang="en-GB" sz="2000" i="1" baseline="-25000" dirty="0"/>
              <a:t>z	</a:t>
            </a:r>
            <a:r>
              <a:rPr lang="en-GB" sz="2000" i="1" dirty="0"/>
              <a:t>=E</a:t>
            </a:r>
            <a:r>
              <a:rPr lang="en-GB" sz="2000" baseline="-25000" dirty="0"/>
              <a:t>0</a:t>
            </a:r>
            <a:r>
              <a:rPr lang="en-GB" sz="2000" i="1" dirty="0"/>
              <a:t> </a:t>
            </a:r>
            <a:r>
              <a:rPr lang="en-GB" sz="2000" dirty="0"/>
              <a:t>sin(</a:t>
            </a:r>
            <a:r>
              <a:rPr lang="el-GR" sz="2000" dirty="0">
                <a:cs typeface="Times New Roman" charset="0"/>
              </a:rPr>
              <a:t>ω</a:t>
            </a:r>
            <a:r>
              <a:rPr lang="en-GB" sz="2000" i="1" dirty="0"/>
              <a:t>t</a:t>
            </a:r>
            <a:r>
              <a:rPr lang="en-GB" sz="2000" dirty="0"/>
              <a:t>+</a:t>
            </a:r>
            <a:r>
              <a:rPr lang="el-GR" sz="2000" dirty="0">
                <a:cs typeface="Times New Roman" charset="0"/>
              </a:rPr>
              <a:t>φ</a:t>
            </a:r>
            <a:r>
              <a:rPr lang="en-GB" sz="2000" dirty="0"/>
              <a:t>)sin(</a:t>
            </a:r>
            <a:r>
              <a:rPr lang="en-GB" sz="2000" i="1" dirty="0" err="1"/>
              <a:t>kz</a:t>
            </a:r>
            <a:r>
              <a:rPr lang="en-GB" sz="2000" dirty="0"/>
              <a:t>)</a:t>
            </a:r>
          </a:p>
          <a:p>
            <a:pPr>
              <a:spcBef>
                <a:spcPct val="50000"/>
              </a:spcBef>
            </a:pPr>
            <a:r>
              <a:rPr lang="en-GB" sz="2000" dirty="0"/>
              <a:t>	=</a:t>
            </a:r>
            <a:r>
              <a:rPr lang="en-GB" sz="2000" i="1" dirty="0"/>
              <a:t>E</a:t>
            </a:r>
            <a:r>
              <a:rPr lang="en-GB" sz="2000" baseline="-25000" dirty="0"/>
              <a:t>0</a:t>
            </a:r>
            <a:r>
              <a:rPr lang="en-GB" sz="2000" i="1" dirty="0"/>
              <a:t> </a:t>
            </a:r>
            <a:r>
              <a:rPr lang="en-GB" sz="2000" dirty="0"/>
              <a:t>sin(</a:t>
            </a:r>
            <a:r>
              <a:rPr lang="en-GB" sz="2000" i="1" dirty="0" err="1"/>
              <a:t>kz</a:t>
            </a:r>
            <a:r>
              <a:rPr lang="en-GB" sz="2000" dirty="0"/>
              <a:t>+</a:t>
            </a:r>
            <a:r>
              <a:rPr lang="el-GR" sz="2000" dirty="0">
                <a:cs typeface="Times New Roman" charset="0"/>
              </a:rPr>
              <a:t>φ</a:t>
            </a:r>
            <a:r>
              <a:rPr lang="en-GB" sz="2000" dirty="0"/>
              <a:t>)sin(</a:t>
            </a:r>
            <a:r>
              <a:rPr lang="en-GB" sz="2000" i="1" dirty="0" err="1"/>
              <a:t>kz</a:t>
            </a:r>
            <a:r>
              <a:rPr lang="en-GB" sz="2000" dirty="0"/>
              <a:t>)</a:t>
            </a:r>
          </a:p>
        </p:txBody>
      </p:sp>
      <p:sp>
        <p:nvSpPr>
          <p:cNvPr id="36" name="Line 36">
            <a:extLst>
              <a:ext uri="{FF2B5EF4-FFF2-40B4-BE49-F238E27FC236}">
                <a16:creationId xmlns:a16="http://schemas.microsoft.com/office/drawing/2014/main" id="{CDF20C2B-88DC-D70A-84AB-BD5D070B9C18}"/>
              </a:ext>
            </a:extLst>
          </p:cNvPr>
          <p:cNvSpPr>
            <a:spLocks noChangeShapeType="1"/>
          </p:cNvSpPr>
          <p:nvPr/>
        </p:nvSpPr>
        <p:spPr bwMode="auto">
          <a:xfrm>
            <a:off x="2866927" y="1610466"/>
            <a:ext cx="663575" cy="0"/>
          </a:xfrm>
          <a:prstGeom prst="line">
            <a:avLst/>
          </a:prstGeom>
          <a:noFill/>
          <a:ln w="9525">
            <a:solidFill>
              <a:srgbClr val="FF66CC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7" name="Text Box 37">
            <a:extLst>
              <a:ext uri="{FF2B5EF4-FFF2-40B4-BE49-F238E27FC236}">
                <a16:creationId xmlns:a16="http://schemas.microsoft.com/office/drawing/2014/main" id="{06F520A8-6C1A-1DE5-B688-6DCDA7268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9755" y="1293453"/>
            <a:ext cx="285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1800" i="1" dirty="0">
                <a:solidFill>
                  <a:srgbClr val="FF66CC"/>
                </a:solidFill>
              </a:rPr>
              <a:t>c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6628940-73FB-6CBE-10E6-408582015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435" y="805109"/>
            <a:ext cx="61341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F0759BA-007D-73A5-6AC3-DB5C6A2E72AB}"/>
              </a:ext>
            </a:extLst>
          </p:cNvPr>
          <p:cNvSpPr txBox="1"/>
          <p:nvPr/>
        </p:nvSpPr>
        <p:spPr>
          <a:xfrm>
            <a:off x="5255471" y="3007695"/>
            <a:ext cx="329566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1" algn="ctr">
              <a:lnSpc>
                <a:spcPct val="100000"/>
              </a:lnSpc>
            </a:pPr>
            <a:r>
              <a:rPr lang="en-US" dirty="0">
                <a:latin typeface="Century Gothic" panose="020B0502020202020204" pitchFamily="34" charset="0"/>
              </a:rPr>
              <a:t>Superconducting </a:t>
            </a:r>
          </a:p>
          <a:p>
            <a:pPr lvl="1" algn="ctr">
              <a:lnSpc>
                <a:spcPct val="100000"/>
              </a:lnSpc>
            </a:pPr>
            <a:r>
              <a:rPr lang="en-US" dirty="0">
                <a:latin typeface="Century Gothic" panose="020B0502020202020204" pitchFamily="34" charset="0"/>
              </a:rPr>
              <a:t>(Niobium)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CBDB509-95C0-D32E-2AAF-2763755929BD}"/>
              </a:ext>
            </a:extLst>
          </p:cNvPr>
          <p:cNvSpPr txBox="1"/>
          <p:nvPr/>
        </p:nvSpPr>
        <p:spPr>
          <a:xfrm>
            <a:off x="9052451" y="2950377"/>
            <a:ext cx="2901375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1" algn="ctr">
              <a:lnSpc>
                <a:spcPct val="100000"/>
              </a:lnSpc>
            </a:pPr>
            <a:r>
              <a:rPr lang="en-US" dirty="0">
                <a:latin typeface="Century Gothic" panose="020B0502020202020204" pitchFamily="34" charset="0"/>
              </a:rPr>
              <a:t>Normal </a:t>
            </a:r>
          </a:p>
          <a:p>
            <a:pPr lvl="1" algn="ctr">
              <a:lnSpc>
                <a:spcPct val="100000"/>
              </a:lnSpc>
            </a:pPr>
            <a:r>
              <a:rPr lang="en-US" dirty="0">
                <a:latin typeface="Century Gothic" panose="020B0502020202020204" pitchFamily="34" charset="0"/>
              </a:rPr>
              <a:t>Conducting</a:t>
            </a:r>
          </a:p>
          <a:p>
            <a:pPr lvl="1" algn="ctr">
              <a:lnSpc>
                <a:spcPct val="100000"/>
              </a:lnSpc>
            </a:pPr>
            <a:r>
              <a:rPr lang="en-US" dirty="0">
                <a:latin typeface="Century Gothic" panose="020B0502020202020204" pitchFamily="34" charset="0"/>
              </a:rPr>
              <a:t>(Copper)</a:t>
            </a:r>
          </a:p>
        </p:txBody>
      </p:sp>
      <p:pic>
        <p:nvPicPr>
          <p:cNvPr id="44" name="Picture 12">
            <a:extLst>
              <a:ext uri="{FF2B5EF4-FFF2-40B4-BE49-F238E27FC236}">
                <a16:creationId xmlns:a16="http://schemas.microsoft.com/office/drawing/2014/main" id="{14D2BC76-266C-7335-9D18-419D5E626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392" y="4739534"/>
            <a:ext cx="2741613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ctangle 13">
            <a:extLst>
              <a:ext uri="{FF2B5EF4-FFF2-40B4-BE49-F238E27FC236}">
                <a16:creationId xmlns:a16="http://schemas.microsoft.com/office/drawing/2014/main" id="{FE6F14A3-253D-6308-2B49-D6525E07F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717" y="4688734"/>
            <a:ext cx="74613" cy="1685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46" name="Group 14">
            <a:extLst>
              <a:ext uri="{FF2B5EF4-FFF2-40B4-BE49-F238E27FC236}">
                <a16:creationId xmlns:a16="http://schemas.microsoft.com/office/drawing/2014/main" id="{CA80BB2F-5A56-259F-AE9D-08950E6C22ED}"/>
              </a:ext>
            </a:extLst>
          </p:cNvPr>
          <p:cNvGrpSpPr>
            <a:grpSpLocks/>
          </p:cNvGrpSpPr>
          <p:nvPr/>
        </p:nvGrpSpPr>
        <p:grpSpPr bwMode="auto">
          <a:xfrm>
            <a:off x="4799930" y="4326784"/>
            <a:ext cx="3778250" cy="1490663"/>
            <a:chOff x="163" y="615"/>
            <a:chExt cx="2813" cy="1172"/>
          </a:xfrm>
        </p:grpSpPr>
        <p:sp>
          <p:nvSpPr>
            <p:cNvPr id="47" name="Line 15">
              <a:extLst>
                <a:ext uri="{FF2B5EF4-FFF2-40B4-BE49-F238E27FC236}">
                  <a16:creationId xmlns:a16="http://schemas.microsoft.com/office/drawing/2014/main" id="{E098DA3F-0805-4F3A-43B3-DC32BE66DA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8" y="900"/>
              <a:ext cx="0" cy="67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48" name="Line 16">
              <a:extLst>
                <a:ext uri="{FF2B5EF4-FFF2-40B4-BE49-F238E27FC236}">
                  <a16:creationId xmlns:a16="http://schemas.microsoft.com/office/drawing/2014/main" id="{39B0B8FF-9A6F-B875-BB59-AAE6C94C1A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0" y="1570"/>
              <a:ext cx="243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49" name="Text Box 17">
              <a:extLst>
                <a:ext uri="{FF2B5EF4-FFF2-40B4-BE49-F238E27FC236}">
                  <a16:creationId xmlns:a16="http://schemas.microsoft.com/office/drawing/2014/main" id="{761B5A38-9BE3-262C-0471-AC51E633AB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" y="615"/>
              <a:ext cx="334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i="1" dirty="0"/>
                <a:t>E</a:t>
              </a:r>
              <a:r>
                <a:rPr lang="en-GB" i="1" baseline="-25000" dirty="0"/>
                <a:t>z</a:t>
              </a:r>
            </a:p>
          </p:txBody>
        </p:sp>
        <p:sp>
          <p:nvSpPr>
            <p:cNvPr id="50" name="Text Box 18">
              <a:extLst>
                <a:ext uri="{FF2B5EF4-FFF2-40B4-BE49-F238E27FC236}">
                  <a16:creationId xmlns:a16="http://schemas.microsoft.com/office/drawing/2014/main" id="{514D6392-3D11-FAF1-85F3-FBB6368096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1" y="1428"/>
              <a:ext cx="225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i="1"/>
                <a:t>z</a:t>
              </a:r>
            </a:p>
          </p:txBody>
        </p:sp>
      </p:grpSp>
      <p:sp>
        <p:nvSpPr>
          <p:cNvPr id="51" name="Oval 19">
            <a:extLst>
              <a:ext uri="{FF2B5EF4-FFF2-40B4-BE49-F238E27FC236}">
                <a16:creationId xmlns:a16="http://schemas.microsoft.com/office/drawing/2014/main" id="{27C9A450-1781-76FF-A38D-1272F37F0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1692" y="4739534"/>
            <a:ext cx="95250" cy="889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2" name="Oval 20">
            <a:extLst>
              <a:ext uri="{FF2B5EF4-FFF2-40B4-BE49-F238E27FC236}">
                <a16:creationId xmlns:a16="http://schemas.microsoft.com/office/drawing/2014/main" id="{36059229-23EC-6532-8B4A-A514E5AD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3617" y="4739534"/>
            <a:ext cx="95250" cy="90488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3" name="Text Box 21">
            <a:extLst>
              <a:ext uri="{FF2B5EF4-FFF2-40B4-BE49-F238E27FC236}">
                <a16:creationId xmlns:a16="http://schemas.microsoft.com/office/drawing/2014/main" id="{5FF31AB1-1FAA-9A8C-27D5-027BC0777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5992" y="4328136"/>
            <a:ext cx="3461341" cy="207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1800" u="sng" dirty="0">
                <a:latin typeface="Century Gothic" panose="020B0502020202020204" pitchFamily="34" charset="0"/>
              </a:rPr>
              <a:t>Travelling wave structure</a:t>
            </a:r>
            <a:r>
              <a:rPr lang="en-GB" sz="1800" dirty="0">
                <a:latin typeface="Century Gothic" panose="020B0502020202020204" pitchFamily="34" charset="0"/>
              </a:rPr>
              <a:t>:</a:t>
            </a:r>
            <a:br>
              <a:rPr lang="en-GB" sz="1800" dirty="0">
                <a:latin typeface="Century Gothic" panose="020B0502020202020204" pitchFamily="34" charset="0"/>
              </a:rPr>
            </a:br>
            <a:r>
              <a:rPr lang="en-GB" sz="1800" dirty="0">
                <a:latin typeface="Century Gothic" panose="020B0502020202020204" pitchFamily="34" charset="0"/>
              </a:rPr>
              <a:t>need </a:t>
            </a:r>
            <a:r>
              <a:rPr lang="en-GB" sz="1800" i="1" dirty="0">
                <a:latin typeface="Century Gothic" panose="020B0502020202020204" pitchFamily="34" charset="0"/>
              </a:rPr>
              <a:t>phase velocity = c</a:t>
            </a:r>
            <a:br>
              <a:rPr lang="en-GB" sz="1800" i="1" dirty="0">
                <a:latin typeface="Century Gothic" panose="020B0502020202020204" pitchFamily="34" charset="0"/>
              </a:rPr>
            </a:br>
            <a:r>
              <a:rPr lang="en-GB" sz="1800" dirty="0">
                <a:latin typeface="Century Gothic" panose="020B0502020202020204" pitchFamily="34" charset="0"/>
              </a:rPr>
              <a:t>(</a:t>
            </a:r>
            <a:r>
              <a:rPr lang="en-GB" sz="1800" i="1" dirty="0">
                <a:latin typeface="Century Gothic" panose="020B0502020202020204" pitchFamily="34" charset="0"/>
              </a:rPr>
              <a:t>disk-loaded structure</a:t>
            </a:r>
            <a:r>
              <a:rPr lang="en-GB" sz="1800" dirty="0">
                <a:latin typeface="Century Gothic" panose="020B0502020202020204" pitchFamily="34" charset="0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GB" sz="1800" dirty="0">
                <a:latin typeface="Century Gothic" panose="020B0502020202020204" pitchFamily="34" charset="0"/>
              </a:rPr>
              <a:t>bunch sees constant field:</a:t>
            </a:r>
            <a:br>
              <a:rPr lang="en-GB" sz="1800" dirty="0">
                <a:latin typeface="Century Gothic" panose="020B0502020202020204" pitchFamily="34" charset="0"/>
              </a:rPr>
            </a:br>
            <a:endParaRPr lang="en-GB" sz="1800" dirty="0">
              <a:latin typeface="Century Gothic" panose="020B0502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GB" sz="2000" i="1" dirty="0"/>
              <a:t>E</a:t>
            </a:r>
            <a:r>
              <a:rPr lang="en-GB" sz="2000" i="1" baseline="-25000" dirty="0"/>
              <a:t>z</a:t>
            </a:r>
            <a:r>
              <a:rPr lang="en-GB" sz="2000" i="1" dirty="0"/>
              <a:t>=E</a:t>
            </a:r>
            <a:r>
              <a:rPr lang="en-GB" sz="2000" baseline="-25000" dirty="0"/>
              <a:t>0</a:t>
            </a:r>
            <a:r>
              <a:rPr lang="en-GB" sz="2000" i="1" dirty="0"/>
              <a:t> </a:t>
            </a:r>
            <a:r>
              <a:rPr lang="en-GB" sz="2000" dirty="0"/>
              <a:t>cos(</a:t>
            </a:r>
            <a:r>
              <a:rPr lang="el-GR" sz="2000" dirty="0">
                <a:cs typeface="Times New Roman" charset="0"/>
              </a:rPr>
              <a:t>φ</a:t>
            </a:r>
            <a:r>
              <a:rPr lang="en-GB" sz="2000" dirty="0"/>
              <a:t>)</a:t>
            </a:r>
          </a:p>
        </p:txBody>
      </p:sp>
      <p:grpSp>
        <p:nvGrpSpPr>
          <p:cNvPr id="54" name="Group 22">
            <a:extLst>
              <a:ext uri="{FF2B5EF4-FFF2-40B4-BE49-F238E27FC236}">
                <a16:creationId xmlns:a16="http://schemas.microsoft.com/office/drawing/2014/main" id="{0E2EEE5C-EB43-6C61-105D-C1E2D37F57FB}"/>
              </a:ext>
            </a:extLst>
          </p:cNvPr>
          <p:cNvGrpSpPr>
            <a:grpSpLocks/>
          </p:cNvGrpSpPr>
          <p:nvPr/>
        </p:nvGrpSpPr>
        <p:grpSpPr bwMode="auto">
          <a:xfrm>
            <a:off x="6247730" y="4453536"/>
            <a:ext cx="665162" cy="366713"/>
            <a:chOff x="1241" y="715"/>
            <a:chExt cx="495" cy="288"/>
          </a:xfrm>
        </p:grpSpPr>
        <p:sp>
          <p:nvSpPr>
            <p:cNvPr id="55" name="Line 23">
              <a:extLst>
                <a:ext uri="{FF2B5EF4-FFF2-40B4-BE49-F238E27FC236}">
                  <a16:creationId xmlns:a16="http://schemas.microsoft.com/office/drawing/2014/main" id="{4B8652A4-324A-1A07-08F7-EB28077945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1" y="973"/>
              <a:ext cx="49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56" name="Text Box 24">
              <a:extLst>
                <a:ext uri="{FF2B5EF4-FFF2-40B4-BE49-F238E27FC236}">
                  <a16:creationId xmlns:a16="http://schemas.microsoft.com/office/drawing/2014/main" id="{00BB9DB9-FDBD-6253-661E-AC9715FE71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5" y="715"/>
              <a:ext cx="2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800" i="1" dirty="0"/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108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5" grpId="0" animBg="1"/>
      <p:bldP spid="26" grpId="0" animBg="1"/>
      <p:bldP spid="30" grpId="0" animBg="1"/>
      <p:bldP spid="31" grpId="0" animBg="1"/>
      <p:bldP spid="32" grpId="0" animBg="1"/>
      <p:bldP spid="33" grpId="0" animBg="1"/>
      <p:bldP spid="35" grpId="0"/>
      <p:bldP spid="36" grpId="0" animBg="1"/>
      <p:bldP spid="37" grpId="0"/>
      <p:bldP spid="45" grpId="0" animBg="1"/>
      <p:bldP spid="51" grpId="0" animBg="1"/>
      <p:bldP spid="52" grpId="0" animBg="1"/>
      <p:bldP spid="5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D3E78-5390-7FA8-6EFC-D270AA488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5CBB6-3160-4614-121F-2726F85C4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516467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ILC Cavities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6B9854-FE61-2A6F-525E-B2CF165C2FFE}"/>
              </a:ext>
            </a:extLst>
          </p:cNvPr>
          <p:cNvSpPr txBox="1"/>
          <p:nvPr/>
        </p:nvSpPr>
        <p:spPr>
          <a:xfrm>
            <a:off x="5782133" y="689691"/>
            <a:ext cx="529754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Superconducting cavity (Ni at 2 K)</a:t>
            </a:r>
          </a:p>
          <a:p>
            <a:endParaRPr lang="en-US" sz="1400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RF frequency is </a:t>
            </a:r>
            <a:r>
              <a:rPr lang="en-US" dirty="0">
                <a:solidFill>
                  <a:srgbClr val="C00000"/>
                </a:solidFill>
                <a:latin typeface="Century Gothic" charset="0"/>
                <a:ea typeface="Century Gothic" charset="0"/>
                <a:cs typeface="Century Gothic" charset="0"/>
              </a:rPr>
              <a:t>1.3 GHz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, 23 cm wavelength</a:t>
            </a:r>
          </a:p>
          <a:p>
            <a:endParaRPr lang="en-US" sz="1400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Length is 9 cells = 4.5 wavelengths = </a:t>
            </a:r>
            <a:r>
              <a:rPr lang="en-US" dirty="0">
                <a:solidFill>
                  <a:srgbClr val="C00000"/>
                </a:solidFill>
                <a:latin typeface="Century Gothic" charset="0"/>
                <a:ea typeface="Century Gothic" charset="0"/>
                <a:cs typeface="Century Gothic" charset="0"/>
              </a:rPr>
              <a:t>1 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96D394-6F7F-174F-BEAA-7CBA80FBD3B1}"/>
              </a:ext>
            </a:extLst>
          </p:cNvPr>
          <p:cNvSpPr txBox="1"/>
          <p:nvPr/>
        </p:nvSpPr>
        <p:spPr>
          <a:xfrm>
            <a:off x="3384468" y="3483633"/>
            <a:ext cx="3028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Standing wave structure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FD39EE-5025-741B-E593-74C2D33001C6}"/>
              </a:ext>
            </a:extLst>
          </p:cNvPr>
          <p:cNvSpPr txBox="1"/>
          <p:nvPr/>
        </p:nvSpPr>
        <p:spPr>
          <a:xfrm>
            <a:off x="7447064" y="5226133"/>
            <a:ext cx="31806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Gradient is </a:t>
            </a:r>
            <a:r>
              <a:rPr lang="en-US" dirty="0">
                <a:solidFill>
                  <a:srgbClr val="C00000"/>
                </a:solidFill>
                <a:latin typeface="Century Gothic" charset="0"/>
                <a:ea typeface="Century Gothic" charset="0"/>
                <a:cs typeface="Century Gothic" charset="0"/>
              </a:rPr>
              <a:t>31.5 MV/m</a:t>
            </a:r>
          </a:p>
          <a:p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Need about </a:t>
            </a:r>
            <a:r>
              <a:rPr lang="en-US" dirty="0">
                <a:solidFill>
                  <a:srgbClr val="C00000"/>
                </a:solidFill>
                <a:latin typeface="Century Gothic" charset="0"/>
                <a:ea typeface="Century Gothic" charset="0"/>
                <a:cs typeface="Century Gothic" charset="0"/>
              </a:rPr>
              <a:t>16000 cavities</a:t>
            </a:r>
          </a:p>
        </p:txBody>
      </p:sp>
      <p:pic>
        <p:nvPicPr>
          <p:cNvPr id="12" name="Picture 11" descr="film_bl2.gif">
            <a:extLst>
              <a:ext uri="{FF2B5EF4-FFF2-40B4-BE49-F238E27FC236}">
                <a16:creationId xmlns:a16="http://schemas.microsoft.com/office/drawing/2014/main" id="{4BDA6DDA-9B4A-B2F2-430D-EBDCEE8C7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324" y="4835474"/>
            <a:ext cx="5000131" cy="15139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51F8AB-6E97-D899-183E-49F6682422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86" y="757053"/>
            <a:ext cx="5094152" cy="210490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D0CA79-9F3D-D5B3-9FCA-DA11DF6FB8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221694-9A37-5746-8CB4-48D985807C4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AB3622-11F6-0D20-CB6F-FFD791E7285E}"/>
              </a:ext>
            </a:extLst>
          </p:cNvPr>
          <p:cNvSpPr txBox="1"/>
          <p:nvPr/>
        </p:nvSpPr>
        <p:spPr>
          <a:xfrm>
            <a:off x="6868858" y="3100032"/>
            <a:ext cx="7075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RF 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F9110-F91E-9D0B-AE39-6913C93E53AD}"/>
              </a:ext>
            </a:extLst>
          </p:cNvPr>
          <p:cNvSpPr txBox="1"/>
          <p:nvPr/>
        </p:nvSpPr>
        <p:spPr>
          <a:xfrm>
            <a:off x="7630594" y="2618161"/>
            <a:ext cx="7075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RF out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3617083-B151-3A2C-25F2-81E12A4126F6}"/>
              </a:ext>
            </a:extLst>
          </p:cNvPr>
          <p:cNvGrpSpPr/>
          <p:nvPr/>
        </p:nvGrpSpPr>
        <p:grpSpPr>
          <a:xfrm>
            <a:off x="6260506" y="2557281"/>
            <a:ext cx="5476721" cy="1372702"/>
            <a:chOff x="2521556" y="3192210"/>
            <a:chExt cx="5476721" cy="137270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453FCE-8112-9B1A-5A02-7E32F898C574}"/>
                </a:ext>
              </a:extLst>
            </p:cNvPr>
            <p:cNvSpPr/>
            <p:nvPr/>
          </p:nvSpPr>
          <p:spPr>
            <a:xfrm>
              <a:off x="3664688" y="4305299"/>
              <a:ext cx="127591" cy="25961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53630E6-16D3-4CAB-2324-8684ECD2BD90}"/>
                </a:ext>
              </a:extLst>
            </p:cNvPr>
            <p:cNvSpPr/>
            <p:nvPr/>
          </p:nvSpPr>
          <p:spPr>
            <a:xfrm>
              <a:off x="7501777" y="3730001"/>
              <a:ext cx="127591" cy="25961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5F3B1E-7062-BEAB-DA61-E23A3D056F93}"/>
                </a:ext>
              </a:extLst>
            </p:cNvPr>
            <p:cNvSpPr/>
            <p:nvPr/>
          </p:nvSpPr>
          <p:spPr>
            <a:xfrm>
              <a:off x="3636778" y="3748464"/>
              <a:ext cx="183409" cy="25961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00EFDEF-3807-05D4-EFA7-30289FBB77B6}"/>
                </a:ext>
              </a:extLst>
            </p:cNvPr>
            <p:cNvSpPr/>
            <p:nvPr/>
          </p:nvSpPr>
          <p:spPr>
            <a:xfrm>
              <a:off x="3514691" y="3503527"/>
              <a:ext cx="427582" cy="24872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Elbow Connector 16">
              <a:extLst>
                <a:ext uri="{FF2B5EF4-FFF2-40B4-BE49-F238E27FC236}">
                  <a16:creationId xmlns:a16="http://schemas.microsoft.com/office/drawing/2014/main" id="{32F86309-6EC3-1F23-12C9-D974FCDC5A06}"/>
                </a:ext>
              </a:extLst>
            </p:cNvPr>
            <p:cNvCxnSpPr>
              <a:cxnSpLocks/>
            </p:cNvCxnSpPr>
            <p:nvPr/>
          </p:nvCxnSpPr>
          <p:spPr>
            <a:xfrm>
              <a:off x="3056939" y="3612159"/>
              <a:ext cx="635074" cy="377455"/>
            </a:xfrm>
            <a:prstGeom prst="bentConnector3">
              <a:avLst>
                <a:gd name="adj1" fmla="val 100227"/>
              </a:avLst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lbow Connector 17">
              <a:extLst>
                <a:ext uri="{FF2B5EF4-FFF2-40B4-BE49-F238E27FC236}">
                  <a16:creationId xmlns:a16="http://schemas.microsoft.com/office/drawing/2014/main" id="{887F5700-65D2-4C07-7686-F63E73967A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51889" y="3608673"/>
              <a:ext cx="575553" cy="355793"/>
            </a:xfrm>
            <a:prstGeom prst="bentConnector3">
              <a:avLst>
                <a:gd name="adj1" fmla="val 3200"/>
              </a:avLst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142A3B1-F189-3C72-07A8-51A7F6E5166D}"/>
                </a:ext>
              </a:extLst>
            </p:cNvPr>
            <p:cNvSpPr/>
            <p:nvPr/>
          </p:nvSpPr>
          <p:spPr>
            <a:xfrm>
              <a:off x="3352801" y="3989614"/>
              <a:ext cx="4479850" cy="31568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6894818-81B4-62A7-BD4A-5C9CD9DACF1D}"/>
                </a:ext>
              </a:extLst>
            </p:cNvPr>
            <p:cNvSpPr/>
            <p:nvPr/>
          </p:nvSpPr>
          <p:spPr>
            <a:xfrm>
              <a:off x="3907973" y="3820886"/>
              <a:ext cx="337457" cy="65314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4140105-446A-F3A6-8D49-178487FB872E}"/>
                </a:ext>
              </a:extLst>
            </p:cNvPr>
            <p:cNvSpPr/>
            <p:nvPr/>
          </p:nvSpPr>
          <p:spPr>
            <a:xfrm>
              <a:off x="4288972" y="3820886"/>
              <a:ext cx="337457" cy="65314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AEF6D6F-7EE4-6078-94D6-E8F2AF26A79D}"/>
                </a:ext>
              </a:extLst>
            </p:cNvPr>
            <p:cNvSpPr/>
            <p:nvPr/>
          </p:nvSpPr>
          <p:spPr>
            <a:xfrm>
              <a:off x="4669971" y="3820886"/>
              <a:ext cx="337457" cy="65314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7126304-A1FD-5969-A5EF-565341A65102}"/>
                </a:ext>
              </a:extLst>
            </p:cNvPr>
            <p:cNvSpPr/>
            <p:nvPr/>
          </p:nvSpPr>
          <p:spPr>
            <a:xfrm>
              <a:off x="5050970" y="3820886"/>
              <a:ext cx="337457" cy="65314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D5AEF10-804F-01E3-3CDA-28AE98456CB0}"/>
                </a:ext>
              </a:extLst>
            </p:cNvPr>
            <p:cNvSpPr/>
            <p:nvPr/>
          </p:nvSpPr>
          <p:spPr>
            <a:xfrm>
              <a:off x="5431969" y="3820886"/>
              <a:ext cx="337457" cy="65314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D30EEED-BC94-A3B3-E5BC-E9ED640BE093}"/>
                </a:ext>
              </a:extLst>
            </p:cNvPr>
            <p:cNvSpPr/>
            <p:nvPr/>
          </p:nvSpPr>
          <p:spPr>
            <a:xfrm>
              <a:off x="5812968" y="3820886"/>
              <a:ext cx="337457" cy="65314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03E52BA-887F-0CFF-D3CA-C18A4B9EE5EE}"/>
                </a:ext>
              </a:extLst>
            </p:cNvPr>
            <p:cNvSpPr/>
            <p:nvPr/>
          </p:nvSpPr>
          <p:spPr>
            <a:xfrm>
              <a:off x="6210301" y="3820886"/>
              <a:ext cx="337457" cy="65314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2C557B-FDD0-0DAC-546B-2CA5510251DA}"/>
                </a:ext>
              </a:extLst>
            </p:cNvPr>
            <p:cNvSpPr/>
            <p:nvPr/>
          </p:nvSpPr>
          <p:spPr>
            <a:xfrm>
              <a:off x="6591300" y="3820886"/>
              <a:ext cx="337457" cy="65314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D0AD69F-E96A-A312-51A8-393E3B23A93D}"/>
                </a:ext>
              </a:extLst>
            </p:cNvPr>
            <p:cNvSpPr/>
            <p:nvPr/>
          </p:nvSpPr>
          <p:spPr>
            <a:xfrm>
              <a:off x="6972299" y="3820886"/>
              <a:ext cx="337457" cy="65314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C2E57E6-1E69-9425-FC55-648979F65216}"/>
                </a:ext>
              </a:extLst>
            </p:cNvPr>
            <p:cNvSpPr txBox="1"/>
            <p:nvPr/>
          </p:nvSpPr>
          <p:spPr>
            <a:xfrm>
              <a:off x="2521556" y="3265343"/>
              <a:ext cx="7664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klystron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F26B895-E8F5-B297-43D9-8A7DA319FB90}"/>
                </a:ext>
              </a:extLst>
            </p:cNvPr>
            <p:cNvSpPr txBox="1"/>
            <p:nvPr/>
          </p:nvSpPr>
          <p:spPr>
            <a:xfrm>
              <a:off x="4322148" y="3448419"/>
              <a:ext cx="5020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load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E2C7E87-BA0E-BAD9-EDD6-284E7C51DBC9}"/>
                </a:ext>
              </a:extLst>
            </p:cNvPr>
            <p:cNvSpPr txBox="1"/>
            <p:nvPr/>
          </p:nvSpPr>
          <p:spPr>
            <a:xfrm>
              <a:off x="7133938" y="3192210"/>
              <a:ext cx="8643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damping </a:t>
              </a:r>
            </a:p>
            <a:p>
              <a:r>
                <a:rPr lang="en-US" sz="1400" dirty="0"/>
                <a:t>antenna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587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07" y="593765"/>
            <a:ext cx="10109643" cy="59798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538619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International Linear Collider - ILC 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4643651" y="969887"/>
            <a:ext cx="1584070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154"/>
            <a:r>
              <a:rPr kumimoji="1" lang="en-GB" sz="1600" dirty="0">
                <a:solidFill>
                  <a:prstClr val="black"/>
                </a:solidFill>
              </a:rPr>
              <a:t>Damping Rings</a:t>
            </a:r>
          </a:p>
        </p:txBody>
      </p:sp>
      <p:cxnSp>
        <p:nvCxnSpPr>
          <p:cNvPr id="11" name="Straight Arrow Connector 11"/>
          <p:cNvCxnSpPr>
            <a:cxnSpLocks noChangeShapeType="1"/>
          </p:cNvCxnSpPr>
          <p:nvPr/>
        </p:nvCxnSpPr>
        <p:spPr bwMode="auto">
          <a:xfrm>
            <a:off x="7769725" y="1148183"/>
            <a:ext cx="0" cy="13604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" name="Straight Arrow Connector 17"/>
          <p:cNvCxnSpPr>
            <a:cxnSpLocks noChangeShapeType="1"/>
          </p:cNvCxnSpPr>
          <p:nvPr/>
        </p:nvCxnSpPr>
        <p:spPr bwMode="auto">
          <a:xfrm>
            <a:off x="4322618" y="2707574"/>
            <a:ext cx="317115" cy="83149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4" name="Rectangle 22"/>
          <p:cNvSpPr>
            <a:spLocks noChangeArrowheads="1"/>
          </p:cNvSpPr>
          <p:nvPr/>
        </p:nvSpPr>
        <p:spPr bwMode="auto">
          <a:xfrm rot="20682565">
            <a:off x="743955" y="1820001"/>
            <a:ext cx="9390403" cy="41252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1" tIns="45715" rIns="91431" bIns="45715"/>
          <a:lstStyle/>
          <a:p>
            <a:pPr defTabSz="457154"/>
            <a:endParaRPr kumimoji="1" lang="en-GB" sz="3200">
              <a:solidFill>
                <a:prstClr val="black"/>
              </a:solidFill>
              <a:latin typeface="Calibri"/>
              <a:cs typeface="Arial Unicode MS" charset="0"/>
            </a:endParaRPr>
          </a:p>
        </p:txBody>
      </p:sp>
      <p:cxnSp>
        <p:nvCxnSpPr>
          <p:cNvPr id="15" name="Straight Arrow Connector 8"/>
          <p:cNvCxnSpPr>
            <a:cxnSpLocks noChangeShapeType="1"/>
          </p:cNvCxnSpPr>
          <p:nvPr/>
        </p:nvCxnSpPr>
        <p:spPr bwMode="auto">
          <a:xfrm flipH="1">
            <a:off x="5606067" y="1389414"/>
            <a:ext cx="10962" cy="83020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6" name="Rectangle 23"/>
          <p:cNvSpPr>
            <a:spLocks noChangeArrowheads="1"/>
          </p:cNvSpPr>
          <p:nvPr/>
        </p:nvSpPr>
        <p:spPr bwMode="auto">
          <a:xfrm>
            <a:off x="1021279" y="2850078"/>
            <a:ext cx="1698170" cy="77189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1" tIns="45715" rIns="91431" bIns="45715"/>
          <a:lstStyle/>
          <a:p>
            <a:pPr defTabSz="457154"/>
            <a:endParaRPr kumimoji="1" lang="en-GB" sz="3200">
              <a:solidFill>
                <a:prstClr val="black"/>
              </a:solidFill>
              <a:latin typeface="Calibri"/>
              <a:cs typeface="Arial Unicode MS" charset="0"/>
            </a:endParaRPr>
          </a:p>
        </p:txBody>
      </p:sp>
      <p:cxnSp>
        <p:nvCxnSpPr>
          <p:cNvPr id="17" name="Straight Arrow Connector 24"/>
          <p:cNvCxnSpPr>
            <a:cxnSpLocks noChangeShapeType="1"/>
          </p:cNvCxnSpPr>
          <p:nvPr/>
        </p:nvCxnSpPr>
        <p:spPr bwMode="auto">
          <a:xfrm>
            <a:off x="1840675" y="1888177"/>
            <a:ext cx="299487" cy="202803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8" name="TextBox 26"/>
          <p:cNvSpPr txBox="1">
            <a:spLocks noChangeArrowheads="1"/>
          </p:cNvSpPr>
          <p:nvPr/>
        </p:nvSpPr>
        <p:spPr bwMode="auto">
          <a:xfrm>
            <a:off x="317286" y="900765"/>
            <a:ext cx="3094038" cy="83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154"/>
            <a:r>
              <a:rPr kumimoji="1" lang="en-GB" sz="1600" dirty="0">
                <a:solidFill>
                  <a:prstClr val="black"/>
                </a:solidFill>
              </a:rPr>
              <a:t>Ring to Main </a:t>
            </a:r>
            <a:r>
              <a:rPr kumimoji="1" lang="en-GB" sz="1600" dirty="0" err="1">
                <a:solidFill>
                  <a:prstClr val="black"/>
                </a:solidFill>
              </a:rPr>
              <a:t>Linac</a:t>
            </a:r>
            <a:r>
              <a:rPr kumimoji="1" lang="en-GB" sz="1600" dirty="0">
                <a:solidFill>
                  <a:prstClr val="black"/>
                </a:solidFill>
              </a:rPr>
              <a:t> (RTML)</a:t>
            </a:r>
          </a:p>
          <a:p>
            <a:pPr defTabSz="457154"/>
            <a:r>
              <a:rPr kumimoji="1" lang="en-GB" sz="1600" dirty="0">
                <a:solidFill>
                  <a:prstClr val="black"/>
                </a:solidFill>
              </a:rPr>
              <a:t>(including </a:t>
            </a:r>
          </a:p>
          <a:p>
            <a:pPr defTabSz="457154"/>
            <a:r>
              <a:rPr kumimoji="1" lang="en-GB" sz="1600" dirty="0">
                <a:solidFill>
                  <a:prstClr val="black"/>
                </a:solidFill>
              </a:rPr>
              <a:t> bunch compressors)</a:t>
            </a:r>
          </a:p>
        </p:txBody>
      </p:sp>
      <p:sp>
        <p:nvSpPr>
          <p:cNvPr id="19" name="TextBox 25"/>
          <p:cNvSpPr txBox="1">
            <a:spLocks noChangeArrowheads="1"/>
          </p:cNvSpPr>
          <p:nvPr/>
        </p:nvSpPr>
        <p:spPr bwMode="auto">
          <a:xfrm>
            <a:off x="432526" y="5100878"/>
            <a:ext cx="1871662" cy="338544"/>
          </a:xfrm>
          <a:prstGeom prst="rect">
            <a:avLst/>
          </a:prstGeom>
          <a:noFill/>
          <a:ln>
            <a:noFill/>
          </a:ln>
        </p:spPr>
        <p:txBody>
          <a:bodyPr lIns="91431" tIns="45715" rIns="91431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154"/>
            <a:r>
              <a:rPr kumimoji="1" lang="en-GB" sz="1600" dirty="0">
                <a:solidFill>
                  <a:schemeClr val="bg2">
                    <a:lumMod val="25000"/>
                  </a:schemeClr>
                </a:solidFill>
              </a:rPr>
              <a:t>e- Main </a:t>
            </a:r>
            <a:r>
              <a:rPr kumimoji="1" lang="en-GB" sz="1600" dirty="0" err="1">
                <a:solidFill>
                  <a:schemeClr val="bg2">
                    <a:lumMod val="25000"/>
                  </a:schemeClr>
                </a:solidFill>
              </a:rPr>
              <a:t>Linac</a:t>
            </a:r>
            <a:endParaRPr kumimoji="1" lang="en-GB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20" name="Straight Arrow Connector 29"/>
          <p:cNvCxnSpPr>
            <a:cxnSpLocks noChangeShapeType="1"/>
          </p:cNvCxnSpPr>
          <p:nvPr/>
        </p:nvCxnSpPr>
        <p:spPr bwMode="auto">
          <a:xfrm>
            <a:off x="1852551" y="1900052"/>
            <a:ext cx="2196935" cy="174567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1" name="TextBox 32"/>
          <p:cNvSpPr txBox="1">
            <a:spLocks noChangeArrowheads="1"/>
          </p:cNvSpPr>
          <p:nvPr/>
        </p:nvSpPr>
        <p:spPr bwMode="auto">
          <a:xfrm>
            <a:off x="10093478" y="1097971"/>
            <a:ext cx="1865312" cy="338544"/>
          </a:xfrm>
          <a:prstGeom prst="rect">
            <a:avLst/>
          </a:prstGeom>
          <a:noFill/>
          <a:ln>
            <a:noFill/>
          </a:ln>
        </p:spPr>
        <p:txBody>
          <a:bodyPr lIns="91431" tIns="45715" rIns="91431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154"/>
            <a:r>
              <a:rPr kumimoji="1" lang="en-GB" sz="1600" dirty="0">
                <a:solidFill>
                  <a:srgbClr val="008000"/>
                </a:solidFill>
              </a:rPr>
              <a:t>e+ Main </a:t>
            </a:r>
            <a:r>
              <a:rPr kumimoji="1" lang="en-GB" sz="1600" dirty="0" err="1">
                <a:solidFill>
                  <a:srgbClr val="008000"/>
                </a:solidFill>
              </a:rPr>
              <a:t>Linac</a:t>
            </a:r>
            <a:endParaRPr kumimoji="1" lang="en-GB" sz="1600" dirty="0">
              <a:solidFill>
                <a:srgbClr val="008000"/>
              </a:solidFill>
            </a:endParaRPr>
          </a:p>
        </p:txBody>
      </p:sp>
      <p:graphicFrame>
        <p:nvGraphicFramePr>
          <p:cNvPr id="22" name="コンテンツ プレースホルダ 9"/>
          <p:cNvGraphicFramePr>
            <a:graphicFrameLocks/>
          </p:cNvGraphicFramePr>
          <p:nvPr/>
        </p:nvGraphicFramePr>
        <p:xfrm>
          <a:off x="8508637" y="4462364"/>
          <a:ext cx="3435300" cy="1962186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16379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7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08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Parameters</a:t>
                      </a:r>
                      <a:endParaRPr kumimoji="1" lang="ja-JP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Value</a:t>
                      </a:r>
                      <a:endParaRPr kumimoji="1" lang="ja-JP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08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C.M.  Energy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500 </a:t>
                      </a:r>
                      <a:r>
                        <a:rPr kumimoji="1" lang="en-US" altLang="ja-JP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GeV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98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Peak luminosity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1.8 x10</a:t>
                      </a:r>
                      <a:r>
                        <a:rPr kumimoji="1" lang="en-US" altLang="ja-JP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34</a:t>
                      </a: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cm</a:t>
                      </a:r>
                      <a:r>
                        <a:rPr kumimoji="1" lang="en-US" altLang="ja-JP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-2</a:t>
                      </a: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</a:t>
                      </a:r>
                      <a:r>
                        <a:rPr kumimoji="1" lang="en-US" altLang="ja-JP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-1</a:t>
                      </a:r>
                      <a:endParaRPr kumimoji="1" lang="ja-JP" altLang="en-US" sz="14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408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fr-CH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+mn-lt"/>
                          <a:ea typeface="Osaka" pitchFamily="-108" charset="-128"/>
                          <a:cs typeface="Osaka" pitchFamily="-108" charset="-128"/>
                        </a:rPr>
                        <a:t>Beam power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fr-CH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+mn-lt"/>
                          <a:ea typeface="Osaka" pitchFamily="-108" charset="-128"/>
                          <a:cs typeface="Osaka" pitchFamily="-108" charset="-128"/>
                        </a:rPr>
                        <a:t>10.5 MW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263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Beam Rep. rate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 Hz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2509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E gradient</a:t>
                      </a:r>
                      <a:endParaRPr kumimoji="1" lang="ja-JP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31.5 MV/m +/-20%</a:t>
                      </a:r>
                    </a:p>
                  </a:txBody>
                  <a:tcPr marL="76200" marR="7620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3" name="Picture 8" descr="ILDhall2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8390" y="4808707"/>
            <a:ext cx="1537760" cy="1163806"/>
          </a:xfrm>
          <a:prstGeom prst="rect">
            <a:avLst/>
          </a:prstGeom>
          <a:noFill/>
          <a:ln w="57150" cmpd="sng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45444" y="4738009"/>
            <a:ext cx="7601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33 km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232561" y="2565070"/>
            <a:ext cx="8752114" cy="2612572"/>
          </a:xfrm>
          <a:prstGeom prst="straightConnector1">
            <a:avLst/>
          </a:prstGeom>
          <a:ln w="38100">
            <a:solidFill>
              <a:schemeClr val="accent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15"/>
          <p:cNvSpPr txBox="1">
            <a:spLocks noChangeArrowheads="1"/>
          </p:cNvSpPr>
          <p:nvPr/>
        </p:nvSpPr>
        <p:spPr bwMode="auto">
          <a:xfrm>
            <a:off x="3807116" y="2281217"/>
            <a:ext cx="1279525" cy="33854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lIns="91431" tIns="45715" rIns="91431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154"/>
            <a:r>
              <a:rPr kumimoji="1" lang="en-GB" sz="1600" dirty="0">
                <a:solidFill>
                  <a:prstClr val="black"/>
                </a:solidFill>
              </a:rPr>
              <a:t>e+ source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6859800" y="984247"/>
            <a:ext cx="2139950" cy="5847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154"/>
            <a:r>
              <a:rPr kumimoji="1" lang="en-GB" sz="1600" dirty="0">
                <a:solidFill>
                  <a:prstClr val="black"/>
                </a:solidFill>
              </a:rPr>
              <a:t>Polarised electron source</a:t>
            </a:r>
          </a:p>
        </p:txBody>
      </p:sp>
      <p:sp>
        <p:nvSpPr>
          <p:cNvPr id="36" name="TextBox 35"/>
          <p:cNvSpPr txBox="1"/>
          <p:nvPr/>
        </p:nvSpPr>
        <p:spPr>
          <a:xfrm rot="20612263">
            <a:off x="6335401" y="3987885"/>
            <a:ext cx="42165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/>
              <a:t> </a:t>
            </a:r>
            <a:endParaRPr lang="en-US" dirty="0"/>
          </a:p>
        </p:txBody>
      </p:sp>
      <p:cxnSp>
        <p:nvCxnSpPr>
          <p:cNvPr id="37" name="直線矢印コネクタ 3"/>
          <p:cNvCxnSpPr/>
          <p:nvPr/>
        </p:nvCxnSpPr>
        <p:spPr bwMode="auto">
          <a:xfrm flipH="1" flipV="1">
            <a:off x="6495804" y="3990109"/>
            <a:ext cx="345833" cy="76419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11"/>
          <p:cNvCxnSpPr>
            <a:cxnSpLocks noChangeShapeType="1"/>
          </p:cNvCxnSpPr>
          <p:nvPr/>
        </p:nvCxnSpPr>
        <p:spPr bwMode="auto">
          <a:xfrm flipH="1">
            <a:off x="10070275" y="1555668"/>
            <a:ext cx="201882" cy="463137"/>
          </a:xfrm>
          <a:prstGeom prst="straightConnector1">
            <a:avLst/>
          </a:prstGeom>
          <a:noFill/>
          <a:ln w="9525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2" name="Straight Arrow Connector 17"/>
          <p:cNvCxnSpPr>
            <a:cxnSpLocks noChangeShapeType="1"/>
          </p:cNvCxnSpPr>
          <p:nvPr/>
        </p:nvCxnSpPr>
        <p:spPr bwMode="auto">
          <a:xfrm flipV="1">
            <a:off x="1520042" y="4465123"/>
            <a:ext cx="1377537" cy="605641"/>
          </a:xfrm>
          <a:prstGeom prst="straightConnector1">
            <a:avLst/>
          </a:prstGeom>
          <a:noFill/>
          <a:ln w="9525">
            <a:solidFill>
              <a:schemeClr val="bg2">
                <a:lumMod val="25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8" name="TextBox 6"/>
          <p:cNvSpPr txBox="1">
            <a:spLocks noChangeArrowheads="1"/>
          </p:cNvSpPr>
          <p:nvPr/>
        </p:nvSpPr>
        <p:spPr bwMode="auto">
          <a:xfrm>
            <a:off x="4252928" y="5583247"/>
            <a:ext cx="166742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154"/>
            <a:r>
              <a:rPr kumimoji="1" lang="en-GB" sz="1600" dirty="0">
                <a:solidFill>
                  <a:prstClr val="black"/>
                </a:solidFill>
              </a:rPr>
              <a:t>Interaction Point</a:t>
            </a:r>
            <a:br>
              <a:rPr kumimoji="1" lang="en-GB" sz="1600" dirty="0">
                <a:solidFill>
                  <a:prstClr val="black"/>
                </a:solidFill>
              </a:rPr>
            </a:br>
            <a:r>
              <a:rPr kumimoji="1" lang="en-GB" sz="1600" dirty="0">
                <a:solidFill>
                  <a:prstClr val="black"/>
                </a:solidFill>
              </a:rPr>
              <a:t>Detector Cavern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221694-9A37-5746-8CB4-48D985807C45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05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27" grpId="0" animBg="1"/>
      <p:bldP spid="29" grpId="0" animBg="1"/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7935C-0FEA-C839-7F41-E010AB516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41C6C-F663-2056-D641-A6EB8028B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dirty="0"/>
              <a:t>CLIC accelerating structure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EE510D-EBEA-482F-3699-3780A4398122}"/>
              </a:ext>
            </a:extLst>
          </p:cNvPr>
          <p:cNvSpPr txBox="1"/>
          <p:nvPr/>
        </p:nvSpPr>
        <p:spPr>
          <a:xfrm>
            <a:off x="414152" y="746313"/>
            <a:ext cx="5448299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12 GHz, 23 cm long, </a:t>
            </a:r>
            <a:r>
              <a:rPr lang="en-US" dirty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normal conducting</a:t>
            </a:r>
            <a:endParaRPr lang="en-US" dirty="0">
              <a:solidFill>
                <a:srgbClr val="00000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Loaded gradient  100MV/m</a:t>
            </a:r>
            <a:b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</a:br>
            <a:endParaRPr lang="en-US" sz="20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342900" indent="-342900">
              <a:buFont typeface="Symbol" charset="0"/>
              <a:buChar char=""/>
            </a:pP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Allows to reach higher energies</a:t>
            </a:r>
          </a:p>
          <a:p>
            <a:pPr marL="342900" indent="-342900">
              <a:buFont typeface="Symbol" charset="0"/>
              <a:buChar char=""/>
            </a:pP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140,000 structures at 3TeV</a:t>
            </a:r>
          </a:p>
          <a:p>
            <a:pPr marL="342900" indent="-342900">
              <a:buFont typeface="Symbol" charset="0"/>
              <a:buChar char=""/>
            </a:pPr>
            <a:endParaRPr lang="en-US" sz="2000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losses in the walls and in the load</a:t>
            </a:r>
            <a:b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</a:br>
            <a:endParaRPr lang="en-US" sz="20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342900" indent="-342900">
              <a:buFont typeface="Symbol" charset="0"/>
              <a:buChar char=""/>
            </a:pP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50 RF bursts per second</a:t>
            </a:r>
          </a:p>
          <a:p>
            <a:pPr marL="342900" indent="-342900">
              <a:buFont typeface="Symbol" charset="0"/>
              <a:buChar char=""/>
            </a:pP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240 ns, 60 MW, 312 bunches</a:t>
            </a:r>
          </a:p>
          <a:p>
            <a:pPr marL="342900" indent="-342900">
              <a:buFont typeface="Symbol" charset="0"/>
              <a:buChar char=""/>
            </a:pPr>
            <a:r>
              <a:rPr lang="en-US" sz="1600" dirty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Power during pulse 8.5 x 10</a:t>
            </a:r>
            <a:r>
              <a:rPr lang="en-US" sz="1600" baseline="30000" dirty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6</a:t>
            </a:r>
            <a:r>
              <a:rPr lang="en-US" sz="1600" dirty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 MW (3000 x ILC)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1F9FB0-571F-00DF-661A-0D766FCB5BC0}"/>
              </a:ext>
            </a:extLst>
          </p:cNvPr>
          <p:cNvSpPr txBox="1"/>
          <p:nvPr/>
        </p:nvSpPr>
        <p:spPr>
          <a:xfrm>
            <a:off x="364935" y="4205340"/>
            <a:ext cx="4320413" cy="110799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Power flow</a:t>
            </a:r>
          </a:p>
          <a:p>
            <a:pPr marL="342900" indent="-342900">
              <a:buFontTx/>
              <a:buChar char="-"/>
            </a:pP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1/3 lost in cavity walls</a:t>
            </a:r>
          </a:p>
          <a:p>
            <a:pPr marL="342900" indent="-342900">
              <a:buFontTx/>
              <a:buChar char="-"/>
            </a:pP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1/3 in filling the structure and into load</a:t>
            </a:r>
          </a:p>
          <a:p>
            <a:pPr marL="342900" indent="-342900">
              <a:buFontTx/>
              <a:buChar char="-"/>
            </a:pP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1/3 into the beam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1CCE4B-CC05-73C2-16B6-CB23F7A39DFA}"/>
              </a:ext>
            </a:extLst>
          </p:cNvPr>
          <p:cNvSpPr txBox="1"/>
          <p:nvPr/>
        </p:nvSpPr>
        <p:spPr>
          <a:xfrm>
            <a:off x="387449" y="5564427"/>
            <a:ext cx="3448380" cy="584775"/>
          </a:xfrm>
          <a:prstGeom prst="rect">
            <a:avLst/>
          </a:prstGeom>
          <a:solidFill>
            <a:srgbClr val="DBEEF4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Average RF power about 3kW/m</a:t>
            </a:r>
          </a:p>
          <a:p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About 1kW/m into beam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A5ECF43-F751-B531-12AF-C9D108D2B641}"/>
              </a:ext>
            </a:extLst>
          </p:cNvPr>
          <p:cNvGrpSpPr/>
          <p:nvPr/>
        </p:nvGrpSpPr>
        <p:grpSpPr>
          <a:xfrm>
            <a:off x="5686959" y="4333175"/>
            <a:ext cx="3980873" cy="1363141"/>
            <a:chOff x="6391563" y="1034473"/>
            <a:chExt cx="3980873" cy="136314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7D41124-E257-4D0A-3D00-9802AA4FA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1563" y="1086427"/>
              <a:ext cx="3980873" cy="131118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06602CE-A240-122E-D2A1-D4B68030E049}"/>
                </a:ext>
              </a:extLst>
            </p:cNvPr>
            <p:cNvSpPr/>
            <p:nvPr/>
          </p:nvSpPr>
          <p:spPr>
            <a:xfrm>
              <a:off x="7278255" y="1034473"/>
              <a:ext cx="286327" cy="286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AD465E9-7AD9-DC09-B9A2-0CD6B435C1EB}"/>
              </a:ext>
            </a:extLst>
          </p:cNvPr>
          <p:cNvSpPr txBox="1"/>
          <p:nvPr/>
        </p:nvSpPr>
        <p:spPr>
          <a:xfrm>
            <a:off x="5709062" y="4119368"/>
            <a:ext cx="7075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RF 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67BC88-688B-E90A-021C-87A77BB2F63C}"/>
              </a:ext>
            </a:extLst>
          </p:cNvPr>
          <p:cNvSpPr txBox="1"/>
          <p:nvPr/>
        </p:nvSpPr>
        <p:spPr>
          <a:xfrm>
            <a:off x="9131135" y="4097595"/>
            <a:ext cx="7075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RF out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FDD943B-0769-EE2A-8BCA-DDF4F839A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3162" y="4437413"/>
            <a:ext cx="1715551" cy="195926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DED4D12-C968-725B-2DDB-CF1B8C5B158B}"/>
              </a:ext>
            </a:extLst>
          </p:cNvPr>
          <p:cNvSpPr/>
          <p:nvPr/>
        </p:nvSpPr>
        <p:spPr>
          <a:xfrm>
            <a:off x="8328772" y="5942671"/>
            <a:ext cx="1887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entury Gothic" charset="0"/>
                <a:ea typeface="Century Gothic" charset="0"/>
                <a:cs typeface="Century Gothic" charset="0"/>
              </a:rPr>
              <a:t>Particles </a:t>
            </a:r>
            <a:r>
              <a:rPr lang="en-US" sz="1200">
                <a:latin typeface="Century Gothic" charset="0"/>
                <a:ea typeface="Century Gothic" charset="0"/>
                <a:cs typeface="Century Gothic" charset="0"/>
              </a:rPr>
              <a:t>“surf” the electromagnetic wave</a:t>
            </a:r>
            <a:endParaRPr lang="en-US" sz="1200" dirty="0"/>
          </a:p>
        </p:txBody>
      </p:sp>
      <p:pic>
        <p:nvPicPr>
          <p:cNvPr id="18" name="図 5">
            <a:extLst>
              <a:ext uri="{FF2B5EF4-FFF2-40B4-BE49-F238E27FC236}">
                <a16:creationId xmlns:a16="http://schemas.microsoft.com/office/drawing/2014/main" id="{3B9C95C8-B2CD-BFC4-3436-AF4E9FB7E1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182" y="722312"/>
            <a:ext cx="5338618" cy="322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DB01EAD6-4FF1-D156-E1E9-DB0C7EB677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221694-9A37-5746-8CB4-48D985807C45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05DD783-E6D6-9126-4C55-015882A0A623}"/>
              </a:ext>
            </a:extLst>
          </p:cNvPr>
          <p:cNvSpPr/>
          <p:nvPr/>
        </p:nvSpPr>
        <p:spPr>
          <a:xfrm>
            <a:off x="5648683" y="5773778"/>
            <a:ext cx="17219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Travelling wave</a:t>
            </a:r>
            <a:endParaRPr lang="en-US" sz="160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19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/>
      <p:bldP spid="15" grpId="0"/>
      <p:bldP spid="17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520700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Colliders: Choice of Particles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75016" y="888129"/>
            <a:ext cx="8229600" cy="56254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Hadron collisions (p, ions):</a:t>
            </a:r>
          </a:p>
          <a:p>
            <a:pPr>
              <a:defRPr/>
            </a:pPr>
            <a:endParaRPr lang="en-US" sz="1600" dirty="0">
              <a:latin typeface="Century Gothic" charset="0"/>
              <a:ea typeface="Century Gothic" charset="0"/>
              <a:cs typeface="Century Gothic" charset="0"/>
            </a:endParaRPr>
          </a:p>
          <a:p>
            <a:pPr lvl="1">
              <a:defRPr/>
            </a:pP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Compound particles (mix of quarks, anti-quarks and gluons) </a:t>
            </a:r>
          </a:p>
          <a:p>
            <a:pPr lvl="1">
              <a:defRPr/>
            </a:pP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Parton energy spread, energy available &lt; </a:t>
            </a:r>
            <a:r>
              <a:rPr lang="en-US" sz="1600" dirty="0" err="1">
                <a:latin typeface="Century Gothic" charset="0"/>
                <a:ea typeface="Century Gothic" charset="0"/>
                <a:cs typeface="Century Gothic" charset="0"/>
              </a:rPr>
              <a:t>E</a:t>
            </a:r>
            <a:r>
              <a:rPr lang="en-US" sz="1600" baseline="-25000" dirty="0" err="1">
                <a:latin typeface="Century Gothic" charset="0"/>
                <a:ea typeface="Century Gothic" charset="0"/>
                <a:cs typeface="Century Gothic" charset="0"/>
              </a:rPr>
              <a:t>cm</a:t>
            </a:r>
            <a:endParaRPr lang="en-US" sz="1600" baseline="-25000" dirty="0">
              <a:latin typeface="Century Gothic" charset="0"/>
              <a:ea typeface="Century Gothic" charset="0"/>
              <a:cs typeface="Century Gothic" charset="0"/>
            </a:endParaRPr>
          </a:p>
          <a:p>
            <a:pPr lvl="1">
              <a:defRPr/>
            </a:pP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Can only use P</a:t>
            </a:r>
            <a:r>
              <a:rPr lang="en-US" sz="1600" baseline="-25000" dirty="0">
                <a:latin typeface="Century Gothic" charset="0"/>
                <a:ea typeface="Century Gothic" charset="0"/>
                <a:cs typeface="Century Gothic" charset="0"/>
              </a:rPr>
              <a:t>T</a:t>
            </a: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 conservation</a:t>
            </a:r>
          </a:p>
          <a:p>
            <a:pPr lvl="1">
              <a:defRPr/>
            </a:pP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QCD processes produce large background</a:t>
            </a:r>
            <a:endParaRPr lang="en-US" sz="1600" b="1" i="1" dirty="0">
              <a:solidFill>
                <a:srgbClr val="0000FF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lvl="1">
              <a:defRPr/>
            </a:pPr>
            <a:endParaRPr lang="en-US" sz="1600" b="1" i="1" dirty="0">
              <a:latin typeface="Century Gothic" charset="0"/>
              <a:ea typeface="Century Gothic" charset="0"/>
              <a:cs typeface="Century Gothic" charset="0"/>
            </a:endParaRPr>
          </a:p>
          <a:p>
            <a:pPr lvl="1">
              <a:defRPr/>
            </a:pPr>
            <a:endParaRPr lang="en-US" sz="1600" b="1" i="1" dirty="0">
              <a:latin typeface="Century Gothic" charset="0"/>
              <a:ea typeface="Century Gothic" charset="0"/>
              <a:cs typeface="Century Gothic" charset="0"/>
            </a:endParaRPr>
          </a:p>
          <a:p>
            <a:pPr lvl="1">
              <a:defRPr/>
            </a:pPr>
            <a:endParaRPr lang="en-US" sz="1600" b="1" i="1" dirty="0">
              <a:latin typeface="Century Gothic" charset="0"/>
              <a:ea typeface="Century Gothic" charset="0"/>
              <a:cs typeface="Century Gothic" charset="0"/>
            </a:endParaRPr>
          </a:p>
          <a:p>
            <a:pPr lvl="1">
              <a:defRPr/>
            </a:pPr>
            <a:endParaRPr lang="en-US" sz="1600" b="1" i="1" dirty="0">
              <a:latin typeface="Century Gothic" charset="0"/>
              <a:ea typeface="Century Gothic" charset="0"/>
              <a:cs typeface="Century Gothic" charset="0"/>
            </a:endParaRPr>
          </a:p>
          <a:p>
            <a:pPr>
              <a:defRPr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Lepton collisions(e-, e+, muons):</a:t>
            </a:r>
          </a:p>
          <a:p>
            <a:pPr>
              <a:defRPr/>
            </a:pPr>
            <a:endParaRPr lang="en-US" sz="1600" dirty="0">
              <a:latin typeface="Century Gothic" charset="0"/>
              <a:ea typeface="Century Gothic" charset="0"/>
              <a:cs typeface="Century Gothic" charset="0"/>
            </a:endParaRPr>
          </a:p>
          <a:p>
            <a:pPr lvl="1">
              <a:defRPr/>
            </a:pP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Elementary particles </a:t>
            </a:r>
            <a:r>
              <a:rPr lang="en-US" sz="1600" dirty="0">
                <a:latin typeface="Century Gothic" panose="020B0502020202020204" pitchFamily="34" charset="0"/>
              </a:rPr>
              <a:t>⇒ all energy available</a:t>
            </a:r>
            <a:endParaRPr lang="en-US" sz="1600" dirty="0">
              <a:latin typeface="Century Gothic" panose="020B0502020202020204" pitchFamily="34" charset="0"/>
              <a:ea typeface="Century Gothic" charset="0"/>
              <a:cs typeface="Century Gothic" charset="0"/>
            </a:endParaRPr>
          </a:p>
          <a:p>
            <a:pPr lvl="1">
              <a:defRPr/>
            </a:pP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Well defined initial state </a:t>
            </a:r>
          </a:p>
          <a:p>
            <a:pPr lvl="1">
              <a:defRPr/>
            </a:pP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Momentum conservation eases decay produce analysis</a:t>
            </a:r>
          </a:p>
          <a:p>
            <a:pPr lvl="1">
              <a:defRPr/>
            </a:pP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Less background</a:t>
            </a:r>
          </a:p>
          <a:p>
            <a:pPr lvl="1">
              <a:defRPr/>
            </a:pP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Polarization</a:t>
            </a:r>
          </a:p>
          <a:p>
            <a:pPr lvl="1">
              <a:defRPr/>
            </a:pPr>
            <a:endParaRPr lang="en-US" sz="1600" dirty="0">
              <a:solidFill>
                <a:srgbClr val="0000FF"/>
              </a:solidFill>
              <a:latin typeface="Century Gothic" charset="0"/>
              <a:ea typeface="Century Gothic" charset="0"/>
              <a:cs typeface="Century Gothic" charset="0"/>
              <a:sym typeface="Symbol" charset="0"/>
            </a:endParaRPr>
          </a:p>
          <a:p>
            <a:pPr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  <a:sym typeface="Symbol" charset="0"/>
              </a:rPr>
              <a:t>Photons also possible</a:t>
            </a:r>
          </a:p>
          <a:p>
            <a:pPr>
              <a:defRPr/>
            </a:pPr>
            <a:endParaRPr lang="en-US" sz="1600" dirty="0">
              <a:latin typeface="Century Gothic" charset="0"/>
              <a:ea typeface="Century Gothic" charset="0"/>
              <a:cs typeface="Century Gothic" charset="0"/>
              <a:sym typeface="Symbo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077" y="795438"/>
            <a:ext cx="5151923" cy="19853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642" y="3281819"/>
            <a:ext cx="5108358" cy="2041742"/>
          </a:xfrm>
          <a:prstGeom prst="rect">
            <a:avLst/>
          </a:prstGeom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221694-9A37-5746-8CB4-48D985807C4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39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D4F2B-08D8-63D2-80DE-E89BA6CD1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4-09-13 at 15.54.58.png">
            <a:extLst>
              <a:ext uri="{FF2B5EF4-FFF2-40B4-BE49-F238E27FC236}">
                <a16:creationId xmlns:a16="http://schemas.microsoft.com/office/drawing/2014/main" id="{5472F41B-7FC2-EB77-CF49-74D1EFEDD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11" y="710211"/>
            <a:ext cx="7253943" cy="51810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F9F501-1A7C-6259-DAD4-F1E4CF9ED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122" y="0"/>
            <a:ext cx="9144000" cy="522514"/>
          </a:xfrm>
        </p:spPr>
        <p:txBody>
          <a:bodyPr/>
          <a:lstStyle/>
          <a:p>
            <a:pPr algn="ctr"/>
            <a:r>
              <a:rPr lang="en-US" dirty="0"/>
              <a:t>The Compact Linear Collider - CLIC</a:t>
            </a:r>
          </a:p>
        </p:txBody>
      </p:sp>
      <p:pic>
        <p:nvPicPr>
          <p:cNvPr id="7" name="Picture 6" descr="Screen Shot 2014-09-13 at 15.34.30.png">
            <a:extLst>
              <a:ext uri="{FF2B5EF4-FFF2-40B4-BE49-F238E27FC236}">
                <a16:creationId xmlns:a16="http://schemas.microsoft.com/office/drawing/2014/main" id="{0A0A6369-0D7F-E38C-C439-9DE1555E1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116" y="4069942"/>
            <a:ext cx="4797814" cy="2090714"/>
          </a:xfrm>
          <a:prstGeom prst="rect">
            <a:avLst/>
          </a:prstGeom>
        </p:spPr>
      </p:pic>
      <p:sp>
        <p:nvSpPr>
          <p:cNvPr id="8" name="Oval Callout 7">
            <a:extLst>
              <a:ext uri="{FF2B5EF4-FFF2-40B4-BE49-F238E27FC236}">
                <a16:creationId xmlns:a16="http://schemas.microsoft.com/office/drawing/2014/main" id="{9BCA2F35-AAA7-70C6-D7C5-9FEA5008202D}"/>
              </a:ext>
            </a:extLst>
          </p:cNvPr>
          <p:cNvSpPr/>
          <p:nvPr/>
        </p:nvSpPr>
        <p:spPr>
          <a:xfrm>
            <a:off x="2277093" y="2956957"/>
            <a:ext cx="838200" cy="820089"/>
          </a:xfrm>
          <a:prstGeom prst="wedgeEllipseCallout">
            <a:avLst>
              <a:gd name="adj1" fmla="val 75124"/>
              <a:gd name="adj2" fmla="val 90178"/>
            </a:avLst>
          </a:prstGeom>
          <a:noFill/>
          <a:ln w="31750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CLIC-Logo-Color-72.png">
            <a:extLst>
              <a:ext uri="{FF2B5EF4-FFF2-40B4-BE49-F238E27FC236}">
                <a16:creationId xmlns:a16="http://schemas.microsoft.com/office/drawing/2014/main" id="{1FF79E1D-9D9C-EDEA-2D53-16C2246C291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15208" t="13635" r="16617" b="15903"/>
          <a:stretch>
            <a:fillRect/>
          </a:stretch>
        </p:blipFill>
        <p:spPr bwMode="auto">
          <a:xfrm>
            <a:off x="249711" y="908794"/>
            <a:ext cx="508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EB39FB-2654-1CB3-4885-71C6585690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588" y="728070"/>
            <a:ext cx="3942985" cy="2957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2D05B2D-77B4-65EA-8BB8-5142E00DCA02}"/>
              </a:ext>
            </a:extLst>
          </p:cNvPr>
          <p:cNvSpPr/>
          <p:nvPr/>
        </p:nvSpPr>
        <p:spPr>
          <a:xfrm>
            <a:off x="7813964" y="3797688"/>
            <a:ext cx="423025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rgbClr val="558ED5"/>
                </a:solidFill>
                <a:latin typeface="Century Gothic"/>
                <a:cs typeface="Century Gothic"/>
              </a:rPr>
              <a:t>CLIC</a:t>
            </a:r>
            <a:r>
              <a:rPr lang="en-US" sz="1400" dirty="0">
                <a:latin typeface="Century Gothic"/>
                <a:cs typeface="Century Gothic"/>
              </a:rPr>
              <a:t> can be built in </a:t>
            </a:r>
            <a:r>
              <a:rPr lang="en-US" sz="1400" dirty="0">
                <a:solidFill>
                  <a:srgbClr val="558ED5"/>
                </a:solidFill>
                <a:latin typeface="Century Gothic"/>
                <a:cs typeface="Century Gothic"/>
              </a:rPr>
              <a:t>stages of increasing collision </a:t>
            </a:r>
            <a:r>
              <a:rPr lang="en-US" sz="1400" dirty="0">
                <a:latin typeface="Century Gothic"/>
                <a:cs typeface="Century Gothic"/>
              </a:rPr>
              <a:t>energy: starting from </a:t>
            </a:r>
            <a:r>
              <a:rPr lang="en-US" sz="1400" dirty="0">
                <a:solidFill>
                  <a:srgbClr val="000090"/>
                </a:solidFill>
                <a:latin typeface="Century Gothic"/>
                <a:cs typeface="Century Gothic"/>
              </a:rPr>
              <a:t>380 GeV</a:t>
            </a:r>
            <a:r>
              <a:rPr lang="en-US" sz="1400" dirty="0">
                <a:latin typeface="Century Gothic"/>
                <a:cs typeface="Century Gothic"/>
              </a:rPr>
              <a:t>, then ~ </a:t>
            </a:r>
            <a:r>
              <a:rPr lang="en-US" sz="1400" dirty="0">
                <a:solidFill>
                  <a:srgbClr val="000090"/>
                </a:solidFill>
                <a:latin typeface="Century Gothic"/>
                <a:cs typeface="Century Gothic"/>
              </a:rPr>
              <a:t>1- 2 TeV</a:t>
            </a:r>
            <a:r>
              <a:rPr lang="en-US" sz="1400" dirty="0">
                <a:latin typeface="Century Gothic"/>
                <a:cs typeface="Century Gothic"/>
              </a:rPr>
              <a:t>, and up to a final energy of </a:t>
            </a:r>
            <a:r>
              <a:rPr lang="en-US" sz="1400" dirty="0">
                <a:solidFill>
                  <a:srgbClr val="000090"/>
                </a:solidFill>
                <a:latin typeface="Century Gothic"/>
                <a:cs typeface="Century Gothic"/>
              </a:rPr>
              <a:t>3 TeV</a:t>
            </a:r>
            <a:r>
              <a:rPr lang="en-US" sz="1400" dirty="0">
                <a:latin typeface="Century Gothic"/>
                <a:cs typeface="Century Gothic"/>
              </a:rPr>
              <a:t>. </a:t>
            </a:r>
          </a:p>
          <a:p>
            <a:pPr algn="just"/>
            <a:endParaRPr lang="en-US" sz="800" dirty="0">
              <a:latin typeface="Century Gothic"/>
              <a:cs typeface="Century Gothic"/>
            </a:endParaRPr>
          </a:p>
          <a:p>
            <a:pPr algn="just"/>
            <a:r>
              <a:rPr lang="en-US" sz="1400" dirty="0">
                <a:latin typeface="Century Gothic"/>
                <a:cs typeface="Century Gothic"/>
              </a:rPr>
              <a:t>To limit the collider length, the accelerating gradient must be very high - </a:t>
            </a:r>
            <a:r>
              <a:rPr lang="en-US" sz="1400" dirty="0">
                <a:solidFill>
                  <a:srgbClr val="558ED5"/>
                </a:solidFill>
                <a:latin typeface="Century Gothic"/>
                <a:cs typeface="Century Gothic"/>
              </a:rPr>
              <a:t>CLIC</a:t>
            </a:r>
            <a:r>
              <a:rPr lang="en-US" sz="1400" dirty="0">
                <a:latin typeface="Century Gothic"/>
                <a:cs typeface="Century Gothic"/>
              </a:rPr>
              <a:t> aims at </a:t>
            </a:r>
            <a:br>
              <a:rPr lang="en-US" sz="1400" dirty="0">
                <a:latin typeface="Century Gothic"/>
                <a:cs typeface="Century Gothic"/>
              </a:rPr>
            </a:br>
            <a:r>
              <a:rPr lang="en-US" sz="1400" dirty="0">
                <a:solidFill>
                  <a:srgbClr val="000090"/>
                </a:solidFill>
                <a:latin typeface="Century Gothic"/>
                <a:cs typeface="Century Gothic"/>
              </a:rPr>
              <a:t>100 MV/m</a:t>
            </a:r>
            <a:r>
              <a:rPr lang="en-US" sz="1400" dirty="0">
                <a:latin typeface="Century Gothic"/>
                <a:cs typeface="Century Gothic"/>
              </a:rPr>
              <a:t>, 20 times higher than the </a:t>
            </a:r>
            <a:r>
              <a:rPr lang="en-US" sz="1400" dirty="0">
                <a:solidFill>
                  <a:srgbClr val="558ED5"/>
                </a:solidFill>
                <a:latin typeface="Century Gothic"/>
                <a:cs typeface="Century Gothic"/>
              </a:rPr>
              <a:t>LHC</a:t>
            </a:r>
            <a:r>
              <a:rPr lang="en-US" sz="1400" dirty="0">
                <a:latin typeface="Century Gothic"/>
                <a:cs typeface="Century Gothic"/>
              </a:rPr>
              <a:t>.</a:t>
            </a:r>
          </a:p>
          <a:p>
            <a:pPr algn="just"/>
            <a:endParaRPr lang="en-US" sz="800" dirty="0">
              <a:latin typeface="Century Gothic"/>
              <a:cs typeface="Century Gothic"/>
            </a:endParaRPr>
          </a:p>
          <a:p>
            <a:pPr algn="just"/>
            <a:r>
              <a:rPr lang="en-US" sz="1400" dirty="0">
                <a:solidFill>
                  <a:srgbClr val="558ED5"/>
                </a:solidFill>
                <a:latin typeface="Century Gothic"/>
                <a:cs typeface="Century Gothic"/>
              </a:rPr>
              <a:t>CLIC</a:t>
            </a:r>
            <a:r>
              <a:rPr lang="en-US" sz="1400" dirty="0">
                <a:latin typeface="Century Gothic"/>
                <a:cs typeface="Century Gothic"/>
              </a:rPr>
              <a:t> is based on a </a:t>
            </a:r>
            <a:r>
              <a:rPr lang="en-US" sz="1400" dirty="0">
                <a:solidFill>
                  <a:srgbClr val="558ED5"/>
                </a:solidFill>
                <a:latin typeface="Century Gothic"/>
                <a:cs typeface="Century Gothic"/>
              </a:rPr>
              <a:t>two-beam acceleration scheme</a:t>
            </a:r>
            <a:r>
              <a:rPr lang="en-US" sz="1400" dirty="0">
                <a:latin typeface="Century Gothic"/>
                <a:cs typeface="Century Gothic"/>
              </a:rPr>
              <a:t>, in which a high current e- beam (the drive beam) is decelerated in special structures (PETS), and the generated RF power is used to accelerate the main beam.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7C6DE3-2043-C3E5-3BC4-763589EF49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221694-9A37-5746-8CB4-48D985807C45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CDDB577-5E99-01D4-5050-AE3FCB3325B3}"/>
              </a:ext>
            </a:extLst>
          </p:cNvPr>
          <p:cNvSpPr txBox="1">
            <a:spLocks/>
          </p:cNvSpPr>
          <p:nvPr/>
        </p:nvSpPr>
        <p:spPr>
          <a:xfrm>
            <a:off x="367699" y="5783942"/>
            <a:ext cx="3041423" cy="6524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L = 6 x10</a:t>
            </a:r>
            <a:r>
              <a:rPr lang="en-US" sz="1600" baseline="3000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34</a:t>
            </a:r>
            <a:r>
              <a:rPr lang="en-US" sz="160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 cm</a:t>
            </a:r>
            <a:r>
              <a:rPr lang="en-US" sz="1600" baseline="3000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-2</a:t>
            </a:r>
            <a:r>
              <a:rPr lang="en-US" sz="160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s</a:t>
            </a:r>
            <a:r>
              <a:rPr lang="en-US" sz="1600" baseline="3000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-1 </a:t>
            </a:r>
            <a:r>
              <a:rPr lang="en-US" sz="160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at 3 TeV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Beam power 30 MW at 3 TeV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DE0D1B-78B7-846B-BC38-581D2D5DECE7}"/>
              </a:ext>
            </a:extLst>
          </p:cNvPr>
          <p:cNvSpPr/>
          <p:nvPr/>
        </p:nvSpPr>
        <p:spPr>
          <a:xfrm>
            <a:off x="295066" y="4785686"/>
            <a:ext cx="2746049" cy="8105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50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C6174-79A6-E9CA-ACC3-33B5EF620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2">
            <a:extLst>
              <a:ext uri="{FF2B5EF4-FFF2-40B4-BE49-F238E27FC236}">
                <a16:creationId xmlns:a16="http://schemas.microsoft.com/office/drawing/2014/main" id="{3A367DB3-EE10-0C44-0207-A608A3D3F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1975" y="0"/>
            <a:ext cx="8151812" cy="534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sz="2800" dirty="0">
                <a:latin typeface="+mj-lt"/>
              </a:rPr>
              <a:t>ILC and CLIC Main Parameters</a:t>
            </a:r>
            <a:endParaRPr lang="en-US" sz="1400" b="1" i="1" dirty="0">
              <a:solidFill>
                <a:srgbClr val="FF0000"/>
              </a:solidFill>
              <a:latin typeface="Times New Roman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25B1AC7-D2C4-19C1-7709-5D9CC030696F}"/>
              </a:ext>
            </a:extLst>
          </p:cNvPr>
          <p:cNvGraphicFramePr>
            <a:graphicFrameLocks noGrp="1"/>
          </p:cNvGraphicFramePr>
          <p:nvPr/>
        </p:nvGraphicFramePr>
        <p:xfrm>
          <a:off x="1731435" y="989013"/>
          <a:ext cx="8657167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33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97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25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90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9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Symbol</a:t>
                      </a:r>
                      <a:r>
                        <a:rPr lang="en-US" baseline="0" dirty="0"/>
                        <a:t> [unit]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SLC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ILC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CLIC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CLIC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Centre</a:t>
                      </a:r>
                      <a:r>
                        <a:rPr lang="en-US" baseline="0" dirty="0"/>
                        <a:t> of mass energy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E</a:t>
                      </a:r>
                      <a:r>
                        <a:rPr lang="en-US" baseline="-25000" dirty="0" err="1"/>
                        <a:t>cm</a:t>
                      </a:r>
                      <a:r>
                        <a:rPr lang="en-US" baseline="0" dirty="0"/>
                        <a:t> [</a:t>
                      </a:r>
                      <a:r>
                        <a:rPr lang="en-US" baseline="0" dirty="0" err="1"/>
                        <a:t>GeV</a:t>
                      </a:r>
                      <a:r>
                        <a:rPr lang="en-US" baseline="0" dirty="0"/>
                        <a:t>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Luminosity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 [10</a:t>
                      </a:r>
                      <a:r>
                        <a:rPr lang="en-US" baseline="30000" dirty="0"/>
                        <a:t>34</a:t>
                      </a:r>
                      <a:r>
                        <a:rPr lang="en-US" baseline="0" dirty="0"/>
                        <a:t>cm</a:t>
                      </a:r>
                      <a:r>
                        <a:rPr lang="en-US" baseline="30000" dirty="0"/>
                        <a:t>-2</a:t>
                      </a:r>
                      <a:r>
                        <a:rPr lang="en-US" baseline="0" dirty="0"/>
                        <a:t>s</a:t>
                      </a:r>
                      <a:r>
                        <a:rPr lang="en-US" baseline="30000" dirty="0"/>
                        <a:t>-1</a:t>
                      </a:r>
                      <a:r>
                        <a:rPr lang="en-US" dirty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Luminosity in peak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</a:t>
                      </a:r>
                      <a:r>
                        <a:rPr lang="en-US" baseline="-25000" dirty="0"/>
                        <a:t>0.01</a:t>
                      </a:r>
                      <a:r>
                        <a:rPr lang="en-US" dirty="0"/>
                        <a:t> [10</a:t>
                      </a:r>
                      <a:r>
                        <a:rPr lang="en-US" baseline="30000" dirty="0"/>
                        <a:t>34</a:t>
                      </a:r>
                      <a:r>
                        <a:rPr lang="en-US" baseline="0" dirty="0"/>
                        <a:t>cm</a:t>
                      </a:r>
                      <a:r>
                        <a:rPr lang="en-US" baseline="30000" dirty="0"/>
                        <a:t>-2</a:t>
                      </a:r>
                      <a:r>
                        <a:rPr lang="en-US" baseline="0" dirty="0"/>
                        <a:t>s</a:t>
                      </a:r>
                      <a:r>
                        <a:rPr lang="en-US" baseline="30000" dirty="0"/>
                        <a:t>-1</a:t>
                      </a:r>
                      <a:r>
                        <a:rPr lang="en-US" dirty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Gradient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 [MV/</a:t>
                      </a:r>
                      <a:r>
                        <a:rPr lang="en-US" dirty="0" err="1"/>
                        <a:t>m</a:t>
                      </a:r>
                      <a:r>
                        <a:rPr lang="en-US" dirty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31.5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Particles per bunch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 [10</a:t>
                      </a:r>
                      <a:r>
                        <a:rPr lang="en-US" baseline="30000" dirty="0"/>
                        <a:t>9</a:t>
                      </a:r>
                      <a:r>
                        <a:rPr lang="en-US" dirty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Bunch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err="1"/>
                        <a:t>σ</a:t>
                      </a:r>
                      <a:r>
                        <a:rPr lang="en-US" baseline="-25000" dirty="0" err="1"/>
                        <a:t>z</a:t>
                      </a:r>
                      <a:r>
                        <a:rPr lang="en-US" baseline="0" dirty="0"/>
                        <a:t> [</a:t>
                      </a:r>
                      <a:r>
                        <a:rPr lang="en-US" baseline="0" dirty="0" err="1"/>
                        <a:t>μm</a:t>
                      </a:r>
                      <a:r>
                        <a:rPr lang="en-US" baseline="0" dirty="0"/>
                        <a:t>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Collision beam</a:t>
                      </a:r>
                      <a:r>
                        <a:rPr lang="en-US" baseline="0" dirty="0"/>
                        <a:t> size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err="1"/>
                        <a:t>σ</a:t>
                      </a:r>
                      <a:r>
                        <a:rPr lang="en-US" baseline="-25000" dirty="0" err="1"/>
                        <a:t>x,y</a:t>
                      </a:r>
                      <a:r>
                        <a:rPr lang="en-US" baseline="0" dirty="0"/>
                        <a:t> [nm/nm]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1700/600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474/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143/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2.9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40/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Vertical </a:t>
                      </a:r>
                      <a:r>
                        <a:rPr lang="en-US" dirty="0" err="1"/>
                        <a:t>emittance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err="1"/>
                        <a:t>ε</a:t>
                      </a:r>
                      <a:r>
                        <a:rPr lang="en-US" baseline="-25000" dirty="0" err="1"/>
                        <a:t>x,y</a:t>
                      </a:r>
                      <a:r>
                        <a:rPr lang="en-US" baseline="-25000" dirty="0"/>
                        <a:t> </a:t>
                      </a:r>
                      <a:r>
                        <a:rPr lang="en-US" baseline="0" dirty="0"/>
                        <a:t>[nm]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20</a:t>
                      </a:r>
                      <a:r>
                        <a:rPr lang="en-US" baseline="30000" dirty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Bunches per pulse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</a:t>
                      </a:r>
                      <a:r>
                        <a:rPr lang="en-US" baseline="-25000" dirty="0" err="1"/>
                        <a:t>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Bunch distance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Δz</a:t>
                      </a:r>
                      <a:r>
                        <a:rPr lang="en-US" dirty="0"/>
                        <a:t> [mm]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Repetition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err="1"/>
                        <a:t>f</a:t>
                      </a:r>
                      <a:r>
                        <a:rPr lang="en-US" baseline="-25000" dirty="0" err="1"/>
                        <a:t>r</a:t>
                      </a:r>
                      <a:r>
                        <a:rPr lang="en-US" baseline="0" dirty="0"/>
                        <a:t> [Hz]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940A04-DD92-BF87-AF38-7C023E34A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1016" y="6590805"/>
            <a:ext cx="550984" cy="267195"/>
          </a:xfrm>
        </p:spPr>
        <p:txBody>
          <a:bodyPr/>
          <a:lstStyle/>
          <a:p>
            <a:fld id="{5E221694-9A37-5746-8CB4-48D985807C4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8148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801B9F-8DCC-0A7F-D93D-BEF49847E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4123" y="6600092"/>
            <a:ext cx="597877" cy="257908"/>
          </a:xfrm>
        </p:spPr>
        <p:txBody>
          <a:bodyPr/>
          <a:lstStyle/>
          <a:p>
            <a:fld id="{5E221694-9A37-5746-8CB4-48D985807C45}" type="slidenum">
              <a:rPr lang="en-US" smtClean="0"/>
              <a:t>32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DB9E17-4134-8182-04B6-28D7B9A75E88}"/>
              </a:ext>
            </a:extLst>
          </p:cNvPr>
          <p:cNvSpPr txBox="1"/>
          <p:nvPr/>
        </p:nvSpPr>
        <p:spPr>
          <a:xfrm>
            <a:off x="4819849" y="3075057"/>
            <a:ext cx="25523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End part I</a:t>
            </a:r>
          </a:p>
        </p:txBody>
      </p:sp>
    </p:spTree>
    <p:extLst>
      <p:ext uri="{BB962C8B-B14F-4D97-AF65-F5344CB8AC3E}">
        <p14:creationId xmlns:p14="http://schemas.microsoft.com/office/powerpoint/2010/main" val="34435716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FBF12D-CE42-16D5-4F17-1E2E9A752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9292" y="6588369"/>
            <a:ext cx="562708" cy="269631"/>
          </a:xfrm>
        </p:spPr>
        <p:txBody>
          <a:bodyPr/>
          <a:lstStyle/>
          <a:p>
            <a:fld id="{5E221694-9A37-5746-8CB4-48D985807C45}" type="slidenum">
              <a:rPr lang="en-US" smtClean="0"/>
              <a:t>33</a:t>
            </a:fld>
            <a:endParaRPr lang="en-US" dirty="0"/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806AD38C-A001-211B-E8AA-DC3EF3BFA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8964" y="784951"/>
            <a:ext cx="1422954" cy="27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4" tIns="45673" rIns="91344" bIns="45673">
            <a:spAutoFit/>
          </a:bodyPr>
          <a:lstStyle>
            <a:lvl1pPr defTabSz="912813"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sz="1200" i="1" dirty="0">
                <a:latin typeface="Century Gothic" panose="020B0502020202020204" pitchFamily="34" charset="0"/>
              </a:rPr>
              <a:t>C. Pagani</a:t>
            </a:r>
          </a:p>
        </p:txBody>
      </p:sp>
      <p:sp>
        <p:nvSpPr>
          <p:cNvPr id="26" name="Text Box 126">
            <a:extLst>
              <a:ext uri="{FF2B5EF4-FFF2-40B4-BE49-F238E27FC236}">
                <a16:creationId xmlns:a16="http://schemas.microsoft.com/office/drawing/2014/main" id="{A17140FE-9D84-B3C8-B373-317B251C4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2436" y="5646982"/>
            <a:ext cx="2466820" cy="83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spcBef>
                <a:spcPct val="50000"/>
              </a:spcBef>
              <a:buFont typeface="StarSymbol" charset="0"/>
              <a:buNone/>
            </a:pPr>
            <a:r>
              <a:rPr lang="en-US" sz="2000" b="1" dirty="0">
                <a:solidFill>
                  <a:srgbClr val="CC3300"/>
                </a:solidFill>
                <a:latin typeface="Arial" charset="0"/>
              </a:rPr>
              <a:t>Electron Gun</a:t>
            </a:r>
            <a:br>
              <a:rPr lang="en-US" sz="2000" b="1" dirty="0">
                <a:solidFill>
                  <a:srgbClr val="CC3300"/>
                </a:solidFill>
                <a:latin typeface="Arial" charset="0"/>
              </a:rPr>
            </a:br>
            <a:r>
              <a:rPr lang="en-US" sz="1600" dirty="0">
                <a:latin typeface="Arial" charset="0"/>
              </a:rPr>
              <a:t>Deliver stable beam current</a:t>
            </a:r>
          </a:p>
        </p:txBody>
      </p:sp>
      <p:sp>
        <p:nvSpPr>
          <p:cNvPr id="27" name="Line 127">
            <a:extLst>
              <a:ext uri="{FF2B5EF4-FFF2-40B4-BE49-F238E27FC236}">
                <a16:creationId xmlns:a16="http://schemas.microsoft.com/office/drawing/2014/main" id="{A8EDC539-AAEF-DFCD-16D0-CE8E42689F0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562890" y="5646982"/>
            <a:ext cx="639546" cy="177714"/>
          </a:xfrm>
          <a:prstGeom prst="line">
            <a:avLst/>
          </a:prstGeom>
          <a:noFill/>
          <a:ln w="19050">
            <a:solidFill>
              <a:schemeClr val="tx2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8" name="Text Box 128">
            <a:extLst>
              <a:ext uri="{FF2B5EF4-FFF2-40B4-BE49-F238E27FC236}">
                <a16:creationId xmlns:a16="http://schemas.microsoft.com/office/drawing/2014/main" id="{C80D345D-82C9-978D-0A5A-48FBDB9E8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6370" y="4289778"/>
            <a:ext cx="3213237" cy="106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spcBef>
                <a:spcPct val="50000"/>
              </a:spcBef>
              <a:buFont typeface="StarSymbol" charset="0"/>
              <a:buNone/>
            </a:pPr>
            <a:r>
              <a:rPr lang="en-US" sz="2000" b="1" dirty="0">
                <a:solidFill>
                  <a:srgbClr val="CC3300"/>
                </a:solidFill>
                <a:latin typeface="Arial" charset="0"/>
              </a:rPr>
              <a:t>Damping Ring</a:t>
            </a:r>
            <a:br>
              <a:rPr lang="en-US" sz="2000" b="1" dirty="0">
                <a:solidFill>
                  <a:srgbClr val="CC3300"/>
                </a:solidFill>
                <a:latin typeface="Arial" charset="0"/>
              </a:rPr>
            </a:br>
            <a:r>
              <a:rPr lang="en-US" sz="1600" dirty="0">
                <a:latin typeface="Arial" charset="0"/>
              </a:rPr>
              <a:t>Reduce transverse phase space (emittance) so smaller transverse IP size achievable</a:t>
            </a:r>
          </a:p>
        </p:txBody>
      </p:sp>
      <p:sp>
        <p:nvSpPr>
          <p:cNvPr id="29" name="Line 129">
            <a:extLst>
              <a:ext uri="{FF2B5EF4-FFF2-40B4-BE49-F238E27FC236}">
                <a16:creationId xmlns:a16="http://schemas.microsoft.com/office/drawing/2014/main" id="{3B88CB56-5E74-1ADA-F125-C1BD29CBB36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30435" y="4538162"/>
            <a:ext cx="322626" cy="42536"/>
          </a:xfrm>
          <a:prstGeom prst="line">
            <a:avLst/>
          </a:prstGeom>
          <a:noFill/>
          <a:ln w="19050">
            <a:solidFill>
              <a:schemeClr val="tx2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" name="Text Box 130">
            <a:extLst>
              <a:ext uri="{FF2B5EF4-FFF2-40B4-BE49-F238E27FC236}">
                <a16:creationId xmlns:a16="http://schemas.microsoft.com/office/drawing/2014/main" id="{F3A42B8A-BA5F-8D2A-EF3B-83D2A4265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2288" y="3232837"/>
            <a:ext cx="2902064" cy="83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spcBef>
                <a:spcPct val="50000"/>
              </a:spcBef>
              <a:buFont typeface="StarSymbol" charset="0"/>
              <a:buNone/>
            </a:pPr>
            <a:r>
              <a:rPr lang="en-US" sz="2000" b="1" dirty="0">
                <a:solidFill>
                  <a:srgbClr val="CC3300"/>
                </a:solidFill>
                <a:latin typeface="Arial" charset="0"/>
              </a:rPr>
              <a:t>Bunch Compressor</a:t>
            </a:r>
            <a:br>
              <a:rPr lang="en-US" sz="2000" b="1" dirty="0">
                <a:solidFill>
                  <a:srgbClr val="CC3300"/>
                </a:solidFill>
                <a:latin typeface="Arial" charset="0"/>
              </a:rPr>
            </a:br>
            <a:r>
              <a:rPr lang="en-US" sz="1600" dirty="0">
                <a:latin typeface="Arial" charset="0"/>
              </a:rPr>
              <a:t>Reduce </a:t>
            </a:r>
            <a:r>
              <a:rPr lang="en-US" sz="1600" dirty="0" err="1">
                <a:latin typeface="Arial" charset="0"/>
              </a:rPr>
              <a:t>σ</a:t>
            </a:r>
            <a:r>
              <a:rPr lang="en-US" sz="1600" baseline="-25000" dirty="0" err="1">
                <a:latin typeface="Arial" charset="0"/>
              </a:rPr>
              <a:t>z</a:t>
            </a:r>
            <a:r>
              <a:rPr lang="en-US" sz="1600" dirty="0">
                <a:latin typeface="Arial" charset="0"/>
              </a:rPr>
              <a:t> to eliminate hourglass effect at IP</a:t>
            </a:r>
          </a:p>
        </p:txBody>
      </p:sp>
      <p:sp>
        <p:nvSpPr>
          <p:cNvPr id="31" name="Line 131">
            <a:extLst>
              <a:ext uri="{FF2B5EF4-FFF2-40B4-BE49-F238E27FC236}">
                <a16:creationId xmlns:a16="http://schemas.microsoft.com/office/drawing/2014/main" id="{C002613C-2AD4-4BF6-7D84-E1BAED170B0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97112" y="3073019"/>
            <a:ext cx="387101" cy="242391"/>
          </a:xfrm>
          <a:prstGeom prst="line">
            <a:avLst/>
          </a:prstGeom>
          <a:noFill/>
          <a:ln w="19050">
            <a:solidFill>
              <a:schemeClr val="tx2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" name="Text Box 132">
            <a:extLst>
              <a:ext uri="{FF2B5EF4-FFF2-40B4-BE49-F238E27FC236}">
                <a16:creationId xmlns:a16="http://schemas.microsoft.com/office/drawing/2014/main" id="{D77B25C2-51B6-65B6-CF79-40DDF8A72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842" y="5468345"/>
            <a:ext cx="2649548" cy="868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spcBef>
                <a:spcPct val="50000"/>
              </a:spcBef>
              <a:buFont typeface="StarSymbol" charset="0"/>
              <a:buNone/>
            </a:pPr>
            <a:r>
              <a:rPr lang="en-US" sz="2000" b="1" dirty="0">
                <a:solidFill>
                  <a:srgbClr val="CC3300"/>
                </a:solidFill>
                <a:latin typeface="Arial" charset="0"/>
              </a:rPr>
              <a:t>Positron Target</a:t>
            </a:r>
            <a:br>
              <a:rPr lang="en-US" sz="2000" b="1" dirty="0">
                <a:solidFill>
                  <a:srgbClr val="CC3300"/>
                </a:solidFill>
                <a:latin typeface="Arial" charset="0"/>
              </a:rPr>
            </a:br>
            <a:r>
              <a:rPr lang="en-US" sz="1600" dirty="0">
                <a:latin typeface="Arial" charset="0"/>
              </a:rPr>
              <a:t>Use electrons to </a:t>
            </a:r>
            <a:br>
              <a:rPr lang="en-US" sz="1600" dirty="0">
                <a:latin typeface="Arial" charset="0"/>
              </a:rPr>
            </a:br>
            <a:r>
              <a:rPr lang="en-US" sz="1600" dirty="0">
                <a:latin typeface="Arial" charset="0"/>
              </a:rPr>
              <a:t>pair-produce positrons</a:t>
            </a:r>
            <a:r>
              <a:rPr lang="en-US" sz="1800" dirty="0">
                <a:latin typeface="Arial" charset="0"/>
              </a:rPr>
              <a:t> </a:t>
            </a:r>
          </a:p>
        </p:txBody>
      </p:sp>
      <p:sp>
        <p:nvSpPr>
          <p:cNvPr id="33" name="Line 133">
            <a:extLst>
              <a:ext uri="{FF2B5EF4-FFF2-40B4-BE49-F238E27FC236}">
                <a16:creationId xmlns:a16="http://schemas.microsoft.com/office/drawing/2014/main" id="{16AEE0AC-9150-2BF5-813E-B4E9697633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919563" y="5289709"/>
            <a:ext cx="553898" cy="357273"/>
          </a:xfrm>
          <a:prstGeom prst="line">
            <a:avLst/>
          </a:prstGeom>
          <a:noFill/>
          <a:ln w="19050">
            <a:solidFill>
              <a:schemeClr val="tx2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" name="Text Box 134">
            <a:extLst>
              <a:ext uri="{FF2B5EF4-FFF2-40B4-BE49-F238E27FC236}">
                <a16:creationId xmlns:a16="http://schemas.microsoft.com/office/drawing/2014/main" id="{F4D03A05-A9E6-6BAE-8ADD-1BA4B14E3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0859" y="1691737"/>
            <a:ext cx="2740911" cy="106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spcBef>
                <a:spcPct val="50000"/>
              </a:spcBef>
              <a:buFont typeface="StarSymbol" charset="0"/>
              <a:buNone/>
            </a:pPr>
            <a:r>
              <a:rPr lang="en-US" sz="2000" b="1" dirty="0">
                <a:solidFill>
                  <a:srgbClr val="CC3300"/>
                </a:solidFill>
                <a:latin typeface="Arial" charset="0"/>
              </a:rPr>
              <a:t>Main Linac</a:t>
            </a:r>
            <a:br>
              <a:rPr lang="en-US" sz="2000" b="1" dirty="0">
                <a:solidFill>
                  <a:srgbClr val="CC3300"/>
                </a:solidFill>
                <a:latin typeface="Arial" charset="0"/>
              </a:rPr>
            </a:br>
            <a:r>
              <a:rPr lang="en-US" sz="1600" dirty="0">
                <a:latin typeface="Arial" charset="0"/>
              </a:rPr>
              <a:t>Accelerate beam to IP energy without spoiling DR emittance</a:t>
            </a:r>
          </a:p>
        </p:txBody>
      </p:sp>
      <p:sp>
        <p:nvSpPr>
          <p:cNvPr id="35" name="Line 135">
            <a:extLst>
              <a:ext uri="{FF2B5EF4-FFF2-40B4-BE49-F238E27FC236}">
                <a16:creationId xmlns:a16="http://schemas.microsoft.com/office/drawing/2014/main" id="{C253B061-B960-8D80-E75C-3AFAF06C18A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43172" y="1983850"/>
            <a:ext cx="477956" cy="261399"/>
          </a:xfrm>
          <a:prstGeom prst="line">
            <a:avLst/>
          </a:prstGeom>
          <a:noFill/>
          <a:ln w="19050">
            <a:solidFill>
              <a:schemeClr val="tx2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7" name="Text Box 137">
            <a:extLst>
              <a:ext uri="{FF2B5EF4-FFF2-40B4-BE49-F238E27FC236}">
                <a16:creationId xmlns:a16="http://schemas.microsoft.com/office/drawing/2014/main" id="{61637825-6D73-644F-44D6-36F35C256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3297" y="2137119"/>
            <a:ext cx="2200343" cy="83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spcBef>
                <a:spcPct val="50000"/>
              </a:spcBef>
              <a:buFont typeface="StarSymbol" charset="0"/>
              <a:buNone/>
            </a:pPr>
            <a:r>
              <a:rPr lang="en-US" sz="2000" b="1" dirty="0">
                <a:solidFill>
                  <a:srgbClr val="CC3300"/>
                </a:solidFill>
                <a:latin typeface="Arial" charset="0"/>
              </a:rPr>
              <a:t>Final Focus</a:t>
            </a:r>
            <a:br>
              <a:rPr lang="en-US" sz="2000" b="1" dirty="0">
                <a:solidFill>
                  <a:srgbClr val="CC3300"/>
                </a:solidFill>
                <a:latin typeface="Arial" charset="0"/>
              </a:rPr>
            </a:br>
            <a:r>
              <a:rPr lang="en-US" sz="1600" dirty="0">
                <a:solidFill>
                  <a:schemeClr val="tx1"/>
                </a:solidFill>
                <a:latin typeface="Arial" charset="0"/>
              </a:rPr>
              <a:t>Demagnify and collide beams</a:t>
            </a:r>
          </a:p>
        </p:txBody>
      </p:sp>
      <p:sp>
        <p:nvSpPr>
          <p:cNvPr id="38" name="Line 138">
            <a:extLst>
              <a:ext uri="{FF2B5EF4-FFF2-40B4-BE49-F238E27FC236}">
                <a16:creationId xmlns:a16="http://schemas.microsoft.com/office/drawing/2014/main" id="{AF70EDCF-5EE2-07A8-43A4-8380E757BE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86370" y="1624424"/>
            <a:ext cx="211190" cy="141593"/>
          </a:xfrm>
          <a:prstGeom prst="line">
            <a:avLst/>
          </a:prstGeom>
          <a:noFill/>
          <a:ln w="19050">
            <a:solidFill>
              <a:schemeClr val="tx2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1" name="Rectangle 139">
            <a:extLst>
              <a:ext uri="{FF2B5EF4-FFF2-40B4-BE49-F238E27FC236}">
                <a16:creationId xmlns:a16="http://schemas.microsoft.com/office/drawing/2014/main" id="{3473BA7B-0E82-F3BE-8ECB-A0327615C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1464" y="927360"/>
            <a:ext cx="133383" cy="3921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marL="457200" algn="ctr" defTabSz="457200">
              <a:spcBef>
                <a:spcPct val="50000"/>
              </a:spcBef>
              <a:buFont typeface="StarSymbol" charset="0"/>
              <a:buNone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42" name="Rectangle 140">
            <a:extLst>
              <a:ext uri="{FF2B5EF4-FFF2-40B4-BE49-F238E27FC236}">
                <a16:creationId xmlns:a16="http://schemas.microsoft.com/office/drawing/2014/main" id="{2E2A156F-3D01-BE78-7564-CC9130181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2345" y="1407476"/>
            <a:ext cx="133383" cy="3921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marL="457200" algn="ctr" defTabSz="457200">
              <a:spcBef>
                <a:spcPct val="50000"/>
              </a:spcBef>
              <a:buFont typeface="StarSymbol" charset="0"/>
              <a:buNone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45" name="Text Box 137">
            <a:extLst>
              <a:ext uri="{FF2B5EF4-FFF2-40B4-BE49-F238E27FC236}">
                <a16:creationId xmlns:a16="http://schemas.microsoft.com/office/drawing/2014/main" id="{BDA1DF2B-C20C-7CE2-1A75-E825FFDB9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2322" y="2159780"/>
            <a:ext cx="2200343" cy="1125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spcBef>
                <a:spcPct val="50000"/>
              </a:spcBef>
              <a:buFont typeface="StarSymbol" charset="0"/>
              <a:buNone/>
            </a:pPr>
            <a:r>
              <a:rPr lang="en-US" sz="2000" b="1" dirty="0">
                <a:solidFill>
                  <a:srgbClr val="CC3300"/>
                </a:solidFill>
                <a:latin typeface="Arial" charset="0"/>
              </a:rPr>
              <a:t>Collimation System</a:t>
            </a:r>
            <a:br>
              <a:rPr lang="en-US" sz="2000" b="1" dirty="0">
                <a:solidFill>
                  <a:srgbClr val="CC3300"/>
                </a:solidFill>
                <a:latin typeface="Arial" charset="0"/>
              </a:rPr>
            </a:br>
            <a:r>
              <a:rPr lang="en-US" sz="1600" dirty="0">
                <a:solidFill>
                  <a:schemeClr val="tx1"/>
                </a:solidFill>
                <a:latin typeface="Arial" charset="0"/>
              </a:rPr>
              <a:t>Clean off-energy and off-orbit particles</a:t>
            </a:r>
          </a:p>
        </p:txBody>
      </p:sp>
      <p:sp>
        <p:nvSpPr>
          <p:cNvPr id="46" name="Line 135">
            <a:extLst>
              <a:ext uri="{FF2B5EF4-FFF2-40B4-BE49-F238E27FC236}">
                <a16:creationId xmlns:a16="http://schemas.microsoft.com/office/drawing/2014/main" id="{12945B5C-9B1D-E6A7-D65E-211E6BD7B3E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98154" y="1853150"/>
            <a:ext cx="111152" cy="337641"/>
          </a:xfrm>
          <a:prstGeom prst="line">
            <a:avLst/>
          </a:prstGeom>
          <a:noFill/>
          <a:ln w="19050">
            <a:solidFill>
              <a:schemeClr val="tx2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87A457DC-850E-8172-E37D-16443664605D}"/>
              </a:ext>
            </a:extLst>
          </p:cNvPr>
          <p:cNvSpPr/>
          <p:nvPr/>
        </p:nvSpPr>
        <p:spPr>
          <a:xfrm rot="15499982">
            <a:off x="8465735" y="1676642"/>
            <a:ext cx="2524808" cy="1446461"/>
          </a:xfrm>
          <a:prstGeom prst="ellipse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Text Box 137">
            <a:extLst>
              <a:ext uri="{FF2B5EF4-FFF2-40B4-BE49-F238E27FC236}">
                <a16:creationId xmlns:a16="http://schemas.microsoft.com/office/drawing/2014/main" id="{268D5AA6-2946-CEA7-7D0F-E272142F2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8402" y="520976"/>
            <a:ext cx="24380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spcBef>
                <a:spcPct val="50000"/>
              </a:spcBef>
              <a:buFont typeface="StarSymbol" charset="0"/>
              <a:buNone/>
            </a:pP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charset="0"/>
              </a:rPr>
              <a:t>BDS</a:t>
            </a:r>
            <a:br>
              <a:rPr lang="en-US" sz="2000" b="1" dirty="0">
                <a:solidFill>
                  <a:srgbClr val="CC3300"/>
                </a:solidFill>
                <a:latin typeface="Arial" charset="0"/>
              </a:rPr>
            </a:br>
            <a:r>
              <a:rPr lang="en-US" sz="1600" dirty="0">
                <a:solidFill>
                  <a:schemeClr val="tx1"/>
                </a:solidFill>
                <a:latin typeface="Arial" charset="0"/>
              </a:rPr>
              <a:t>Beam Delivery System</a:t>
            </a:r>
          </a:p>
        </p:txBody>
      </p:sp>
      <p:sp>
        <p:nvSpPr>
          <p:cNvPr id="149" name="Text Box 137">
            <a:extLst>
              <a:ext uri="{FF2B5EF4-FFF2-40B4-BE49-F238E27FC236}">
                <a16:creationId xmlns:a16="http://schemas.microsoft.com/office/drawing/2014/main" id="{E5228747-DA94-37C6-3404-B34F3F1D4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3668" y="2572764"/>
            <a:ext cx="1244716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eaLnBrk="0"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defRPr sz="26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spcBef>
                <a:spcPct val="50000"/>
              </a:spcBef>
              <a:buFont typeface="StarSymbol" charset="0"/>
              <a:buNone/>
            </a:pP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charset="0"/>
              </a:rPr>
              <a:t>RTML</a:t>
            </a:r>
            <a:br>
              <a:rPr lang="en-US" sz="2000" b="1" dirty="0">
                <a:solidFill>
                  <a:srgbClr val="CC3300"/>
                </a:solidFill>
                <a:latin typeface="Arial" charset="0"/>
              </a:rPr>
            </a:br>
            <a:r>
              <a:rPr lang="en-US" sz="1600" dirty="0">
                <a:solidFill>
                  <a:schemeClr val="tx1"/>
                </a:solidFill>
                <a:latin typeface="Arial" charset="0"/>
              </a:rPr>
              <a:t>Ring To </a:t>
            </a:r>
            <a:br>
              <a:rPr lang="en-US" sz="1600" dirty="0">
                <a:solidFill>
                  <a:schemeClr val="tx1"/>
                </a:solidFill>
                <a:latin typeface="Arial" charset="0"/>
              </a:rPr>
            </a:br>
            <a:r>
              <a:rPr lang="en-US" sz="1600" dirty="0">
                <a:solidFill>
                  <a:schemeClr val="tx1"/>
                </a:solidFill>
                <a:latin typeface="Arial" charset="0"/>
              </a:rPr>
              <a:t>Main Linac</a:t>
            </a:r>
          </a:p>
        </p:txBody>
      </p: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701CA0AF-EA0D-9029-7BA9-50402E1D6C44}"/>
              </a:ext>
            </a:extLst>
          </p:cNvPr>
          <p:cNvGrpSpPr/>
          <p:nvPr/>
        </p:nvGrpSpPr>
        <p:grpSpPr>
          <a:xfrm>
            <a:off x="1197435" y="1"/>
            <a:ext cx="9013364" cy="6393009"/>
            <a:chOff x="1197435" y="1"/>
            <a:chExt cx="9013364" cy="6393009"/>
          </a:xfrm>
        </p:grpSpPr>
        <p:pic>
          <p:nvPicPr>
            <p:cNvPr id="5" name="Picture 4" descr="sld_event">
              <a:extLst>
                <a:ext uri="{FF2B5EF4-FFF2-40B4-BE49-F238E27FC236}">
                  <a16:creationId xmlns:a16="http://schemas.microsoft.com/office/drawing/2014/main" id="{3E7ED8EF-51F7-FB77-68EF-F014FD7B7E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4278" y="1068820"/>
              <a:ext cx="822273" cy="599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64B334B-C186-C1FB-C97F-2947384BDE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1072" y="1204130"/>
              <a:ext cx="2558184" cy="355428"/>
              <a:chOff x="672" y="1248"/>
              <a:chExt cx="1344" cy="192"/>
            </a:xfrm>
          </p:grpSpPr>
          <p:sp>
            <p:nvSpPr>
              <p:cNvPr id="106" name="Rectangle 6">
                <a:extLst>
                  <a:ext uri="{FF2B5EF4-FFF2-40B4-BE49-F238E27FC236}">
                    <a16:creationId xmlns:a16="http://schemas.microsoft.com/office/drawing/2014/main" id="{B194FC41-F226-7169-27B6-3241119924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" y="1248"/>
                <a:ext cx="1344" cy="192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07" name="Group 7">
                <a:extLst>
                  <a:ext uri="{FF2B5EF4-FFF2-40B4-BE49-F238E27FC236}">
                    <a16:creationId xmlns:a16="http://schemas.microsoft.com/office/drawing/2014/main" id="{9CFFA5A7-8FF8-8344-D813-4F2EEABA266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8" y="1248"/>
                <a:ext cx="0" cy="192"/>
                <a:chOff x="768" y="1248"/>
                <a:chExt cx="0" cy="192"/>
              </a:xfrm>
            </p:grpSpPr>
            <p:sp>
              <p:nvSpPr>
                <p:cNvPr id="144" name="Line 8">
                  <a:extLst>
                    <a:ext uri="{FF2B5EF4-FFF2-40B4-BE49-F238E27FC236}">
                      <a16:creationId xmlns:a16="http://schemas.microsoft.com/office/drawing/2014/main" id="{8E03888D-757D-FD8A-F0D7-ABC24DF417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45" name="Line 9">
                  <a:extLst>
                    <a:ext uri="{FF2B5EF4-FFF2-40B4-BE49-F238E27FC236}">
                      <a16:creationId xmlns:a16="http://schemas.microsoft.com/office/drawing/2014/main" id="{8C190A47-A9B2-202D-4A16-C98ECB09AC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08" name="Group 10">
                <a:extLst>
                  <a:ext uri="{FF2B5EF4-FFF2-40B4-BE49-F238E27FC236}">
                    <a16:creationId xmlns:a16="http://schemas.microsoft.com/office/drawing/2014/main" id="{0E1C9C2B-44FE-4C94-CAAE-3A40F46A7C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1248"/>
                <a:ext cx="0" cy="192"/>
                <a:chOff x="768" y="1248"/>
                <a:chExt cx="0" cy="192"/>
              </a:xfrm>
            </p:grpSpPr>
            <p:sp>
              <p:nvSpPr>
                <p:cNvPr id="142" name="Line 11">
                  <a:extLst>
                    <a:ext uri="{FF2B5EF4-FFF2-40B4-BE49-F238E27FC236}">
                      <a16:creationId xmlns:a16="http://schemas.microsoft.com/office/drawing/2014/main" id="{2233F5AB-4354-68F6-3178-798CC9BF49F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43" name="Line 12">
                  <a:extLst>
                    <a:ext uri="{FF2B5EF4-FFF2-40B4-BE49-F238E27FC236}">
                      <a16:creationId xmlns:a16="http://schemas.microsoft.com/office/drawing/2014/main" id="{CD3061F7-6E6E-E931-F50A-EEBE5C913C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09" name="Group 13">
                <a:extLst>
                  <a:ext uri="{FF2B5EF4-FFF2-40B4-BE49-F238E27FC236}">
                    <a16:creationId xmlns:a16="http://schemas.microsoft.com/office/drawing/2014/main" id="{89A379B2-F8A5-0885-51F0-FD23C266F1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0" y="1248"/>
                <a:ext cx="0" cy="192"/>
                <a:chOff x="768" y="1248"/>
                <a:chExt cx="0" cy="192"/>
              </a:xfrm>
            </p:grpSpPr>
            <p:sp>
              <p:nvSpPr>
                <p:cNvPr id="140" name="Line 14">
                  <a:extLst>
                    <a:ext uri="{FF2B5EF4-FFF2-40B4-BE49-F238E27FC236}">
                      <a16:creationId xmlns:a16="http://schemas.microsoft.com/office/drawing/2014/main" id="{480C28FC-9DE1-454B-1166-0EFC8847C4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41" name="Line 15">
                  <a:extLst>
                    <a:ext uri="{FF2B5EF4-FFF2-40B4-BE49-F238E27FC236}">
                      <a16:creationId xmlns:a16="http://schemas.microsoft.com/office/drawing/2014/main" id="{9F401631-E115-1270-2C56-8972FCDB61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10" name="Group 16">
                <a:extLst>
                  <a:ext uri="{FF2B5EF4-FFF2-40B4-BE49-F238E27FC236}">
                    <a16:creationId xmlns:a16="http://schemas.microsoft.com/office/drawing/2014/main" id="{4C3A6138-7676-3E82-50DC-8394F8A7AC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6" y="1248"/>
                <a:ext cx="0" cy="192"/>
                <a:chOff x="768" y="1248"/>
                <a:chExt cx="0" cy="192"/>
              </a:xfrm>
            </p:grpSpPr>
            <p:sp>
              <p:nvSpPr>
                <p:cNvPr id="138" name="Line 17">
                  <a:extLst>
                    <a:ext uri="{FF2B5EF4-FFF2-40B4-BE49-F238E27FC236}">
                      <a16:creationId xmlns:a16="http://schemas.microsoft.com/office/drawing/2014/main" id="{DC85945E-B888-8B75-4E30-25BD92F69E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39" name="Line 18">
                  <a:extLst>
                    <a:ext uri="{FF2B5EF4-FFF2-40B4-BE49-F238E27FC236}">
                      <a16:creationId xmlns:a16="http://schemas.microsoft.com/office/drawing/2014/main" id="{CD21F09A-C08A-16C6-48B1-5C7B525F69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11" name="Group 19">
                <a:extLst>
                  <a:ext uri="{FF2B5EF4-FFF2-40B4-BE49-F238E27FC236}">
                    <a16:creationId xmlns:a16="http://schemas.microsoft.com/office/drawing/2014/main" id="{241012F9-4B1B-CD50-B19A-E77D612104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52" y="1248"/>
                <a:ext cx="0" cy="192"/>
                <a:chOff x="768" y="1248"/>
                <a:chExt cx="0" cy="192"/>
              </a:xfrm>
            </p:grpSpPr>
            <p:sp>
              <p:nvSpPr>
                <p:cNvPr id="136" name="Line 20">
                  <a:extLst>
                    <a:ext uri="{FF2B5EF4-FFF2-40B4-BE49-F238E27FC236}">
                      <a16:creationId xmlns:a16="http://schemas.microsoft.com/office/drawing/2014/main" id="{E5612783-5A9B-64A5-EB76-9406517114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37" name="Line 21">
                  <a:extLst>
                    <a:ext uri="{FF2B5EF4-FFF2-40B4-BE49-F238E27FC236}">
                      <a16:creationId xmlns:a16="http://schemas.microsoft.com/office/drawing/2014/main" id="{89C928A9-D0CF-B356-BBFF-4DFFE57E46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12" name="Group 22">
                <a:extLst>
                  <a:ext uri="{FF2B5EF4-FFF2-40B4-BE49-F238E27FC236}">
                    <a16:creationId xmlns:a16="http://schemas.microsoft.com/office/drawing/2014/main" id="{3B325A6F-DF67-9884-550A-0FB21B3E66B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48" y="1248"/>
                <a:ext cx="0" cy="192"/>
                <a:chOff x="768" y="1248"/>
                <a:chExt cx="0" cy="192"/>
              </a:xfrm>
            </p:grpSpPr>
            <p:sp>
              <p:nvSpPr>
                <p:cNvPr id="134" name="Line 23">
                  <a:extLst>
                    <a:ext uri="{FF2B5EF4-FFF2-40B4-BE49-F238E27FC236}">
                      <a16:creationId xmlns:a16="http://schemas.microsoft.com/office/drawing/2014/main" id="{04ED5DB2-3D10-7023-CEBC-DAB324F3BF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35" name="Line 24">
                  <a:extLst>
                    <a:ext uri="{FF2B5EF4-FFF2-40B4-BE49-F238E27FC236}">
                      <a16:creationId xmlns:a16="http://schemas.microsoft.com/office/drawing/2014/main" id="{FB5CCE8A-3A9E-4173-5F03-04629B2591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13" name="Group 25">
                <a:extLst>
                  <a:ext uri="{FF2B5EF4-FFF2-40B4-BE49-F238E27FC236}">
                    <a16:creationId xmlns:a16="http://schemas.microsoft.com/office/drawing/2014/main" id="{BF24D52E-B67F-409B-2C17-98D1815922A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44" y="1248"/>
                <a:ext cx="0" cy="192"/>
                <a:chOff x="768" y="1248"/>
                <a:chExt cx="0" cy="192"/>
              </a:xfrm>
            </p:grpSpPr>
            <p:sp>
              <p:nvSpPr>
                <p:cNvPr id="132" name="Line 26">
                  <a:extLst>
                    <a:ext uri="{FF2B5EF4-FFF2-40B4-BE49-F238E27FC236}">
                      <a16:creationId xmlns:a16="http://schemas.microsoft.com/office/drawing/2014/main" id="{84BB877B-E0FF-5E27-EE93-0E0E1540B1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33" name="Line 27">
                  <a:extLst>
                    <a:ext uri="{FF2B5EF4-FFF2-40B4-BE49-F238E27FC236}">
                      <a16:creationId xmlns:a16="http://schemas.microsoft.com/office/drawing/2014/main" id="{3455281B-FBA6-67D6-60CF-F44BBA61E3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14" name="Group 28">
                <a:extLst>
                  <a:ext uri="{FF2B5EF4-FFF2-40B4-BE49-F238E27FC236}">
                    <a16:creationId xmlns:a16="http://schemas.microsoft.com/office/drawing/2014/main" id="{AC4D57A7-0E1E-460A-7A32-9F4B408F1D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0" y="1248"/>
                <a:ext cx="0" cy="192"/>
                <a:chOff x="768" y="1248"/>
                <a:chExt cx="0" cy="192"/>
              </a:xfrm>
            </p:grpSpPr>
            <p:sp>
              <p:nvSpPr>
                <p:cNvPr id="130" name="Line 29">
                  <a:extLst>
                    <a:ext uri="{FF2B5EF4-FFF2-40B4-BE49-F238E27FC236}">
                      <a16:creationId xmlns:a16="http://schemas.microsoft.com/office/drawing/2014/main" id="{07B80BE0-0157-9F3D-F538-2C39CB37B4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31" name="Line 30">
                  <a:extLst>
                    <a:ext uri="{FF2B5EF4-FFF2-40B4-BE49-F238E27FC236}">
                      <a16:creationId xmlns:a16="http://schemas.microsoft.com/office/drawing/2014/main" id="{EA393098-F923-873D-301C-EC0ADEB2D5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15" name="Group 31">
                <a:extLst>
                  <a:ext uri="{FF2B5EF4-FFF2-40B4-BE49-F238E27FC236}">
                    <a16:creationId xmlns:a16="http://schemas.microsoft.com/office/drawing/2014/main" id="{2D166138-321F-B9D9-81DB-8BFE12978DF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36" y="1248"/>
                <a:ext cx="0" cy="192"/>
                <a:chOff x="768" y="1248"/>
                <a:chExt cx="0" cy="192"/>
              </a:xfrm>
            </p:grpSpPr>
            <p:sp>
              <p:nvSpPr>
                <p:cNvPr id="128" name="Line 32">
                  <a:extLst>
                    <a:ext uri="{FF2B5EF4-FFF2-40B4-BE49-F238E27FC236}">
                      <a16:creationId xmlns:a16="http://schemas.microsoft.com/office/drawing/2014/main" id="{8B0E592F-8088-E702-CFE3-83D7953CD2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29" name="Line 33">
                  <a:extLst>
                    <a:ext uri="{FF2B5EF4-FFF2-40B4-BE49-F238E27FC236}">
                      <a16:creationId xmlns:a16="http://schemas.microsoft.com/office/drawing/2014/main" id="{E964CFB1-9BFC-B592-5B02-C19F8F1690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16" name="Group 34">
                <a:extLst>
                  <a:ext uri="{FF2B5EF4-FFF2-40B4-BE49-F238E27FC236}">
                    <a16:creationId xmlns:a16="http://schemas.microsoft.com/office/drawing/2014/main" id="{839AAEA9-33FB-3DC8-502D-658EB352D4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32" y="1248"/>
                <a:ext cx="0" cy="192"/>
                <a:chOff x="768" y="1248"/>
                <a:chExt cx="0" cy="192"/>
              </a:xfrm>
            </p:grpSpPr>
            <p:sp>
              <p:nvSpPr>
                <p:cNvPr id="126" name="Line 35">
                  <a:extLst>
                    <a:ext uri="{FF2B5EF4-FFF2-40B4-BE49-F238E27FC236}">
                      <a16:creationId xmlns:a16="http://schemas.microsoft.com/office/drawing/2014/main" id="{77A001BE-FF3B-37DD-D4CD-5553365E6A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27" name="Line 36">
                  <a:extLst>
                    <a:ext uri="{FF2B5EF4-FFF2-40B4-BE49-F238E27FC236}">
                      <a16:creationId xmlns:a16="http://schemas.microsoft.com/office/drawing/2014/main" id="{D842539F-007D-0DFD-0EAC-B1186989E0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17" name="Group 37">
                <a:extLst>
                  <a:ext uri="{FF2B5EF4-FFF2-40B4-BE49-F238E27FC236}">
                    <a16:creationId xmlns:a16="http://schemas.microsoft.com/office/drawing/2014/main" id="{C0712E62-1B3B-C045-9E94-30E85B87C2A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28" y="1248"/>
                <a:ext cx="0" cy="192"/>
                <a:chOff x="768" y="1248"/>
                <a:chExt cx="0" cy="192"/>
              </a:xfrm>
            </p:grpSpPr>
            <p:sp>
              <p:nvSpPr>
                <p:cNvPr id="124" name="Line 38">
                  <a:extLst>
                    <a:ext uri="{FF2B5EF4-FFF2-40B4-BE49-F238E27FC236}">
                      <a16:creationId xmlns:a16="http://schemas.microsoft.com/office/drawing/2014/main" id="{DD96BC2E-B7BB-0215-EC0C-61EAE0CF6B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25" name="Line 39">
                  <a:extLst>
                    <a:ext uri="{FF2B5EF4-FFF2-40B4-BE49-F238E27FC236}">
                      <a16:creationId xmlns:a16="http://schemas.microsoft.com/office/drawing/2014/main" id="{50E76E02-6995-C5CC-B0FA-F5D10FF182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18" name="Group 40">
                <a:extLst>
                  <a:ext uri="{FF2B5EF4-FFF2-40B4-BE49-F238E27FC236}">
                    <a16:creationId xmlns:a16="http://schemas.microsoft.com/office/drawing/2014/main" id="{F715C179-29F8-2F00-9AB3-ACDAECE3F0C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1248"/>
                <a:ext cx="0" cy="192"/>
                <a:chOff x="768" y="1248"/>
                <a:chExt cx="0" cy="192"/>
              </a:xfrm>
            </p:grpSpPr>
            <p:sp>
              <p:nvSpPr>
                <p:cNvPr id="122" name="Line 41">
                  <a:extLst>
                    <a:ext uri="{FF2B5EF4-FFF2-40B4-BE49-F238E27FC236}">
                      <a16:creationId xmlns:a16="http://schemas.microsoft.com/office/drawing/2014/main" id="{D810F347-C84D-9B6F-BEEB-AE13538713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23" name="Line 42">
                  <a:extLst>
                    <a:ext uri="{FF2B5EF4-FFF2-40B4-BE49-F238E27FC236}">
                      <a16:creationId xmlns:a16="http://schemas.microsoft.com/office/drawing/2014/main" id="{1D062659-C4BA-1D1E-1383-C927BBAC44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19" name="Group 43">
                <a:extLst>
                  <a:ext uri="{FF2B5EF4-FFF2-40B4-BE49-F238E27FC236}">
                    <a16:creationId xmlns:a16="http://schemas.microsoft.com/office/drawing/2014/main" id="{D9EBD5D5-0080-D56D-68F4-9355E6648A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20" y="1248"/>
                <a:ext cx="0" cy="192"/>
                <a:chOff x="768" y="1248"/>
                <a:chExt cx="0" cy="192"/>
              </a:xfrm>
            </p:grpSpPr>
            <p:sp>
              <p:nvSpPr>
                <p:cNvPr id="120" name="Line 44">
                  <a:extLst>
                    <a:ext uri="{FF2B5EF4-FFF2-40B4-BE49-F238E27FC236}">
                      <a16:creationId xmlns:a16="http://schemas.microsoft.com/office/drawing/2014/main" id="{714023B8-042E-8434-709A-887D439D85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21" name="Line 45">
                  <a:extLst>
                    <a:ext uri="{FF2B5EF4-FFF2-40B4-BE49-F238E27FC236}">
                      <a16:creationId xmlns:a16="http://schemas.microsoft.com/office/drawing/2014/main" id="{265C0DBE-48A7-A4C8-FB3F-B016985EA8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" name="Group 46">
              <a:extLst>
                <a:ext uri="{FF2B5EF4-FFF2-40B4-BE49-F238E27FC236}">
                  <a16:creationId xmlns:a16="http://schemas.microsoft.com/office/drawing/2014/main" id="{9AE227E3-2414-4A72-BD34-A7BEA81393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87895" y="1204130"/>
              <a:ext cx="2558184" cy="355428"/>
              <a:chOff x="672" y="1248"/>
              <a:chExt cx="1344" cy="192"/>
            </a:xfrm>
          </p:grpSpPr>
          <p:sp>
            <p:nvSpPr>
              <p:cNvPr id="66" name="Rectangle 47">
                <a:extLst>
                  <a:ext uri="{FF2B5EF4-FFF2-40B4-BE49-F238E27FC236}">
                    <a16:creationId xmlns:a16="http://schemas.microsoft.com/office/drawing/2014/main" id="{5247F2BE-689D-EA6F-8F7D-10294F8423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" y="1248"/>
                <a:ext cx="1344" cy="192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67" name="Group 48">
                <a:extLst>
                  <a:ext uri="{FF2B5EF4-FFF2-40B4-BE49-F238E27FC236}">
                    <a16:creationId xmlns:a16="http://schemas.microsoft.com/office/drawing/2014/main" id="{6A291DEE-AA45-4AE1-7D9B-0EB40F0EC2D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8" y="1248"/>
                <a:ext cx="0" cy="192"/>
                <a:chOff x="768" y="1248"/>
                <a:chExt cx="0" cy="192"/>
              </a:xfrm>
            </p:grpSpPr>
            <p:sp>
              <p:nvSpPr>
                <p:cNvPr id="104" name="Line 49">
                  <a:extLst>
                    <a:ext uri="{FF2B5EF4-FFF2-40B4-BE49-F238E27FC236}">
                      <a16:creationId xmlns:a16="http://schemas.microsoft.com/office/drawing/2014/main" id="{437D4A7A-D8F3-150E-B8D6-9DCB50DE22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05" name="Line 50">
                  <a:extLst>
                    <a:ext uri="{FF2B5EF4-FFF2-40B4-BE49-F238E27FC236}">
                      <a16:creationId xmlns:a16="http://schemas.microsoft.com/office/drawing/2014/main" id="{C3AB2C3F-1A66-CE26-34D9-3CBD6A38C0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8" name="Group 51">
                <a:extLst>
                  <a:ext uri="{FF2B5EF4-FFF2-40B4-BE49-F238E27FC236}">
                    <a16:creationId xmlns:a16="http://schemas.microsoft.com/office/drawing/2014/main" id="{EFAFE35D-3A37-78D6-DCDC-78A5D0B8A92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1248"/>
                <a:ext cx="0" cy="192"/>
                <a:chOff x="768" y="1248"/>
                <a:chExt cx="0" cy="192"/>
              </a:xfrm>
            </p:grpSpPr>
            <p:sp>
              <p:nvSpPr>
                <p:cNvPr id="102" name="Line 52">
                  <a:extLst>
                    <a:ext uri="{FF2B5EF4-FFF2-40B4-BE49-F238E27FC236}">
                      <a16:creationId xmlns:a16="http://schemas.microsoft.com/office/drawing/2014/main" id="{F233DBE7-E674-F38E-27DF-C84653B6FD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03" name="Line 53">
                  <a:extLst>
                    <a:ext uri="{FF2B5EF4-FFF2-40B4-BE49-F238E27FC236}">
                      <a16:creationId xmlns:a16="http://schemas.microsoft.com/office/drawing/2014/main" id="{216E229D-70E5-AC01-F5C6-0ADE5C879E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9" name="Group 54">
                <a:extLst>
                  <a:ext uri="{FF2B5EF4-FFF2-40B4-BE49-F238E27FC236}">
                    <a16:creationId xmlns:a16="http://schemas.microsoft.com/office/drawing/2014/main" id="{82B3716D-9A90-446F-E014-1A4A821BEA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0" y="1248"/>
                <a:ext cx="0" cy="192"/>
                <a:chOff x="768" y="1248"/>
                <a:chExt cx="0" cy="192"/>
              </a:xfrm>
            </p:grpSpPr>
            <p:sp>
              <p:nvSpPr>
                <p:cNvPr id="100" name="Line 55">
                  <a:extLst>
                    <a:ext uri="{FF2B5EF4-FFF2-40B4-BE49-F238E27FC236}">
                      <a16:creationId xmlns:a16="http://schemas.microsoft.com/office/drawing/2014/main" id="{E128CA50-AEE7-B891-92C5-767400494E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01" name="Line 56">
                  <a:extLst>
                    <a:ext uri="{FF2B5EF4-FFF2-40B4-BE49-F238E27FC236}">
                      <a16:creationId xmlns:a16="http://schemas.microsoft.com/office/drawing/2014/main" id="{9C576450-1241-EFF3-D4C7-096B677F51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70" name="Group 57">
                <a:extLst>
                  <a:ext uri="{FF2B5EF4-FFF2-40B4-BE49-F238E27FC236}">
                    <a16:creationId xmlns:a16="http://schemas.microsoft.com/office/drawing/2014/main" id="{B030B00A-F68D-2046-FD01-CC3989B5088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6" y="1248"/>
                <a:ext cx="0" cy="192"/>
                <a:chOff x="768" y="1248"/>
                <a:chExt cx="0" cy="192"/>
              </a:xfrm>
            </p:grpSpPr>
            <p:sp>
              <p:nvSpPr>
                <p:cNvPr id="98" name="Line 58">
                  <a:extLst>
                    <a:ext uri="{FF2B5EF4-FFF2-40B4-BE49-F238E27FC236}">
                      <a16:creationId xmlns:a16="http://schemas.microsoft.com/office/drawing/2014/main" id="{F3B58677-BEB7-0B1B-8EE7-DC9B35DCC1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99" name="Line 59">
                  <a:extLst>
                    <a:ext uri="{FF2B5EF4-FFF2-40B4-BE49-F238E27FC236}">
                      <a16:creationId xmlns:a16="http://schemas.microsoft.com/office/drawing/2014/main" id="{621D1F14-48EB-7646-C42F-1C04DF16FE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71" name="Group 60">
                <a:extLst>
                  <a:ext uri="{FF2B5EF4-FFF2-40B4-BE49-F238E27FC236}">
                    <a16:creationId xmlns:a16="http://schemas.microsoft.com/office/drawing/2014/main" id="{E0733C70-B6E0-2AFE-8695-0ACC4D832D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52" y="1248"/>
                <a:ext cx="0" cy="192"/>
                <a:chOff x="768" y="1248"/>
                <a:chExt cx="0" cy="192"/>
              </a:xfrm>
            </p:grpSpPr>
            <p:sp>
              <p:nvSpPr>
                <p:cNvPr id="96" name="Line 61">
                  <a:extLst>
                    <a:ext uri="{FF2B5EF4-FFF2-40B4-BE49-F238E27FC236}">
                      <a16:creationId xmlns:a16="http://schemas.microsoft.com/office/drawing/2014/main" id="{544B364F-EB2B-7704-F408-3D693773C7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97" name="Line 62">
                  <a:extLst>
                    <a:ext uri="{FF2B5EF4-FFF2-40B4-BE49-F238E27FC236}">
                      <a16:creationId xmlns:a16="http://schemas.microsoft.com/office/drawing/2014/main" id="{88C78321-9C79-A677-7A28-AADAE7EDE4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72" name="Group 63">
                <a:extLst>
                  <a:ext uri="{FF2B5EF4-FFF2-40B4-BE49-F238E27FC236}">
                    <a16:creationId xmlns:a16="http://schemas.microsoft.com/office/drawing/2014/main" id="{686EAC6C-AD63-20FC-1133-04FC0FC04D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48" y="1248"/>
                <a:ext cx="0" cy="192"/>
                <a:chOff x="768" y="1248"/>
                <a:chExt cx="0" cy="192"/>
              </a:xfrm>
            </p:grpSpPr>
            <p:sp>
              <p:nvSpPr>
                <p:cNvPr id="94" name="Line 64">
                  <a:extLst>
                    <a:ext uri="{FF2B5EF4-FFF2-40B4-BE49-F238E27FC236}">
                      <a16:creationId xmlns:a16="http://schemas.microsoft.com/office/drawing/2014/main" id="{7C01A698-EB66-3CB9-8266-C404017375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95" name="Line 65">
                  <a:extLst>
                    <a:ext uri="{FF2B5EF4-FFF2-40B4-BE49-F238E27FC236}">
                      <a16:creationId xmlns:a16="http://schemas.microsoft.com/office/drawing/2014/main" id="{BD505306-FE86-640A-181A-31753405BE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73" name="Group 66">
                <a:extLst>
                  <a:ext uri="{FF2B5EF4-FFF2-40B4-BE49-F238E27FC236}">
                    <a16:creationId xmlns:a16="http://schemas.microsoft.com/office/drawing/2014/main" id="{904CF2CF-A557-F1F6-BF0C-048DFF27C83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44" y="1248"/>
                <a:ext cx="0" cy="192"/>
                <a:chOff x="768" y="1248"/>
                <a:chExt cx="0" cy="192"/>
              </a:xfrm>
            </p:grpSpPr>
            <p:sp>
              <p:nvSpPr>
                <p:cNvPr id="92" name="Line 67">
                  <a:extLst>
                    <a:ext uri="{FF2B5EF4-FFF2-40B4-BE49-F238E27FC236}">
                      <a16:creationId xmlns:a16="http://schemas.microsoft.com/office/drawing/2014/main" id="{5383716E-AD5F-2819-AAB3-BD95A88711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93" name="Line 68">
                  <a:extLst>
                    <a:ext uri="{FF2B5EF4-FFF2-40B4-BE49-F238E27FC236}">
                      <a16:creationId xmlns:a16="http://schemas.microsoft.com/office/drawing/2014/main" id="{3A64AABB-35EB-7BE1-2044-FD8352270A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74" name="Group 69">
                <a:extLst>
                  <a:ext uri="{FF2B5EF4-FFF2-40B4-BE49-F238E27FC236}">
                    <a16:creationId xmlns:a16="http://schemas.microsoft.com/office/drawing/2014/main" id="{7ED673FF-9141-30F0-1E67-CD908B5D5E3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0" y="1248"/>
                <a:ext cx="0" cy="192"/>
                <a:chOff x="768" y="1248"/>
                <a:chExt cx="0" cy="192"/>
              </a:xfrm>
            </p:grpSpPr>
            <p:sp>
              <p:nvSpPr>
                <p:cNvPr id="90" name="Line 70">
                  <a:extLst>
                    <a:ext uri="{FF2B5EF4-FFF2-40B4-BE49-F238E27FC236}">
                      <a16:creationId xmlns:a16="http://schemas.microsoft.com/office/drawing/2014/main" id="{F083019B-0CE7-BA38-E9A2-38F55F1CE9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91" name="Line 71">
                  <a:extLst>
                    <a:ext uri="{FF2B5EF4-FFF2-40B4-BE49-F238E27FC236}">
                      <a16:creationId xmlns:a16="http://schemas.microsoft.com/office/drawing/2014/main" id="{FC2E35A4-7401-72C2-488F-9ED6D1FADE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75" name="Group 72">
                <a:extLst>
                  <a:ext uri="{FF2B5EF4-FFF2-40B4-BE49-F238E27FC236}">
                    <a16:creationId xmlns:a16="http://schemas.microsoft.com/office/drawing/2014/main" id="{6E7D9A44-9033-DECA-41EF-420EA0B501F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36" y="1248"/>
                <a:ext cx="0" cy="192"/>
                <a:chOff x="768" y="1248"/>
                <a:chExt cx="0" cy="192"/>
              </a:xfrm>
            </p:grpSpPr>
            <p:sp>
              <p:nvSpPr>
                <p:cNvPr id="88" name="Line 73">
                  <a:extLst>
                    <a:ext uri="{FF2B5EF4-FFF2-40B4-BE49-F238E27FC236}">
                      <a16:creationId xmlns:a16="http://schemas.microsoft.com/office/drawing/2014/main" id="{BFB40E8C-7D3A-6E63-DE33-07E0E4B6BE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89" name="Line 74">
                  <a:extLst>
                    <a:ext uri="{FF2B5EF4-FFF2-40B4-BE49-F238E27FC236}">
                      <a16:creationId xmlns:a16="http://schemas.microsoft.com/office/drawing/2014/main" id="{192026A4-007A-A24E-8281-B1A498D45F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535E70AB-4A1B-6BE7-64C1-9C3359ECD9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32" y="1248"/>
                <a:ext cx="0" cy="192"/>
                <a:chOff x="768" y="1248"/>
                <a:chExt cx="0" cy="192"/>
              </a:xfrm>
            </p:grpSpPr>
            <p:sp>
              <p:nvSpPr>
                <p:cNvPr id="86" name="Line 76">
                  <a:extLst>
                    <a:ext uri="{FF2B5EF4-FFF2-40B4-BE49-F238E27FC236}">
                      <a16:creationId xmlns:a16="http://schemas.microsoft.com/office/drawing/2014/main" id="{717282D2-44E4-9603-D16C-3F93CF6BBA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87" name="Line 77">
                  <a:extLst>
                    <a:ext uri="{FF2B5EF4-FFF2-40B4-BE49-F238E27FC236}">
                      <a16:creationId xmlns:a16="http://schemas.microsoft.com/office/drawing/2014/main" id="{50A2AFBB-D89E-4ACF-4EE3-ECF2643C34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77" name="Group 78">
                <a:extLst>
                  <a:ext uri="{FF2B5EF4-FFF2-40B4-BE49-F238E27FC236}">
                    <a16:creationId xmlns:a16="http://schemas.microsoft.com/office/drawing/2014/main" id="{E7C2464E-4F7E-3296-E530-533ED4C4A6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28" y="1248"/>
                <a:ext cx="0" cy="192"/>
                <a:chOff x="768" y="1248"/>
                <a:chExt cx="0" cy="192"/>
              </a:xfrm>
            </p:grpSpPr>
            <p:sp>
              <p:nvSpPr>
                <p:cNvPr id="84" name="Line 79">
                  <a:extLst>
                    <a:ext uri="{FF2B5EF4-FFF2-40B4-BE49-F238E27FC236}">
                      <a16:creationId xmlns:a16="http://schemas.microsoft.com/office/drawing/2014/main" id="{EB05275C-0447-6553-CD60-1E9B120058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85" name="Line 80">
                  <a:extLst>
                    <a:ext uri="{FF2B5EF4-FFF2-40B4-BE49-F238E27FC236}">
                      <a16:creationId xmlns:a16="http://schemas.microsoft.com/office/drawing/2014/main" id="{399144A5-82CC-2B6F-A1A4-432849626B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78" name="Group 81">
                <a:extLst>
                  <a:ext uri="{FF2B5EF4-FFF2-40B4-BE49-F238E27FC236}">
                    <a16:creationId xmlns:a16="http://schemas.microsoft.com/office/drawing/2014/main" id="{02232D27-80FF-E6A4-7E92-1955CD53FA4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1248"/>
                <a:ext cx="0" cy="192"/>
                <a:chOff x="768" y="1248"/>
                <a:chExt cx="0" cy="192"/>
              </a:xfrm>
            </p:grpSpPr>
            <p:sp>
              <p:nvSpPr>
                <p:cNvPr id="82" name="Line 82">
                  <a:extLst>
                    <a:ext uri="{FF2B5EF4-FFF2-40B4-BE49-F238E27FC236}">
                      <a16:creationId xmlns:a16="http://schemas.microsoft.com/office/drawing/2014/main" id="{15D52804-1D94-51DC-11EB-3D607C22D1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83" name="Line 83">
                  <a:extLst>
                    <a:ext uri="{FF2B5EF4-FFF2-40B4-BE49-F238E27FC236}">
                      <a16:creationId xmlns:a16="http://schemas.microsoft.com/office/drawing/2014/main" id="{BA325A21-E49D-35C1-BC72-26815EC103A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79" name="Group 84">
                <a:extLst>
                  <a:ext uri="{FF2B5EF4-FFF2-40B4-BE49-F238E27FC236}">
                    <a16:creationId xmlns:a16="http://schemas.microsoft.com/office/drawing/2014/main" id="{A6352B1F-A67A-4E66-CF5C-152C7DA4372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20" y="1248"/>
                <a:ext cx="0" cy="192"/>
                <a:chOff x="768" y="1248"/>
                <a:chExt cx="0" cy="192"/>
              </a:xfrm>
            </p:grpSpPr>
            <p:sp>
              <p:nvSpPr>
                <p:cNvPr id="80" name="Line 85">
                  <a:extLst>
                    <a:ext uri="{FF2B5EF4-FFF2-40B4-BE49-F238E27FC236}">
                      <a16:creationId xmlns:a16="http://schemas.microsoft.com/office/drawing/2014/main" id="{F77BE6DC-981C-36C6-33A6-491ECF08ED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81" name="Line 86">
                  <a:extLst>
                    <a:ext uri="{FF2B5EF4-FFF2-40B4-BE49-F238E27FC236}">
                      <a16:creationId xmlns:a16="http://schemas.microsoft.com/office/drawing/2014/main" id="{92BFC37C-BD4D-C9B4-AAD8-C57F858488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8" name="Line 97">
              <a:extLst>
                <a:ext uri="{FF2B5EF4-FFF2-40B4-BE49-F238E27FC236}">
                  <a16:creationId xmlns:a16="http://schemas.microsoft.com/office/drawing/2014/main" id="{EE6CB593-A473-CD74-E96A-6844FCB32E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66251" y="1068821"/>
              <a:ext cx="1376922" cy="5975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" name="Line 98">
              <a:extLst>
                <a:ext uri="{FF2B5EF4-FFF2-40B4-BE49-F238E27FC236}">
                  <a16:creationId xmlns:a16="http://schemas.microsoft.com/office/drawing/2014/main" id="{BEEF5144-464B-204A-86CE-DB4E170152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49507" y="1123411"/>
              <a:ext cx="1385783" cy="4761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" name="Arc 99">
              <a:extLst>
                <a:ext uri="{FF2B5EF4-FFF2-40B4-BE49-F238E27FC236}">
                  <a16:creationId xmlns:a16="http://schemas.microsoft.com/office/drawing/2014/main" id="{79172AD7-6334-F012-7E49-88DEAA8C75D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471526" y="1381844"/>
              <a:ext cx="639546" cy="710856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" name="Group 100">
              <a:extLst>
                <a:ext uri="{FF2B5EF4-FFF2-40B4-BE49-F238E27FC236}">
                  <a16:creationId xmlns:a16="http://schemas.microsoft.com/office/drawing/2014/main" id="{38F624C9-93F1-5453-AECE-F5E5DB290E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97435" y="2625843"/>
              <a:ext cx="730910" cy="1175504"/>
              <a:chOff x="432" y="1584"/>
              <a:chExt cx="384" cy="635"/>
            </a:xfrm>
          </p:grpSpPr>
          <p:sp>
            <p:nvSpPr>
              <p:cNvPr id="62" name="AutoShape 101">
                <a:extLst>
                  <a:ext uri="{FF2B5EF4-FFF2-40B4-BE49-F238E27FC236}">
                    <a16:creationId xmlns:a16="http://schemas.microsoft.com/office/drawing/2014/main" id="{06D4DCA9-5E70-5E83-BD6A-BF8A9B48D0C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6200000" flipV="1">
                <a:off x="546" y="1470"/>
                <a:ext cx="155" cy="384"/>
              </a:xfrm>
              <a:prstGeom prst="triangle">
                <a:avLst>
                  <a:gd name="adj" fmla="val 50000"/>
                </a:avLst>
              </a:prstGeom>
              <a:solidFill>
                <a:schemeClr val="accent5">
                  <a:lumMod val="7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AutoShape 102">
                <a:extLst>
                  <a:ext uri="{FF2B5EF4-FFF2-40B4-BE49-F238E27FC236}">
                    <a16:creationId xmlns:a16="http://schemas.microsoft.com/office/drawing/2014/main" id="{1EBF7161-84CC-3C70-E87E-D744858DDD1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5400000" flipV="1">
                <a:off x="546" y="1614"/>
                <a:ext cx="155" cy="384"/>
              </a:xfrm>
              <a:prstGeom prst="triangle">
                <a:avLst>
                  <a:gd name="adj" fmla="val 50000"/>
                </a:avLst>
              </a:prstGeom>
              <a:solidFill>
                <a:schemeClr val="accent5">
                  <a:lumMod val="7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AutoShape 103">
                <a:extLst>
                  <a:ext uri="{FF2B5EF4-FFF2-40B4-BE49-F238E27FC236}">
                    <a16:creationId xmlns:a16="http://schemas.microsoft.com/office/drawing/2014/main" id="{4D7D485F-D60A-6FFB-4BE8-D9CB2CF62FD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6200000" flipV="1">
                <a:off x="546" y="1950"/>
                <a:ext cx="155" cy="384"/>
              </a:xfrm>
              <a:prstGeom prst="triangle">
                <a:avLst>
                  <a:gd name="adj" fmla="val 50000"/>
                </a:avLst>
              </a:prstGeom>
              <a:solidFill>
                <a:schemeClr val="accent5">
                  <a:lumMod val="7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AutoShape 104">
                <a:extLst>
                  <a:ext uri="{FF2B5EF4-FFF2-40B4-BE49-F238E27FC236}">
                    <a16:creationId xmlns:a16="http://schemas.microsoft.com/office/drawing/2014/main" id="{59E74033-C03D-BB7D-4DE1-AE279D99D40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5400000" flipV="1">
                <a:off x="546" y="1806"/>
                <a:ext cx="155" cy="384"/>
              </a:xfrm>
              <a:prstGeom prst="triangle">
                <a:avLst>
                  <a:gd name="adj" fmla="val 50000"/>
                </a:avLst>
              </a:prstGeom>
              <a:solidFill>
                <a:schemeClr val="accent5">
                  <a:lumMod val="7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" name="Oval 105">
              <a:extLst>
                <a:ext uri="{FF2B5EF4-FFF2-40B4-BE49-F238E27FC236}">
                  <a16:creationId xmlns:a16="http://schemas.microsoft.com/office/drawing/2014/main" id="{AEDFF89B-DD54-CEC3-E205-3D70045183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1526" y="4136413"/>
              <a:ext cx="1096365" cy="106628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106">
              <a:extLst>
                <a:ext uri="{FF2B5EF4-FFF2-40B4-BE49-F238E27FC236}">
                  <a16:creationId xmlns:a16="http://schemas.microsoft.com/office/drawing/2014/main" id="{39ABFF26-E7C0-61F8-4F2E-A7DF1E02AF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71526" y="3780985"/>
              <a:ext cx="0" cy="35542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" name="Line 107">
              <a:extLst>
                <a:ext uri="{FF2B5EF4-FFF2-40B4-BE49-F238E27FC236}">
                  <a16:creationId xmlns:a16="http://schemas.microsoft.com/office/drawing/2014/main" id="{82EDA94A-4FCE-86A3-DB44-77F2575A56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71526" y="4136413"/>
              <a:ext cx="0" cy="133285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15" name="Group 108">
              <a:extLst>
                <a:ext uri="{FF2B5EF4-FFF2-40B4-BE49-F238E27FC236}">
                  <a16:creationId xmlns:a16="http://schemas.microsoft.com/office/drawing/2014/main" id="{25966672-9500-7A41-EA10-B9AE2F9045BF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 flipH="1">
              <a:off x="1344554" y="5554365"/>
              <a:ext cx="444285" cy="274091"/>
              <a:chOff x="1392" y="3264"/>
              <a:chExt cx="240" cy="144"/>
            </a:xfrm>
          </p:grpSpPr>
          <p:sp>
            <p:nvSpPr>
              <p:cNvPr id="60" name="Rectangle 109">
                <a:extLst>
                  <a:ext uri="{FF2B5EF4-FFF2-40B4-BE49-F238E27FC236}">
                    <a16:creationId xmlns:a16="http://schemas.microsoft.com/office/drawing/2014/main" id="{C51E9EC0-F926-D0BE-AE63-3B27926189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3264"/>
                <a:ext cx="240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AutoShape 110">
                <a:extLst>
                  <a:ext uri="{FF2B5EF4-FFF2-40B4-BE49-F238E27FC236}">
                    <a16:creationId xmlns:a16="http://schemas.microsoft.com/office/drawing/2014/main" id="{58FDC683-4A7A-C4F2-034C-F922D79262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584" y="3312"/>
                <a:ext cx="48" cy="96"/>
              </a:xfrm>
              <a:prstGeom prst="parallelogram">
                <a:avLst>
                  <a:gd name="adj" fmla="val 25000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6" name="Arc 111">
              <a:extLst>
                <a:ext uri="{FF2B5EF4-FFF2-40B4-BE49-F238E27FC236}">
                  <a16:creationId xmlns:a16="http://schemas.microsoft.com/office/drawing/2014/main" id="{D57B66BE-0A69-D08F-B036-B784C4897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6079" y="1381844"/>
              <a:ext cx="639546" cy="710856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AutoShape 112">
              <a:extLst>
                <a:ext uri="{FF2B5EF4-FFF2-40B4-BE49-F238E27FC236}">
                  <a16:creationId xmlns:a16="http://schemas.microsoft.com/office/drawing/2014/main" id="{AFF966E0-5941-E189-9AD5-EA5FAAF910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5400000" flipH="1" flipV="1">
              <a:off x="9550794" y="1870713"/>
              <a:ext cx="286933" cy="730910"/>
            </a:xfrm>
            <a:prstGeom prst="triangle">
              <a:avLst>
                <a:gd name="adj" fmla="val 50000"/>
              </a:avLst>
            </a:prstGeom>
            <a:solidFill>
              <a:schemeClr val="accent5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AutoShape 113">
              <a:extLst>
                <a:ext uri="{FF2B5EF4-FFF2-40B4-BE49-F238E27FC236}">
                  <a16:creationId xmlns:a16="http://schemas.microsoft.com/office/drawing/2014/main" id="{B30DFC8C-9431-2A98-8682-D811A39FF39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 flipH="1" flipV="1">
              <a:off x="9550794" y="2137284"/>
              <a:ext cx="286933" cy="730910"/>
            </a:xfrm>
            <a:prstGeom prst="triangle">
              <a:avLst>
                <a:gd name="adj" fmla="val 50000"/>
              </a:avLst>
            </a:prstGeom>
            <a:solidFill>
              <a:schemeClr val="accent5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AutoShape 114">
              <a:extLst>
                <a:ext uri="{FF2B5EF4-FFF2-40B4-BE49-F238E27FC236}">
                  <a16:creationId xmlns:a16="http://schemas.microsoft.com/office/drawing/2014/main" id="{2FD226CD-FD31-A1F4-D0B4-47AA4643828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5400000" flipH="1" flipV="1">
              <a:off x="9550794" y="2759283"/>
              <a:ext cx="286933" cy="730910"/>
            </a:xfrm>
            <a:prstGeom prst="triangle">
              <a:avLst>
                <a:gd name="adj" fmla="val 50000"/>
              </a:avLst>
            </a:prstGeom>
            <a:solidFill>
              <a:schemeClr val="accent5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AutoShape 115">
              <a:extLst>
                <a:ext uri="{FF2B5EF4-FFF2-40B4-BE49-F238E27FC236}">
                  <a16:creationId xmlns:a16="http://schemas.microsoft.com/office/drawing/2014/main" id="{306A7B46-F9EC-B9F6-8A41-6D6FA338C13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 flipH="1" flipV="1">
              <a:off x="9550794" y="2492712"/>
              <a:ext cx="286933" cy="730910"/>
            </a:xfrm>
            <a:prstGeom prst="triangle">
              <a:avLst>
                <a:gd name="adj" fmla="val 50000"/>
              </a:avLst>
            </a:prstGeom>
            <a:solidFill>
              <a:schemeClr val="accent5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116">
              <a:extLst>
                <a:ext uri="{FF2B5EF4-FFF2-40B4-BE49-F238E27FC236}">
                  <a16:creationId xmlns:a16="http://schemas.microsoft.com/office/drawing/2014/main" id="{5300039C-4A64-7363-038B-4BF7AC0D3D2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689260" y="3514413"/>
              <a:ext cx="1096365" cy="106628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117">
              <a:extLst>
                <a:ext uri="{FF2B5EF4-FFF2-40B4-BE49-F238E27FC236}">
                  <a16:creationId xmlns:a16="http://schemas.microsoft.com/office/drawing/2014/main" id="{F22116C3-5379-32EB-5065-0F02B732A9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785625" y="3247843"/>
              <a:ext cx="0" cy="71085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" name="Line 118">
              <a:extLst>
                <a:ext uri="{FF2B5EF4-FFF2-40B4-BE49-F238E27FC236}">
                  <a16:creationId xmlns:a16="http://schemas.microsoft.com/office/drawing/2014/main" id="{159350BA-79BB-81D0-0C21-743A3D9818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785625" y="4136413"/>
              <a:ext cx="0" cy="195485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4" name="Group 119">
              <a:extLst>
                <a:ext uri="{FF2B5EF4-FFF2-40B4-BE49-F238E27FC236}">
                  <a16:creationId xmlns:a16="http://schemas.microsoft.com/office/drawing/2014/main" id="{3AA47B92-E1D4-4D02-FBEF-7BF84588B329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9482599" y="6038581"/>
              <a:ext cx="444285" cy="264574"/>
              <a:chOff x="1315" y="3264"/>
              <a:chExt cx="240" cy="139"/>
            </a:xfrm>
          </p:grpSpPr>
          <p:sp>
            <p:nvSpPr>
              <p:cNvPr id="58" name="Rectangle 120">
                <a:extLst>
                  <a:ext uri="{FF2B5EF4-FFF2-40B4-BE49-F238E27FC236}">
                    <a16:creationId xmlns:a16="http://schemas.microsoft.com/office/drawing/2014/main" id="{E02960D1-71E2-4E34-9C96-CF1C9A82C4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5" y="3264"/>
                <a:ext cx="240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AutoShape 121">
                <a:extLst>
                  <a:ext uri="{FF2B5EF4-FFF2-40B4-BE49-F238E27FC236}">
                    <a16:creationId xmlns:a16="http://schemas.microsoft.com/office/drawing/2014/main" id="{547A0D0B-AFFE-29C7-6460-97E55A6F66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507" y="3307"/>
                <a:ext cx="48" cy="96"/>
              </a:xfrm>
              <a:prstGeom prst="parallelogram">
                <a:avLst>
                  <a:gd name="adj" fmla="val 25000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5" name="Group 122">
              <a:extLst>
                <a:ext uri="{FF2B5EF4-FFF2-40B4-BE49-F238E27FC236}">
                  <a16:creationId xmlns:a16="http://schemas.microsoft.com/office/drawing/2014/main" id="{8448A6AB-1778-B03F-2BC4-5C20EEB41C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555312" y="4954638"/>
              <a:ext cx="437785" cy="425774"/>
              <a:chOff x="2135" y="2554"/>
              <a:chExt cx="230" cy="230"/>
            </a:xfrm>
          </p:grpSpPr>
          <p:sp>
            <p:nvSpPr>
              <p:cNvPr id="55" name="Oval 123">
                <a:extLst>
                  <a:ext uri="{FF2B5EF4-FFF2-40B4-BE49-F238E27FC236}">
                    <a16:creationId xmlns:a16="http://schemas.microsoft.com/office/drawing/2014/main" id="{67F3422D-D6F2-9CB0-3AB6-4A8E44D235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5" y="2554"/>
                <a:ext cx="230" cy="230"/>
              </a:xfrm>
              <a:prstGeom prst="ellipse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Oval 124">
                <a:extLst>
                  <a:ext uri="{FF2B5EF4-FFF2-40B4-BE49-F238E27FC236}">
                    <a16:creationId xmlns:a16="http://schemas.microsoft.com/office/drawing/2014/main" id="{5783AF26-2FEE-F37C-5E81-4FFF382FF9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8" y="2597"/>
                <a:ext cx="144" cy="14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" name="Oval 125">
                <a:extLst>
                  <a:ext uri="{FF2B5EF4-FFF2-40B4-BE49-F238E27FC236}">
                    <a16:creationId xmlns:a16="http://schemas.microsoft.com/office/drawing/2014/main" id="{CC1631C6-11B9-C8E6-5044-230F86EEEB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1" y="2640"/>
                <a:ext cx="58" cy="58"/>
              </a:xfrm>
              <a:prstGeom prst="ellipse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6" name="Line 136">
              <a:extLst>
                <a:ext uri="{FF2B5EF4-FFF2-40B4-BE49-F238E27FC236}">
                  <a16:creationId xmlns:a16="http://schemas.microsoft.com/office/drawing/2014/main" id="{F812666D-54A3-7096-460D-C8EAFF2D3D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1526" y="2092700"/>
              <a:ext cx="0" cy="53314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39" name="Group 87">
              <a:extLst>
                <a:ext uri="{FF2B5EF4-FFF2-40B4-BE49-F238E27FC236}">
                  <a16:creationId xmlns:a16="http://schemas.microsoft.com/office/drawing/2014/main" id="{199CDA91-F8E0-4D7E-A5AE-35E9BED124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27350" y="759845"/>
              <a:ext cx="182727" cy="1243999"/>
              <a:chOff x="1872" y="1392"/>
              <a:chExt cx="288" cy="1056"/>
            </a:xfrm>
          </p:grpSpPr>
          <p:sp>
            <p:nvSpPr>
              <p:cNvPr id="51" name="Arc 88">
                <a:extLst>
                  <a:ext uri="{FF2B5EF4-FFF2-40B4-BE49-F238E27FC236}">
                    <a16:creationId xmlns:a16="http://schemas.microsoft.com/office/drawing/2014/main" id="{7DF721E4-835C-D52D-D1BA-6B3FD582FC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392"/>
                <a:ext cx="144" cy="52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Arc 89">
                <a:extLst>
                  <a:ext uri="{FF2B5EF4-FFF2-40B4-BE49-F238E27FC236}">
                    <a16:creationId xmlns:a16="http://schemas.microsoft.com/office/drawing/2014/main" id="{73E479C7-28F3-B833-E189-E363CAEE74D3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872" y="1392"/>
                <a:ext cx="144" cy="52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Arc 90">
                <a:extLst>
                  <a:ext uri="{FF2B5EF4-FFF2-40B4-BE49-F238E27FC236}">
                    <a16:creationId xmlns:a16="http://schemas.microsoft.com/office/drawing/2014/main" id="{B077F124-746A-BC61-04DC-A6A433F07B16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2016" y="1920"/>
                <a:ext cx="144" cy="52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Arc 91">
                <a:extLst>
                  <a:ext uri="{FF2B5EF4-FFF2-40B4-BE49-F238E27FC236}">
                    <a16:creationId xmlns:a16="http://schemas.microsoft.com/office/drawing/2014/main" id="{3578E57C-DB6C-A78C-2801-DF2829E48F58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1872" y="1920"/>
                <a:ext cx="144" cy="52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0" name="Group 92">
              <a:extLst>
                <a:ext uri="{FF2B5EF4-FFF2-40B4-BE49-F238E27FC236}">
                  <a16:creationId xmlns:a16="http://schemas.microsoft.com/office/drawing/2014/main" id="{0DD2ACC2-FCEA-B0BC-659A-2B15819D92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69305" y="759845"/>
              <a:ext cx="182727" cy="1243999"/>
              <a:chOff x="1872" y="1392"/>
              <a:chExt cx="288" cy="1056"/>
            </a:xfrm>
          </p:grpSpPr>
          <p:sp>
            <p:nvSpPr>
              <p:cNvPr id="47" name="Arc 93">
                <a:extLst>
                  <a:ext uri="{FF2B5EF4-FFF2-40B4-BE49-F238E27FC236}">
                    <a16:creationId xmlns:a16="http://schemas.microsoft.com/office/drawing/2014/main" id="{8C127019-0475-D979-253E-CA1FDA6A2E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392"/>
                <a:ext cx="144" cy="52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Arc 94">
                <a:extLst>
                  <a:ext uri="{FF2B5EF4-FFF2-40B4-BE49-F238E27FC236}">
                    <a16:creationId xmlns:a16="http://schemas.microsoft.com/office/drawing/2014/main" id="{A320C0DB-0DB3-50AC-F305-AC7DBD84BB10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872" y="1392"/>
                <a:ext cx="144" cy="52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Arc 95">
                <a:extLst>
                  <a:ext uri="{FF2B5EF4-FFF2-40B4-BE49-F238E27FC236}">
                    <a16:creationId xmlns:a16="http://schemas.microsoft.com/office/drawing/2014/main" id="{81574A31-35C4-FB5A-0DEE-9FEBA9641B64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2016" y="1920"/>
                <a:ext cx="144" cy="52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Arc 96">
                <a:extLst>
                  <a:ext uri="{FF2B5EF4-FFF2-40B4-BE49-F238E27FC236}">
                    <a16:creationId xmlns:a16="http://schemas.microsoft.com/office/drawing/2014/main" id="{CBCF4C2C-2C95-FF87-AF69-EE0935CA5D5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1872" y="1920"/>
                <a:ext cx="144" cy="52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3" name="Rectangle 141">
              <a:extLst>
                <a:ext uri="{FF2B5EF4-FFF2-40B4-BE49-F238E27FC236}">
                  <a16:creationId xmlns:a16="http://schemas.microsoft.com/office/drawing/2014/main" id="{D73A3C0A-E3C2-C534-9F4F-A4A01350AA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9643" y="928236"/>
              <a:ext cx="133383" cy="3921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457200" algn="ctr" defTabSz="457200">
                <a:spcBef>
                  <a:spcPct val="50000"/>
                </a:spcBef>
                <a:buFont typeface="StarSymbol" charset="0"/>
                <a:buNone/>
              </a:pPr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4" name="Rectangle 142">
              <a:extLst>
                <a:ext uri="{FF2B5EF4-FFF2-40B4-BE49-F238E27FC236}">
                  <a16:creationId xmlns:a16="http://schemas.microsoft.com/office/drawing/2014/main" id="{E0C01A98-A3C1-A7FC-6F37-91E748165C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0525" y="1408352"/>
              <a:ext cx="133383" cy="3921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457200" algn="ctr" defTabSz="457200">
                <a:spcBef>
                  <a:spcPct val="50000"/>
                </a:spcBef>
                <a:buFont typeface="StarSymbol" charset="0"/>
                <a:buNone/>
              </a:pPr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51" name="Title 1">
              <a:extLst>
                <a:ext uri="{FF2B5EF4-FFF2-40B4-BE49-F238E27FC236}">
                  <a16:creationId xmlns:a16="http://schemas.microsoft.com/office/drawing/2014/main" id="{44B94731-4250-8617-E4AA-03C794F6099B}"/>
                </a:ext>
              </a:extLst>
            </p:cNvPr>
            <p:cNvSpPr txBox="1">
              <a:spLocks/>
            </p:cNvSpPr>
            <p:nvPr/>
          </p:nvSpPr>
          <p:spPr>
            <a:xfrm>
              <a:off x="1383258" y="1"/>
              <a:ext cx="8827541" cy="516467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kern="1200">
                  <a:solidFill>
                    <a:schemeClr val="bg2">
                      <a:lumMod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defRPr>
              </a:lvl1pPr>
            </a:lstStyle>
            <a:p>
              <a:r>
                <a:rPr lang="en-US" sz="2800" dirty="0"/>
                <a:t>Generic Linear Collider</a:t>
              </a: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A9B4BCE7-54EE-5694-BD7A-7A21A9B31FE1}"/>
                </a:ext>
              </a:extLst>
            </p:cNvPr>
            <p:cNvSpPr/>
            <p:nvPr/>
          </p:nvSpPr>
          <p:spPr>
            <a:xfrm>
              <a:off x="5165646" y="975925"/>
              <a:ext cx="308443" cy="1792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D73A73B6-B17E-2E12-10D1-368E3801747B}"/>
                </a:ext>
              </a:extLst>
            </p:cNvPr>
            <p:cNvSpPr/>
            <p:nvPr/>
          </p:nvSpPr>
          <p:spPr>
            <a:xfrm>
              <a:off x="5863441" y="1569916"/>
              <a:ext cx="183822" cy="924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5" name="Oval 154">
            <a:extLst>
              <a:ext uri="{FF2B5EF4-FFF2-40B4-BE49-F238E27FC236}">
                <a16:creationId xmlns:a16="http://schemas.microsoft.com/office/drawing/2014/main" id="{71F9FE86-DCB4-4242-DB79-606CF4DB6EA5}"/>
              </a:ext>
            </a:extLst>
          </p:cNvPr>
          <p:cNvSpPr/>
          <p:nvPr/>
        </p:nvSpPr>
        <p:spPr>
          <a:xfrm rot="20860875">
            <a:off x="4038625" y="505490"/>
            <a:ext cx="3133606" cy="2333481"/>
          </a:xfrm>
          <a:prstGeom prst="ellipse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8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/>
      <p:bldP spid="29" grpId="0" animBg="1"/>
      <p:bldP spid="30" grpId="0"/>
      <p:bldP spid="31" grpId="0" animBg="1"/>
      <p:bldP spid="32" grpId="0"/>
      <p:bldP spid="33" grpId="0" animBg="1"/>
      <p:bldP spid="34" grpId="0"/>
      <p:bldP spid="35" grpId="0" animBg="1"/>
      <p:bldP spid="37" grpId="0"/>
      <p:bldP spid="38" grpId="0" animBg="1"/>
      <p:bldP spid="45" grpId="0"/>
      <p:bldP spid="46" grpId="0" animBg="1"/>
      <p:bldP spid="147" grpId="0" animBg="1"/>
      <p:bldP spid="148" grpId="0"/>
      <p:bldP spid="149" grpId="0"/>
      <p:bldP spid="15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diagram of a solar panel&#10;&#10;AI-generated content may be incorrect.">
            <a:extLst>
              <a:ext uri="{FF2B5EF4-FFF2-40B4-BE49-F238E27FC236}">
                <a16:creationId xmlns:a16="http://schemas.microsoft.com/office/drawing/2014/main" id="{0635005D-4ABB-2F53-2773-8CD6D69AF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3794" y="3013364"/>
            <a:ext cx="6161877" cy="34913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B6D04C-F25D-56C1-1FA0-07B906D8A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e- source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9D2E8-719A-5B67-7A67-9DD66FDB2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623455"/>
            <a:ext cx="11125200" cy="555350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We need large number of bunches of (</a:t>
            </a:r>
            <a:r>
              <a:rPr lang="en-US" dirty="0">
                <a:solidFill>
                  <a:srgbClr val="4270C1"/>
                </a:solidFill>
              </a:rPr>
              <a:t>polarized</a:t>
            </a:r>
            <a:r>
              <a:rPr lang="en-US" dirty="0"/>
              <a:t>) </a:t>
            </a:r>
            <a:r>
              <a:rPr lang="en-US" dirty="0">
                <a:solidFill>
                  <a:srgbClr val="4270C1"/>
                </a:solidFill>
              </a:rPr>
              <a:t>electrons</a:t>
            </a:r>
            <a:r>
              <a:rPr lang="en-US" dirty="0"/>
              <a:t> – “standard” solution:</a:t>
            </a:r>
          </a:p>
          <a:p>
            <a:pPr lvl="1">
              <a:lnSpc>
                <a:spcPct val="100000"/>
              </a:lnSpc>
            </a:pPr>
            <a:endParaRPr lang="en-US" dirty="0"/>
          </a:p>
          <a:p>
            <a:pPr lvl="1">
              <a:lnSpc>
                <a:spcPct val="100000"/>
              </a:lnSpc>
            </a:pPr>
            <a:r>
              <a:rPr lang="en-US" sz="2000" dirty="0"/>
              <a:t>laser-driven </a:t>
            </a:r>
            <a:r>
              <a:rPr lang="en-US" sz="2000" dirty="0">
                <a:solidFill>
                  <a:srgbClr val="4270C1"/>
                </a:solidFill>
              </a:rPr>
              <a:t>DC photo injector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circularly polarized photons</a:t>
            </a:r>
            <a:br>
              <a:rPr lang="en-US" dirty="0"/>
            </a:br>
            <a:r>
              <a:rPr lang="en-US" dirty="0"/>
              <a:t>on </a:t>
            </a:r>
            <a:r>
              <a:rPr lang="en-US" dirty="0">
                <a:solidFill>
                  <a:srgbClr val="4270C1"/>
                </a:solidFill>
              </a:rPr>
              <a:t>GaAs cathode </a:t>
            </a:r>
            <a:r>
              <a:rPr lang="en-US" dirty="0"/>
              <a:t>(incompatible with RF gun)</a:t>
            </a:r>
          </a:p>
          <a:p>
            <a:pPr lvl="2">
              <a:lnSpc>
                <a:spcPct val="100000"/>
              </a:lnSpc>
            </a:pPr>
            <a:r>
              <a:rPr lang="el-GR" dirty="0"/>
              <a:t>ε</a:t>
            </a:r>
            <a:r>
              <a:rPr lang="en-US" baseline="-25000" dirty="0"/>
              <a:t>n</a:t>
            </a:r>
            <a:r>
              <a:rPr lang="en-US" dirty="0"/>
              <a:t> ~ 50 </a:t>
            </a:r>
            <a:r>
              <a:rPr lang="el-GR" dirty="0"/>
              <a:t>μ</a:t>
            </a:r>
            <a:r>
              <a:rPr lang="en-US" dirty="0"/>
              <a:t>m rad   too large by: </a:t>
            </a:r>
            <a:br>
              <a:rPr lang="en-US" dirty="0"/>
            </a:br>
            <a:r>
              <a:rPr lang="en-US" dirty="0"/>
              <a:t>factor ~10   in x plane</a:t>
            </a:r>
            <a:br>
              <a:rPr lang="en-US" dirty="0"/>
            </a:br>
            <a:r>
              <a:rPr lang="en-US" dirty="0"/>
              <a:t>factor ~500 in y plane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dominated by space charge</a:t>
            </a:r>
            <a:br>
              <a:rPr lang="en-US" dirty="0"/>
            </a:br>
            <a:endParaRPr lang="en-US" dirty="0"/>
          </a:p>
          <a:p>
            <a:pPr marL="457200" lvl="1" indent="0">
              <a:lnSpc>
                <a:spcPct val="100000"/>
              </a:lnSpc>
              <a:buNone/>
            </a:pPr>
            <a:r>
              <a:rPr lang="en-US" dirty="0"/>
              <a:t>	⇒ need a </a:t>
            </a:r>
            <a:r>
              <a:rPr lang="en-US" dirty="0">
                <a:solidFill>
                  <a:srgbClr val="4270C1"/>
                </a:solidFill>
              </a:rPr>
              <a:t>damping ring</a:t>
            </a:r>
          </a:p>
          <a:p>
            <a:pPr lvl="1">
              <a:lnSpc>
                <a:spcPct val="100000"/>
              </a:lnSpc>
            </a:pPr>
            <a:endParaRPr lang="en-US" dirty="0"/>
          </a:p>
          <a:p>
            <a:pPr lvl="1">
              <a:lnSpc>
                <a:spcPct val="100000"/>
              </a:lnSpc>
            </a:pPr>
            <a:r>
              <a:rPr lang="en-US" sz="2000" dirty="0"/>
              <a:t>Laser + </a:t>
            </a:r>
            <a:r>
              <a:rPr lang="en-US" sz="2000" dirty="0">
                <a:solidFill>
                  <a:srgbClr val="4270C1"/>
                </a:solidFill>
              </a:rPr>
              <a:t>RF bunching system </a:t>
            </a:r>
            <a:r>
              <a:rPr lang="en-US" sz="2000" dirty="0"/>
              <a:t>generate </a:t>
            </a:r>
            <a:br>
              <a:rPr lang="en-US" sz="2000" dirty="0"/>
            </a:br>
            <a:r>
              <a:rPr lang="en-US" sz="2000" dirty="0"/>
              <a:t>and capture the </a:t>
            </a:r>
            <a:r>
              <a:rPr lang="en-US" sz="2000" dirty="0">
                <a:solidFill>
                  <a:srgbClr val="4270C1"/>
                </a:solidFill>
              </a:rPr>
              <a:t>bunch structure </a:t>
            </a:r>
            <a:br>
              <a:rPr lang="en-US" sz="2000" dirty="0">
                <a:solidFill>
                  <a:srgbClr val="4270C1"/>
                </a:solidFill>
              </a:rPr>
            </a:br>
            <a:r>
              <a:rPr lang="en-US" sz="2000" dirty="0"/>
              <a:t>adapted to the linac for further </a:t>
            </a:r>
            <a:br>
              <a:rPr lang="en-US" sz="2000" dirty="0"/>
            </a:br>
            <a:r>
              <a:rPr lang="en-US" sz="2000" dirty="0"/>
              <a:t>acceleration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dirty="0"/>
              <a:t>   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CF4BF1-071E-182F-9765-FB42A82244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221694-9A37-5746-8CB4-48D985807C45}" type="slidenum">
              <a:rPr lang="en-US" smtClean="0"/>
              <a:pPr/>
              <a:t>34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B396A87-A383-A794-3819-9DA0DF4ED976}"/>
              </a:ext>
            </a:extLst>
          </p:cNvPr>
          <p:cNvGrpSpPr/>
          <p:nvPr/>
        </p:nvGrpSpPr>
        <p:grpSpPr>
          <a:xfrm>
            <a:off x="6806441" y="1049552"/>
            <a:ext cx="3944089" cy="2858244"/>
            <a:chOff x="6806441" y="1049552"/>
            <a:chExt cx="3944089" cy="285824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7B19B2B-45B4-B952-236D-119F068477DE}"/>
                </a:ext>
              </a:extLst>
            </p:cNvPr>
            <p:cNvGrpSpPr/>
            <p:nvPr/>
          </p:nvGrpSpPr>
          <p:grpSpPr>
            <a:xfrm>
              <a:off x="6806441" y="1049552"/>
              <a:ext cx="3944089" cy="2858244"/>
              <a:chOff x="6806038" y="1046134"/>
              <a:chExt cx="4000225" cy="2898924"/>
            </a:xfrm>
          </p:grpSpPr>
          <p:graphicFrame>
            <p:nvGraphicFramePr>
              <p:cNvPr id="5" name="Object 4">
                <a:extLst>
                  <a:ext uri="{FF2B5EF4-FFF2-40B4-BE49-F238E27FC236}">
                    <a16:creationId xmlns:a16="http://schemas.microsoft.com/office/drawing/2014/main" id="{99D977B9-82D8-5917-404C-A5F74DEB2A9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03715663"/>
                  </p:ext>
                </p:extLst>
              </p:nvPr>
            </p:nvGraphicFramePr>
            <p:xfrm>
              <a:off x="6871586" y="1146885"/>
              <a:ext cx="3887544" cy="262123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orelDRAW" r:id="rId3" imgW="4421880" imgH="2981880" progId="CorelDRAW.Graphic.10">
                      <p:embed/>
                    </p:oleObj>
                  </mc:Choice>
                  <mc:Fallback>
                    <p:oleObj name="CorelDRAW" r:id="rId3" imgW="4421880" imgH="2981880" progId="CorelDRAW.Graphic.10">
                      <p:embed/>
                      <p:pic>
                        <p:nvPicPr>
                          <p:cNvPr id="33794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871586" y="1146885"/>
                            <a:ext cx="3887544" cy="262123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52C442D-14B3-6AB0-571B-5623F42C9A49}"/>
                  </a:ext>
                </a:extLst>
              </p:cNvPr>
              <p:cNvSpPr/>
              <p:nvPr/>
            </p:nvSpPr>
            <p:spPr>
              <a:xfrm>
                <a:off x="6918718" y="1046134"/>
                <a:ext cx="3887544" cy="2212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B212460-A457-5EFF-DD6A-157170F3603A}"/>
                  </a:ext>
                </a:extLst>
              </p:cNvPr>
              <p:cNvSpPr/>
              <p:nvPr/>
            </p:nvSpPr>
            <p:spPr>
              <a:xfrm flipV="1">
                <a:off x="6806038" y="1157545"/>
                <a:ext cx="178229" cy="26212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4B1731A-2376-C698-A328-B854C72ED042}"/>
                  </a:ext>
                </a:extLst>
              </p:cNvPr>
              <p:cNvSpPr/>
              <p:nvPr/>
            </p:nvSpPr>
            <p:spPr>
              <a:xfrm flipV="1">
                <a:off x="10675167" y="1168207"/>
                <a:ext cx="131096" cy="27768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0B6C511-95F6-AD7B-633F-6EF127753F7B}"/>
                </a:ext>
              </a:extLst>
            </p:cNvPr>
            <p:cNvSpPr/>
            <p:nvPr/>
          </p:nvSpPr>
          <p:spPr>
            <a:xfrm>
              <a:off x="6824597" y="3536220"/>
              <a:ext cx="3832989" cy="2181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377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F708A-7ED4-3E0E-19A8-BA9B7A45C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8C3C2-6124-9969-D674-1AFB85609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e+ source - conventional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7EEBC-114D-D98E-43EC-9268C761F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631371"/>
            <a:ext cx="10820400" cy="5831774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600" dirty="0"/>
              <a:t>Basic mechanism: </a:t>
            </a:r>
            <a:r>
              <a:rPr lang="en-US" sz="2600" dirty="0">
                <a:solidFill>
                  <a:srgbClr val="4270C1"/>
                </a:solidFill>
              </a:rPr>
              <a:t>pair production </a:t>
            </a:r>
            <a:r>
              <a:rPr lang="en-US" sz="2600" dirty="0"/>
              <a:t>in target material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sz="2200" dirty="0"/>
              <a:t>Standard method: ‘thick’ target</a:t>
            </a:r>
            <a:br>
              <a:rPr lang="en-US" dirty="0"/>
            </a:br>
            <a:r>
              <a:rPr lang="en-US" dirty="0">
                <a:solidFill>
                  <a:srgbClr val="4270C1"/>
                </a:solidFill>
              </a:rPr>
              <a:t>primary e- </a:t>
            </a:r>
            <a:r>
              <a:rPr lang="en-US" dirty="0"/>
              <a:t>generate </a:t>
            </a:r>
            <a:r>
              <a:rPr lang="en-US" dirty="0">
                <a:solidFill>
                  <a:srgbClr val="4270C1"/>
                </a:solidFill>
              </a:rPr>
              <a:t>photons</a:t>
            </a:r>
            <a:br>
              <a:rPr lang="en-US" dirty="0"/>
            </a:br>
            <a:r>
              <a:rPr lang="en-US" dirty="0"/>
              <a:t>these convert into </a:t>
            </a:r>
            <a:r>
              <a:rPr lang="en-US" dirty="0">
                <a:solidFill>
                  <a:srgbClr val="4270C1"/>
                </a:solidFill>
              </a:rPr>
              <a:t>pairs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sz="2200" dirty="0"/>
              <a:t>Hybrid source: </a:t>
            </a:r>
            <a:br>
              <a:rPr lang="en-US" dirty="0"/>
            </a:br>
            <a:endParaRPr lang="en-US" dirty="0"/>
          </a:p>
          <a:p>
            <a:pPr lvl="1">
              <a:lnSpc>
                <a:spcPct val="120000"/>
              </a:lnSpc>
            </a:pPr>
            <a:r>
              <a:rPr lang="en-US" dirty="0"/>
              <a:t> </a:t>
            </a:r>
            <a:r>
              <a:rPr lang="en-US" sz="1900" dirty="0">
                <a:solidFill>
                  <a:srgbClr val="4270C1"/>
                </a:solidFill>
              </a:rPr>
              <a:t>Crystal</a:t>
            </a:r>
            <a:r>
              <a:rPr lang="en-US" sz="1900" dirty="0"/>
              <a:t> + </a:t>
            </a:r>
            <a:br>
              <a:rPr lang="en-US" sz="1900" dirty="0"/>
            </a:br>
            <a:r>
              <a:rPr lang="en-US" sz="1900" dirty="0"/>
              <a:t> Amorphous target</a:t>
            </a:r>
          </a:p>
          <a:p>
            <a:pPr lvl="1">
              <a:lnSpc>
                <a:spcPct val="120000"/>
              </a:lnSpc>
            </a:pPr>
            <a:endParaRPr lang="en-US" sz="1900" dirty="0"/>
          </a:p>
          <a:p>
            <a:pPr lvl="1">
              <a:lnSpc>
                <a:spcPct val="120000"/>
              </a:lnSpc>
            </a:pPr>
            <a:r>
              <a:rPr lang="en-US" sz="1900" dirty="0"/>
              <a:t> Enhanced photon flux</a:t>
            </a:r>
            <a:br>
              <a:rPr lang="en-US" sz="1900" dirty="0"/>
            </a:br>
            <a:r>
              <a:rPr lang="en-US" sz="1900" dirty="0"/>
              <a:t> by </a:t>
            </a:r>
            <a:r>
              <a:rPr lang="en-US" sz="1900" dirty="0">
                <a:solidFill>
                  <a:srgbClr val="4270C1"/>
                </a:solidFill>
              </a:rPr>
              <a:t>channeling</a:t>
            </a:r>
            <a:r>
              <a:rPr lang="en-US" sz="1900" dirty="0"/>
              <a:t> effect</a:t>
            </a:r>
            <a:br>
              <a:rPr lang="en-US" sz="1900" dirty="0"/>
            </a:br>
            <a:endParaRPr lang="en-US" dirty="0"/>
          </a:p>
          <a:p>
            <a:pPr>
              <a:lnSpc>
                <a:spcPct val="120000"/>
              </a:lnSpc>
            </a:pPr>
            <a:r>
              <a:rPr lang="en-US" sz="2200" dirty="0"/>
              <a:t>Positrons are </a:t>
            </a:r>
            <a:r>
              <a:rPr lang="en-US" sz="2200" dirty="0">
                <a:solidFill>
                  <a:srgbClr val="4270C1"/>
                </a:solidFill>
              </a:rPr>
              <a:t>captured</a:t>
            </a:r>
            <a:r>
              <a:rPr lang="en-US" sz="2200" dirty="0"/>
              <a:t> in accelerating structure inside solenoids and accelerated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FEB5AA-51E5-B69A-741B-F5459524B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221694-9A37-5746-8CB4-48D985807C45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0F418F-8016-F0C4-C413-DF40D28F5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756" y="3429000"/>
            <a:ext cx="6106044" cy="23534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E6C244-804C-057A-BA24-23F7EE0F9B7D}"/>
              </a:ext>
            </a:extLst>
          </p:cNvPr>
          <p:cNvSpPr txBox="1"/>
          <p:nvPr/>
        </p:nvSpPr>
        <p:spPr>
          <a:xfrm>
            <a:off x="5411393" y="3631833"/>
            <a:ext cx="11605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Crystal thickness </a:t>
            </a:r>
          </a:p>
          <a:p>
            <a:r>
              <a:rPr lang="en-US" sz="900" dirty="0"/>
              <a:t>1.4 mm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6DB51B7-8116-2A31-D932-77D7F658AF6E}"/>
              </a:ext>
            </a:extLst>
          </p:cNvPr>
          <p:cNvGrpSpPr/>
          <p:nvPr/>
        </p:nvGrpSpPr>
        <p:grpSpPr>
          <a:xfrm>
            <a:off x="6702310" y="1410702"/>
            <a:ext cx="2686336" cy="1346193"/>
            <a:chOff x="1465383" y="1606710"/>
            <a:chExt cx="4630617" cy="2320522"/>
          </a:xfrm>
        </p:grpSpPr>
        <p:pic>
          <p:nvPicPr>
            <p:cNvPr id="12" name="Picture 11" descr="A diagram of a line and a red line&#10;&#10;AI-generated content may be incorrect.">
              <a:extLst>
                <a:ext uri="{FF2B5EF4-FFF2-40B4-BE49-F238E27FC236}">
                  <a16:creationId xmlns:a16="http://schemas.microsoft.com/office/drawing/2014/main" id="{89E8215A-B029-ED19-303F-9B7B5FC66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9803" y="1606710"/>
              <a:ext cx="3866197" cy="214060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C1C24FE-43EE-B6F9-FDE8-2A4CD153F771}"/>
                </a:ext>
              </a:extLst>
            </p:cNvPr>
            <p:cNvSpPr/>
            <p:nvPr/>
          </p:nvSpPr>
          <p:spPr>
            <a:xfrm>
              <a:off x="2579077" y="1699846"/>
              <a:ext cx="2239108" cy="2227386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17985"/>
              </a:schemeClr>
            </a:solidFill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24441BE-31CD-8FFF-0C90-4970B706BFDB}"/>
                </a:ext>
              </a:extLst>
            </p:cNvPr>
            <p:cNvCxnSpPr/>
            <p:nvPr/>
          </p:nvCxnSpPr>
          <p:spPr>
            <a:xfrm>
              <a:off x="1693983" y="2846103"/>
              <a:ext cx="844062" cy="0"/>
            </a:xfrm>
            <a:prstGeom prst="straightConnector1">
              <a:avLst/>
            </a:prstGeom>
            <a:ln w="381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 descr="A black letter with a white background&#10;&#10;AI-generated content may be incorrect.">
              <a:extLst>
                <a:ext uri="{FF2B5EF4-FFF2-40B4-BE49-F238E27FC236}">
                  <a16:creationId xmlns:a16="http://schemas.microsoft.com/office/drawing/2014/main" id="{57E35E3B-E56B-806F-D248-95CA501F2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5383" y="2915428"/>
              <a:ext cx="525658" cy="452310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5E2D061-FF3F-3E45-88AD-2833B7D4EFBF}"/>
              </a:ext>
            </a:extLst>
          </p:cNvPr>
          <p:cNvSpPr txBox="1"/>
          <p:nvPr/>
        </p:nvSpPr>
        <p:spPr>
          <a:xfrm>
            <a:off x="9699489" y="2607494"/>
            <a:ext cx="23996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entury Gothic" panose="020B0502020202020204" pitchFamily="34" charset="0"/>
              </a:rPr>
              <a:t>Limitation: </a:t>
            </a:r>
            <a:r>
              <a:rPr lang="en-US" sz="1800" dirty="0">
                <a:solidFill>
                  <a:srgbClr val="4270C1"/>
                </a:solidFill>
                <a:latin typeface="Century Gothic" panose="020B0502020202020204" pitchFamily="34" charset="0"/>
              </a:rPr>
              <a:t>energy deposition </a:t>
            </a:r>
            <a:r>
              <a:rPr lang="en-US" sz="1800" dirty="0">
                <a:latin typeface="Century Gothic" panose="020B0502020202020204" pitchFamily="34" charset="0"/>
              </a:rPr>
              <a:t>in target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0455415-6EDB-8F2D-98F5-A50FFB621A02}"/>
              </a:ext>
            </a:extLst>
          </p:cNvPr>
          <p:cNvCxnSpPr>
            <a:cxnSpLocks/>
          </p:cNvCxnSpPr>
          <p:nvPr/>
        </p:nvCxnSpPr>
        <p:spPr>
          <a:xfrm flipH="1">
            <a:off x="10389704" y="3297953"/>
            <a:ext cx="384314" cy="51854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777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9228F-BB7B-3800-E083-3016B9AC3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e+ source – undulator (ILC, alternative)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E0FBE-16D0-2EF3-2F75-730823164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296" y="664028"/>
            <a:ext cx="10890504" cy="5747657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200" dirty="0"/>
              <a:t>Undulator source:</a:t>
            </a:r>
            <a:br>
              <a:rPr lang="en-US" sz="2200" dirty="0"/>
            </a:br>
            <a:r>
              <a:rPr lang="en-US" sz="2200" dirty="0">
                <a:solidFill>
                  <a:srgbClr val="4270C1"/>
                </a:solidFill>
              </a:rPr>
              <a:t>high energy e</a:t>
            </a:r>
            <a:r>
              <a:rPr lang="en-US" sz="2200" baseline="30000" dirty="0">
                <a:solidFill>
                  <a:srgbClr val="4270C1"/>
                </a:solidFill>
              </a:rPr>
              <a:t>-</a:t>
            </a:r>
            <a:r>
              <a:rPr lang="en-US" sz="2200" dirty="0">
                <a:solidFill>
                  <a:srgbClr val="4270C1"/>
                </a:solidFill>
              </a:rPr>
              <a:t> </a:t>
            </a:r>
            <a:r>
              <a:rPr lang="en-US" sz="2200" dirty="0"/>
              <a:t>produce </a:t>
            </a:r>
            <a:r>
              <a:rPr lang="en-US" sz="2200" dirty="0">
                <a:solidFill>
                  <a:srgbClr val="4270C1"/>
                </a:solidFill>
              </a:rPr>
              <a:t>photons</a:t>
            </a:r>
            <a:r>
              <a:rPr lang="en-US" sz="2200" dirty="0"/>
              <a:t> in </a:t>
            </a:r>
            <a:r>
              <a:rPr lang="en-US" sz="2200" dirty="0">
                <a:solidFill>
                  <a:srgbClr val="4270C1"/>
                </a:solidFill>
              </a:rPr>
              <a:t>undulator</a:t>
            </a:r>
            <a:r>
              <a:rPr lang="en-US" sz="2200" dirty="0"/>
              <a:t> magnet</a:t>
            </a:r>
            <a:br>
              <a:rPr lang="en-US" sz="2200" dirty="0"/>
            </a:br>
            <a:r>
              <a:rPr lang="en-US" sz="2200" dirty="0"/>
              <a:t>+ thin conversion target</a:t>
            </a:r>
            <a:br>
              <a:rPr lang="en-US" dirty="0"/>
            </a:b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~0.4 rad. length  ⇒ much </a:t>
            </a:r>
            <a:r>
              <a:rPr lang="en-US" dirty="0">
                <a:solidFill>
                  <a:srgbClr val="4270C1"/>
                </a:solidFill>
              </a:rPr>
              <a:t>less energy deposition </a:t>
            </a:r>
            <a:br>
              <a:rPr lang="en-US" dirty="0"/>
            </a:br>
            <a:r>
              <a:rPr lang="en-US" dirty="0"/>
              <a:t>in the target (5 kW compared to 20 kW) </a:t>
            </a:r>
            <a:br>
              <a:rPr lang="en-US" dirty="0"/>
            </a:br>
            <a:r>
              <a:rPr lang="en-US" dirty="0"/>
              <a:t>⇒ no parallel targets needed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Smaller emittance due to less coulomb scattering (factor ~2)</a:t>
            </a:r>
            <a:br>
              <a:rPr lang="en-US" dirty="0"/>
            </a:br>
            <a:r>
              <a:rPr lang="en-US" dirty="0"/>
              <a:t>but still much bigger than needed </a:t>
            </a:r>
            <a:r>
              <a:rPr lang="el-GR" dirty="0"/>
              <a:t>ε</a:t>
            </a:r>
            <a:r>
              <a:rPr lang="en-US" baseline="-25000" dirty="0"/>
              <a:t>n</a:t>
            </a:r>
            <a:r>
              <a:rPr lang="en-US" dirty="0"/>
              <a:t> ~ 10.000 </a:t>
            </a:r>
            <a:r>
              <a:rPr lang="el-GR" dirty="0"/>
              <a:t>μ</a:t>
            </a:r>
            <a:r>
              <a:rPr lang="en-US" dirty="0"/>
              <a:t>m rad</a:t>
            </a:r>
          </a:p>
          <a:p>
            <a:pPr>
              <a:lnSpc>
                <a:spcPct val="120000"/>
              </a:lnSpc>
            </a:pPr>
            <a:r>
              <a:rPr lang="en-US" dirty="0"/>
              <a:t>Could produce </a:t>
            </a:r>
            <a:r>
              <a:rPr lang="en-US" dirty="0" err="1">
                <a:solidFill>
                  <a:srgbClr val="4270C1"/>
                </a:solidFill>
              </a:rPr>
              <a:t>polarised</a:t>
            </a:r>
            <a:r>
              <a:rPr lang="en-US" dirty="0">
                <a:solidFill>
                  <a:srgbClr val="4270C1"/>
                </a:solidFill>
              </a:rPr>
              <a:t> e</a:t>
            </a:r>
            <a:r>
              <a:rPr lang="en-US" baseline="30000" dirty="0">
                <a:solidFill>
                  <a:srgbClr val="4270C1"/>
                </a:solidFill>
              </a:rPr>
              <a:t>+</a:t>
            </a:r>
            <a:r>
              <a:rPr lang="en-US" dirty="0"/>
              <a:t> by </a:t>
            </a:r>
            <a:r>
              <a:rPr lang="en-US" dirty="0">
                <a:solidFill>
                  <a:srgbClr val="4270C1"/>
                </a:solidFill>
              </a:rPr>
              <a:t>helical</a:t>
            </a:r>
            <a:r>
              <a:rPr lang="en-US" dirty="0"/>
              <a:t> </a:t>
            </a:r>
            <a:r>
              <a:rPr lang="en-US" dirty="0">
                <a:solidFill>
                  <a:srgbClr val="4270C1"/>
                </a:solidFill>
              </a:rPr>
              <a:t>undulator</a:t>
            </a:r>
          </a:p>
          <a:p>
            <a:pPr>
              <a:lnSpc>
                <a:spcPct val="120000"/>
              </a:lnSpc>
            </a:pPr>
            <a:r>
              <a:rPr lang="en-US" dirty="0"/>
              <a:t>But: need very high initial electron energy &gt; </a:t>
            </a:r>
            <a:r>
              <a:rPr lang="en-US" dirty="0">
                <a:solidFill>
                  <a:srgbClr val="4270C1"/>
                </a:solidFill>
              </a:rPr>
              <a:t>150 GeV </a:t>
            </a:r>
            <a:r>
              <a:rPr lang="en-US" dirty="0"/>
              <a:t>!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Use </a:t>
            </a:r>
            <a:r>
              <a:rPr lang="en-US" dirty="0">
                <a:solidFill>
                  <a:srgbClr val="4270C1"/>
                </a:solidFill>
              </a:rPr>
              <a:t>primary e</a:t>
            </a:r>
            <a:r>
              <a:rPr lang="en-US" baseline="30000" dirty="0">
                <a:solidFill>
                  <a:srgbClr val="4270C1"/>
                </a:solidFill>
              </a:rPr>
              <a:t>-</a:t>
            </a:r>
            <a:r>
              <a:rPr lang="en-US" dirty="0">
                <a:solidFill>
                  <a:srgbClr val="4270C1"/>
                </a:solidFill>
              </a:rPr>
              <a:t> beam</a:t>
            </a:r>
          </a:p>
          <a:p>
            <a:pPr>
              <a:lnSpc>
                <a:spcPct val="120000"/>
              </a:lnSpc>
            </a:pPr>
            <a:r>
              <a:rPr lang="en-US" dirty="0"/>
              <a:t>Consequences for the commissioning and operation!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5E801-E933-F6EF-D336-9DD96EB11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221694-9A37-5746-8CB4-48D985807C45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5" name="Picture 22">
            <a:extLst>
              <a:ext uri="{FF2B5EF4-FFF2-40B4-BE49-F238E27FC236}">
                <a16:creationId xmlns:a16="http://schemas.microsoft.com/office/drawing/2014/main" id="{1610B742-1C1A-D881-1CE5-94778617D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565" y="945119"/>
            <a:ext cx="4924106" cy="2483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076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B1928-41A0-1C9D-BE0A-DB00E18E7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Damping rings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322592-B2B6-413D-549A-8A2448735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31520"/>
            <a:ext cx="10515600" cy="586324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 </a:t>
            </a:r>
            <a:r>
              <a:rPr lang="en-US" dirty="0">
                <a:solidFill>
                  <a:srgbClr val="4270C1"/>
                </a:solidFill>
              </a:rPr>
              <a:t>e</a:t>
            </a:r>
            <a:r>
              <a:rPr lang="en-US" baseline="30000" dirty="0">
                <a:solidFill>
                  <a:srgbClr val="4270C1"/>
                </a:solidFill>
              </a:rPr>
              <a:t>-</a:t>
            </a:r>
            <a:r>
              <a:rPr lang="en-US" dirty="0"/>
              <a:t> and particularly </a:t>
            </a:r>
            <a:r>
              <a:rPr lang="en-US" dirty="0">
                <a:solidFill>
                  <a:srgbClr val="4270C1"/>
                </a:solidFill>
              </a:rPr>
              <a:t>e</a:t>
            </a:r>
            <a:r>
              <a:rPr lang="en-US" baseline="30000" dirty="0">
                <a:solidFill>
                  <a:srgbClr val="4270C1"/>
                </a:solidFill>
              </a:rPr>
              <a:t>+</a:t>
            </a:r>
            <a:r>
              <a:rPr lang="en-US" dirty="0"/>
              <a:t> from the source have a </a:t>
            </a:r>
            <a:r>
              <a:rPr lang="en-US" dirty="0">
                <a:solidFill>
                  <a:srgbClr val="4270C1"/>
                </a:solidFill>
              </a:rPr>
              <a:t>much too high </a:t>
            </a:r>
            <a:r>
              <a:rPr lang="en-US" dirty="0"/>
              <a:t>transverse </a:t>
            </a:r>
            <a:r>
              <a:rPr lang="el-GR" dirty="0"/>
              <a:t>ε</a:t>
            </a:r>
            <a:r>
              <a:rPr lang="en-US" baseline="-25000" dirty="0"/>
              <a:t>n</a:t>
            </a:r>
            <a:r>
              <a:rPr lang="en-US" dirty="0"/>
              <a:t> </a:t>
            </a:r>
            <a:br>
              <a:rPr lang="el-GR" dirty="0"/>
            </a:br>
            <a:r>
              <a:rPr lang="en-US" dirty="0"/>
              <a:t> </a:t>
            </a:r>
            <a:r>
              <a:rPr lang="el-GR" dirty="0"/>
              <a:t>⇒ </a:t>
            </a:r>
            <a:r>
              <a:rPr lang="en-US" dirty="0"/>
              <a:t>we have to reduce it (</a:t>
            </a:r>
            <a:r>
              <a:rPr lang="en-US" dirty="0">
                <a:solidFill>
                  <a:srgbClr val="4270C1"/>
                </a:solidFill>
              </a:rPr>
              <a:t>cooling</a:t>
            </a:r>
            <a:r>
              <a:rPr lang="en-US" dirty="0"/>
              <a:t>)</a:t>
            </a:r>
          </a:p>
          <a:p>
            <a:pPr>
              <a:lnSpc>
                <a:spcPct val="100000"/>
              </a:lnSpc>
            </a:pPr>
            <a:r>
              <a:rPr lang="en-US" dirty="0"/>
              <a:t> Solution: use synchrotron radiation in a damping ring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sz="2400" dirty="0">
              <a:latin typeface="Symbol" pitchFamily="2" charset="2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400" dirty="0">
              <a:latin typeface="Symbol" pitchFamily="2" charset="2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Symbol" pitchFamily="2" charset="2"/>
              </a:rPr>
              <a:t> </a:t>
            </a:r>
            <a:r>
              <a:rPr lang="en-US" sz="2400" dirty="0">
                <a:solidFill>
                  <a:srgbClr val="4270C1"/>
                </a:solidFill>
                <a:latin typeface="Symbol" pitchFamily="2" charset="2"/>
              </a:rPr>
              <a:t>g</a:t>
            </a:r>
            <a:r>
              <a:rPr lang="en-US" dirty="0">
                <a:solidFill>
                  <a:srgbClr val="4270C1"/>
                </a:solidFill>
              </a:rPr>
              <a:t> emission </a:t>
            </a:r>
            <a:r>
              <a:rPr lang="en-US" dirty="0"/>
              <a:t>with </a:t>
            </a:r>
            <a:r>
              <a:rPr lang="en-US" dirty="0">
                <a:solidFill>
                  <a:srgbClr val="4270C1"/>
                </a:solidFill>
              </a:rPr>
              <a:t>transverse</a:t>
            </a:r>
            <a:r>
              <a:rPr lang="en-US" dirty="0"/>
              <a:t> component</a:t>
            </a:r>
          </a:p>
          <a:p>
            <a:pPr>
              <a:lnSpc>
                <a:spcPct val="100000"/>
              </a:lnSpc>
            </a:pPr>
            <a:r>
              <a:rPr lang="en-US" dirty="0"/>
              <a:t> </a:t>
            </a:r>
            <a:r>
              <a:rPr lang="en-US" dirty="0">
                <a:solidFill>
                  <a:srgbClr val="4270C1"/>
                </a:solidFill>
              </a:rPr>
              <a:t>Acceleration</a:t>
            </a:r>
            <a:r>
              <a:rPr lang="en-US" dirty="0"/>
              <a:t> only in </a:t>
            </a:r>
            <a:r>
              <a:rPr lang="en-US" dirty="0">
                <a:solidFill>
                  <a:srgbClr val="4270C1"/>
                </a:solidFill>
              </a:rPr>
              <a:t>longitudinal</a:t>
            </a:r>
            <a:r>
              <a:rPr lang="en-US" dirty="0"/>
              <a:t> direction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1E66AC-13C4-F62D-6772-8A857E20E9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221694-9A37-5746-8CB4-48D985807C45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B4C0223A-CD20-E29B-C080-A28B0237B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114" y="2359507"/>
            <a:ext cx="5822950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5">
            <a:extLst>
              <a:ext uri="{FF2B5EF4-FFF2-40B4-BE49-F238E27FC236}">
                <a16:creationId xmlns:a16="http://schemas.microsoft.com/office/drawing/2014/main" id="{1EB1ACF6-4235-C0CD-648C-0C65AFDEDC0A}"/>
              </a:ext>
            </a:extLst>
          </p:cNvPr>
          <p:cNvSpPr>
            <a:spLocks/>
          </p:cNvSpPr>
          <p:nvPr/>
        </p:nvSpPr>
        <p:spPr bwMode="auto">
          <a:xfrm>
            <a:off x="6839395" y="5504688"/>
            <a:ext cx="88900" cy="914400"/>
          </a:xfrm>
          <a:prstGeom prst="rightBrace">
            <a:avLst>
              <a:gd name="adj1" fmla="val 857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E451BACB-2859-A1D8-7090-896E72DF2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2575" y="5504688"/>
            <a:ext cx="18341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4270C1"/>
                </a:solidFill>
                <a:latin typeface="Century Gothic" panose="020B0502020202020204" pitchFamily="34" charset="0"/>
              </a:rPr>
              <a:t>radiation </a:t>
            </a:r>
            <a:br>
              <a:rPr lang="en-US" dirty="0">
                <a:solidFill>
                  <a:srgbClr val="4270C1"/>
                </a:solidFill>
                <a:latin typeface="Century Gothic" panose="020B0502020202020204" pitchFamily="34" charset="0"/>
              </a:rPr>
            </a:br>
            <a:r>
              <a:rPr lang="en-US" dirty="0">
                <a:solidFill>
                  <a:srgbClr val="4270C1"/>
                </a:solidFill>
                <a:latin typeface="Century Gothic" panose="020B0502020202020204" pitchFamily="34" charset="0"/>
              </a:rPr>
              <a:t>damping!!!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A9A72C1-719C-FC0D-C75F-A462E7057A64}"/>
              </a:ext>
            </a:extLst>
          </p:cNvPr>
          <p:cNvGrpSpPr/>
          <p:nvPr/>
        </p:nvGrpSpPr>
        <p:grpSpPr>
          <a:xfrm>
            <a:off x="559139" y="2125231"/>
            <a:ext cx="3882564" cy="2911316"/>
            <a:chOff x="5524604" y="2218568"/>
            <a:chExt cx="3882564" cy="291131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921C19C-6201-C329-AB06-F749333DEC39}"/>
                </a:ext>
              </a:extLst>
            </p:cNvPr>
            <p:cNvGrpSpPr/>
            <p:nvPr/>
          </p:nvGrpSpPr>
          <p:grpSpPr>
            <a:xfrm>
              <a:off x="5524604" y="2416566"/>
              <a:ext cx="3882564" cy="2713318"/>
              <a:chOff x="5524604" y="2416566"/>
              <a:chExt cx="3882564" cy="2713318"/>
            </a:xfrm>
          </p:grpSpPr>
          <p:sp>
            <p:nvSpPr>
              <p:cNvPr id="21" name="Arc 20">
                <a:extLst>
                  <a:ext uri="{FF2B5EF4-FFF2-40B4-BE49-F238E27FC236}">
                    <a16:creationId xmlns:a16="http://schemas.microsoft.com/office/drawing/2014/main" id="{4A1AF126-319D-98BF-7BAA-34D64A1FBED3}"/>
                  </a:ext>
                </a:extLst>
              </p:cNvPr>
              <p:cNvSpPr/>
              <p:nvPr/>
            </p:nvSpPr>
            <p:spPr>
              <a:xfrm>
                <a:off x="7464173" y="2895598"/>
                <a:ext cx="1892595" cy="1892595"/>
              </a:xfrm>
              <a:prstGeom prst="arc">
                <a:avLst>
                  <a:gd name="adj1" fmla="val 16200000"/>
                  <a:gd name="adj2" fmla="val 5438199"/>
                </a:avLst>
              </a:prstGeom>
              <a:ln w="127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Arc 21">
                <a:extLst>
                  <a:ext uri="{FF2B5EF4-FFF2-40B4-BE49-F238E27FC236}">
                    <a16:creationId xmlns:a16="http://schemas.microsoft.com/office/drawing/2014/main" id="{026D292D-C0D1-1B8D-B658-03479F7980FE}"/>
                  </a:ext>
                </a:extLst>
              </p:cNvPr>
              <p:cNvSpPr/>
              <p:nvPr/>
            </p:nvSpPr>
            <p:spPr>
              <a:xfrm rot="10800000">
                <a:off x="5575005" y="2895599"/>
                <a:ext cx="1892595" cy="1892595"/>
              </a:xfrm>
              <a:prstGeom prst="arc">
                <a:avLst>
                  <a:gd name="adj1" fmla="val 16200000"/>
                  <a:gd name="adj2" fmla="val 5438199"/>
                </a:avLst>
              </a:prstGeom>
              <a:ln w="127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42F919B4-118E-D49B-CA31-8C2BB7FC6063}"/>
                  </a:ext>
                </a:extLst>
              </p:cNvPr>
              <p:cNvCxnSpPr>
                <a:cxnSpLocks/>
                <a:stCxn id="22" idx="2"/>
              </p:cNvCxnSpPr>
              <p:nvPr/>
            </p:nvCxnSpPr>
            <p:spPr>
              <a:xfrm>
                <a:off x="6531817" y="2895657"/>
                <a:ext cx="1889169" cy="0"/>
              </a:xfrm>
              <a:prstGeom prst="line">
                <a:avLst/>
              </a:prstGeom>
              <a:ln w="127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EF528AF8-EDC7-4295-4EE0-D2438CCCC6FE}"/>
                  </a:ext>
                </a:extLst>
              </p:cNvPr>
              <p:cNvCxnSpPr>
                <a:cxnSpLocks/>
                <a:stCxn id="22" idx="0"/>
                <a:endCxn id="21" idx="2"/>
              </p:cNvCxnSpPr>
              <p:nvPr/>
            </p:nvCxnSpPr>
            <p:spPr>
              <a:xfrm flipV="1">
                <a:off x="6521303" y="4788135"/>
                <a:ext cx="1878653" cy="59"/>
              </a:xfrm>
              <a:prstGeom prst="line">
                <a:avLst/>
              </a:prstGeom>
              <a:ln w="127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E15D6907-953C-3F20-0E65-6B895D1032F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64695" y="2416566"/>
                <a:ext cx="859098" cy="479004"/>
              </a:xfrm>
              <a:prstGeom prst="line">
                <a:avLst/>
              </a:prstGeom>
              <a:ln w="127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2E7423D9-9A11-3315-AFAD-8D29FFBE92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73405" y="2416566"/>
                <a:ext cx="859098" cy="479004"/>
              </a:xfrm>
              <a:prstGeom prst="line">
                <a:avLst/>
              </a:prstGeom>
              <a:ln w="127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6F9EA9C-1B4D-0BE7-3722-596699A95C8C}"/>
                  </a:ext>
                </a:extLst>
              </p:cNvPr>
              <p:cNvSpPr/>
              <p:nvPr/>
            </p:nvSpPr>
            <p:spPr>
              <a:xfrm rot="5400000">
                <a:off x="5467004" y="3791495"/>
                <a:ext cx="216000" cy="100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C6F16AB-EC53-A7C1-AEA5-C14C8E338A9D}"/>
                  </a:ext>
                </a:extLst>
              </p:cNvPr>
              <p:cNvSpPr/>
              <p:nvPr/>
            </p:nvSpPr>
            <p:spPr>
              <a:xfrm rot="5400000">
                <a:off x="9248768" y="3789790"/>
                <a:ext cx="216000" cy="100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8F305F8-5B89-671A-02BC-7AEC87A31566}"/>
                  </a:ext>
                </a:extLst>
              </p:cNvPr>
              <p:cNvSpPr/>
              <p:nvPr/>
            </p:nvSpPr>
            <p:spPr>
              <a:xfrm rot="7705995">
                <a:off x="5649404" y="3241295"/>
                <a:ext cx="216000" cy="100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63A4ED7-6A21-A4EC-4977-DFC0900F2E29}"/>
                  </a:ext>
                </a:extLst>
              </p:cNvPr>
              <p:cNvSpPr/>
              <p:nvPr/>
            </p:nvSpPr>
            <p:spPr>
              <a:xfrm rot="13894005" flipV="1">
                <a:off x="5649406" y="4344096"/>
                <a:ext cx="216000" cy="100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520A1AD-5A55-7A09-787E-2CF5CBE28B96}"/>
                  </a:ext>
                </a:extLst>
              </p:cNvPr>
              <p:cNvSpPr/>
              <p:nvPr/>
            </p:nvSpPr>
            <p:spPr>
              <a:xfrm rot="13894005" flipH="1">
                <a:off x="9057770" y="3236590"/>
                <a:ext cx="216000" cy="100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74C05FFB-59AB-4726-7D78-B52256133DBA}"/>
                  </a:ext>
                </a:extLst>
              </p:cNvPr>
              <p:cNvSpPr/>
              <p:nvPr/>
            </p:nvSpPr>
            <p:spPr>
              <a:xfrm rot="7705995" flipH="1" flipV="1">
                <a:off x="9061561" y="4340122"/>
                <a:ext cx="216000" cy="100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066F2FAA-894E-495A-1CC4-4F42AE7C96C4}"/>
                  </a:ext>
                </a:extLst>
              </p:cNvPr>
              <p:cNvSpPr/>
              <p:nvPr/>
            </p:nvSpPr>
            <p:spPr>
              <a:xfrm>
                <a:off x="6566800" y="4723218"/>
                <a:ext cx="232540" cy="129600"/>
              </a:xfrm>
              <a:prstGeom prst="ellipse">
                <a:avLst/>
              </a:prstGeom>
              <a:solidFill>
                <a:srgbClr val="E3911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1E70B11-AAC6-9AFC-382C-AEDFF50C22F6}"/>
                  </a:ext>
                </a:extLst>
              </p:cNvPr>
              <p:cNvSpPr/>
              <p:nvPr/>
            </p:nvSpPr>
            <p:spPr>
              <a:xfrm rot="19301876">
                <a:off x="5894074" y="2999227"/>
                <a:ext cx="91460" cy="187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369693B7-4FAB-1414-C024-D620C3F32095}"/>
                  </a:ext>
                </a:extLst>
              </p:cNvPr>
              <p:cNvSpPr/>
              <p:nvPr/>
            </p:nvSpPr>
            <p:spPr>
              <a:xfrm rot="2298124" flipV="1">
                <a:off x="5888378" y="4491780"/>
                <a:ext cx="91460" cy="187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9446582C-FED2-083D-8838-A2D02A4A4763}"/>
                  </a:ext>
                </a:extLst>
              </p:cNvPr>
              <p:cNvSpPr/>
              <p:nvPr/>
            </p:nvSpPr>
            <p:spPr>
              <a:xfrm rot="4379608" flipV="1">
                <a:off x="5572775" y="4028759"/>
                <a:ext cx="91460" cy="187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6D4D5161-6EFA-6A59-6C90-2F20D612E6B2}"/>
                  </a:ext>
                </a:extLst>
              </p:cNvPr>
              <p:cNvSpPr/>
              <p:nvPr/>
            </p:nvSpPr>
            <p:spPr>
              <a:xfrm rot="17220392">
                <a:off x="5572773" y="3450562"/>
                <a:ext cx="91460" cy="187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1CFEFEBA-4219-1CBF-334C-A3CDA964AD4F}"/>
                  </a:ext>
                </a:extLst>
              </p:cNvPr>
              <p:cNvGrpSpPr/>
              <p:nvPr/>
            </p:nvGrpSpPr>
            <p:grpSpPr>
              <a:xfrm flipH="1">
                <a:off x="8946537" y="2998999"/>
                <a:ext cx="460631" cy="1679753"/>
                <a:chOff x="5677303" y="3151627"/>
                <a:chExt cx="460631" cy="1679753"/>
              </a:xfrm>
            </p:grpSpPr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177262DD-1321-EB8D-B30D-CBAF54D827F1}"/>
                    </a:ext>
                  </a:extLst>
                </p:cNvPr>
                <p:cNvSpPr/>
                <p:nvPr/>
              </p:nvSpPr>
              <p:spPr>
                <a:xfrm rot="19301876">
                  <a:off x="6046474" y="3151627"/>
                  <a:ext cx="91460" cy="18720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D6B45B66-A940-4A42-E76A-A5621860C49E}"/>
                    </a:ext>
                  </a:extLst>
                </p:cNvPr>
                <p:cNvSpPr/>
                <p:nvPr/>
              </p:nvSpPr>
              <p:spPr>
                <a:xfrm rot="2298124" flipV="1">
                  <a:off x="6040778" y="4644180"/>
                  <a:ext cx="91460" cy="18720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2499BFF5-F055-5D3E-606B-4A035D4810A5}"/>
                    </a:ext>
                  </a:extLst>
                </p:cNvPr>
                <p:cNvSpPr/>
                <p:nvPr/>
              </p:nvSpPr>
              <p:spPr>
                <a:xfrm rot="4379608" flipV="1">
                  <a:off x="5725175" y="4181159"/>
                  <a:ext cx="91460" cy="18720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79ED3220-2382-D3BD-A04A-DB7024BF1181}"/>
                    </a:ext>
                  </a:extLst>
                </p:cNvPr>
                <p:cNvSpPr/>
                <p:nvPr/>
              </p:nvSpPr>
              <p:spPr>
                <a:xfrm rot="17220392">
                  <a:off x="5725173" y="3602962"/>
                  <a:ext cx="91460" cy="18720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33BBC09D-DA1B-6965-93A1-8311FE6F1D26}"/>
                  </a:ext>
                </a:extLst>
              </p:cNvPr>
              <p:cNvGrpSpPr/>
              <p:nvPr/>
            </p:nvGrpSpPr>
            <p:grpSpPr>
              <a:xfrm>
                <a:off x="7009314" y="2617968"/>
                <a:ext cx="1031315" cy="623433"/>
                <a:chOff x="5031401" y="1258626"/>
                <a:chExt cx="1031315" cy="623433"/>
              </a:xfrm>
            </p:grpSpPr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82992BDC-5428-AFEB-A1F4-2DE293A7CF8A}"/>
                    </a:ext>
                  </a:extLst>
                </p:cNvPr>
                <p:cNvSpPr txBox="1"/>
                <p:nvPr/>
              </p:nvSpPr>
              <p:spPr>
                <a:xfrm rot="16200000">
                  <a:off x="4975062" y="1314965"/>
                  <a:ext cx="451232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600" dirty="0">
                      <a:solidFill>
                        <a:srgbClr val="C00000"/>
                      </a:solidFill>
                    </a:rPr>
                    <a:t>⇒</a:t>
                  </a:r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C5FDC552-DB0B-5BC9-948E-63F075FF2FC3}"/>
                    </a:ext>
                  </a:extLst>
                </p:cNvPr>
                <p:cNvSpPr txBox="1"/>
                <p:nvPr/>
              </p:nvSpPr>
              <p:spPr>
                <a:xfrm rot="5400000">
                  <a:off x="5089560" y="1455999"/>
                  <a:ext cx="513566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600" dirty="0">
                      <a:solidFill>
                        <a:srgbClr val="C00000"/>
                      </a:solidFill>
                    </a:rPr>
                    <a:t>⇒</a:t>
                  </a:r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C614D1E6-7520-F48C-558F-E39455FEFD1B}"/>
                    </a:ext>
                  </a:extLst>
                </p:cNvPr>
                <p:cNvSpPr txBox="1"/>
                <p:nvPr/>
              </p:nvSpPr>
              <p:spPr>
                <a:xfrm rot="16200000">
                  <a:off x="5254123" y="1314965"/>
                  <a:ext cx="451232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600" dirty="0">
                      <a:solidFill>
                        <a:srgbClr val="C00000"/>
                      </a:solidFill>
                    </a:rPr>
                    <a:t>⇒</a:t>
                  </a: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4779C54-453A-A04C-7ACD-FBEE3A9FDB70}"/>
                    </a:ext>
                  </a:extLst>
                </p:cNvPr>
                <p:cNvSpPr txBox="1"/>
                <p:nvPr/>
              </p:nvSpPr>
              <p:spPr>
                <a:xfrm rot="5400000">
                  <a:off x="5368621" y="1455999"/>
                  <a:ext cx="513566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600" dirty="0">
                      <a:solidFill>
                        <a:srgbClr val="C00000"/>
                      </a:solidFill>
                    </a:rPr>
                    <a:t>⇒</a:t>
                  </a: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FA99EA9C-3AF1-133B-B691-F3745D63B562}"/>
                    </a:ext>
                  </a:extLst>
                </p:cNvPr>
                <p:cNvSpPr txBox="1"/>
                <p:nvPr/>
              </p:nvSpPr>
              <p:spPr>
                <a:xfrm rot="16200000">
                  <a:off x="5522158" y="1314965"/>
                  <a:ext cx="451232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600" dirty="0">
                      <a:solidFill>
                        <a:srgbClr val="C00000"/>
                      </a:solidFill>
                    </a:rPr>
                    <a:t>⇒</a:t>
                  </a:r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A82E7E06-C519-D5D9-D927-3320646E080A}"/>
                    </a:ext>
                  </a:extLst>
                </p:cNvPr>
                <p:cNvSpPr txBox="1"/>
                <p:nvPr/>
              </p:nvSpPr>
              <p:spPr>
                <a:xfrm rot="5400000">
                  <a:off x="5636656" y="1455999"/>
                  <a:ext cx="513566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600" dirty="0">
                      <a:solidFill>
                        <a:srgbClr val="C00000"/>
                      </a:solidFill>
                    </a:rPr>
                    <a:t>⇒</a:t>
                  </a:r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EF39B699-F520-6413-70E0-F95B0790B6E2}"/>
                  </a:ext>
                </a:extLst>
              </p:cNvPr>
              <p:cNvGrpSpPr/>
              <p:nvPr/>
            </p:nvGrpSpPr>
            <p:grpSpPr>
              <a:xfrm>
                <a:off x="7072681" y="4506451"/>
                <a:ext cx="1031315" cy="623433"/>
                <a:chOff x="5031401" y="1258626"/>
                <a:chExt cx="1031315" cy="623433"/>
              </a:xfrm>
            </p:grpSpPr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7F73D56A-E2D2-00F2-A029-9A9F43D52030}"/>
                    </a:ext>
                  </a:extLst>
                </p:cNvPr>
                <p:cNvSpPr txBox="1"/>
                <p:nvPr/>
              </p:nvSpPr>
              <p:spPr>
                <a:xfrm rot="16200000">
                  <a:off x="4975062" y="1314965"/>
                  <a:ext cx="451232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600" dirty="0">
                      <a:solidFill>
                        <a:srgbClr val="C00000"/>
                      </a:solidFill>
                    </a:rPr>
                    <a:t>⇒</a:t>
                  </a: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0284C914-4CFB-ACE2-EF15-B56F1FDCA21B}"/>
                    </a:ext>
                  </a:extLst>
                </p:cNvPr>
                <p:cNvSpPr txBox="1"/>
                <p:nvPr/>
              </p:nvSpPr>
              <p:spPr>
                <a:xfrm rot="5400000">
                  <a:off x="5089560" y="1455999"/>
                  <a:ext cx="513566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600" dirty="0">
                      <a:solidFill>
                        <a:srgbClr val="C00000"/>
                      </a:solidFill>
                    </a:rPr>
                    <a:t>⇒</a:t>
                  </a: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354C664-8BB5-3EDE-589D-E7B680D5CA80}"/>
                    </a:ext>
                  </a:extLst>
                </p:cNvPr>
                <p:cNvSpPr txBox="1"/>
                <p:nvPr/>
              </p:nvSpPr>
              <p:spPr>
                <a:xfrm rot="16200000">
                  <a:off x="5254123" y="1314965"/>
                  <a:ext cx="451232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600" dirty="0">
                      <a:solidFill>
                        <a:srgbClr val="C00000"/>
                      </a:solidFill>
                    </a:rPr>
                    <a:t>⇒</a:t>
                  </a: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21FBB920-BBB0-CFD3-7FE3-B6E19CC1F1B7}"/>
                    </a:ext>
                  </a:extLst>
                </p:cNvPr>
                <p:cNvSpPr txBox="1"/>
                <p:nvPr/>
              </p:nvSpPr>
              <p:spPr>
                <a:xfrm rot="5400000">
                  <a:off x="5368621" y="1455999"/>
                  <a:ext cx="513566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600" dirty="0">
                      <a:solidFill>
                        <a:srgbClr val="C00000"/>
                      </a:solidFill>
                    </a:rPr>
                    <a:t>⇒</a:t>
                  </a: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A58B2547-3A5D-024B-119B-BBCDE8F68F6C}"/>
                    </a:ext>
                  </a:extLst>
                </p:cNvPr>
                <p:cNvSpPr txBox="1"/>
                <p:nvPr/>
              </p:nvSpPr>
              <p:spPr>
                <a:xfrm rot="16200000">
                  <a:off x="5522158" y="1314965"/>
                  <a:ext cx="451232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600" dirty="0">
                      <a:solidFill>
                        <a:srgbClr val="C00000"/>
                      </a:solidFill>
                    </a:rPr>
                    <a:t>⇒</a:t>
                  </a: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5C8D341D-3B9E-5F54-E162-7BE2C7801C77}"/>
                    </a:ext>
                  </a:extLst>
                </p:cNvPr>
                <p:cNvSpPr txBox="1"/>
                <p:nvPr/>
              </p:nvSpPr>
              <p:spPr>
                <a:xfrm rot="5400000">
                  <a:off x="5636656" y="1455999"/>
                  <a:ext cx="513566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600" dirty="0">
                      <a:solidFill>
                        <a:srgbClr val="C00000"/>
                      </a:solidFill>
                    </a:rPr>
                    <a:t>⇒</a:t>
                  </a:r>
                </a:p>
              </p:txBody>
            </p:sp>
          </p:grp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954469B-3BAB-2E62-EA88-04E0F7E4E17B}"/>
                </a:ext>
              </a:extLst>
            </p:cNvPr>
            <p:cNvSpPr txBox="1"/>
            <p:nvPr/>
          </p:nvSpPr>
          <p:spPr>
            <a:xfrm>
              <a:off x="6199477" y="2224281"/>
              <a:ext cx="8098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injection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EB13632-2328-A4A0-B6DD-4CEB669FF12E}"/>
                </a:ext>
              </a:extLst>
            </p:cNvPr>
            <p:cNvSpPr txBox="1"/>
            <p:nvPr/>
          </p:nvSpPr>
          <p:spPr>
            <a:xfrm>
              <a:off x="8002080" y="2218568"/>
              <a:ext cx="9119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extraction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5C33048-ED57-0D52-B9C0-FC40ADF91412}"/>
                </a:ext>
              </a:extLst>
            </p:cNvPr>
            <p:cNvSpPr txBox="1"/>
            <p:nvPr/>
          </p:nvSpPr>
          <p:spPr>
            <a:xfrm>
              <a:off x="7093956" y="2998541"/>
              <a:ext cx="7775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wigglers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ED20006-631A-E705-1382-4B0F57D9DD12}"/>
                </a:ext>
              </a:extLst>
            </p:cNvPr>
            <p:cNvSpPr txBox="1"/>
            <p:nvPr/>
          </p:nvSpPr>
          <p:spPr>
            <a:xfrm>
              <a:off x="7169800" y="4332908"/>
              <a:ext cx="7775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wigglers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BD72BB7-6FF0-E00B-E4AF-15C36253E316}"/>
                </a:ext>
              </a:extLst>
            </p:cNvPr>
            <p:cNvSpPr txBox="1"/>
            <p:nvPr/>
          </p:nvSpPr>
          <p:spPr>
            <a:xfrm>
              <a:off x="7650521" y="3434073"/>
              <a:ext cx="10871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quadrupoles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33A4E13-30C3-D1E8-2DE7-774060B5719F}"/>
                </a:ext>
              </a:extLst>
            </p:cNvPr>
            <p:cNvSpPr txBox="1"/>
            <p:nvPr/>
          </p:nvSpPr>
          <p:spPr>
            <a:xfrm>
              <a:off x="5963262" y="3702334"/>
              <a:ext cx="7008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dipoles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57147A6-CC13-5D89-0832-C52C4134A837}"/>
                </a:ext>
              </a:extLst>
            </p:cNvPr>
            <p:cNvSpPr txBox="1"/>
            <p:nvPr/>
          </p:nvSpPr>
          <p:spPr>
            <a:xfrm>
              <a:off x="6009341" y="4805150"/>
              <a:ext cx="9364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RF cavities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1DC9FB5-ECFE-C090-8B77-23F775FA175F}"/>
                </a:ext>
              </a:extLst>
            </p:cNvPr>
            <p:cNvCxnSpPr/>
            <p:nvPr/>
          </p:nvCxnSpPr>
          <p:spPr>
            <a:xfrm>
              <a:off x="5864018" y="3402919"/>
              <a:ext cx="231982" cy="2994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E302DEC-7E5F-410C-66B4-21BD39BF089F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>
              <a:off x="5698405" y="3840190"/>
              <a:ext cx="264857" cy="1603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59FEAF2-B610-D7C0-C0AB-ACA497D4AA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15798" y="3206086"/>
              <a:ext cx="226977" cy="2368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D9096D0-5F00-8547-6DF7-1858D472E1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68198" y="3560986"/>
              <a:ext cx="361055" cy="343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2EB8836C-8CA0-D09D-73CE-4D5D83D54796}"/>
              </a:ext>
            </a:extLst>
          </p:cNvPr>
          <p:cNvSpPr txBox="1"/>
          <p:nvPr/>
        </p:nvSpPr>
        <p:spPr>
          <a:xfrm>
            <a:off x="2171191" y="4922255"/>
            <a:ext cx="294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+mj-lt"/>
              </a:rPr>
              <a:t>Layout of essential damping ring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253CFE8-1ED9-7FB2-D2B4-4B7288EF7A3A}"/>
              </a:ext>
            </a:extLst>
          </p:cNvPr>
          <p:cNvSpPr txBox="1"/>
          <p:nvPr/>
        </p:nvSpPr>
        <p:spPr>
          <a:xfrm>
            <a:off x="6719658" y="4893156"/>
            <a:ext cx="294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+mj-lt"/>
              </a:rPr>
              <a:t>Mechanism of radiation damping</a:t>
            </a:r>
          </a:p>
        </p:txBody>
      </p:sp>
    </p:spTree>
    <p:extLst>
      <p:ext uri="{BB962C8B-B14F-4D97-AF65-F5344CB8AC3E}">
        <p14:creationId xmlns:p14="http://schemas.microsoft.com/office/powerpoint/2010/main" val="319744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FCD28-D963-D97F-84EC-C787C3BD8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415" y="18574"/>
            <a:ext cx="10175696" cy="513566"/>
          </a:xfrm>
        </p:spPr>
        <p:txBody>
          <a:bodyPr/>
          <a:lstStyle/>
          <a:p>
            <a:r>
              <a:rPr lang="en-US" dirty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Damping rings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67CE9-952E-F49D-EE24-B99E94561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45969"/>
            <a:ext cx="10515600" cy="2630994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/>
              <a:t>For </a:t>
            </a:r>
            <a:r>
              <a:rPr lang="en-US" sz="2200" dirty="0">
                <a:solidFill>
                  <a:srgbClr val="4270C1"/>
                </a:solidFill>
              </a:rPr>
              <a:t>e</a:t>
            </a:r>
            <a:r>
              <a:rPr lang="en-US" sz="2200" baseline="30000" dirty="0">
                <a:solidFill>
                  <a:srgbClr val="4270C1"/>
                </a:solidFill>
              </a:rPr>
              <a:t>+</a:t>
            </a:r>
            <a:r>
              <a:rPr lang="en-US" sz="2200" dirty="0"/>
              <a:t> we need emittance reduction by few </a:t>
            </a:r>
            <a:r>
              <a:rPr lang="en-US" sz="2200" dirty="0">
                <a:solidFill>
                  <a:srgbClr val="4270C1"/>
                </a:solidFill>
              </a:rPr>
              <a:t>10</a:t>
            </a:r>
            <a:r>
              <a:rPr lang="en-US" sz="2200" baseline="30000" dirty="0">
                <a:solidFill>
                  <a:srgbClr val="4270C1"/>
                </a:solidFill>
              </a:rPr>
              <a:t>5</a:t>
            </a:r>
          </a:p>
          <a:p>
            <a:endParaRPr lang="en-US" dirty="0"/>
          </a:p>
          <a:p>
            <a:r>
              <a:rPr lang="en-US" sz="2200" dirty="0"/>
              <a:t>~</a:t>
            </a:r>
            <a:r>
              <a:rPr lang="en-US" sz="2200" dirty="0">
                <a:solidFill>
                  <a:srgbClr val="4270C1"/>
                </a:solidFill>
              </a:rPr>
              <a:t>7- 8 </a:t>
            </a:r>
            <a:r>
              <a:rPr lang="en-US" sz="2200" dirty="0"/>
              <a:t>damping times required</a:t>
            </a:r>
          </a:p>
          <a:p>
            <a:endParaRPr lang="en-US" dirty="0"/>
          </a:p>
          <a:p>
            <a:r>
              <a:rPr lang="en-US" sz="2200" dirty="0"/>
              <a:t>Damping time: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41436D-7871-DB4B-12DF-CDC5FE5E81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221694-9A37-5746-8CB4-48D985807C45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340F012-F755-D87C-3F54-51FA1CB53835}"/>
              </a:ext>
            </a:extLst>
          </p:cNvPr>
          <p:cNvSpPr txBox="1">
            <a:spLocks/>
          </p:cNvSpPr>
          <p:nvPr/>
        </p:nvSpPr>
        <p:spPr>
          <a:xfrm>
            <a:off x="838200" y="860027"/>
            <a:ext cx="10515600" cy="2568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Exponential damping </a:t>
            </a:r>
            <a:br>
              <a:rPr lang="en-US" dirty="0"/>
            </a:br>
            <a:r>
              <a:rPr lang="en-US" dirty="0"/>
              <a:t>to equilibrium emittance: </a:t>
            </a:r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EEAADE82-9704-2AA1-B8BC-9A7C16155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9295" y="2401924"/>
            <a:ext cx="165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Arial" charset="0"/>
              </a:rPr>
              <a:t>final emittance</a:t>
            </a:r>
          </a:p>
        </p:txBody>
      </p:sp>
      <p:sp>
        <p:nvSpPr>
          <p:cNvPr id="7" name="Line 7">
            <a:extLst>
              <a:ext uri="{FF2B5EF4-FFF2-40B4-BE49-F238E27FC236}">
                <a16:creationId xmlns:a16="http://schemas.microsoft.com/office/drawing/2014/main" id="{A1869EA3-0B60-13D5-9178-6CBCFD574FA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46608" y="2066331"/>
            <a:ext cx="358985" cy="366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B9325DAF-6E71-CBA0-DED3-8D890F05F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1270" y="2675176"/>
            <a:ext cx="1289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latin typeface="Arial" charset="0"/>
              </a:rPr>
              <a:t>equilibrium</a:t>
            </a:r>
            <a:br>
              <a:rPr lang="en-US" sz="1800" dirty="0">
                <a:latin typeface="Arial" charset="0"/>
              </a:rPr>
            </a:br>
            <a:r>
              <a:rPr lang="en-US" sz="1800" dirty="0">
                <a:latin typeface="Arial" charset="0"/>
              </a:rPr>
              <a:t>emittance</a:t>
            </a:r>
          </a:p>
        </p:txBody>
      </p:sp>
      <p:sp>
        <p:nvSpPr>
          <p:cNvPr id="9" name="Line 9">
            <a:extLst>
              <a:ext uri="{FF2B5EF4-FFF2-40B4-BE49-F238E27FC236}">
                <a16:creationId xmlns:a16="http://schemas.microsoft.com/office/drawing/2014/main" id="{EEC51090-CCBF-BF23-55FB-B0D45C71C8F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745393" y="2260006"/>
            <a:ext cx="358565" cy="42278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10">
            <a:extLst>
              <a:ext uri="{FF2B5EF4-FFF2-40B4-BE49-F238E27FC236}">
                <a16:creationId xmlns:a16="http://schemas.microsoft.com/office/drawing/2014/main" id="{54FD8155-1300-3400-5904-6079ED24DA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93666" y="2142531"/>
            <a:ext cx="478864" cy="54025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1589579D-AFFF-9B7E-8FB9-CDE1079BC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5963" y="619284"/>
            <a:ext cx="21717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latin typeface="Arial" charset="0"/>
              </a:rPr>
              <a:t>initial emittance</a:t>
            </a:r>
            <a:br>
              <a:rPr lang="en-US" sz="1800" dirty="0">
                <a:latin typeface="Arial" charset="0"/>
              </a:rPr>
            </a:br>
            <a:r>
              <a:rPr lang="en-US" sz="1800" dirty="0">
                <a:solidFill>
                  <a:srgbClr val="FF0000"/>
                </a:solidFill>
                <a:latin typeface="Arial" charset="0"/>
              </a:rPr>
              <a:t>(~0.01 m rad for e</a:t>
            </a:r>
            <a:r>
              <a:rPr lang="en-US" sz="1800" baseline="30000" dirty="0">
                <a:solidFill>
                  <a:srgbClr val="FF0000"/>
                </a:solidFill>
                <a:latin typeface="Arial" charset="0"/>
              </a:rPr>
              <a:t>+</a:t>
            </a:r>
            <a:r>
              <a:rPr lang="en-US" sz="1800" dirty="0">
                <a:solidFill>
                  <a:srgbClr val="FF0000"/>
                </a:solidFill>
                <a:latin typeface="Arial" charset="0"/>
              </a:rPr>
              <a:t>)</a:t>
            </a:r>
          </a:p>
        </p:txBody>
      </p:sp>
      <p:sp>
        <p:nvSpPr>
          <p:cNvPr id="12" name="Line 12">
            <a:extLst>
              <a:ext uri="{FF2B5EF4-FFF2-40B4-BE49-F238E27FC236}">
                <a16:creationId xmlns:a16="http://schemas.microsoft.com/office/drawing/2014/main" id="{63085A90-E0B9-F4A6-D1C1-DD84F0156A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21812" y="1286034"/>
            <a:ext cx="0" cy="39588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 Box 13">
            <a:extLst>
              <a:ext uri="{FF2B5EF4-FFF2-40B4-BE49-F238E27FC236}">
                <a16:creationId xmlns:a16="http://schemas.microsoft.com/office/drawing/2014/main" id="{2DBF1EEF-0A48-9502-9DC6-492A0530B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4930" y="2458951"/>
            <a:ext cx="1555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latin typeface="Arial" charset="0"/>
              </a:rPr>
              <a:t>damping time</a:t>
            </a:r>
          </a:p>
        </p:txBody>
      </p:sp>
      <p:sp>
        <p:nvSpPr>
          <p:cNvPr id="14" name="Line 14">
            <a:extLst>
              <a:ext uri="{FF2B5EF4-FFF2-40B4-BE49-F238E27FC236}">
                <a16:creationId xmlns:a16="http://schemas.microsoft.com/office/drawing/2014/main" id="{9428342E-3EA6-A228-B8BA-F805A2D68E0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394930" y="1964731"/>
            <a:ext cx="358985" cy="49422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5" name="Object 4">
            <a:extLst>
              <a:ext uri="{FF2B5EF4-FFF2-40B4-BE49-F238E27FC236}">
                <a16:creationId xmlns:a16="http://schemas.microsoft.com/office/drawing/2014/main" id="{CA758075-0105-4285-88EB-6553591448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3226980"/>
              </p:ext>
            </p:extLst>
          </p:nvPr>
        </p:nvGraphicFramePr>
        <p:xfrm>
          <a:off x="5578580" y="1555156"/>
          <a:ext cx="4124325" cy="665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74640" imgH="253800" progId="Equation.DSMT4">
                  <p:embed/>
                </p:oleObj>
              </mc:Choice>
              <mc:Fallback>
                <p:oleObj name="Equation" r:id="rId2" imgW="1574640" imgH="253800" progId="Equation.DSMT4">
                  <p:embed/>
                  <p:pic>
                    <p:nvPicPr>
                      <p:cNvPr id="3789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8580" y="1555156"/>
                        <a:ext cx="4124325" cy="665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CCCC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FF33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Group 16">
            <a:extLst>
              <a:ext uri="{FF2B5EF4-FFF2-40B4-BE49-F238E27FC236}">
                <a16:creationId xmlns:a16="http://schemas.microsoft.com/office/drawing/2014/main" id="{4C9CE9F6-7653-B5C5-C553-09E49A2290A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435963" y="4618329"/>
            <a:ext cx="2969292" cy="1287334"/>
            <a:chOff x="2083" y="1086"/>
            <a:chExt cx="1384" cy="600"/>
          </a:xfrm>
        </p:grpSpPr>
        <p:sp>
          <p:nvSpPr>
            <p:cNvPr id="17" name="AutoShape 17">
              <a:extLst>
                <a:ext uri="{FF2B5EF4-FFF2-40B4-BE49-F238E27FC236}">
                  <a16:creationId xmlns:a16="http://schemas.microsoft.com/office/drawing/2014/main" id="{6A85867C-A254-41A5-8095-EE75A8F2846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83" y="1118"/>
              <a:ext cx="1384" cy="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Rectangle 18">
              <a:extLst>
                <a:ext uri="{FF2B5EF4-FFF2-40B4-BE49-F238E27FC236}">
                  <a16:creationId xmlns:a16="http://schemas.microsoft.com/office/drawing/2014/main" id="{8102C97C-073E-B5CC-6402-DBFC5102B7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5" y="1229"/>
              <a:ext cx="87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i="1" dirty="0">
                  <a:latin typeface="Times" charset="0"/>
                </a:rPr>
                <a:t>P</a:t>
              </a:r>
              <a:endParaRPr lang="en-US" sz="2400" dirty="0"/>
            </a:p>
          </p:txBody>
        </p:sp>
        <p:sp>
          <p:nvSpPr>
            <p:cNvPr id="19" name="Rectangle 19">
              <a:extLst>
                <a:ext uri="{FF2B5EF4-FFF2-40B4-BE49-F238E27FC236}">
                  <a16:creationId xmlns:a16="http://schemas.microsoft.com/office/drawing/2014/main" id="{3BF9F07C-8A54-F73C-FFEE-89FCAC31B1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5" y="1250"/>
              <a:ext cx="116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en-US">
                  <a:latin typeface="Symbol" charset="0"/>
                </a:rPr>
                <a:t>=</a:t>
              </a:r>
              <a:endParaRPr lang="en-US"/>
            </a:p>
          </p:txBody>
        </p:sp>
        <p:sp>
          <p:nvSpPr>
            <p:cNvPr id="20" name="Rectangle 20">
              <a:extLst>
                <a:ext uri="{FF2B5EF4-FFF2-40B4-BE49-F238E27FC236}">
                  <a16:creationId xmlns:a16="http://schemas.microsoft.com/office/drawing/2014/main" id="{5147AE47-39C7-42EA-01CB-781D5666FF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3" y="1137"/>
              <a:ext cx="56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en-US" sz="2000" dirty="0">
                  <a:latin typeface="Times" charset="0"/>
                </a:rPr>
                <a:t>2</a:t>
              </a:r>
              <a:endParaRPr lang="en-US" sz="2000" dirty="0"/>
            </a:p>
          </p:txBody>
        </p:sp>
        <p:sp>
          <p:nvSpPr>
            <p:cNvPr id="21" name="Rectangle 21">
              <a:extLst>
                <a:ext uri="{FF2B5EF4-FFF2-40B4-BE49-F238E27FC236}">
                  <a16:creationId xmlns:a16="http://schemas.microsoft.com/office/drawing/2014/main" id="{0FA62D21-8F20-8DD3-6049-7823849325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9" y="1371"/>
              <a:ext cx="60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dirty="0">
                  <a:latin typeface="Times" charset="0"/>
                </a:rPr>
                <a:t>3</a:t>
              </a:r>
              <a:endParaRPr lang="en-US" sz="2000" dirty="0"/>
            </a:p>
          </p:txBody>
        </p:sp>
        <p:sp>
          <p:nvSpPr>
            <p:cNvPr id="22" name="Line 22">
              <a:extLst>
                <a:ext uri="{FF2B5EF4-FFF2-40B4-BE49-F238E27FC236}">
                  <a16:creationId xmlns:a16="http://schemas.microsoft.com/office/drawing/2014/main" id="{431A3A4B-796E-B1F1-E787-EBD6C4292E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95" y="1323"/>
              <a:ext cx="116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Rectangle 23">
              <a:extLst>
                <a:ext uri="{FF2B5EF4-FFF2-40B4-BE49-F238E27FC236}">
                  <a16:creationId xmlns:a16="http://schemas.microsoft.com/office/drawing/2014/main" id="{49D87A21-BD66-F3D5-6B46-DF5C8BACB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7" y="1103"/>
              <a:ext cx="46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i="1">
                  <a:latin typeface="Times" charset="0"/>
                </a:rPr>
                <a:t>r</a:t>
              </a:r>
              <a:endParaRPr lang="en-US" sz="2000"/>
            </a:p>
          </p:txBody>
        </p:sp>
        <p:sp>
          <p:nvSpPr>
            <p:cNvPr id="24" name="Rectangle 24">
              <a:extLst>
                <a:ext uri="{FF2B5EF4-FFF2-40B4-BE49-F238E27FC236}">
                  <a16:creationId xmlns:a16="http://schemas.microsoft.com/office/drawing/2014/main" id="{0580E334-A1F4-EA72-4925-684FA4E800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8" y="1186"/>
              <a:ext cx="61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en-US" sz="1400" i="1" dirty="0">
                  <a:latin typeface="Times" charset="0"/>
                </a:rPr>
                <a:t>e</a:t>
              </a:r>
              <a:endParaRPr lang="en-US" dirty="0"/>
            </a:p>
          </p:txBody>
        </p:sp>
        <p:sp>
          <p:nvSpPr>
            <p:cNvPr id="25" name="Rectangle 25">
              <a:extLst>
                <a:ext uri="{FF2B5EF4-FFF2-40B4-BE49-F238E27FC236}">
                  <a16:creationId xmlns:a16="http://schemas.microsoft.com/office/drawing/2014/main" id="{36A1DB70-D37A-3123-704A-E4B015CA6F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4" y="1103"/>
              <a:ext cx="53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i="1" dirty="0">
                  <a:latin typeface="Times" charset="0"/>
                </a:rPr>
                <a:t>c</a:t>
              </a:r>
              <a:endParaRPr lang="en-US" sz="2000" dirty="0"/>
            </a:p>
          </p:txBody>
        </p:sp>
        <p:sp>
          <p:nvSpPr>
            <p:cNvPr id="26" name="Rectangle 26">
              <a:extLst>
                <a:ext uri="{FF2B5EF4-FFF2-40B4-BE49-F238E27FC236}">
                  <a16:creationId xmlns:a16="http://schemas.microsoft.com/office/drawing/2014/main" id="{C3AC4621-A72B-F5E6-F1E2-2B42A775E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0" y="1397"/>
              <a:ext cx="87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i="1" dirty="0">
                  <a:latin typeface="Times" charset="0"/>
                </a:rPr>
                <a:t>m</a:t>
              </a:r>
              <a:endParaRPr lang="en-US" sz="2000" dirty="0"/>
            </a:p>
          </p:txBody>
        </p:sp>
        <p:sp>
          <p:nvSpPr>
            <p:cNvPr id="27" name="Rectangle 27">
              <a:extLst>
                <a:ext uri="{FF2B5EF4-FFF2-40B4-BE49-F238E27FC236}">
                  <a16:creationId xmlns:a16="http://schemas.microsoft.com/office/drawing/2014/main" id="{A52B461E-40FD-BE98-4BD7-558C707626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8" y="1464"/>
              <a:ext cx="52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 dirty="0">
                  <a:latin typeface="Times" charset="0"/>
                </a:rPr>
                <a:t>o</a:t>
              </a:r>
              <a:endParaRPr lang="en-US" dirty="0"/>
            </a:p>
          </p:txBody>
        </p:sp>
        <p:sp>
          <p:nvSpPr>
            <p:cNvPr id="28" name="Rectangle 28">
              <a:extLst>
                <a:ext uri="{FF2B5EF4-FFF2-40B4-BE49-F238E27FC236}">
                  <a16:creationId xmlns:a16="http://schemas.microsoft.com/office/drawing/2014/main" id="{D7714F3E-4C0A-8CD9-1176-1E4BABFCF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2" y="1402"/>
              <a:ext cx="85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2000" i="1" dirty="0">
                  <a:latin typeface="Times" charset="0"/>
                </a:rPr>
                <a:t>c</a:t>
              </a:r>
              <a:endParaRPr lang="en-US" sz="2000" dirty="0"/>
            </a:p>
          </p:txBody>
        </p:sp>
        <p:sp>
          <p:nvSpPr>
            <p:cNvPr id="29" name="Rectangle 29">
              <a:extLst>
                <a:ext uri="{FF2B5EF4-FFF2-40B4-BE49-F238E27FC236}">
                  <a16:creationId xmlns:a16="http://schemas.microsoft.com/office/drawing/2014/main" id="{08BF673F-9ADF-3F3E-C8DC-FCE922AE0B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9" y="1374"/>
              <a:ext cx="52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latin typeface="Times" charset="0"/>
                </a:rPr>
                <a:t>2</a:t>
              </a:r>
              <a:endParaRPr lang="en-US" dirty="0"/>
            </a:p>
          </p:txBody>
        </p:sp>
        <p:sp>
          <p:nvSpPr>
            <p:cNvPr id="30" name="Rectangle 30">
              <a:extLst>
                <a:ext uri="{FF2B5EF4-FFF2-40B4-BE49-F238E27FC236}">
                  <a16:creationId xmlns:a16="http://schemas.microsoft.com/office/drawing/2014/main" id="{B9041CEA-5609-38A5-CB89-2EF9FC16F8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2" y="1330"/>
              <a:ext cx="90" cy="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600" dirty="0">
                  <a:latin typeface="Symbol" charset="0"/>
                </a:rPr>
                <a:t>(</a:t>
              </a:r>
              <a:endParaRPr lang="en-US" dirty="0"/>
            </a:p>
          </p:txBody>
        </p:sp>
        <p:sp>
          <p:nvSpPr>
            <p:cNvPr id="31" name="Rectangle 31">
              <a:extLst>
                <a:ext uri="{FF2B5EF4-FFF2-40B4-BE49-F238E27FC236}">
                  <a16:creationId xmlns:a16="http://schemas.microsoft.com/office/drawing/2014/main" id="{FDDF2AFB-A915-5876-7966-7A095237FB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6" y="1331"/>
              <a:ext cx="149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en-US" sz="3600" dirty="0">
                  <a:latin typeface="Symbol" charset="0"/>
                </a:rPr>
                <a:t>)</a:t>
              </a:r>
              <a:endParaRPr lang="en-US" dirty="0"/>
            </a:p>
          </p:txBody>
        </p:sp>
        <p:sp>
          <p:nvSpPr>
            <p:cNvPr id="32" name="Rectangle 32">
              <a:extLst>
                <a:ext uri="{FF2B5EF4-FFF2-40B4-BE49-F238E27FC236}">
                  <a16:creationId xmlns:a16="http://schemas.microsoft.com/office/drawing/2014/main" id="{69694117-95CE-E5C7-9EB8-0EAF2C7BE1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0" y="1354"/>
              <a:ext cx="87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en-US" sz="1400" dirty="0">
                  <a:latin typeface="Times" charset="0"/>
                </a:rPr>
                <a:t>3</a:t>
              </a:r>
              <a:endParaRPr lang="en-US" dirty="0"/>
            </a:p>
          </p:txBody>
        </p:sp>
        <p:sp>
          <p:nvSpPr>
            <p:cNvPr id="33" name="Line 33">
              <a:extLst>
                <a:ext uri="{FF2B5EF4-FFF2-40B4-BE49-F238E27FC236}">
                  <a16:creationId xmlns:a16="http://schemas.microsoft.com/office/drawing/2014/main" id="{76013BB4-3536-E247-03CF-B3DA5C1111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76" y="1322"/>
              <a:ext cx="573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Rectangle 34">
              <a:extLst>
                <a:ext uri="{FF2B5EF4-FFF2-40B4-BE49-F238E27FC236}">
                  <a16:creationId xmlns:a16="http://schemas.microsoft.com/office/drawing/2014/main" id="{2592B736-65DD-C5BD-B026-19E2524498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9" y="1137"/>
              <a:ext cx="112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en-US" sz="2000" i="1" dirty="0">
                  <a:latin typeface="Times" charset="0"/>
                </a:rPr>
                <a:t>E</a:t>
              </a:r>
              <a:endParaRPr lang="en-US" sz="2000" dirty="0"/>
            </a:p>
          </p:txBody>
        </p:sp>
        <p:sp>
          <p:nvSpPr>
            <p:cNvPr id="35" name="Rectangle 35">
              <a:extLst>
                <a:ext uri="{FF2B5EF4-FFF2-40B4-BE49-F238E27FC236}">
                  <a16:creationId xmlns:a16="http://schemas.microsoft.com/office/drawing/2014/main" id="{88830846-F42F-98CA-64CB-096B176742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0" y="1086"/>
              <a:ext cx="52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en-US" sz="1400" dirty="0">
                  <a:latin typeface="Times" charset="0"/>
                </a:rPr>
                <a:t>4</a:t>
              </a:r>
              <a:endParaRPr lang="en-US" dirty="0"/>
            </a:p>
          </p:txBody>
        </p:sp>
        <p:sp>
          <p:nvSpPr>
            <p:cNvPr id="36" name="Rectangle 36">
              <a:extLst>
                <a:ext uri="{FF2B5EF4-FFF2-40B4-BE49-F238E27FC236}">
                  <a16:creationId xmlns:a16="http://schemas.microsoft.com/office/drawing/2014/main" id="{E6462431-0AE8-235B-2F79-C8B9D935FC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8" y="1371"/>
              <a:ext cx="61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 i="1" dirty="0" err="1"/>
                <a:t>ρ</a:t>
              </a:r>
              <a:endParaRPr lang="en-US" sz="2000" i="1" dirty="0"/>
            </a:p>
          </p:txBody>
        </p:sp>
        <p:sp>
          <p:nvSpPr>
            <p:cNvPr id="37" name="Rectangle 37">
              <a:extLst>
                <a:ext uri="{FF2B5EF4-FFF2-40B4-BE49-F238E27FC236}">
                  <a16:creationId xmlns:a16="http://schemas.microsoft.com/office/drawing/2014/main" id="{CA87DB82-3980-86CE-DC6E-DE3992160F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7" y="1370"/>
              <a:ext cx="85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en-US" sz="1400" dirty="0">
                  <a:latin typeface="Times" charset="0"/>
                </a:rPr>
                <a:t>2</a:t>
              </a:r>
              <a:endParaRPr lang="en-US" dirty="0"/>
            </a:p>
          </p:txBody>
        </p:sp>
        <p:sp>
          <p:nvSpPr>
            <p:cNvPr id="38" name="Line 38">
              <a:extLst>
                <a:ext uri="{FF2B5EF4-FFF2-40B4-BE49-F238E27FC236}">
                  <a16:creationId xmlns:a16="http://schemas.microsoft.com/office/drawing/2014/main" id="{DB3339F4-7F7D-62CA-A75F-225435E41D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3" y="1321"/>
              <a:ext cx="222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39" name="Object 41">
            <a:extLst>
              <a:ext uri="{FF2B5EF4-FFF2-40B4-BE49-F238E27FC236}">
                <a16:creationId xmlns:a16="http://schemas.microsoft.com/office/drawing/2014/main" id="{1DC9E67E-2D3D-52F8-F27F-C39D949F0B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1440292"/>
              </p:ext>
            </p:extLst>
          </p:nvPr>
        </p:nvGraphicFramePr>
        <p:xfrm>
          <a:off x="4623113" y="4705986"/>
          <a:ext cx="1307247" cy="8506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96880" imgH="393480" progId="Equation.DSMT4">
                  <p:embed/>
                </p:oleObj>
              </mc:Choice>
              <mc:Fallback>
                <p:oleObj name="Equation" r:id="rId4" imgW="596880" imgH="393480" progId="Equation.DSMT4">
                  <p:embed/>
                  <p:pic>
                    <p:nvPicPr>
                      <p:cNvPr id="3789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3113" y="4705986"/>
                        <a:ext cx="1307247" cy="85064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>
            <a:extLst>
              <a:ext uri="{FF2B5EF4-FFF2-40B4-BE49-F238E27FC236}">
                <a16:creationId xmlns:a16="http://schemas.microsoft.com/office/drawing/2014/main" id="{CF641901-2BC7-72C7-4339-16A2F5EA39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7636754"/>
              </p:ext>
            </p:extLst>
          </p:nvPr>
        </p:nvGraphicFramePr>
        <p:xfrm>
          <a:off x="10177655" y="4608318"/>
          <a:ext cx="1427162" cy="1054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58720" imgH="419040" progId="Equation.DSMT4">
                  <p:embed/>
                </p:oleObj>
              </mc:Choice>
              <mc:Fallback>
                <p:oleObj name="Equation" r:id="rId6" imgW="558720" imgH="419040" progId="Equation.DSMT4">
                  <p:embed/>
                  <p:pic>
                    <p:nvPicPr>
                      <p:cNvPr id="37891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77655" y="4608318"/>
                        <a:ext cx="1427162" cy="1054180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Rectangle 40">
            <a:extLst>
              <a:ext uri="{FF2B5EF4-FFF2-40B4-BE49-F238E27FC236}">
                <a16:creationId xmlns:a16="http://schemas.microsoft.com/office/drawing/2014/main" id="{7960EE56-6171-E2C8-689E-2C7F2DEBB477}"/>
              </a:ext>
            </a:extLst>
          </p:cNvPr>
          <p:cNvSpPr/>
          <p:nvPr/>
        </p:nvSpPr>
        <p:spPr>
          <a:xfrm>
            <a:off x="254857" y="5454494"/>
            <a:ext cx="35958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rgbClr val="4270C1"/>
                </a:solidFill>
                <a:latin typeface="Century Gothic" panose="020B0502020202020204" pitchFamily="34" charset="0"/>
              </a:rPr>
              <a:t>P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 - emitted radiation power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42" name="Text Box 47">
            <a:extLst>
              <a:ext uri="{FF2B5EF4-FFF2-40B4-BE49-F238E27FC236}">
                <a16:creationId xmlns:a16="http://schemas.microsoft.com/office/drawing/2014/main" id="{DDAB27CE-CE02-0DD1-5A98-2A0792DFC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0531" y="6022630"/>
            <a:ext cx="69228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rgbClr val="4270C1"/>
                </a:solidFill>
                <a:latin typeface="Century Gothic" panose="020B0502020202020204" pitchFamily="34" charset="0"/>
              </a:rPr>
              <a:t>LEP: </a:t>
            </a:r>
            <a:r>
              <a:rPr lang="en-US" i="1" dirty="0">
                <a:solidFill>
                  <a:srgbClr val="4270C1"/>
                </a:solidFill>
                <a:latin typeface="Century Gothic" panose="020B0502020202020204" pitchFamily="34" charset="0"/>
              </a:rPr>
              <a:t>E</a:t>
            </a:r>
            <a:r>
              <a:rPr lang="en-US" dirty="0">
                <a:solidFill>
                  <a:srgbClr val="4270C1"/>
                </a:solidFill>
                <a:latin typeface="Century Gothic" panose="020B0502020202020204" pitchFamily="34" charset="0"/>
              </a:rPr>
              <a:t> ~ 90 GeV, </a:t>
            </a:r>
            <a:r>
              <a:rPr lang="en-US" i="1" dirty="0">
                <a:solidFill>
                  <a:srgbClr val="4270C1"/>
                </a:solidFill>
                <a:latin typeface="Century Gothic" panose="020B0502020202020204" pitchFamily="34" charset="0"/>
              </a:rPr>
              <a:t>P</a:t>
            </a:r>
            <a:r>
              <a:rPr lang="en-US" dirty="0">
                <a:solidFill>
                  <a:srgbClr val="4270C1"/>
                </a:solidFill>
                <a:latin typeface="Century Gothic" panose="020B0502020202020204" pitchFamily="34" charset="0"/>
              </a:rPr>
              <a:t> ~ 15000 GeV/s, </a:t>
            </a:r>
            <a:r>
              <a:rPr lang="en-US" sz="2800" i="1" dirty="0" err="1">
                <a:solidFill>
                  <a:srgbClr val="4270C1"/>
                </a:solidFill>
                <a:latin typeface="Symbol" pitchFamily="2" charset="2"/>
              </a:rPr>
              <a:t>t</a:t>
            </a:r>
            <a:r>
              <a:rPr lang="en-US" i="1" baseline="-25000" dirty="0" err="1">
                <a:solidFill>
                  <a:srgbClr val="4270C1"/>
                </a:solidFill>
              </a:rPr>
              <a:t>D</a:t>
            </a:r>
            <a:r>
              <a:rPr lang="en-US" dirty="0">
                <a:solidFill>
                  <a:srgbClr val="4270C1"/>
                </a:solidFill>
                <a:latin typeface="Arial" charset="0"/>
              </a:rPr>
              <a:t> </a:t>
            </a:r>
            <a:r>
              <a:rPr lang="en-US" dirty="0">
                <a:solidFill>
                  <a:srgbClr val="4270C1"/>
                </a:solidFill>
                <a:latin typeface="Century Gothic" panose="020B0502020202020204" pitchFamily="34" charset="0"/>
              </a:rPr>
              <a:t>~ 12 </a:t>
            </a:r>
            <a:r>
              <a:rPr lang="en-US" dirty="0" err="1">
                <a:solidFill>
                  <a:srgbClr val="4270C1"/>
                </a:solidFill>
                <a:latin typeface="Century Gothic" panose="020B0502020202020204" pitchFamily="34" charset="0"/>
              </a:rPr>
              <a:t>ms</a:t>
            </a:r>
            <a:endParaRPr lang="en-US" dirty="0">
              <a:solidFill>
                <a:srgbClr val="4270C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22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1" grpId="0"/>
      <p:bldP spid="4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9752F-67C0-8E18-E786-106E03ECE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Damping rings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DE2E8-BCD4-FF00-3E6E-851545F3A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9056"/>
            <a:ext cx="10515600" cy="576570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/>
              <a:t>    	      </a:t>
            </a:r>
            <a:r>
              <a:rPr lang="en-US" sz="2200" dirty="0"/>
              <a:t>suggests </a:t>
            </a:r>
            <a:r>
              <a:rPr lang="en-US" sz="2200" dirty="0">
                <a:solidFill>
                  <a:srgbClr val="4270C1"/>
                </a:solidFill>
              </a:rPr>
              <a:t>high-energy</a:t>
            </a:r>
            <a:r>
              <a:rPr lang="en-US" sz="2200" dirty="0"/>
              <a:t> for a </a:t>
            </a:r>
            <a:r>
              <a:rPr lang="en-US" sz="2200" dirty="0">
                <a:solidFill>
                  <a:srgbClr val="4270C1"/>
                </a:solidFill>
              </a:rPr>
              <a:t>small ring</a:t>
            </a:r>
            <a:r>
              <a:rPr lang="en-US" sz="2200" dirty="0"/>
              <a:t>.  </a:t>
            </a:r>
            <a:r>
              <a:rPr lang="en-US" sz="2600" dirty="0">
                <a:solidFill>
                  <a:srgbClr val="C00000"/>
                </a:solidFill>
              </a:rPr>
              <a:t>But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 required </a:t>
            </a:r>
            <a:r>
              <a:rPr lang="en-US" dirty="0">
                <a:solidFill>
                  <a:srgbClr val="4270C1"/>
                </a:solidFill>
              </a:rPr>
              <a:t>RF power</a:t>
            </a:r>
            <a:r>
              <a:rPr lang="en-US" dirty="0"/>
              <a:t>:</a:t>
            </a:r>
            <a:br>
              <a:rPr lang="en-US" dirty="0"/>
            </a:br>
            <a:endParaRPr lang="en-US" dirty="0"/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 </a:t>
            </a:r>
            <a:r>
              <a:rPr lang="en-US" dirty="0">
                <a:solidFill>
                  <a:srgbClr val="4270C1"/>
                </a:solidFill>
              </a:rPr>
              <a:t>equilibrium emittance</a:t>
            </a:r>
            <a:r>
              <a:rPr lang="en-US" dirty="0"/>
              <a:t>:                             	limit </a:t>
            </a:r>
            <a:r>
              <a:rPr lang="en-US" i="1" dirty="0">
                <a:solidFill>
                  <a:srgbClr val="4270C1"/>
                </a:solidFill>
              </a:rPr>
              <a:t>E</a:t>
            </a:r>
            <a:r>
              <a:rPr lang="en-US" dirty="0"/>
              <a:t> and </a:t>
            </a:r>
            <a:r>
              <a:rPr lang="el-GR" i="1" dirty="0">
                <a:solidFill>
                  <a:srgbClr val="4270C1"/>
                </a:solidFill>
              </a:rPr>
              <a:t>ρ</a:t>
            </a:r>
            <a:r>
              <a:rPr lang="el-GR" dirty="0"/>
              <a:t> </a:t>
            </a:r>
            <a:r>
              <a:rPr lang="en-US" dirty="0"/>
              <a:t>in practice</a:t>
            </a:r>
            <a:br>
              <a:rPr lang="en-US" dirty="0"/>
            </a:b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DR example:</a:t>
            </a:r>
          </a:p>
          <a:p>
            <a:pPr>
              <a:lnSpc>
                <a:spcPct val="120000"/>
              </a:lnSpc>
            </a:pPr>
            <a:endParaRPr lang="en-US" sz="900" dirty="0"/>
          </a:p>
          <a:p>
            <a:pPr lvl="1">
              <a:lnSpc>
                <a:spcPct val="120000"/>
              </a:lnSpc>
            </a:pPr>
            <a:r>
              <a:rPr lang="en-US" dirty="0"/>
              <a:t>Take </a:t>
            </a:r>
            <a:r>
              <a:rPr lang="en-US" i="1" dirty="0"/>
              <a:t>E</a:t>
            </a:r>
            <a:r>
              <a:rPr lang="en-US" dirty="0"/>
              <a:t> ≈ 2 GeV</a:t>
            </a:r>
          </a:p>
          <a:p>
            <a:pPr lvl="1">
              <a:lnSpc>
                <a:spcPct val="120000"/>
              </a:lnSpc>
            </a:pPr>
            <a:r>
              <a:rPr lang="el-GR" i="1" dirty="0"/>
              <a:t>ρ</a:t>
            </a:r>
            <a:r>
              <a:rPr lang="el-GR" dirty="0"/>
              <a:t> ≈ 50 </a:t>
            </a:r>
            <a:r>
              <a:rPr lang="en-US" dirty="0"/>
              <a:t>m</a:t>
            </a:r>
          </a:p>
          <a:p>
            <a:pPr lvl="1">
              <a:lnSpc>
                <a:spcPct val="120000"/>
              </a:lnSpc>
            </a:pPr>
            <a:r>
              <a:rPr lang="en-US" i="1" dirty="0"/>
              <a:t>P</a:t>
            </a:r>
            <a:r>
              <a:rPr lang="en-US" dirty="0">
                <a:latin typeface="Symbol" pitchFamily="2" charset="2"/>
              </a:rPr>
              <a:t>g</a:t>
            </a:r>
            <a:r>
              <a:rPr lang="el-GR" dirty="0"/>
              <a:t> = 27 </a:t>
            </a:r>
            <a:r>
              <a:rPr lang="en-US" dirty="0"/>
              <a:t>GeV/s [28 kV/turn]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hence </a:t>
            </a:r>
            <a:r>
              <a:rPr lang="en-US" sz="2200" i="1" dirty="0" err="1">
                <a:latin typeface="Symbol" pitchFamily="2" charset="2"/>
              </a:rPr>
              <a:t>t</a:t>
            </a:r>
            <a:r>
              <a:rPr lang="en-US" baseline="-25000" dirty="0" err="1"/>
              <a:t>D</a:t>
            </a:r>
            <a:r>
              <a:rPr lang="en-US" dirty="0"/>
              <a:t> ≈ 150 </a:t>
            </a:r>
            <a:r>
              <a:rPr lang="en-US" dirty="0" err="1"/>
              <a:t>ms</a:t>
            </a:r>
            <a:r>
              <a:rPr lang="en-US" dirty="0"/>
              <a:t> -  we need 7-8 </a:t>
            </a:r>
            <a:r>
              <a:rPr lang="en-US" sz="2200" i="1" dirty="0" err="1">
                <a:latin typeface="Symbol" pitchFamily="2" charset="2"/>
              </a:rPr>
              <a:t>t</a:t>
            </a:r>
            <a:r>
              <a:rPr lang="en-US" baseline="-25000" dirty="0" err="1"/>
              <a:t>D</a:t>
            </a:r>
            <a:r>
              <a:rPr lang="en-US" dirty="0"/>
              <a:t> !!! ⇒ store time too long !!!</a:t>
            </a:r>
          </a:p>
          <a:p>
            <a:pPr>
              <a:lnSpc>
                <a:spcPct val="120000"/>
              </a:lnSpc>
            </a:pPr>
            <a:r>
              <a:rPr lang="en-US" dirty="0"/>
              <a:t>Increase damping and </a:t>
            </a:r>
            <a:r>
              <a:rPr lang="en-US" i="1" dirty="0"/>
              <a:t>P</a:t>
            </a:r>
            <a:r>
              <a:rPr lang="en-US" dirty="0"/>
              <a:t> using </a:t>
            </a:r>
            <a:r>
              <a:rPr lang="en-US" dirty="0">
                <a:solidFill>
                  <a:srgbClr val="4270C1"/>
                </a:solidFill>
              </a:rPr>
              <a:t>wiggler magnets</a:t>
            </a:r>
            <a:endParaRPr lang="en-US" dirty="0"/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A4DFFB-08BD-7B33-952A-473B9C411E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221694-9A37-5746-8CB4-48D985807C45}" type="slidenum">
              <a:rPr lang="en-US" smtClean="0"/>
              <a:pPr/>
              <a:t>39</a:t>
            </a:fld>
            <a:endParaRPr lang="en-US" dirty="0"/>
          </a:p>
        </p:txBody>
      </p:sp>
      <p:graphicFrame>
        <p:nvGraphicFramePr>
          <p:cNvPr id="5" name="Object 5">
            <a:extLst>
              <a:ext uri="{FF2B5EF4-FFF2-40B4-BE49-F238E27FC236}">
                <a16:creationId xmlns:a16="http://schemas.microsoft.com/office/drawing/2014/main" id="{C0544F2E-B057-F181-A07B-5E60C5113D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5649793"/>
              </p:ext>
            </p:extLst>
          </p:nvPr>
        </p:nvGraphicFramePr>
        <p:xfrm>
          <a:off x="926348" y="607245"/>
          <a:ext cx="1195387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58720" imgH="419040" progId="Equation.DSMT4">
                  <p:embed/>
                </p:oleObj>
              </mc:Choice>
              <mc:Fallback>
                <p:oleObj name="Equation" r:id="rId2" imgW="558720" imgH="419040" progId="Equation.DSMT4">
                  <p:embed/>
                  <p:pic>
                    <p:nvPicPr>
                      <p:cNvPr id="3891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6348" y="607245"/>
                        <a:ext cx="1195387" cy="896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4">
            <a:extLst>
              <a:ext uri="{FF2B5EF4-FFF2-40B4-BE49-F238E27FC236}">
                <a16:creationId xmlns:a16="http://schemas.microsoft.com/office/drawing/2014/main" id="{129E28E1-4684-F1EF-1A1A-6EEC0CF6E8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3896652"/>
              </p:ext>
            </p:extLst>
          </p:nvPr>
        </p:nvGraphicFramePr>
        <p:xfrm>
          <a:off x="4231723" y="1860585"/>
          <a:ext cx="2166937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28520" imgH="444240" progId="Equation.DSMT4">
                  <p:embed/>
                </p:oleObj>
              </mc:Choice>
              <mc:Fallback>
                <p:oleObj name="Equation" r:id="rId4" imgW="1028520" imgH="444240" progId="Equation.DSMT4">
                  <p:embed/>
                  <p:pic>
                    <p:nvPicPr>
                      <p:cNvPr id="3891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1723" y="1860585"/>
                        <a:ext cx="2166937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9">
            <a:extLst>
              <a:ext uri="{FF2B5EF4-FFF2-40B4-BE49-F238E27FC236}">
                <a16:creationId xmlns:a16="http://schemas.microsoft.com/office/drawing/2014/main" id="{B15F5C72-FA35-D40B-8479-54B209E074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968486"/>
              </p:ext>
            </p:extLst>
          </p:nvPr>
        </p:nvGraphicFramePr>
        <p:xfrm>
          <a:off x="4324791" y="2886075"/>
          <a:ext cx="1581150" cy="108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47640" imgH="444240" progId="Equation.DSMT4">
                  <p:embed/>
                </p:oleObj>
              </mc:Choice>
              <mc:Fallback>
                <p:oleObj name="Equation" r:id="rId6" imgW="647640" imgH="444240" progId="Equation.DSMT4">
                  <p:embed/>
                  <p:pic>
                    <p:nvPicPr>
                      <p:cNvPr id="38914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4791" y="2886075"/>
                        <a:ext cx="1581150" cy="1085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5073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22860-0F2C-654E-FBCD-D88FB2B40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path to higher energies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12496-BF4B-5D5C-0930-72A801FD5E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221694-9A37-5746-8CB4-48D985807C4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B0F3103-13F2-B7A2-54BF-D27EA6E04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912" y="794328"/>
            <a:ext cx="6551614" cy="547687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2400" dirty="0"/>
              <a:t>History:</a:t>
            </a:r>
          </a:p>
          <a:p>
            <a:pPr>
              <a:lnSpc>
                <a:spcPct val="120000"/>
              </a:lnSpc>
            </a:pPr>
            <a:endParaRPr lang="en-US" sz="1500" dirty="0"/>
          </a:p>
          <a:p>
            <a:pPr lvl="1">
              <a:lnSpc>
                <a:spcPct val="120000"/>
              </a:lnSpc>
            </a:pPr>
            <a:r>
              <a:rPr lang="en-US" sz="1700" dirty="0"/>
              <a:t>Energy constantly increasing with time</a:t>
            </a:r>
          </a:p>
          <a:p>
            <a:pPr lvl="1">
              <a:lnSpc>
                <a:spcPct val="120000"/>
              </a:lnSpc>
            </a:pPr>
            <a:r>
              <a:rPr lang="en-US" sz="1700" dirty="0"/>
              <a:t>Hadron Colliders</a:t>
            </a:r>
            <a:br>
              <a:rPr lang="en-US" sz="1700" dirty="0"/>
            </a:br>
            <a:r>
              <a:rPr lang="en-US" sz="1700" dirty="0"/>
              <a:t>at the </a:t>
            </a:r>
            <a:r>
              <a:rPr lang="en-US" sz="1700" dirty="0">
                <a:solidFill>
                  <a:srgbClr val="4270C1"/>
                </a:solidFill>
              </a:rPr>
              <a:t>energy frontier</a:t>
            </a:r>
          </a:p>
          <a:p>
            <a:pPr lvl="1">
              <a:lnSpc>
                <a:spcPct val="120000"/>
              </a:lnSpc>
            </a:pPr>
            <a:r>
              <a:rPr lang="en-US" sz="1700" dirty="0"/>
              <a:t>Lepton Colliders</a:t>
            </a:r>
            <a:br>
              <a:rPr lang="en-US" sz="1700" dirty="0"/>
            </a:br>
            <a:r>
              <a:rPr lang="en-US" sz="1700" dirty="0"/>
              <a:t>for </a:t>
            </a:r>
            <a:r>
              <a:rPr lang="en-US" sz="1700" dirty="0">
                <a:solidFill>
                  <a:srgbClr val="4270C1"/>
                </a:solidFill>
              </a:rPr>
              <a:t>precision physics</a:t>
            </a:r>
            <a:br>
              <a:rPr lang="en-US" sz="1500" dirty="0"/>
            </a:br>
            <a:endParaRPr lang="en-US" sz="1500" dirty="0"/>
          </a:p>
          <a:p>
            <a:pPr>
              <a:lnSpc>
                <a:spcPct val="120000"/>
              </a:lnSpc>
            </a:pPr>
            <a:r>
              <a:rPr lang="en-US" dirty="0"/>
              <a:t>LHC has found the Higgs with </a:t>
            </a:r>
            <a:r>
              <a:rPr lang="en-US" dirty="0" err="1"/>
              <a:t>m</a:t>
            </a:r>
            <a:r>
              <a:rPr lang="en-US" baseline="-25000" dirty="0" err="1"/>
              <a:t>H</a:t>
            </a:r>
            <a:r>
              <a:rPr lang="en-US" dirty="0"/>
              <a:t> = 126 GeV/c</a:t>
            </a:r>
            <a:r>
              <a:rPr lang="en-US" baseline="30000" dirty="0"/>
              <a:t>2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A future Lepton Collider (</a:t>
            </a:r>
            <a:r>
              <a:rPr lang="en-US" dirty="0">
                <a:solidFill>
                  <a:srgbClr val="4270C1"/>
                </a:solidFill>
              </a:rPr>
              <a:t>Higgs factory</a:t>
            </a:r>
            <a:r>
              <a:rPr lang="en-US" dirty="0"/>
              <a:t>) would complement LHC physics ⇒ precision measurements of the Higgs boson characteristics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Recommended in the 2020 Update of the European Strategy for Particle Physics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DB27BB3-35F6-393D-D1E7-B6A8440EBB5E}"/>
              </a:ext>
            </a:extLst>
          </p:cNvPr>
          <p:cNvGrpSpPr/>
          <p:nvPr/>
        </p:nvGrpSpPr>
        <p:grpSpPr>
          <a:xfrm>
            <a:off x="378546" y="1215736"/>
            <a:ext cx="4978989" cy="5164282"/>
            <a:chOff x="378546" y="1215736"/>
            <a:chExt cx="4978989" cy="516428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5813E4D-E46B-BB9E-CACB-F2E3D5376774}"/>
                </a:ext>
              </a:extLst>
            </p:cNvPr>
            <p:cNvGrpSpPr/>
            <p:nvPr/>
          </p:nvGrpSpPr>
          <p:grpSpPr>
            <a:xfrm>
              <a:off x="378546" y="1215736"/>
              <a:ext cx="4978989" cy="5164282"/>
              <a:chOff x="378546" y="1215736"/>
              <a:chExt cx="4978989" cy="5164282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0F9E63BD-9081-984E-1118-581B8BD22D23}"/>
                  </a:ext>
                </a:extLst>
              </p:cNvPr>
              <p:cNvGrpSpPr/>
              <p:nvPr/>
            </p:nvGrpSpPr>
            <p:grpSpPr>
              <a:xfrm>
                <a:off x="378546" y="1215736"/>
                <a:ext cx="4978989" cy="5164282"/>
                <a:chOff x="378546" y="1215736"/>
                <a:chExt cx="4978989" cy="5164282"/>
              </a:xfrm>
            </p:grpSpPr>
            <p:pic>
              <p:nvPicPr>
                <p:cNvPr id="5122" name="Picture 2">
                  <a:extLst>
                    <a:ext uri="{FF2B5EF4-FFF2-40B4-BE49-F238E27FC236}">
                      <a16:creationId xmlns:a16="http://schemas.microsoft.com/office/drawing/2014/main" id="{1A4517D7-1A06-6658-11AF-84DB71C40D3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8546" y="1215736"/>
                  <a:ext cx="4978989" cy="516428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E07754E0-2C0D-DCE8-CC39-1821E312ED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942031" y="2387023"/>
                  <a:ext cx="292100" cy="317500"/>
                </a:xfrm>
                <a:prstGeom prst="rect">
                  <a:avLst/>
                </a:prstGeom>
              </p:spPr>
            </p:pic>
          </p:grp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0175914-5321-9216-CF45-38F9E3DED3FE}"/>
                  </a:ext>
                </a:extLst>
              </p:cNvPr>
              <p:cNvSpPr/>
              <p:nvPr/>
            </p:nvSpPr>
            <p:spPr>
              <a:xfrm>
                <a:off x="4818622" y="1965532"/>
                <a:ext cx="73845" cy="7953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6BB109F-54FF-3804-C3DA-AD786C0F08AD}"/>
                </a:ext>
              </a:extLst>
            </p:cNvPr>
            <p:cNvSpPr/>
            <p:nvPr/>
          </p:nvSpPr>
          <p:spPr>
            <a:xfrm>
              <a:off x="3454950" y="3222641"/>
              <a:ext cx="92465" cy="9246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A97056B-2C50-0E8F-57B8-B1C787E3E0A0}"/>
                </a:ext>
              </a:extLst>
            </p:cNvPr>
            <p:cNvSpPr/>
            <p:nvPr/>
          </p:nvSpPr>
          <p:spPr>
            <a:xfrm>
              <a:off x="3693885" y="3124200"/>
              <a:ext cx="457200" cy="30480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2284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408C0-F739-DAAA-1BB2-D4A80A1B4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Damping Wigglers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C015E-BAE9-37FC-5417-50184D1D3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857044"/>
            <a:ext cx="10805160" cy="5737720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dirty="0"/>
              <a:t>Insert </a:t>
            </a:r>
            <a:r>
              <a:rPr lang="en-US" sz="2400" dirty="0">
                <a:solidFill>
                  <a:srgbClr val="4270C1"/>
                </a:solidFill>
              </a:rPr>
              <a:t>wigglers</a:t>
            </a:r>
            <a:r>
              <a:rPr lang="en-US" sz="2400" dirty="0"/>
              <a:t> in straight sections </a:t>
            </a:r>
            <a:br>
              <a:rPr lang="en-US" sz="2400" dirty="0"/>
            </a:br>
            <a:r>
              <a:rPr lang="en-US" sz="2400" dirty="0"/>
              <a:t>in the damping ring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Average </a:t>
            </a:r>
            <a:r>
              <a:rPr lang="en-US" dirty="0">
                <a:solidFill>
                  <a:srgbClr val="4270C1"/>
                </a:solidFill>
              </a:rPr>
              <a:t>power radiated per electron </a:t>
            </a:r>
            <a:br>
              <a:rPr lang="en-US" dirty="0"/>
            </a:br>
            <a:r>
              <a:rPr lang="en-US" dirty="0"/>
              <a:t>with wiggler straight sections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0" indent="0">
              <a:lnSpc>
                <a:spcPct val="110000"/>
              </a:lnSpc>
              <a:buNone/>
            </a:pPr>
            <a:br>
              <a:rPr lang="en-US" dirty="0"/>
            </a:b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Energy loss in wiggler:</a:t>
            </a:r>
            <a:br>
              <a:rPr lang="en-US" dirty="0"/>
            </a:b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endParaRPr lang="en-US" sz="1400" i="1" dirty="0"/>
          </a:p>
          <a:p>
            <a:pPr marL="0" indent="0">
              <a:lnSpc>
                <a:spcPct val="110000"/>
              </a:lnSpc>
              <a:buNone/>
            </a:pPr>
            <a:endParaRPr lang="en-US" sz="1400" i="1" dirty="0"/>
          </a:p>
          <a:p>
            <a:pPr marL="0" indent="0">
              <a:lnSpc>
                <a:spcPct val="110000"/>
              </a:lnSpc>
              <a:buNone/>
            </a:pPr>
            <a:r>
              <a:rPr lang="en-US" i="1" dirty="0"/>
              <a:t>&lt;B</a:t>
            </a:r>
            <a:r>
              <a:rPr lang="en-US" i="1" baseline="30000" dirty="0"/>
              <a:t>2</a:t>
            </a:r>
            <a:r>
              <a:rPr lang="en-US" i="1" dirty="0"/>
              <a:t>&gt; </a:t>
            </a:r>
            <a:r>
              <a:rPr lang="en-US" dirty="0"/>
              <a:t>is the field square averaged over the wiggler length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34E8A9-186F-E42A-9FE4-BB6EAC5C01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221694-9A37-5746-8CB4-48D985807C45}" type="slidenum">
              <a:rPr lang="en-US" smtClean="0"/>
              <a:pPr/>
              <a:t>40</a:t>
            </a:fld>
            <a:endParaRPr lang="en-US" dirty="0"/>
          </a:p>
        </p:txBody>
      </p:sp>
      <p:graphicFrame>
        <p:nvGraphicFramePr>
          <p:cNvPr id="201" name="Object 4">
            <a:extLst>
              <a:ext uri="{FF2B5EF4-FFF2-40B4-BE49-F238E27FC236}">
                <a16:creationId xmlns:a16="http://schemas.microsoft.com/office/drawing/2014/main" id="{A8E8C40C-29B9-0335-B999-9ADA338C8B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5989467"/>
              </p:ext>
            </p:extLst>
          </p:nvPr>
        </p:nvGraphicFramePr>
        <p:xfrm>
          <a:off x="1349872" y="3403389"/>
          <a:ext cx="3249613" cy="1055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447560" imgH="469800" progId="Equation.DSMT4">
                  <p:embed/>
                </p:oleObj>
              </mc:Choice>
              <mc:Fallback>
                <p:oleObj name="Equation" r:id="rId2" imgW="1447560" imgH="469800" progId="Equation.DSMT4">
                  <p:embed/>
                  <p:pic>
                    <p:nvPicPr>
                      <p:cNvPr id="3993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9872" y="3403389"/>
                        <a:ext cx="3249613" cy="1055688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2" name="Object 6">
            <a:extLst>
              <a:ext uri="{FF2B5EF4-FFF2-40B4-BE49-F238E27FC236}">
                <a16:creationId xmlns:a16="http://schemas.microsoft.com/office/drawing/2014/main" id="{6EAAA921-A8E0-D4CB-AFDC-761D81276A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1127239"/>
              </p:ext>
            </p:extLst>
          </p:nvPr>
        </p:nvGraphicFramePr>
        <p:xfrm>
          <a:off x="5340899" y="3400086"/>
          <a:ext cx="2898585" cy="1062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42920" imgH="711000" progId="Equation.DSMT4">
                  <p:embed/>
                </p:oleObj>
              </mc:Choice>
              <mc:Fallback>
                <p:oleObj name="Equation" r:id="rId4" imgW="1942920" imgH="711000" progId="Equation.DSMT4">
                  <p:embed/>
                  <p:pic>
                    <p:nvPicPr>
                      <p:cNvPr id="3994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0899" y="3400086"/>
                        <a:ext cx="2898585" cy="10622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3" name="Object 5">
            <a:extLst>
              <a:ext uri="{FF2B5EF4-FFF2-40B4-BE49-F238E27FC236}">
                <a16:creationId xmlns:a16="http://schemas.microsoft.com/office/drawing/2014/main" id="{36B1C044-A035-4CCA-3A93-5646177D35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0944996"/>
              </p:ext>
            </p:extLst>
          </p:nvPr>
        </p:nvGraphicFramePr>
        <p:xfrm>
          <a:off x="2030252" y="5168121"/>
          <a:ext cx="8304212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000320" imgH="419040" progId="Equation.DSMT4">
                  <p:embed/>
                </p:oleObj>
              </mc:Choice>
              <mc:Fallback>
                <p:oleObj name="Equation" r:id="rId6" imgW="4000320" imgH="419040" progId="Equation.DSMT4">
                  <p:embed/>
                  <p:pic>
                    <p:nvPicPr>
                      <p:cNvPr id="3993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0252" y="5168121"/>
                        <a:ext cx="8304212" cy="86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64E7C45-7F3A-A686-9377-E04D8C7411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5636" y="3481128"/>
            <a:ext cx="2669435" cy="1255393"/>
          </a:xfrm>
          <a:prstGeom prst="rect">
            <a:avLst/>
          </a:prstGeom>
        </p:spPr>
      </p:pic>
      <p:grpSp>
        <p:nvGrpSpPr>
          <p:cNvPr id="269" name="Group 268">
            <a:extLst>
              <a:ext uri="{FF2B5EF4-FFF2-40B4-BE49-F238E27FC236}">
                <a16:creationId xmlns:a16="http://schemas.microsoft.com/office/drawing/2014/main" id="{043DA7C1-C912-5799-9ABE-4402AEE6F190}"/>
              </a:ext>
            </a:extLst>
          </p:cNvPr>
          <p:cNvGrpSpPr/>
          <p:nvPr/>
        </p:nvGrpSpPr>
        <p:grpSpPr>
          <a:xfrm>
            <a:off x="7034279" y="663928"/>
            <a:ext cx="3882564" cy="2511916"/>
            <a:chOff x="8023107" y="524118"/>
            <a:chExt cx="3882564" cy="2511916"/>
          </a:xfrm>
        </p:grpSpPr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19D6C3B2-AE61-A8F3-BBB2-F1EE9269F156}"/>
                </a:ext>
              </a:extLst>
            </p:cNvPr>
            <p:cNvGrpSpPr/>
            <p:nvPr/>
          </p:nvGrpSpPr>
          <p:grpSpPr>
            <a:xfrm>
              <a:off x="8023107" y="524118"/>
              <a:ext cx="3882564" cy="2511916"/>
              <a:chOff x="5524604" y="2617968"/>
              <a:chExt cx="3882564" cy="2511916"/>
            </a:xfrm>
          </p:grpSpPr>
          <p:grpSp>
            <p:nvGrpSpPr>
              <p:cNvPr id="205" name="Group 204">
                <a:extLst>
                  <a:ext uri="{FF2B5EF4-FFF2-40B4-BE49-F238E27FC236}">
                    <a16:creationId xmlns:a16="http://schemas.microsoft.com/office/drawing/2014/main" id="{A7BD8341-F121-B905-A754-1D94612425BC}"/>
                  </a:ext>
                </a:extLst>
              </p:cNvPr>
              <p:cNvGrpSpPr/>
              <p:nvPr/>
            </p:nvGrpSpPr>
            <p:grpSpPr>
              <a:xfrm>
                <a:off x="5524604" y="2617968"/>
                <a:ext cx="3882564" cy="2511916"/>
                <a:chOff x="5524604" y="2617968"/>
                <a:chExt cx="3882564" cy="2511916"/>
              </a:xfrm>
            </p:grpSpPr>
            <p:sp>
              <p:nvSpPr>
                <p:cNvPr id="217" name="Arc 216">
                  <a:extLst>
                    <a:ext uri="{FF2B5EF4-FFF2-40B4-BE49-F238E27FC236}">
                      <a16:creationId xmlns:a16="http://schemas.microsoft.com/office/drawing/2014/main" id="{C02F8C2B-FBC6-189F-6DCB-A81B3DD426BC}"/>
                    </a:ext>
                  </a:extLst>
                </p:cNvPr>
                <p:cNvSpPr/>
                <p:nvPr/>
              </p:nvSpPr>
              <p:spPr>
                <a:xfrm>
                  <a:off x="7464173" y="2895598"/>
                  <a:ext cx="1892595" cy="1892595"/>
                </a:xfrm>
                <a:prstGeom prst="arc">
                  <a:avLst>
                    <a:gd name="adj1" fmla="val 16200000"/>
                    <a:gd name="adj2" fmla="val 5438199"/>
                  </a:avLst>
                </a:prstGeom>
                <a:ln w="127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8" name="Arc 217">
                  <a:extLst>
                    <a:ext uri="{FF2B5EF4-FFF2-40B4-BE49-F238E27FC236}">
                      <a16:creationId xmlns:a16="http://schemas.microsoft.com/office/drawing/2014/main" id="{73F892F4-7D47-C02A-AF92-83847CB4F25A}"/>
                    </a:ext>
                  </a:extLst>
                </p:cNvPr>
                <p:cNvSpPr/>
                <p:nvPr/>
              </p:nvSpPr>
              <p:spPr>
                <a:xfrm rot="10800000">
                  <a:off x="5575005" y="2895599"/>
                  <a:ext cx="1892595" cy="1892595"/>
                </a:xfrm>
                <a:prstGeom prst="arc">
                  <a:avLst>
                    <a:gd name="adj1" fmla="val 16200000"/>
                    <a:gd name="adj2" fmla="val 5438199"/>
                  </a:avLst>
                </a:prstGeom>
                <a:ln w="127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19" name="Straight Connector 218">
                  <a:extLst>
                    <a:ext uri="{FF2B5EF4-FFF2-40B4-BE49-F238E27FC236}">
                      <a16:creationId xmlns:a16="http://schemas.microsoft.com/office/drawing/2014/main" id="{A28CBFED-8D56-02FF-0C46-880E9A60C1D7}"/>
                    </a:ext>
                  </a:extLst>
                </p:cNvPr>
                <p:cNvCxnSpPr>
                  <a:cxnSpLocks/>
                  <a:stCxn id="218" idx="2"/>
                </p:cNvCxnSpPr>
                <p:nvPr/>
              </p:nvCxnSpPr>
              <p:spPr>
                <a:xfrm>
                  <a:off x="6531817" y="2895657"/>
                  <a:ext cx="1889169" cy="0"/>
                </a:xfrm>
                <a:prstGeom prst="line">
                  <a:avLst/>
                </a:prstGeom>
                <a:ln w="127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Straight Connector 219">
                  <a:extLst>
                    <a:ext uri="{FF2B5EF4-FFF2-40B4-BE49-F238E27FC236}">
                      <a16:creationId xmlns:a16="http://schemas.microsoft.com/office/drawing/2014/main" id="{604326F8-C023-2FBA-976A-54B6BBD9381E}"/>
                    </a:ext>
                  </a:extLst>
                </p:cNvPr>
                <p:cNvCxnSpPr>
                  <a:cxnSpLocks/>
                  <a:stCxn id="218" idx="0"/>
                  <a:endCxn id="217" idx="2"/>
                </p:cNvCxnSpPr>
                <p:nvPr/>
              </p:nvCxnSpPr>
              <p:spPr>
                <a:xfrm flipV="1">
                  <a:off x="6521303" y="4788135"/>
                  <a:ext cx="1878653" cy="59"/>
                </a:xfrm>
                <a:prstGeom prst="line">
                  <a:avLst/>
                </a:prstGeom>
                <a:ln w="127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" name="Straight Connector 220">
                  <a:extLst>
                    <a:ext uri="{FF2B5EF4-FFF2-40B4-BE49-F238E27FC236}">
                      <a16:creationId xmlns:a16="http://schemas.microsoft.com/office/drawing/2014/main" id="{79F056CF-65EE-AD9F-7688-C7D980535B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140053" y="2773338"/>
                  <a:ext cx="183424" cy="12223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Straight Connector 221">
                  <a:extLst>
                    <a:ext uri="{FF2B5EF4-FFF2-40B4-BE49-F238E27FC236}">
                      <a16:creationId xmlns:a16="http://schemas.microsoft.com/office/drawing/2014/main" id="{0662F1FE-794B-07FB-8BEF-0B3C713402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23127" y="2676232"/>
                  <a:ext cx="190079" cy="110655"/>
                </a:xfrm>
                <a:prstGeom prst="line">
                  <a:avLst/>
                </a:prstGeom>
                <a:ln w="12700">
                  <a:solidFill>
                    <a:srgbClr val="00206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3" name="Rectangle 222">
                  <a:extLst>
                    <a:ext uri="{FF2B5EF4-FFF2-40B4-BE49-F238E27FC236}">
                      <a16:creationId xmlns:a16="http://schemas.microsoft.com/office/drawing/2014/main" id="{A7996083-E252-EEB5-83E3-F62FC69FD81A}"/>
                    </a:ext>
                  </a:extLst>
                </p:cNvPr>
                <p:cNvSpPr/>
                <p:nvPr/>
              </p:nvSpPr>
              <p:spPr>
                <a:xfrm rot="5400000">
                  <a:off x="5467004" y="3791495"/>
                  <a:ext cx="216000" cy="1008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4" name="Rectangle 223">
                  <a:extLst>
                    <a:ext uri="{FF2B5EF4-FFF2-40B4-BE49-F238E27FC236}">
                      <a16:creationId xmlns:a16="http://schemas.microsoft.com/office/drawing/2014/main" id="{09AA5588-BBA0-5B8A-E280-3DD163F8A397}"/>
                    </a:ext>
                  </a:extLst>
                </p:cNvPr>
                <p:cNvSpPr/>
                <p:nvPr/>
              </p:nvSpPr>
              <p:spPr>
                <a:xfrm rot="5400000">
                  <a:off x="9248768" y="3789790"/>
                  <a:ext cx="216000" cy="1008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5" name="Rectangle 224">
                  <a:extLst>
                    <a:ext uri="{FF2B5EF4-FFF2-40B4-BE49-F238E27FC236}">
                      <a16:creationId xmlns:a16="http://schemas.microsoft.com/office/drawing/2014/main" id="{27776509-290A-81AE-85FE-BF80C7C92171}"/>
                    </a:ext>
                  </a:extLst>
                </p:cNvPr>
                <p:cNvSpPr/>
                <p:nvPr/>
              </p:nvSpPr>
              <p:spPr>
                <a:xfrm rot="7705995">
                  <a:off x="5649404" y="3241295"/>
                  <a:ext cx="216000" cy="1008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6" name="Rectangle 225">
                  <a:extLst>
                    <a:ext uri="{FF2B5EF4-FFF2-40B4-BE49-F238E27FC236}">
                      <a16:creationId xmlns:a16="http://schemas.microsoft.com/office/drawing/2014/main" id="{CC36EBF1-03F4-3A6C-8AF7-19BC48718DDE}"/>
                    </a:ext>
                  </a:extLst>
                </p:cNvPr>
                <p:cNvSpPr/>
                <p:nvPr/>
              </p:nvSpPr>
              <p:spPr>
                <a:xfrm rot="13894005" flipV="1">
                  <a:off x="5649406" y="4344096"/>
                  <a:ext cx="216000" cy="1008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7" name="Rectangle 226">
                  <a:extLst>
                    <a:ext uri="{FF2B5EF4-FFF2-40B4-BE49-F238E27FC236}">
                      <a16:creationId xmlns:a16="http://schemas.microsoft.com/office/drawing/2014/main" id="{4065BCCD-2F00-3F92-FCCC-836FAAF373CA}"/>
                    </a:ext>
                  </a:extLst>
                </p:cNvPr>
                <p:cNvSpPr/>
                <p:nvPr/>
              </p:nvSpPr>
              <p:spPr>
                <a:xfrm rot="13894005" flipH="1">
                  <a:off x="9057770" y="3236590"/>
                  <a:ext cx="216000" cy="1008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8" name="Rectangle 227">
                  <a:extLst>
                    <a:ext uri="{FF2B5EF4-FFF2-40B4-BE49-F238E27FC236}">
                      <a16:creationId xmlns:a16="http://schemas.microsoft.com/office/drawing/2014/main" id="{AE69CDCA-698E-852F-B47A-A0C0FAB666EC}"/>
                    </a:ext>
                  </a:extLst>
                </p:cNvPr>
                <p:cNvSpPr/>
                <p:nvPr/>
              </p:nvSpPr>
              <p:spPr>
                <a:xfrm rot="7705995" flipH="1" flipV="1">
                  <a:off x="9061561" y="4340122"/>
                  <a:ext cx="216000" cy="1008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9" name="Oval 228">
                  <a:extLst>
                    <a:ext uri="{FF2B5EF4-FFF2-40B4-BE49-F238E27FC236}">
                      <a16:creationId xmlns:a16="http://schemas.microsoft.com/office/drawing/2014/main" id="{7220CD77-7B3F-4BAB-4143-03C8B432EBED}"/>
                    </a:ext>
                  </a:extLst>
                </p:cNvPr>
                <p:cNvSpPr/>
                <p:nvPr/>
              </p:nvSpPr>
              <p:spPr>
                <a:xfrm>
                  <a:off x="6566800" y="4723218"/>
                  <a:ext cx="232540" cy="129600"/>
                </a:xfrm>
                <a:prstGeom prst="ellipse">
                  <a:avLst/>
                </a:prstGeom>
                <a:solidFill>
                  <a:srgbClr val="E3911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0" name="Oval 229">
                  <a:extLst>
                    <a:ext uri="{FF2B5EF4-FFF2-40B4-BE49-F238E27FC236}">
                      <a16:creationId xmlns:a16="http://schemas.microsoft.com/office/drawing/2014/main" id="{C62F53B1-0F91-899F-9154-90B038F8250E}"/>
                    </a:ext>
                  </a:extLst>
                </p:cNvPr>
                <p:cNvSpPr/>
                <p:nvPr/>
              </p:nvSpPr>
              <p:spPr>
                <a:xfrm rot="19301876">
                  <a:off x="5894074" y="2999227"/>
                  <a:ext cx="91460" cy="18720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1" name="Oval 230">
                  <a:extLst>
                    <a:ext uri="{FF2B5EF4-FFF2-40B4-BE49-F238E27FC236}">
                      <a16:creationId xmlns:a16="http://schemas.microsoft.com/office/drawing/2014/main" id="{339F76CA-2418-8F01-F224-F27E2FB009FD}"/>
                    </a:ext>
                  </a:extLst>
                </p:cNvPr>
                <p:cNvSpPr/>
                <p:nvPr/>
              </p:nvSpPr>
              <p:spPr>
                <a:xfrm rot="2298124" flipV="1">
                  <a:off x="5888378" y="4491780"/>
                  <a:ext cx="91460" cy="18720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2" name="Oval 231">
                  <a:extLst>
                    <a:ext uri="{FF2B5EF4-FFF2-40B4-BE49-F238E27FC236}">
                      <a16:creationId xmlns:a16="http://schemas.microsoft.com/office/drawing/2014/main" id="{2BB89633-1981-C813-E77D-83377B58CA17}"/>
                    </a:ext>
                  </a:extLst>
                </p:cNvPr>
                <p:cNvSpPr/>
                <p:nvPr/>
              </p:nvSpPr>
              <p:spPr>
                <a:xfrm rot="4379608" flipV="1">
                  <a:off x="5572775" y="4028759"/>
                  <a:ext cx="91460" cy="18720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3" name="Oval 232">
                  <a:extLst>
                    <a:ext uri="{FF2B5EF4-FFF2-40B4-BE49-F238E27FC236}">
                      <a16:creationId xmlns:a16="http://schemas.microsoft.com/office/drawing/2014/main" id="{82E76881-2EFA-8B40-1C16-7AD816119ADB}"/>
                    </a:ext>
                  </a:extLst>
                </p:cNvPr>
                <p:cNvSpPr/>
                <p:nvPr/>
              </p:nvSpPr>
              <p:spPr>
                <a:xfrm rot="17220392">
                  <a:off x="5572773" y="3450562"/>
                  <a:ext cx="91460" cy="18720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34" name="Group 233">
                  <a:extLst>
                    <a:ext uri="{FF2B5EF4-FFF2-40B4-BE49-F238E27FC236}">
                      <a16:creationId xmlns:a16="http://schemas.microsoft.com/office/drawing/2014/main" id="{85262580-E925-A973-BDDB-5F7FD7E35052}"/>
                    </a:ext>
                  </a:extLst>
                </p:cNvPr>
                <p:cNvGrpSpPr/>
                <p:nvPr/>
              </p:nvGrpSpPr>
              <p:grpSpPr>
                <a:xfrm flipH="1">
                  <a:off x="8946537" y="2998999"/>
                  <a:ext cx="460631" cy="1679753"/>
                  <a:chOff x="5677303" y="3151627"/>
                  <a:chExt cx="460631" cy="1679753"/>
                </a:xfrm>
              </p:grpSpPr>
              <p:sp>
                <p:nvSpPr>
                  <p:cNvPr id="249" name="Oval 248">
                    <a:extLst>
                      <a:ext uri="{FF2B5EF4-FFF2-40B4-BE49-F238E27FC236}">
                        <a16:creationId xmlns:a16="http://schemas.microsoft.com/office/drawing/2014/main" id="{E6C3B47A-11CF-E757-C483-210D4655A727}"/>
                      </a:ext>
                    </a:extLst>
                  </p:cNvPr>
                  <p:cNvSpPr/>
                  <p:nvPr/>
                </p:nvSpPr>
                <p:spPr>
                  <a:xfrm rot="19301876">
                    <a:off x="6046474" y="3151627"/>
                    <a:ext cx="91460" cy="187200"/>
                  </a:xfrm>
                  <a:prstGeom prst="ellipse">
                    <a:avLst/>
                  </a:prstGeom>
                  <a:solidFill>
                    <a:schemeClr val="accent5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0" name="Oval 249">
                    <a:extLst>
                      <a:ext uri="{FF2B5EF4-FFF2-40B4-BE49-F238E27FC236}">
                        <a16:creationId xmlns:a16="http://schemas.microsoft.com/office/drawing/2014/main" id="{302FF92B-E7B5-FEBA-1FB1-5633FF336137}"/>
                      </a:ext>
                    </a:extLst>
                  </p:cNvPr>
                  <p:cNvSpPr/>
                  <p:nvPr/>
                </p:nvSpPr>
                <p:spPr>
                  <a:xfrm rot="2298124" flipV="1">
                    <a:off x="6040778" y="4644180"/>
                    <a:ext cx="91460" cy="187200"/>
                  </a:xfrm>
                  <a:prstGeom prst="ellipse">
                    <a:avLst/>
                  </a:prstGeom>
                  <a:solidFill>
                    <a:schemeClr val="accent5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1" name="Oval 250">
                    <a:extLst>
                      <a:ext uri="{FF2B5EF4-FFF2-40B4-BE49-F238E27FC236}">
                        <a16:creationId xmlns:a16="http://schemas.microsoft.com/office/drawing/2014/main" id="{EFA30DEB-BAE9-998C-9AD5-19B110F438C1}"/>
                      </a:ext>
                    </a:extLst>
                  </p:cNvPr>
                  <p:cNvSpPr/>
                  <p:nvPr/>
                </p:nvSpPr>
                <p:spPr>
                  <a:xfrm rot="4379608" flipV="1">
                    <a:off x="5725175" y="4181159"/>
                    <a:ext cx="91460" cy="187200"/>
                  </a:xfrm>
                  <a:prstGeom prst="ellipse">
                    <a:avLst/>
                  </a:prstGeom>
                  <a:solidFill>
                    <a:schemeClr val="accent5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2" name="Oval 251">
                    <a:extLst>
                      <a:ext uri="{FF2B5EF4-FFF2-40B4-BE49-F238E27FC236}">
                        <a16:creationId xmlns:a16="http://schemas.microsoft.com/office/drawing/2014/main" id="{09A083CB-E273-93EE-2743-EE8A83F71326}"/>
                      </a:ext>
                    </a:extLst>
                  </p:cNvPr>
                  <p:cNvSpPr/>
                  <p:nvPr/>
                </p:nvSpPr>
                <p:spPr>
                  <a:xfrm rot="17220392">
                    <a:off x="5725173" y="3602962"/>
                    <a:ext cx="91460" cy="187200"/>
                  </a:xfrm>
                  <a:prstGeom prst="ellipse">
                    <a:avLst/>
                  </a:prstGeom>
                  <a:solidFill>
                    <a:schemeClr val="accent5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35" name="Group 234">
                  <a:extLst>
                    <a:ext uri="{FF2B5EF4-FFF2-40B4-BE49-F238E27FC236}">
                      <a16:creationId xmlns:a16="http://schemas.microsoft.com/office/drawing/2014/main" id="{A16402F0-524A-5AF4-2E89-39292F9CA94C}"/>
                    </a:ext>
                  </a:extLst>
                </p:cNvPr>
                <p:cNvGrpSpPr/>
                <p:nvPr/>
              </p:nvGrpSpPr>
              <p:grpSpPr>
                <a:xfrm>
                  <a:off x="7009314" y="2617968"/>
                  <a:ext cx="1031315" cy="623433"/>
                  <a:chOff x="5031401" y="1258626"/>
                  <a:chExt cx="1031315" cy="623433"/>
                </a:xfrm>
              </p:grpSpPr>
              <p:sp>
                <p:nvSpPr>
                  <p:cNvPr id="243" name="TextBox 242">
                    <a:extLst>
                      <a:ext uri="{FF2B5EF4-FFF2-40B4-BE49-F238E27FC236}">
                        <a16:creationId xmlns:a16="http://schemas.microsoft.com/office/drawing/2014/main" id="{66375C31-68AF-726C-1B1D-2E5091B8D031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4975062" y="1314965"/>
                    <a:ext cx="451232" cy="3385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600" dirty="0">
                        <a:solidFill>
                          <a:srgbClr val="C00000"/>
                        </a:solidFill>
                      </a:rPr>
                      <a:t>⇒</a:t>
                    </a:r>
                  </a:p>
                </p:txBody>
              </p:sp>
              <p:sp>
                <p:nvSpPr>
                  <p:cNvPr id="244" name="TextBox 243">
                    <a:extLst>
                      <a:ext uri="{FF2B5EF4-FFF2-40B4-BE49-F238E27FC236}">
                        <a16:creationId xmlns:a16="http://schemas.microsoft.com/office/drawing/2014/main" id="{4CD27F38-B76D-A1E2-1547-AB78CCCE5A16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5089560" y="1455999"/>
                    <a:ext cx="513566" cy="3385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600" dirty="0">
                        <a:solidFill>
                          <a:srgbClr val="C00000"/>
                        </a:solidFill>
                      </a:rPr>
                      <a:t>⇒</a:t>
                    </a:r>
                  </a:p>
                </p:txBody>
              </p:sp>
              <p:sp>
                <p:nvSpPr>
                  <p:cNvPr id="245" name="TextBox 244">
                    <a:extLst>
                      <a:ext uri="{FF2B5EF4-FFF2-40B4-BE49-F238E27FC236}">
                        <a16:creationId xmlns:a16="http://schemas.microsoft.com/office/drawing/2014/main" id="{F0A21415-524B-91DD-3CC7-7D677F08C1B5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5254123" y="1314965"/>
                    <a:ext cx="451232" cy="3385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600" dirty="0">
                        <a:solidFill>
                          <a:srgbClr val="C00000"/>
                        </a:solidFill>
                      </a:rPr>
                      <a:t>⇒</a:t>
                    </a:r>
                  </a:p>
                </p:txBody>
              </p:sp>
              <p:sp>
                <p:nvSpPr>
                  <p:cNvPr id="246" name="TextBox 245">
                    <a:extLst>
                      <a:ext uri="{FF2B5EF4-FFF2-40B4-BE49-F238E27FC236}">
                        <a16:creationId xmlns:a16="http://schemas.microsoft.com/office/drawing/2014/main" id="{325AA06B-F5BA-CB2A-79B5-8C0932C4BD96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5368621" y="1455999"/>
                    <a:ext cx="513566" cy="3385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600" dirty="0">
                        <a:solidFill>
                          <a:srgbClr val="C00000"/>
                        </a:solidFill>
                      </a:rPr>
                      <a:t>⇒</a:t>
                    </a:r>
                  </a:p>
                </p:txBody>
              </p:sp>
              <p:sp>
                <p:nvSpPr>
                  <p:cNvPr id="247" name="TextBox 246">
                    <a:extLst>
                      <a:ext uri="{FF2B5EF4-FFF2-40B4-BE49-F238E27FC236}">
                        <a16:creationId xmlns:a16="http://schemas.microsoft.com/office/drawing/2014/main" id="{5C5BB209-9B64-5782-F654-CA4206B46A86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5522158" y="1314965"/>
                    <a:ext cx="451232" cy="3385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600" dirty="0">
                        <a:solidFill>
                          <a:srgbClr val="C00000"/>
                        </a:solidFill>
                      </a:rPr>
                      <a:t>⇒</a:t>
                    </a:r>
                  </a:p>
                </p:txBody>
              </p:sp>
              <p:sp>
                <p:nvSpPr>
                  <p:cNvPr id="248" name="TextBox 247">
                    <a:extLst>
                      <a:ext uri="{FF2B5EF4-FFF2-40B4-BE49-F238E27FC236}">
                        <a16:creationId xmlns:a16="http://schemas.microsoft.com/office/drawing/2014/main" id="{6808C454-9CB5-1675-4F6F-ABB9CBF280E5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5636656" y="1455999"/>
                    <a:ext cx="513566" cy="3385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600" dirty="0">
                        <a:solidFill>
                          <a:srgbClr val="C00000"/>
                        </a:solidFill>
                      </a:rPr>
                      <a:t>⇒</a:t>
                    </a:r>
                  </a:p>
                </p:txBody>
              </p:sp>
            </p:grpSp>
            <p:grpSp>
              <p:nvGrpSpPr>
                <p:cNvPr id="236" name="Group 235">
                  <a:extLst>
                    <a:ext uri="{FF2B5EF4-FFF2-40B4-BE49-F238E27FC236}">
                      <a16:creationId xmlns:a16="http://schemas.microsoft.com/office/drawing/2014/main" id="{125CC550-A8A1-E6A4-5F06-C7FF6BBE5538}"/>
                    </a:ext>
                  </a:extLst>
                </p:cNvPr>
                <p:cNvGrpSpPr/>
                <p:nvPr/>
              </p:nvGrpSpPr>
              <p:grpSpPr>
                <a:xfrm>
                  <a:off x="7072681" y="4506451"/>
                  <a:ext cx="1031315" cy="623433"/>
                  <a:chOff x="5031401" y="1258626"/>
                  <a:chExt cx="1031315" cy="623433"/>
                </a:xfrm>
              </p:grpSpPr>
              <p:sp>
                <p:nvSpPr>
                  <p:cNvPr id="237" name="TextBox 236">
                    <a:extLst>
                      <a:ext uri="{FF2B5EF4-FFF2-40B4-BE49-F238E27FC236}">
                        <a16:creationId xmlns:a16="http://schemas.microsoft.com/office/drawing/2014/main" id="{09D980D0-359C-315B-A0B1-2780DE1EA185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4975062" y="1314965"/>
                    <a:ext cx="451232" cy="3385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600" dirty="0">
                        <a:solidFill>
                          <a:srgbClr val="C00000"/>
                        </a:solidFill>
                      </a:rPr>
                      <a:t>⇒</a:t>
                    </a:r>
                  </a:p>
                </p:txBody>
              </p:sp>
              <p:sp>
                <p:nvSpPr>
                  <p:cNvPr id="238" name="TextBox 237">
                    <a:extLst>
                      <a:ext uri="{FF2B5EF4-FFF2-40B4-BE49-F238E27FC236}">
                        <a16:creationId xmlns:a16="http://schemas.microsoft.com/office/drawing/2014/main" id="{959178F2-3B54-1A77-BF34-7EA70EC96357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5089560" y="1455999"/>
                    <a:ext cx="513566" cy="3385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600" dirty="0">
                        <a:solidFill>
                          <a:srgbClr val="C00000"/>
                        </a:solidFill>
                      </a:rPr>
                      <a:t>⇒</a:t>
                    </a:r>
                  </a:p>
                </p:txBody>
              </p:sp>
              <p:sp>
                <p:nvSpPr>
                  <p:cNvPr id="239" name="TextBox 238">
                    <a:extLst>
                      <a:ext uri="{FF2B5EF4-FFF2-40B4-BE49-F238E27FC236}">
                        <a16:creationId xmlns:a16="http://schemas.microsoft.com/office/drawing/2014/main" id="{BA6CD47B-6F19-EAB0-2EFA-C7D75692BF7F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5254123" y="1314965"/>
                    <a:ext cx="451232" cy="3385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600" dirty="0">
                        <a:solidFill>
                          <a:srgbClr val="C00000"/>
                        </a:solidFill>
                      </a:rPr>
                      <a:t>⇒</a:t>
                    </a:r>
                  </a:p>
                </p:txBody>
              </p:sp>
              <p:sp>
                <p:nvSpPr>
                  <p:cNvPr id="240" name="TextBox 239">
                    <a:extLst>
                      <a:ext uri="{FF2B5EF4-FFF2-40B4-BE49-F238E27FC236}">
                        <a16:creationId xmlns:a16="http://schemas.microsoft.com/office/drawing/2014/main" id="{0B2B9503-DF3B-ACF7-E84E-2A29DBC5AAC8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5368621" y="1455999"/>
                    <a:ext cx="513566" cy="3385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600" dirty="0">
                        <a:solidFill>
                          <a:srgbClr val="C00000"/>
                        </a:solidFill>
                      </a:rPr>
                      <a:t>⇒</a:t>
                    </a:r>
                  </a:p>
                </p:txBody>
              </p:sp>
              <p:sp>
                <p:nvSpPr>
                  <p:cNvPr id="241" name="TextBox 240">
                    <a:extLst>
                      <a:ext uri="{FF2B5EF4-FFF2-40B4-BE49-F238E27FC236}">
                        <a16:creationId xmlns:a16="http://schemas.microsoft.com/office/drawing/2014/main" id="{7C1E22D7-B149-8246-A2ED-14CFF6BA13DE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5522158" y="1314965"/>
                    <a:ext cx="451232" cy="3385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600" dirty="0">
                        <a:solidFill>
                          <a:srgbClr val="C00000"/>
                        </a:solidFill>
                      </a:rPr>
                      <a:t>⇒</a:t>
                    </a:r>
                  </a:p>
                </p:txBody>
              </p:sp>
              <p:sp>
                <p:nvSpPr>
                  <p:cNvPr id="242" name="TextBox 241">
                    <a:extLst>
                      <a:ext uri="{FF2B5EF4-FFF2-40B4-BE49-F238E27FC236}">
                        <a16:creationId xmlns:a16="http://schemas.microsoft.com/office/drawing/2014/main" id="{1FDD8ECC-3496-752B-1C05-44D0396D36A2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5636656" y="1455999"/>
                    <a:ext cx="513566" cy="3385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600" dirty="0">
                        <a:solidFill>
                          <a:srgbClr val="C00000"/>
                        </a:solidFill>
                      </a:rPr>
                      <a:t>⇒</a:t>
                    </a:r>
                  </a:p>
                </p:txBody>
              </p:sp>
            </p:grpSp>
          </p:grpSp>
          <p:sp>
            <p:nvSpPr>
              <p:cNvPr id="208" name="TextBox 207">
                <a:extLst>
                  <a:ext uri="{FF2B5EF4-FFF2-40B4-BE49-F238E27FC236}">
                    <a16:creationId xmlns:a16="http://schemas.microsoft.com/office/drawing/2014/main" id="{82158408-1C60-8101-232D-9348C9388A8E}"/>
                  </a:ext>
                </a:extLst>
              </p:cNvPr>
              <p:cNvSpPr txBox="1"/>
              <p:nvPr/>
            </p:nvSpPr>
            <p:spPr>
              <a:xfrm>
                <a:off x="7093956" y="2998541"/>
                <a:ext cx="77758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+mj-lt"/>
                  </a:rPr>
                  <a:t>wigglers</a:t>
                </a:r>
              </a:p>
            </p:txBody>
          </p:sp>
          <p:sp>
            <p:nvSpPr>
              <p:cNvPr id="209" name="TextBox 208">
                <a:extLst>
                  <a:ext uri="{FF2B5EF4-FFF2-40B4-BE49-F238E27FC236}">
                    <a16:creationId xmlns:a16="http://schemas.microsoft.com/office/drawing/2014/main" id="{6E505380-66C7-7C6C-95A8-7035C7335916}"/>
                  </a:ext>
                </a:extLst>
              </p:cNvPr>
              <p:cNvSpPr txBox="1"/>
              <p:nvPr/>
            </p:nvSpPr>
            <p:spPr>
              <a:xfrm>
                <a:off x="7169800" y="4332908"/>
                <a:ext cx="77758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+mj-lt"/>
                  </a:rPr>
                  <a:t>wigglers</a:t>
                </a:r>
              </a:p>
            </p:txBody>
          </p:sp>
          <p:sp>
            <p:nvSpPr>
              <p:cNvPr id="210" name="TextBox 209">
                <a:extLst>
                  <a:ext uri="{FF2B5EF4-FFF2-40B4-BE49-F238E27FC236}">
                    <a16:creationId xmlns:a16="http://schemas.microsoft.com/office/drawing/2014/main" id="{ABB14445-FB74-34B4-2636-BE88F1BF7EDC}"/>
                  </a:ext>
                </a:extLst>
              </p:cNvPr>
              <p:cNvSpPr txBox="1"/>
              <p:nvPr/>
            </p:nvSpPr>
            <p:spPr>
              <a:xfrm>
                <a:off x="7650521" y="3434073"/>
                <a:ext cx="108715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+mj-lt"/>
                  </a:rPr>
                  <a:t>quadrupoles</a:t>
                </a:r>
              </a:p>
            </p:txBody>
          </p:sp>
          <p:sp>
            <p:nvSpPr>
              <p:cNvPr id="211" name="TextBox 210">
                <a:extLst>
                  <a:ext uri="{FF2B5EF4-FFF2-40B4-BE49-F238E27FC236}">
                    <a16:creationId xmlns:a16="http://schemas.microsoft.com/office/drawing/2014/main" id="{7ACCA7F0-AFD8-FFC2-6803-115F210DB2D1}"/>
                  </a:ext>
                </a:extLst>
              </p:cNvPr>
              <p:cNvSpPr txBox="1"/>
              <p:nvPr/>
            </p:nvSpPr>
            <p:spPr>
              <a:xfrm>
                <a:off x="5963262" y="3702334"/>
                <a:ext cx="70083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+mj-lt"/>
                  </a:rPr>
                  <a:t>dipoles</a:t>
                </a:r>
              </a:p>
            </p:txBody>
          </p:sp>
          <p:sp>
            <p:nvSpPr>
              <p:cNvPr id="212" name="TextBox 211">
                <a:extLst>
                  <a:ext uri="{FF2B5EF4-FFF2-40B4-BE49-F238E27FC236}">
                    <a16:creationId xmlns:a16="http://schemas.microsoft.com/office/drawing/2014/main" id="{36EB9A55-1FFF-6EBC-4221-D2DBCDE1E81B}"/>
                  </a:ext>
                </a:extLst>
              </p:cNvPr>
              <p:cNvSpPr txBox="1"/>
              <p:nvPr/>
            </p:nvSpPr>
            <p:spPr>
              <a:xfrm>
                <a:off x="6009341" y="4805150"/>
                <a:ext cx="93647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+mj-lt"/>
                  </a:rPr>
                  <a:t>RF cavities</a:t>
                </a:r>
              </a:p>
            </p:txBody>
          </p: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0EC50310-B3C4-5513-DBA2-0AAA650EC6D7}"/>
                  </a:ext>
                </a:extLst>
              </p:cNvPr>
              <p:cNvCxnSpPr/>
              <p:nvPr/>
            </p:nvCxnSpPr>
            <p:spPr>
              <a:xfrm>
                <a:off x="5864018" y="3402919"/>
                <a:ext cx="231982" cy="29941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5A908414-373B-FDFC-0605-A4F55F5FFCFA}"/>
                  </a:ext>
                </a:extLst>
              </p:cNvPr>
              <p:cNvCxnSpPr>
                <a:cxnSpLocks/>
                <a:endCxn id="211" idx="1"/>
              </p:cNvCxnSpPr>
              <p:nvPr/>
            </p:nvCxnSpPr>
            <p:spPr>
              <a:xfrm>
                <a:off x="5698405" y="3840190"/>
                <a:ext cx="264857" cy="160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0795A78F-878A-2B6F-7C76-384472D324F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615798" y="3206086"/>
                <a:ext cx="226977" cy="23680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3C2BB11B-976E-81C9-D15B-5BA6406E756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768198" y="3560986"/>
                <a:ext cx="361055" cy="3430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D48B774E-466E-10EE-A495-05C096BED148}"/>
                </a:ext>
              </a:extLst>
            </p:cNvPr>
            <p:cNvCxnSpPr>
              <a:cxnSpLocks/>
            </p:cNvCxnSpPr>
            <p:nvPr/>
          </p:nvCxnSpPr>
          <p:spPr>
            <a:xfrm>
              <a:off x="9028032" y="582382"/>
              <a:ext cx="361391" cy="21933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DF86E4F6-2421-260F-49B6-2BC383777C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38556" y="579442"/>
              <a:ext cx="341956" cy="22227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1" name="Straight Arrow Connector 270">
            <a:extLst>
              <a:ext uri="{FF2B5EF4-FFF2-40B4-BE49-F238E27FC236}">
                <a16:creationId xmlns:a16="http://schemas.microsoft.com/office/drawing/2014/main" id="{40B5AF4A-A7C6-AA12-07DE-76E7AA8C49F3}"/>
              </a:ext>
            </a:extLst>
          </p:cNvPr>
          <p:cNvCxnSpPr>
            <a:cxnSpLocks/>
          </p:cNvCxnSpPr>
          <p:nvPr/>
        </p:nvCxnSpPr>
        <p:spPr>
          <a:xfrm>
            <a:off x="9275117" y="3078760"/>
            <a:ext cx="466323" cy="54892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563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6A8A0-A964-6FD7-1D88-C622961EE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Damping ring: emittance limits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07CA1-B3B9-C544-B9DE-BBEE49E16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887" y="813689"/>
            <a:ext cx="4364736" cy="315959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Horizontal emittance </a:t>
            </a:r>
            <a:r>
              <a:rPr lang="el-GR" dirty="0">
                <a:solidFill>
                  <a:srgbClr val="4270C1"/>
                </a:solidFill>
              </a:rPr>
              <a:t>ε</a:t>
            </a:r>
            <a:r>
              <a:rPr lang="en-US" baseline="-25000" dirty="0">
                <a:solidFill>
                  <a:srgbClr val="4270C1"/>
                </a:solidFill>
              </a:rPr>
              <a:t>x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defined by lattice</a:t>
            </a:r>
          </a:p>
          <a:p>
            <a:pPr>
              <a:lnSpc>
                <a:spcPct val="100000"/>
              </a:lnSpc>
            </a:pPr>
            <a:r>
              <a:rPr lang="en-US" dirty="0"/>
              <a:t>Theoretical vertical </a:t>
            </a:r>
            <a:br>
              <a:rPr lang="en-US" dirty="0"/>
            </a:br>
            <a:r>
              <a:rPr lang="en-US" dirty="0"/>
              <a:t>emittance </a:t>
            </a:r>
            <a:r>
              <a:rPr lang="el-GR" dirty="0">
                <a:solidFill>
                  <a:srgbClr val="4270C1"/>
                </a:solidFill>
              </a:rPr>
              <a:t>ε</a:t>
            </a:r>
            <a:r>
              <a:rPr lang="en-US" baseline="-25000" dirty="0">
                <a:solidFill>
                  <a:srgbClr val="4270C1"/>
                </a:solidFill>
              </a:rPr>
              <a:t>y</a:t>
            </a:r>
            <a:r>
              <a:rPr lang="en-US" baseline="-25000" dirty="0"/>
              <a:t> </a:t>
            </a:r>
            <a:r>
              <a:rPr lang="en-US" dirty="0"/>
              <a:t>limited by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Space charge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Intra-beam scattering (IBS)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Photon emission opening angle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4E6EF5-5F3A-6DC9-5317-753CB5010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221694-9A37-5746-8CB4-48D985807C45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6" name="Picture 5" descr="PastedGraphic-2.pdf">
            <a:extLst>
              <a:ext uri="{FF2B5EF4-FFF2-40B4-BE49-F238E27FC236}">
                <a16:creationId xmlns:a16="http://schemas.microsoft.com/office/drawing/2014/main" id="{16855B79-41D0-4538-8FE1-C382BF6EE7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" t="1828" r="1550" b="2598"/>
          <a:stretch/>
        </p:blipFill>
        <p:spPr>
          <a:xfrm>
            <a:off x="5410901" y="691600"/>
            <a:ext cx="6432527" cy="393121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D541B98-0D06-9D4D-D71E-75D264843A2E}"/>
              </a:ext>
            </a:extLst>
          </p:cNvPr>
          <p:cNvSpPr/>
          <p:nvPr/>
        </p:nvSpPr>
        <p:spPr>
          <a:xfrm>
            <a:off x="8186050" y="3479089"/>
            <a:ext cx="545952" cy="2196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7295B85-3FAA-39B9-F383-DEAFCEC6A29F}"/>
              </a:ext>
            </a:extLst>
          </p:cNvPr>
          <p:cNvSpPr/>
          <p:nvPr/>
        </p:nvSpPr>
        <p:spPr>
          <a:xfrm>
            <a:off x="8880302" y="2717237"/>
            <a:ext cx="323190" cy="17904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BDD192A-D657-9BD6-F16B-63869AD139A2}"/>
              </a:ext>
            </a:extLst>
          </p:cNvPr>
          <p:cNvSpPr/>
          <p:nvPr/>
        </p:nvSpPr>
        <p:spPr>
          <a:xfrm>
            <a:off x="9080909" y="3145851"/>
            <a:ext cx="245165" cy="17904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E4A986-A768-ECAA-7038-01316249868B}"/>
              </a:ext>
            </a:extLst>
          </p:cNvPr>
          <p:cNvSpPr txBox="1"/>
          <p:nvPr/>
        </p:nvSpPr>
        <p:spPr>
          <a:xfrm>
            <a:off x="8872328" y="3600623"/>
            <a:ext cx="6623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FCC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B38B8F2-1585-BAF6-6028-90FA73EEA3A9}"/>
              </a:ext>
            </a:extLst>
          </p:cNvPr>
          <p:cNvCxnSpPr>
            <a:cxnSpLocks/>
          </p:cNvCxnSpPr>
          <p:nvPr/>
        </p:nvCxnSpPr>
        <p:spPr>
          <a:xfrm flipH="1" flipV="1">
            <a:off x="8732002" y="3429000"/>
            <a:ext cx="231068" cy="31838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D940427-8145-918A-4126-3371C5FBBC0D}"/>
              </a:ext>
            </a:extLst>
          </p:cNvPr>
          <p:cNvCxnSpPr>
            <a:cxnSpLocks/>
          </p:cNvCxnSpPr>
          <p:nvPr/>
        </p:nvCxnSpPr>
        <p:spPr>
          <a:xfrm flipV="1">
            <a:off x="9326074" y="3356242"/>
            <a:ext cx="108570" cy="34250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8574D1E-4789-1E02-BA42-3E8FE76BD511}"/>
              </a:ext>
            </a:extLst>
          </p:cNvPr>
          <p:cNvSpPr txBox="1">
            <a:spLocks/>
          </p:cNvSpPr>
          <p:nvPr/>
        </p:nvSpPr>
        <p:spPr>
          <a:xfrm>
            <a:off x="359887" y="4441634"/>
            <a:ext cx="6541656" cy="215312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dirty="0"/>
              <a:t>In practice, </a:t>
            </a:r>
            <a:r>
              <a:rPr lang="el-GR" dirty="0"/>
              <a:t>ε</a:t>
            </a:r>
            <a:r>
              <a:rPr lang="en-US" baseline="-25000" dirty="0"/>
              <a:t>y</a:t>
            </a:r>
            <a:r>
              <a:rPr lang="en-US" dirty="0"/>
              <a:t> limited by </a:t>
            </a:r>
            <a:r>
              <a:rPr lang="en-US" dirty="0">
                <a:solidFill>
                  <a:srgbClr val="4270C1"/>
                </a:solidFill>
              </a:rPr>
              <a:t>magnet alignment errors</a:t>
            </a:r>
            <a:br>
              <a:rPr lang="en-US" dirty="0"/>
            </a:br>
            <a:r>
              <a:rPr lang="en-US" dirty="0"/>
              <a:t>[cross plane </a:t>
            </a:r>
            <a:r>
              <a:rPr lang="en-US" dirty="0">
                <a:solidFill>
                  <a:srgbClr val="4270C1"/>
                </a:solidFill>
              </a:rPr>
              <a:t>coupling</a:t>
            </a:r>
            <a:r>
              <a:rPr lang="en-US" dirty="0"/>
              <a:t> by tilted magnets]</a:t>
            </a:r>
          </a:p>
          <a:p>
            <a:pPr>
              <a:lnSpc>
                <a:spcPct val="110000"/>
              </a:lnSpc>
            </a:pPr>
            <a:r>
              <a:rPr lang="en-US" dirty="0"/>
              <a:t>typical </a:t>
            </a:r>
            <a:r>
              <a:rPr lang="en-US" dirty="0">
                <a:solidFill>
                  <a:srgbClr val="4270C1"/>
                </a:solidFill>
              </a:rPr>
              <a:t>vertical alignment </a:t>
            </a:r>
            <a:r>
              <a:rPr lang="en-US" dirty="0"/>
              <a:t>tolerance: </a:t>
            </a:r>
            <a:r>
              <a:rPr lang="el-GR" dirty="0">
                <a:solidFill>
                  <a:srgbClr val="4270C1"/>
                </a:solidFill>
              </a:rPr>
              <a:t>Δ</a:t>
            </a:r>
            <a:r>
              <a:rPr lang="en-US" dirty="0">
                <a:solidFill>
                  <a:srgbClr val="4270C1"/>
                </a:solidFill>
              </a:rPr>
              <a:t>y ≈ 30 µm</a:t>
            </a:r>
            <a:br>
              <a:rPr lang="en-US" dirty="0"/>
            </a:br>
            <a:r>
              <a:rPr lang="en-US" dirty="0"/>
              <a:t> ⇒ requires </a:t>
            </a:r>
            <a:r>
              <a:rPr lang="en-US" dirty="0">
                <a:solidFill>
                  <a:srgbClr val="4270C1"/>
                </a:solidFill>
              </a:rPr>
              <a:t>beam-based alignment </a:t>
            </a:r>
            <a:r>
              <a:rPr lang="en-US" dirty="0"/>
              <a:t>techniques!</a:t>
            </a:r>
          </a:p>
          <a:p>
            <a:pPr>
              <a:lnSpc>
                <a:spcPct val="110000"/>
              </a:lnSpc>
            </a:pPr>
            <a:r>
              <a:rPr lang="en-US" dirty="0"/>
              <a:t>DR emittance for </a:t>
            </a:r>
            <a:r>
              <a:rPr lang="en-US" dirty="0">
                <a:solidFill>
                  <a:srgbClr val="C00000"/>
                </a:solidFill>
              </a:rPr>
              <a:t>LC</a:t>
            </a:r>
            <a:r>
              <a:rPr lang="en-US" dirty="0"/>
              <a:t> in the range of </a:t>
            </a:r>
            <a:br>
              <a:rPr lang="en-US" dirty="0"/>
            </a:br>
            <a:r>
              <a:rPr lang="en-US" dirty="0"/>
              <a:t>existing/planned </a:t>
            </a:r>
            <a:r>
              <a:rPr lang="en-US" dirty="0">
                <a:solidFill>
                  <a:srgbClr val="4270C1"/>
                </a:solidFill>
              </a:rPr>
              <a:t>light sources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85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50F24-7E79-DF11-B02D-9A480B527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Bunch compression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28D4F-8C0F-051A-0AC1-3932609E3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1" y="731520"/>
            <a:ext cx="10937868" cy="5445443"/>
          </a:xfrm>
        </p:spPr>
        <p:txBody>
          <a:bodyPr/>
          <a:lstStyle/>
          <a:p>
            <a:r>
              <a:rPr lang="en-US" dirty="0"/>
              <a:t>Bunch length </a:t>
            </a:r>
            <a:r>
              <a:rPr lang="el-GR" i="1" dirty="0">
                <a:solidFill>
                  <a:srgbClr val="4270C1"/>
                </a:solidFill>
              </a:rPr>
              <a:t>σ</a:t>
            </a:r>
            <a:r>
              <a:rPr lang="en-US" i="1" baseline="-25000" dirty="0">
                <a:solidFill>
                  <a:srgbClr val="4270C1"/>
                </a:solidFill>
              </a:rPr>
              <a:t>z </a:t>
            </a:r>
            <a:r>
              <a:rPr lang="en-US" dirty="0"/>
              <a:t>from damping ring: ~ </a:t>
            </a:r>
            <a:r>
              <a:rPr lang="en-US" dirty="0">
                <a:solidFill>
                  <a:srgbClr val="4270C1"/>
                </a:solidFill>
              </a:rPr>
              <a:t>few mm</a:t>
            </a:r>
          </a:p>
          <a:p>
            <a:r>
              <a:rPr lang="en-US" dirty="0"/>
              <a:t>Required at IP: ~ </a:t>
            </a:r>
            <a:r>
              <a:rPr lang="en-US" dirty="0">
                <a:solidFill>
                  <a:srgbClr val="4270C1"/>
                </a:solidFill>
              </a:rPr>
              <a:t>few 100 </a:t>
            </a:r>
            <a:r>
              <a:rPr lang="el-GR" dirty="0">
                <a:solidFill>
                  <a:srgbClr val="4270C1"/>
                </a:solidFill>
              </a:rPr>
              <a:t>μ</a:t>
            </a:r>
            <a:r>
              <a:rPr lang="en-US" dirty="0">
                <a:solidFill>
                  <a:srgbClr val="4270C1"/>
                </a:solidFill>
              </a:rPr>
              <a:t>m </a:t>
            </a:r>
            <a:r>
              <a:rPr lang="en-US" dirty="0"/>
              <a:t>or shorter</a:t>
            </a:r>
          </a:p>
          <a:p>
            <a:r>
              <a:rPr lang="en-US" dirty="0"/>
              <a:t>Solution: introduce </a:t>
            </a:r>
            <a:r>
              <a:rPr lang="en-US" dirty="0">
                <a:solidFill>
                  <a:srgbClr val="4270C1"/>
                </a:solidFill>
              </a:rPr>
              <a:t>energy/time correlation </a:t>
            </a:r>
            <a:r>
              <a:rPr lang="en-US" dirty="0"/>
              <a:t>and compress with magnetic chicane: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0DA2EF-9197-75F5-0308-C7F1B97E08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221694-9A37-5746-8CB4-48D985807C45}" type="slidenum">
              <a:rPr lang="en-US" smtClean="0"/>
              <a:pPr/>
              <a:t>42</a:t>
            </a:fld>
            <a:endParaRPr lang="en-US" dirty="0"/>
          </a:p>
        </p:txBody>
      </p:sp>
      <p:graphicFrame>
        <p:nvGraphicFramePr>
          <p:cNvPr id="5" name="Object 5">
            <a:extLst>
              <a:ext uri="{FF2B5EF4-FFF2-40B4-BE49-F238E27FC236}">
                <a16:creationId xmlns:a16="http://schemas.microsoft.com/office/drawing/2014/main" id="{289C6083-9A52-055A-C2BC-C1ED8055AC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2101020"/>
              </p:ext>
            </p:extLst>
          </p:nvPr>
        </p:nvGraphicFramePr>
        <p:xfrm>
          <a:off x="1762125" y="2155265"/>
          <a:ext cx="8797925" cy="422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7890120" imgH="3793320" progId="CorelDRAW.Graphic.10">
                  <p:embed/>
                </p:oleObj>
              </mc:Choice>
              <mc:Fallback>
                <p:oleObj name="CorelDRAW" r:id="rId2" imgW="7890120" imgH="3793320" progId="CorelDRAW.Graphic.10">
                  <p:embed/>
                  <p:pic>
                    <p:nvPicPr>
                      <p:cNvPr id="4198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2125" y="2155265"/>
                        <a:ext cx="8797925" cy="422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6">
            <a:extLst>
              <a:ext uri="{FF2B5EF4-FFF2-40B4-BE49-F238E27FC236}">
                <a16:creationId xmlns:a16="http://schemas.microsoft.com/office/drawing/2014/main" id="{A456CF39-1009-67D4-7728-352EC4DBE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186" y="2457706"/>
            <a:ext cx="119776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Century Gothic" panose="020B0502020202020204" pitchFamily="34" charset="0"/>
              </a:rPr>
              <a:t>longitudinal</a:t>
            </a:r>
          </a:p>
          <a:p>
            <a:r>
              <a:rPr lang="en-US" sz="1400" dirty="0">
                <a:latin typeface="Century Gothic" panose="020B0502020202020204" pitchFamily="34" charset="0"/>
              </a:rPr>
              <a:t>phase</a:t>
            </a:r>
          </a:p>
          <a:p>
            <a:r>
              <a:rPr lang="en-US" sz="1400" dirty="0">
                <a:latin typeface="Century Gothic" panose="020B0502020202020204" pitchFamily="34" charset="0"/>
              </a:rPr>
              <a:t>space</a:t>
            </a:r>
          </a:p>
        </p:txBody>
      </p:sp>
    </p:spTree>
    <p:extLst>
      <p:ext uri="{BB962C8B-B14F-4D97-AF65-F5344CB8AC3E}">
        <p14:creationId xmlns:p14="http://schemas.microsoft.com/office/powerpoint/2010/main" val="308076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767DC-7B23-FF7D-6CD3-8EF47CA63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linear bunch compressor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33321-3E32-FF91-0E87-73AEB3114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144" y="671757"/>
            <a:ext cx="11229200" cy="245796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Initial (uncorrelated) momentum spread 		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i="1" baseline="-25000" dirty="0"/>
              <a:t>u</a:t>
            </a:r>
            <a:br>
              <a:rPr lang="en-US" dirty="0"/>
            </a:br>
            <a:r>
              <a:rPr lang="en-US" dirty="0"/>
              <a:t>Initial bunch length 					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/>
              <a:t>z,0</a:t>
            </a:r>
            <a:br>
              <a:rPr lang="en-US" dirty="0"/>
            </a:br>
            <a:r>
              <a:rPr lang="en-US" dirty="0"/>
              <a:t>Compression ratio					</a:t>
            </a:r>
            <a:r>
              <a:rPr lang="en-US" i="1" dirty="0"/>
              <a:t>F</a:t>
            </a:r>
            <a:r>
              <a:rPr lang="en-US" i="1" baseline="-25000" dirty="0"/>
              <a:t>c</a:t>
            </a:r>
            <a:r>
              <a:rPr lang="en-US" i="1" dirty="0"/>
              <a:t>= </a:t>
            </a:r>
            <a:r>
              <a:rPr lang="el-GR" i="1" dirty="0"/>
              <a:t>σ</a:t>
            </a:r>
            <a:r>
              <a:rPr lang="en-US" i="1" baseline="-25000" dirty="0"/>
              <a:t>z,0</a:t>
            </a:r>
            <a:r>
              <a:rPr lang="en-US" i="1" dirty="0"/>
              <a:t>/ </a:t>
            </a:r>
            <a:r>
              <a:rPr lang="el-GR" i="1" dirty="0"/>
              <a:t>σ</a:t>
            </a:r>
            <a:r>
              <a:rPr lang="en-US" i="1" baseline="-25000" dirty="0"/>
              <a:t>z</a:t>
            </a:r>
            <a:br>
              <a:rPr lang="en-US" dirty="0"/>
            </a:br>
            <a:r>
              <a:rPr lang="en-US" dirty="0"/>
              <a:t>Beam energy						</a:t>
            </a:r>
            <a:r>
              <a:rPr lang="en-US" i="1" dirty="0"/>
              <a:t>E</a:t>
            </a:r>
            <a:br>
              <a:rPr lang="en-US" dirty="0"/>
            </a:br>
            <a:r>
              <a:rPr lang="en-US" dirty="0"/>
              <a:t>RF induced (correlated) momentum spread		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baseline="-25000" dirty="0"/>
              <a:t>c</a:t>
            </a:r>
            <a:br>
              <a:rPr lang="en-US" dirty="0"/>
            </a:br>
            <a:r>
              <a:rPr lang="en-US" dirty="0"/>
              <a:t>RF voltage						</a:t>
            </a:r>
            <a:r>
              <a:rPr lang="en-US" i="1" dirty="0"/>
              <a:t>V</a:t>
            </a:r>
            <a:r>
              <a:rPr lang="en-US" i="1" baseline="-25000" dirty="0"/>
              <a:t>RF</a:t>
            </a:r>
            <a:br>
              <a:rPr lang="en-US" dirty="0"/>
            </a:br>
            <a:r>
              <a:rPr lang="en-US" dirty="0"/>
              <a:t>RF wavelength						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i="1" baseline="-25000" dirty="0"/>
              <a:t>RF</a:t>
            </a:r>
            <a:r>
              <a:rPr lang="en-US" i="1" dirty="0"/>
              <a:t> = 2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l-GR" i="1" dirty="0"/>
              <a:t> /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i="1" baseline="-25000" dirty="0" err="1"/>
              <a:t>RF</a:t>
            </a:r>
            <a:r>
              <a:rPr lang="en-US" i="1" dirty="0"/>
              <a:t> </a:t>
            </a:r>
            <a:br>
              <a:rPr lang="en-US" dirty="0"/>
            </a:br>
            <a:r>
              <a:rPr lang="en-US" dirty="0"/>
              <a:t>Longitudinal dispersion (transfer matrix element) 	</a:t>
            </a:r>
            <a:r>
              <a:rPr lang="en-US" i="1" dirty="0"/>
              <a:t>R</a:t>
            </a:r>
            <a:r>
              <a:rPr lang="en-US" i="1" baseline="-25000" dirty="0"/>
              <a:t>56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D27C92-B817-7993-7CB3-EBDCDC022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221694-9A37-5746-8CB4-48D985807C45}" type="slidenum">
              <a:rPr lang="en-US" smtClean="0"/>
              <a:pPr/>
              <a:t>43</a:t>
            </a:fld>
            <a:endParaRPr lang="en-US" dirty="0"/>
          </a:p>
        </p:txBody>
      </p:sp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id="{829AA297-406F-433C-CCE2-137F08CCA2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8009493"/>
              </p:ext>
            </p:extLst>
          </p:nvPr>
        </p:nvGraphicFramePr>
        <p:xfrm>
          <a:off x="2926271" y="4828350"/>
          <a:ext cx="7888288" cy="1135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530520" imgH="507960" progId="Equation.DSMT4">
                  <p:embed/>
                </p:oleObj>
              </mc:Choice>
              <mc:Fallback>
                <p:oleObj name="Equation" r:id="rId2" imgW="3530520" imgH="507960" progId="Equation.DSMT4">
                  <p:embed/>
                  <p:pic>
                    <p:nvPicPr>
                      <p:cNvPr id="4301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6271" y="4828350"/>
                        <a:ext cx="7888288" cy="1135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4">
            <a:extLst>
              <a:ext uri="{FF2B5EF4-FFF2-40B4-BE49-F238E27FC236}">
                <a16:creationId xmlns:a16="http://schemas.microsoft.com/office/drawing/2014/main" id="{DAD608E3-AE63-BE0C-CD81-DFF6D3429E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5184500"/>
              </p:ext>
            </p:extLst>
          </p:nvPr>
        </p:nvGraphicFramePr>
        <p:xfrm>
          <a:off x="6004744" y="3303865"/>
          <a:ext cx="4773613" cy="1136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133360" imgH="507960" progId="Equation.DSMT4">
                  <p:embed/>
                </p:oleObj>
              </mc:Choice>
              <mc:Fallback>
                <p:oleObj name="Equation" r:id="rId4" imgW="2133360" imgH="507960" progId="Equation.DSMT4">
                  <p:embed/>
                  <p:pic>
                    <p:nvPicPr>
                      <p:cNvPr id="4301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4744" y="3303865"/>
                        <a:ext cx="4773613" cy="1136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5">
            <a:extLst>
              <a:ext uri="{FF2B5EF4-FFF2-40B4-BE49-F238E27FC236}">
                <a16:creationId xmlns:a16="http://schemas.microsoft.com/office/drawing/2014/main" id="{728A6B3D-50EA-F927-E2A1-1FC363EC1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999" y="3393409"/>
            <a:ext cx="4535487" cy="871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defTabSz="10080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10080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dirty="0">
                <a:latin typeface="Century Gothic" panose="020B0502020202020204" pitchFamily="34" charset="0"/>
              </a:rPr>
              <a:t>conservation of longitudinal emittance </a:t>
            </a:r>
            <a:r>
              <a:rPr lang="en-GB" sz="2600" dirty="0"/>
              <a:t>(</a:t>
            </a:r>
            <a:r>
              <a:rPr lang="el-GR" i="1" dirty="0">
                <a:solidFill>
                  <a:srgbClr val="4270C1"/>
                </a:solidFill>
              </a:rPr>
              <a:t>σ</a:t>
            </a:r>
            <a:r>
              <a:rPr lang="en-GB" sz="2600" i="1" baseline="-25000" dirty="0">
                <a:solidFill>
                  <a:srgbClr val="4270C1"/>
                </a:solidFill>
              </a:rPr>
              <a:t>z</a:t>
            </a:r>
            <a:r>
              <a:rPr lang="en-GB" sz="2600" i="1" dirty="0">
                <a:solidFill>
                  <a:srgbClr val="4270C1"/>
                </a:solidFill>
              </a:rPr>
              <a:t> </a:t>
            </a:r>
            <a:r>
              <a:rPr lang="el-GR" i="1" dirty="0">
                <a:solidFill>
                  <a:srgbClr val="4270C1"/>
                </a:solidFill>
              </a:rPr>
              <a:t>δ</a:t>
            </a:r>
            <a:r>
              <a:rPr lang="en-GB" sz="2600" i="1" dirty="0">
                <a:solidFill>
                  <a:srgbClr val="4270C1"/>
                </a:solidFill>
                <a:latin typeface="Symbol" charset="0"/>
              </a:rPr>
              <a:t> </a:t>
            </a:r>
            <a:r>
              <a:rPr lang="en-GB" sz="2600" dirty="0">
                <a:solidFill>
                  <a:srgbClr val="4270C1"/>
                </a:solidFill>
              </a:rPr>
              <a:t>= </a:t>
            </a:r>
            <a:r>
              <a:rPr lang="en-GB" sz="2200" dirty="0" err="1">
                <a:solidFill>
                  <a:srgbClr val="4270C1"/>
                </a:solidFill>
                <a:latin typeface="Century Gothic" panose="020B0502020202020204" pitchFamily="34" charset="0"/>
              </a:rPr>
              <a:t>const</a:t>
            </a:r>
            <a:r>
              <a:rPr lang="en-GB" sz="2600" dirty="0"/>
              <a:t>)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21DE887B-FDD7-10C5-B994-8EB75BDD6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571" y="5128388"/>
            <a:ext cx="1534049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defTabSz="10080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10080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RF cavity</a:t>
            </a:r>
          </a:p>
        </p:txBody>
      </p:sp>
      <p:grpSp>
        <p:nvGrpSpPr>
          <p:cNvPr id="9" name="Group 13">
            <a:extLst>
              <a:ext uri="{FF2B5EF4-FFF2-40B4-BE49-F238E27FC236}">
                <a16:creationId xmlns:a16="http://schemas.microsoft.com/office/drawing/2014/main" id="{1A297A01-185F-C06E-2DBE-FA3902FCB4CD}"/>
              </a:ext>
            </a:extLst>
          </p:cNvPr>
          <p:cNvGrpSpPr>
            <a:grpSpLocks/>
          </p:cNvGrpSpPr>
          <p:nvPr/>
        </p:nvGrpSpPr>
        <p:grpSpPr bwMode="auto">
          <a:xfrm>
            <a:off x="8384096" y="4364800"/>
            <a:ext cx="1582738" cy="1649413"/>
            <a:chOff x="4482" y="3165"/>
            <a:chExt cx="997" cy="1039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CE36F58-50F1-42AE-8117-FD84CA75A8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9" y="3482"/>
              <a:ext cx="507" cy="722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defTabSz="912813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1" name="Text Box 11">
              <a:extLst>
                <a:ext uri="{FF2B5EF4-FFF2-40B4-BE49-F238E27FC236}">
                  <a16:creationId xmlns:a16="http://schemas.microsoft.com/office/drawing/2014/main" id="{5914CF19-B37D-68D2-3C7D-7D8B5CFB7B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82" y="3165"/>
              <a:ext cx="99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1281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solidFill>
                    <a:srgbClr val="4270C1"/>
                  </a:solidFill>
                  <a:latin typeface="Century Gothic" panose="020B0502020202020204" pitchFamily="34" charset="0"/>
                </a:rPr>
                <a:t>fixed by DR</a:t>
              </a:r>
            </a:p>
          </p:txBody>
        </p:sp>
      </p:grpSp>
      <p:grpSp>
        <p:nvGrpSpPr>
          <p:cNvPr id="12" name="Group 16">
            <a:extLst>
              <a:ext uri="{FF2B5EF4-FFF2-40B4-BE49-F238E27FC236}">
                <a16:creationId xmlns:a16="http://schemas.microsoft.com/office/drawing/2014/main" id="{8654B989-12B4-82FB-6F9B-42212A906DB9}"/>
              </a:ext>
            </a:extLst>
          </p:cNvPr>
          <p:cNvGrpSpPr>
            <a:grpSpLocks/>
          </p:cNvGrpSpPr>
          <p:nvPr/>
        </p:nvGrpSpPr>
        <p:grpSpPr bwMode="auto">
          <a:xfrm>
            <a:off x="6828346" y="4975988"/>
            <a:ext cx="3160713" cy="1481137"/>
            <a:chOff x="3476" y="3533"/>
            <a:chExt cx="1991" cy="933"/>
          </a:xfrm>
        </p:grpSpPr>
        <p:sp>
          <p:nvSpPr>
            <p:cNvPr id="13" name="Oval 14">
              <a:extLst>
                <a:ext uri="{FF2B5EF4-FFF2-40B4-BE49-F238E27FC236}">
                  <a16:creationId xmlns:a16="http://schemas.microsoft.com/office/drawing/2014/main" id="{F1756D40-15A3-FC36-C660-EBF9C10C37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2" y="3533"/>
              <a:ext cx="249" cy="259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defTabSz="912813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4" name="Text Box 15">
              <a:extLst>
                <a:ext uri="{FF2B5EF4-FFF2-40B4-BE49-F238E27FC236}">
                  <a16:creationId xmlns:a16="http://schemas.microsoft.com/office/drawing/2014/main" id="{590B260B-2044-D148-1C1D-E56781B2E3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6" y="4214"/>
              <a:ext cx="199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1281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compress at low energy</a:t>
              </a:r>
            </a:p>
          </p:txBody>
        </p:sp>
      </p:grpSp>
      <p:sp>
        <p:nvSpPr>
          <p:cNvPr id="15" name="Right Arrow 14">
            <a:extLst>
              <a:ext uri="{FF2B5EF4-FFF2-40B4-BE49-F238E27FC236}">
                <a16:creationId xmlns:a16="http://schemas.microsoft.com/office/drawing/2014/main" id="{42E82FEF-AB18-32CF-CB6E-B6F12AFF9405}"/>
              </a:ext>
            </a:extLst>
          </p:cNvPr>
          <p:cNvSpPr/>
          <p:nvPr/>
        </p:nvSpPr>
        <p:spPr>
          <a:xfrm>
            <a:off x="5344486" y="3829019"/>
            <a:ext cx="381400" cy="28578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CE8039D-9F05-4FDC-C9FE-26075D8AD9C7}"/>
              </a:ext>
            </a:extLst>
          </p:cNvPr>
          <p:cNvSpPr>
            <a:spLocks/>
          </p:cNvSpPr>
          <p:nvPr/>
        </p:nvSpPr>
        <p:spPr bwMode="auto">
          <a:xfrm rot="18900000">
            <a:off x="10566127" y="1348029"/>
            <a:ext cx="196560" cy="943373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E3FFBD7-F2B2-4843-6A64-19D30503DA19}"/>
              </a:ext>
            </a:extLst>
          </p:cNvPr>
          <p:cNvSpPr>
            <a:spLocks/>
          </p:cNvSpPr>
          <p:nvPr/>
        </p:nvSpPr>
        <p:spPr bwMode="auto">
          <a:xfrm rot="16200000">
            <a:off x="9733601" y="372796"/>
            <a:ext cx="196560" cy="943373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8E3A0F-5453-7C5B-D5FD-541CE933ACEA}"/>
              </a:ext>
            </a:extLst>
          </p:cNvPr>
          <p:cNvSpPr txBox="1"/>
          <p:nvPr/>
        </p:nvSpPr>
        <p:spPr>
          <a:xfrm>
            <a:off x="8896412" y="656996"/>
            <a:ext cx="387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dirty="0"/>
              <a:t> 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C87853-64FE-89C1-D4C2-FD7E140FAF49}"/>
              </a:ext>
            </a:extLst>
          </p:cNvPr>
          <p:cNvSpPr txBox="1"/>
          <p:nvPr/>
        </p:nvSpPr>
        <p:spPr>
          <a:xfrm>
            <a:off x="9865333" y="1692303"/>
            <a:ext cx="3673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DB66694-A1AA-0051-7FEF-FEF893D8ED93}"/>
              </a:ext>
            </a:extLst>
          </p:cNvPr>
          <p:cNvCxnSpPr/>
          <p:nvPr/>
        </p:nvCxnSpPr>
        <p:spPr>
          <a:xfrm>
            <a:off x="9254938" y="721919"/>
            <a:ext cx="0" cy="2394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26071D2-648C-B381-6E9E-4024C2C71120}"/>
              </a:ext>
            </a:extLst>
          </p:cNvPr>
          <p:cNvCxnSpPr>
            <a:cxnSpLocks/>
          </p:cNvCxnSpPr>
          <p:nvPr/>
        </p:nvCxnSpPr>
        <p:spPr>
          <a:xfrm>
            <a:off x="10261379" y="1517740"/>
            <a:ext cx="0" cy="67773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F27D5968-E01D-EA39-A3B3-8FD083454BC3}"/>
              </a:ext>
            </a:extLst>
          </p:cNvPr>
          <p:cNvSpPr>
            <a:spLocks/>
          </p:cNvSpPr>
          <p:nvPr/>
        </p:nvSpPr>
        <p:spPr bwMode="auto">
          <a:xfrm rot="10800000">
            <a:off x="11521064" y="2061299"/>
            <a:ext cx="196560" cy="943373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1C75B36-5032-8671-D79C-D21BE1AAC3A2}"/>
              </a:ext>
            </a:extLst>
          </p:cNvPr>
          <p:cNvCxnSpPr>
            <a:cxnSpLocks/>
          </p:cNvCxnSpPr>
          <p:nvPr/>
        </p:nvCxnSpPr>
        <p:spPr>
          <a:xfrm flipH="1">
            <a:off x="11454865" y="3175894"/>
            <a:ext cx="32895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83B7131-F3A9-3274-44DA-A5C28EAF67B6}"/>
              </a:ext>
            </a:extLst>
          </p:cNvPr>
          <p:cNvSpPr txBox="1"/>
          <p:nvPr/>
        </p:nvSpPr>
        <p:spPr>
          <a:xfrm>
            <a:off x="11454865" y="3149129"/>
            <a:ext cx="4109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F54043B-575D-9AB9-60F3-5BBCBC9F1823}"/>
              </a:ext>
            </a:extLst>
          </p:cNvPr>
          <p:cNvCxnSpPr>
            <a:cxnSpLocks/>
          </p:cNvCxnSpPr>
          <p:nvPr/>
        </p:nvCxnSpPr>
        <p:spPr>
          <a:xfrm flipH="1">
            <a:off x="9360194" y="1034908"/>
            <a:ext cx="94337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CF076D9-077B-0A79-9C99-FD23B6F5EF86}"/>
              </a:ext>
            </a:extLst>
          </p:cNvPr>
          <p:cNvSpPr txBox="1"/>
          <p:nvPr/>
        </p:nvSpPr>
        <p:spPr>
          <a:xfrm>
            <a:off x="9615108" y="944308"/>
            <a:ext cx="508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z,0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56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F6FC6-BD62-7959-175D-E3572E8F5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Note: The linear bunch compressor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CEAA5-6171-4825-4B29-FF2E25F02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07136"/>
            <a:ext cx="10515600" cy="560832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Chicane (dispersive section) linear part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Minimum bunch length for upright ellipse</a:t>
            </a:r>
            <a:br>
              <a:rPr lang="en-US" dirty="0"/>
            </a:br>
            <a:r>
              <a:rPr lang="en-US" dirty="0"/>
              <a:t>⇒ correlation </a:t>
            </a:r>
            <a:br>
              <a:rPr lang="en-US" dirty="0"/>
            </a:b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Initial correlation</a:t>
            </a:r>
            <a:br>
              <a:rPr lang="en-US" dirty="0"/>
            </a:b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With </a:t>
            </a:r>
            <a:r>
              <a:rPr lang="en-US" i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i="1" baseline="300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noProof="1"/>
              <a:t> = </a:t>
            </a:r>
            <a:r>
              <a:rPr lang="en-US" i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i="1" baseline="-250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300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i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noProof="1"/>
              <a:t>+ </a:t>
            </a:r>
            <a:r>
              <a:rPr lang="en-US" i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i="1" baseline="-250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i="1" baseline="300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i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/>
              <a:t>we get</a:t>
            </a:r>
            <a:br>
              <a:rPr lang="en-US" dirty="0"/>
            </a:b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For high compression ratio (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≫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/>
              <a:t>)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1ED617-7008-AB9F-0A28-85628D9AEF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221694-9A37-5746-8CB4-48D985807C45}" type="slidenum">
              <a:rPr lang="en-US" smtClean="0"/>
              <a:pPr/>
              <a:t>44</a:t>
            </a:fld>
            <a:endParaRPr lang="en-US" dirty="0"/>
          </a:p>
        </p:txBody>
      </p:sp>
      <p:graphicFrame>
        <p:nvGraphicFramePr>
          <p:cNvPr id="5" name="Object 5">
            <a:extLst>
              <a:ext uri="{FF2B5EF4-FFF2-40B4-BE49-F238E27FC236}">
                <a16:creationId xmlns:a16="http://schemas.microsoft.com/office/drawing/2014/main" id="{BD85E1F4-D66D-122D-7A59-71F5ACC70D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5705496"/>
              </p:ext>
            </p:extLst>
          </p:nvPr>
        </p:nvGraphicFramePr>
        <p:xfrm>
          <a:off x="4364189" y="2449614"/>
          <a:ext cx="3992562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88760" imgH="279360" progId="Equation.DSMT4">
                  <p:embed/>
                </p:oleObj>
              </mc:Choice>
              <mc:Fallback>
                <p:oleObj name="Equation" r:id="rId2" imgW="1688760" imgH="279360" progId="Equation.DSMT4">
                  <p:embed/>
                  <p:pic>
                    <p:nvPicPr>
                      <p:cNvPr id="4403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4189" y="2449614"/>
                        <a:ext cx="3992562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6">
            <a:extLst>
              <a:ext uri="{FF2B5EF4-FFF2-40B4-BE49-F238E27FC236}">
                <a16:creationId xmlns:a16="http://schemas.microsoft.com/office/drawing/2014/main" id="{1F69078E-00ED-95DF-AEDA-842A18E7E0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3038931"/>
              </p:ext>
            </p:extLst>
          </p:nvPr>
        </p:nvGraphicFramePr>
        <p:xfrm>
          <a:off x="5144193" y="3355624"/>
          <a:ext cx="4232275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854000" imgH="393480" progId="Equation.DSMT4">
                  <p:embed/>
                </p:oleObj>
              </mc:Choice>
              <mc:Fallback>
                <p:oleObj name="Equation" r:id="rId4" imgW="1854000" imgH="393480" progId="Equation.DSMT4">
                  <p:embed/>
                  <p:pic>
                    <p:nvPicPr>
                      <p:cNvPr id="4403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4193" y="3355624"/>
                        <a:ext cx="4232275" cy="898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7">
            <a:extLst>
              <a:ext uri="{FF2B5EF4-FFF2-40B4-BE49-F238E27FC236}">
                <a16:creationId xmlns:a16="http://schemas.microsoft.com/office/drawing/2014/main" id="{EF313F23-BAB0-2980-A19E-EA2E1B0DDE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1335600"/>
              </p:ext>
            </p:extLst>
          </p:nvPr>
        </p:nvGraphicFramePr>
        <p:xfrm>
          <a:off x="6360470" y="4416530"/>
          <a:ext cx="2490787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17440" imgH="444240" progId="Equation.DSMT4">
                  <p:embed/>
                </p:oleObj>
              </mc:Choice>
              <mc:Fallback>
                <p:oleObj name="Equation" r:id="rId6" imgW="1117440" imgH="444240" progId="Equation.DSMT4">
                  <p:embed/>
                  <p:pic>
                    <p:nvPicPr>
                      <p:cNvPr id="44036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0470" y="4416530"/>
                        <a:ext cx="2490787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8">
            <a:extLst>
              <a:ext uri="{FF2B5EF4-FFF2-40B4-BE49-F238E27FC236}">
                <a16:creationId xmlns:a16="http://schemas.microsoft.com/office/drawing/2014/main" id="{DCD0B2DA-61B9-839A-C21A-D807C7F045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2193711"/>
              </p:ext>
            </p:extLst>
          </p:nvPr>
        </p:nvGraphicFramePr>
        <p:xfrm>
          <a:off x="6398660" y="5487237"/>
          <a:ext cx="1754187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87320" imgH="444240" progId="Equation.DSMT4">
                  <p:embed/>
                </p:oleObj>
              </mc:Choice>
              <mc:Fallback>
                <p:oleObj name="Equation" r:id="rId8" imgW="787320" imgH="444240" progId="Equation.DSMT4">
                  <p:embed/>
                  <p:pic>
                    <p:nvPicPr>
                      <p:cNvPr id="44037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8660" y="5487237"/>
                        <a:ext cx="1754187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9">
            <a:extLst>
              <a:ext uri="{FF2B5EF4-FFF2-40B4-BE49-F238E27FC236}">
                <a16:creationId xmlns:a16="http://schemas.microsoft.com/office/drawing/2014/main" id="{1525F532-8254-2CEA-AF83-BE39F95399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4094533"/>
              </p:ext>
            </p:extLst>
          </p:nvPr>
        </p:nvGraphicFramePr>
        <p:xfrm>
          <a:off x="2451351" y="2484837"/>
          <a:ext cx="1274763" cy="55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83920" imgH="253800" progId="Equation.DSMT4">
                  <p:embed/>
                </p:oleObj>
              </mc:Choice>
              <mc:Fallback>
                <p:oleObj name="Equation" r:id="rId10" imgW="583920" imgH="253800" progId="Equation.DSMT4">
                  <p:embed/>
                  <p:pic>
                    <p:nvPicPr>
                      <p:cNvPr id="44038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1351" y="2484837"/>
                        <a:ext cx="1274763" cy="554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B51E8C5D-6350-3F9E-D936-FB2DB7C634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266143"/>
              </p:ext>
            </p:extLst>
          </p:nvPr>
        </p:nvGraphicFramePr>
        <p:xfrm>
          <a:off x="6398660" y="604225"/>
          <a:ext cx="21113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888840" imgH="228600" progId="Equation.DSMT4">
                  <p:embed/>
                </p:oleObj>
              </mc:Choice>
              <mc:Fallback>
                <p:oleObj name="Equation" r:id="rId12" imgW="888840" imgH="228600" progId="Equation.DSMT4">
                  <p:embed/>
                  <p:pic>
                    <p:nvPicPr>
                      <p:cNvPr id="44039" name="Object 4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8660" y="604225"/>
                        <a:ext cx="21113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Oval 10">
            <a:extLst>
              <a:ext uri="{FF2B5EF4-FFF2-40B4-BE49-F238E27FC236}">
                <a16:creationId xmlns:a16="http://schemas.microsoft.com/office/drawing/2014/main" id="{1C3174EA-20C3-50B8-56C7-DDD792EB9934}"/>
              </a:ext>
            </a:extLst>
          </p:cNvPr>
          <p:cNvSpPr/>
          <p:nvPr/>
        </p:nvSpPr>
        <p:spPr bwMode="auto">
          <a:xfrm>
            <a:off x="9179908" y="1656809"/>
            <a:ext cx="196560" cy="78614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D0F03F8-8944-E603-7A53-C7CBAE128377}"/>
              </a:ext>
            </a:extLst>
          </p:cNvPr>
          <p:cNvSpPr>
            <a:spLocks/>
          </p:cNvSpPr>
          <p:nvPr/>
        </p:nvSpPr>
        <p:spPr bwMode="auto">
          <a:xfrm rot="18900000">
            <a:off x="11226097" y="2947193"/>
            <a:ext cx="196560" cy="943373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1525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76847-4E8A-CF29-2721-B75C8FD61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Bunch compressor -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CEB52-222D-EA8F-397F-6CE14B3A3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859" y="3965576"/>
            <a:ext cx="10702797" cy="262918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/>
              <a:t>Remark: we get a </a:t>
            </a:r>
            <a:r>
              <a:rPr lang="en-US" sz="2400" dirty="0">
                <a:solidFill>
                  <a:srgbClr val="4270C1"/>
                </a:solidFill>
              </a:rPr>
              <a:t>large energy spread </a:t>
            </a:r>
            <a:r>
              <a:rPr lang="en-US" sz="2400" dirty="0"/>
              <a:t>after compression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400" dirty="0"/>
              <a:t>	⇒ large </a:t>
            </a:r>
            <a:r>
              <a:rPr lang="en-US" sz="2400" dirty="0">
                <a:solidFill>
                  <a:srgbClr val="4270C1"/>
                </a:solidFill>
              </a:rPr>
              <a:t>chromatic effects </a:t>
            </a:r>
            <a:r>
              <a:rPr lang="en-US" sz="2400" dirty="0"/>
              <a:t>in the linac</a:t>
            </a:r>
          </a:p>
          <a:p>
            <a:pPr>
              <a:lnSpc>
                <a:spcPct val="110000"/>
              </a:lnSpc>
            </a:pPr>
            <a:endParaRPr lang="en-US" sz="2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2400" dirty="0"/>
              <a:t>⇒ use a </a:t>
            </a:r>
            <a:r>
              <a:rPr lang="en-US" sz="2400" dirty="0">
                <a:solidFill>
                  <a:srgbClr val="4270C1"/>
                </a:solidFill>
              </a:rPr>
              <a:t>two-stage compression </a:t>
            </a:r>
            <a:r>
              <a:rPr lang="en-US" sz="2400" dirty="0"/>
              <a:t>with acceleration in between</a:t>
            </a:r>
            <a:br>
              <a:rPr lang="en-US" sz="2400" dirty="0"/>
            </a:br>
            <a:r>
              <a:rPr lang="en-US" sz="2400" dirty="0"/>
              <a:t>    to reduce relative energy spread along the 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B8BD3A-74BB-83FE-0D3D-22A15F84C3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221694-9A37-5746-8CB4-48D985807C45}" type="slidenum">
              <a:rPr lang="en-US" smtClean="0"/>
              <a:pPr/>
              <a:t>45</a:t>
            </a:fld>
            <a:endParaRPr lang="en-US" dirty="0"/>
          </a:p>
        </p:txBody>
      </p:sp>
      <p:graphicFrame>
        <p:nvGraphicFramePr>
          <p:cNvPr id="5" name="Object 7">
            <a:extLst>
              <a:ext uri="{FF2B5EF4-FFF2-40B4-BE49-F238E27FC236}">
                <a16:creationId xmlns:a16="http://schemas.microsoft.com/office/drawing/2014/main" id="{3EFB7CFA-594E-E28D-5660-C92F28DF96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9104479"/>
              </p:ext>
            </p:extLst>
          </p:nvPr>
        </p:nvGraphicFramePr>
        <p:xfrm>
          <a:off x="7670800" y="1360488"/>
          <a:ext cx="2071688" cy="1531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27000" imgH="685800" progId="Equation.DSMT4">
                  <p:embed/>
                </p:oleObj>
              </mc:Choice>
              <mc:Fallback>
                <p:oleObj name="Equation" r:id="rId2" imgW="927000" imgH="685800" progId="Equation.DSMT4">
                  <p:embed/>
                  <p:pic>
                    <p:nvPicPr>
                      <p:cNvPr id="45058" name="Object 7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70800" y="1360488"/>
                        <a:ext cx="2071688" cy="1531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6">
            <a:extLst>
              <a:ext uri="{FF2B5EF4-FFF2-40B4-BE49-F238E27FC236}">
                <a16:creationId xmlns:a16="http://schemas.microsoft.com/office/drawing/2014/main" id="{B2C2594B-D6A6-66DA-8D3F-78313D661B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3517551"/>
              </p:ext>
            </p:extLst>
          </p:nvPr>
        </p:nvGraphicFramePr>
        <p:xfrm>
          <a:off x="1853293" y="867229"/>
          <a:ext cx="4242707" cy="2686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55800" imgH="1231900" progId="Equation.DSMT4">
                  <p:embed/>
                </p:oleObj>
              </mc:Choice>
              <mc:Fallback>
                <p:oleObj name="Equation" r:id="rId4" imgW="1955800" imgH="1231900" progId="Equation.DSMT4">
                  <p:embed/>
                  <p:pic>
                    <p:nvPicPr>
                      <p:cNvPr id="45059" name="Object 6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3293" y="867229"/>
                        <a:ext cx="4242707" cy="26867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AutoShape 8">
            <a:extLst>
              <a:ext uri="{FF2B5EF4-FFF2-40B4-BE49-F238E27FC236}">
                <a16:creationId xmlns:a16="http://schemas.microsoft.com/office/drawing/2014/main" id="{EB83733B-6D05-5DB4-4329-DE055FE95DB1}"/>
              </a:ext>
            </a:extLst>
          </p:cNvPr>
          <p:cNvSpPr>
            <a:spLocks/>
          </p:cNvSpPr>
          <p:nvPr/>
        </p:nvSpPr>
        <p:spPr bwMode="auto">
          <a:xfrm>
            <a:off x="6464300" y="889000"/>
            <a:ext cx="350838" cy="2701925"/>
          </a:xfrm>
          <a:prstGeom prst="rightBrace">
            <a:avLst>
              <a:gd name="adj1" fmla="val 6417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6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19FB4-0A85-0011-3179-23E596A6A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Main Linac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BCE8C-B118-F9B2-4D32-87006DA6C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97868"/>
            <a:ext cx="10515600" cy="176491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Now we got small, short bunches</a:t>
            </a:r>
            <a:br>
              <a:rPr lang="en-US" dirty="0"/>
            </a:br>
            <a:r>
              <a:rPr lang="en-US" dirty="0"/>
              <a:t>we ”only” have to </a:t>
            </a:r>
            <a:r>
              <a:rPr lang="en-US" dirty="0">
                <a:solidFill>
                  <a:srgbClr val="4270C1"/>
                </a:solidFill>
              </a:rPr>
              <a:t>accelerate</a:t>
            </a:r>
            <a:r>
              <a:rPr lang="en-US" dirty="0"/>
              <a:t> them to </a:t>
            </a:r>
            <a:r>
              <a:rPr lang="en-US" dirty="0">
                <a:solidFill>
                  <a:srgbClr val="4270C1"/>
                </a:solidFill>
              </a:rPr>
              <a:t>collision energy</a:t>
            </a:r>
          </a:p>
          <a:p>
            <a:pPr>
              <a:lnSpc>
                <a:spcPct val="100000"/>
              </a:lnSpc>
            </a:pPr>
            <a:r>
              <a:rPr lang="en-US" dirty="0"/>
              <a:t>Reminder, </a:t>
            </a:r>
            <a:r>
              <a:rPr lang="en-US" dirty="0">
                <a:solidFill>
                  <a:srgbClr val="4270C1"/>
                </a:solidFill>
              </a:rPr>
              <a:t>accelerating cavities</a:t>
            </a:r>
            <a:r>
              <a:rPr lang="en-US" dirty="0"/>
              <a:t>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E2FFB-03DD-8783-63D0-35DCADAF75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221694-9A37-5746-8CB4-48D985807C45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382DE62A-9555-9558-EDBA-15783C397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297" y="4732130"/>
            <a:ext cx="2741612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2E70D08A-4EFF-7AD7-CABD-E032BE15E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0397" y="4711493"/>
            <a:ext cx="74612" cy="1685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3BFF8AD4-828F-C31A-7212-63D6C5359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749" y="2495900"/>
            <a:ext cx="2741613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A5397D4-4BF9-D555-043A-F82E230E4539}"/>
              </a:ext>
            </a:extLst>
          </p:cNvPr>
          <p:cNvGrpSpPr>
            <a:grpSpLocks/>
          </p:cNvGrpSpPr>
          <p:nvPr/>
        </p:nvGrpSpPr>
        <p:grpSpPr bwMode="auto">
          <a:xfrm>
            <a:off x="1350359" y="4319380"/>
            <a:ext cx="3778250" cy="1490663"/>
            <a:chOff x="163" y="615"/>
            <a:chExt cx="2813" cy="1172"/>
          </a:xfrm>
        </p:grpSpPr>
        <p:sp>
          <p:nvSpPr>
            <p:cNvPr id="9" name="Line 8">
              <a:extLst>
                <a:ext uri="{FF2B5EF4-FFF2-40B4-BE49-F238E27FC236}">
                  <a16:creationId xmlns:a16="http://schemas.microsoft.com/office/drawing/2014/main" id="{FC815B3B-2B0E-2CE0-1F6A-BDA55720FE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8" y="900"/>
              <a:ext cx="0" cy="67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0" name="Line 9">
              <a:extLst>
                <a:ext uri="{FF2B5EF4-FFF2-40B4-BE49-F238E27FC236}">
                  <a16:creationId xmlns:a16="http://schemas.microsoft.com/office/drawing/2014/main" id="{961EA5DD-6B4E-9392-8C80-89A97A6742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0" y="1570"/>
              <a:ext cx="243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1" name="Text Box 10">
              <a:extLst>
                <a:ext uri="{FF2B5EF4-FFF2-40B4-BE49-F238E27FC236}">
                  <a16:creationId xmlns:a16="http://schemas.microsoft.com/office/drawing/2014/main" id="{36C8D252-B404-C739-45A0-C0C68BE324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" y="615"/>
              <a:ext cx="334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i="1"/>
                <a:t>E</a:t>
              </a:r>
              <a:r>
                <a:rPr lang="en-GB" i="1" baseline="-25000"/>
                <a:t>z</a:t>
              </a:r>
            </a:p>
          </p:txBody>
        </p:sp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id="{977DD439-8D33-E226-A993-CE1DA062E9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1" y="1428"/>
              <a:ext cx="225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i="1"/>
                <a:t>z</a:t>
              </a:r>
            </a:p>
          </p:txBody>
        </p:sp>
      </p:grpSp>
      <p:sp>
        <p:nvSpPr>
          <p:cNvPr id="13" name="Rectangle 13">
            <a:extLst>
              <a:ext uri="{FF2B5EF4-FFF2-40B4-BE49-F238E27FC236}">
                <a16:creationId xmlns:a16="http://schemas.microsoft.com/office/drawing/2014/main" id="{B967D535-1C3A-0E73-FDC7-14F29CB37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3074" y="2445100"/>
            <a:ext cx="74613" cy="1685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1F0DA8C3-79C0-8720-7D4E-135A2D35442E}"/>
              </a:ext>
            </a:extLst>
          </p:cNvPr>
          <p:cNvGrpSpPr>
            <a:grpSpLocks/>
          </p:cNvGrpSpPr>
          <p:nvPr/>
        </p:nvGrpSpPr>
        <p:grpSpPr bwMode="auto">
          <a:xfrm>
            <a:off x="1301287" y="2083150"/>
            <a:ext cx="3778250" cy="1490663"/>
            <a:chOff x="163" y="615"/>
            <a:chExt cx="2813" cy="1172"/>
          </a:xfrm>
        </p:grpSpPr>
        <p:sp>
          <p:nvSpPr>
            <p:cNvPr id="15" name="Line 15">
              <a:extLst>
                <a:ext uri="{FF2B5EF4-FFF2-40B4-BE49-F238E27FC236}">
                  <a16:creationId xmlns:a16="http://schemas.microsoft.com/office/drawing/2014/main" id="{9EAF65C9-60C4-5E39-8513-4AB62176F9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8" y="900"/>
              <a:ext cx="0" cy="67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6" name="Line 16">
              <a:extLst>
                <a:ext uri="{FF2B5EF4-FFF2-40B4-BE49-F238E27FC236}">
                  <a16:creationId xmlns:a16="http://schemas.microsoft.com/office/drawing/2014/main" id="{443AA4CC-CBB3-620A-B0B7-F026C4272E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0" y="1570"/>
              <a:ext cx="243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7" name="Text Box 17">
              <a:extLst>
                <a:ext uri="{FF2B5EF4-FFF2-40B4-BE49-F238E27FC236}">
                  <a16:creationId xmlns:a16="http://schemas.microsoft.com/office/drawing/2014/main" id="{0AEB9F0D-0F98-0E6A-C35D-5262433BFE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" y="615"/>
              <a:ext cx="334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i="1"/>
                <a:t>E</a:t>
              </a:r>
              <a:r>
                <a:rPr lang="en-GB" i="1" baseline="-25000"/>
                <a:t>z</a:t>
              </a:r>
            </a:p>
          </p:txBody>
        </p:sp>
        <p:sp>
          <p:nvSpPr>
            <p:cNvPr id="18" name="Text Box 18">
              <a:extLst>
                <a:ext uri="{FF2B5EF4-FFF2-40B4-BE49-F238E27FC236}">
                  <a16:creationId xmlns:a16="http://schemas.microsoft.com/office/drawing/2014/main" id="{B1F9485C-4612-E740-19EA-570C3212B4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1" y="1428"/>
              <a:ext cx="225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i="1"/>
                <a:t>z</a:t>
              </a:r>
            </a:p>
          </p:txBody>
        </p:sp>
      </p:grpSp>
      <p:sp>
        <p:nvSpPr>
          <p:cNvPr id="19" name="Oval 19">
            <a:extLst>
              <a:ext uri="{FF2B5EF4-FFF2-40B4-BE49-F238E27FC236}">
                <a16:creationId xmlns:a16="http://schemas.microsoft.com/office/drawing/2014/main" id="{83DBDF2D-D399-0D0B-8CAE-3549C1C52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3049" y="2495900"/>
            <a:ext cx="95250" cy="889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Oval 20">
            <a:extLst>
              <a:ext uri="{FF2B5EF4-FFF2-40B4-BE49-F238E27FC236}">
                <a16:creationId xmlns:a16="http://schemas.microsoft.com/office/drawing/2014/main" id="{71B18CAD-C4B3-3CCD-1DB7-A56A95D22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4974" y="2495900"/>
            <a:ext cx="95250" cy="90488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1" name="Text Box 21">
            <a:extLst>
              <a:ext uri="{FF2B5EF4-FFF2-40B4-BE49-F238E27FC236}">
                <a16:creationId xmlns:a16="http://schemas.microsoft.com/office/drawing/2014/main" id="{F7B238D9-1F00-EBC8-C95D-EC01A6B0E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7244" y="2079697"/>
            <a:ext cx="4352925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 u="sng" dirty="0"/>
              <a:t>travelling wave structure</a:t>
            </a:r>
            <a:r>
              <a:rPr lang="en-GB" sz="2000" dirty="0"/>
              <a:t>:</a:t>
            </a:r>
            <a:br>
              <a:rPr lang="en-GB" sz="2000" dirty="0"/>
            </a:br>
            <a:r>
              <a:rPr lang="en-GB" sz="2000" dirty="0"/>
              <a:t>need </a:t>
            </a:r>
            <a:r>
              <a:rPr lang="en-GB" sz="2000" i="1" dirty="0"/>
              <a:t>phase velocity = c</a:t>
            </a:r>
            <a:br>
              <a:rPr lang="en-GB" sz="2000" i="1" dirty="0"/>
            </a:br>
            <a:r>
              <a:rPr lang="en-GB" sz="2000" dirty="0"/>
              <a:t>(</a:t>
            </a:r>
            <a:r>
              <a:rPr lang="en-GB" sz="2000" i="1" dirty="0"/>
              <a:t>disk-loaded structure</a:t>
            </a:r>
            <a:r>
              <a:rPr lang="en-GB" sz="2000" dirty="0"/>
              <a:t>)</a:t>
            </a:r>
          </a:p>
          <a:p>
            <a:pPr>
              <a:spcBef>
                <a:spcPct val="50000"/>
              </a:spcBef>
            </a:pPr>
            <a:r>
              <a:rPr lang="en-GB" sz="2000" dirty="0"/>
              <a:t>bunch sees constant field:</a:t>
            </a:r>
            <a:br>
              <a:rPr lang="en-GB" sz="2000" dirty="0"/>
            </a:br>
            <a:r>
              <a:rPr lang="en-GB" sz="2000" i="1" dirty="0">
                <a:solidFill>
                  <a:srgbClr val="4270C1"/>
                </a:solidFill>
              </a:rPr>
              <a:t>E</a:t>
            </a:r>
            <a:r>
              <a:rPr lang="en-GB" sz="2000" i="1" baseline="-25000" dirty="0">
                <a:solidFill>
                  <a:srgbClr val="4270C1"/>
                </a:solidFill>
              </a:rPr>
              <a:t>z</a:t>
            </a:r>
            <a:r>
              <a:rPr lang="en-GB" sz="2000" i="1" dirty="0">
                <a:solidFill>
                  <a:srgbClr val="4270C1"/>
                </a:solidFill>
              </a:rPr>
              <a:t>=E</a:t>
            </a:r>
            <a:r>
              <a:rPr lang="en-GB" sz="2000" baseline="-25000" dirty="0">
                <a:solidFill>
                  <a:srgbClr val="4270C1"/>
                </a:solidFill>
              </a:rPr>
              <a:t>0</a:t>
            </a:r>
            <a:r>
              <a:rPr lang="en-GB" sz="2000" i="1" dirty="0">
                <a:solidFill>
                  <a:srgbClr val="4270C1"/>
                </a:solidFill>
              </a:rPr>
              <a:t> </a:t>
            </a:r>
            <a:r>
              <a:rPr lang="en-GB" sz="2000" dirty="0">
                <a:solidFill>
                  <a:srgbClr val="4270C1"/>
                </a:solidFill>
              </a:rPr>
              <a:t>cos(</a:t>
            </a:r>
            <a:r>
              <a:rPr lang="el-GR" sz="2000" dirty="0">
                <a:solidFill>
                  <a:srgbClr val="4270C1"/>
                </a:solidFill>
                <a:cs typeface="Times New Roman" charset="0"/>
              </a:rPr>
              <a:t>φ</a:t>
            </a:r>
            <a:r>
              <a:rPr lang="en-GB" sz="2000" dirty="0">
                <a:solidFill>
                  <a:srgbClr val="4270C1"/>
                </a:solidFill>
              </a:rPr>
              <a:t>)</a:t>
            </a:r>
          </a:p>
        </p:txBody>
      </p:sp>
      <p:grpSp>
        <p:nvGrpSpPr>
          <p:cNvPr id="22" name="Group 22">
            <a:extLst>
              <a:ext uri="{FF2B5EF4-FFF2-40B4-BE49-F238E27FC236}">
                <a16:creationId xmlns:a16="http://schemas.microsoft.com/office/drawing/2014/main" id="{F0654B6F-112A-83B3-058C-07DA7B51D723}"/>
              </a:ext>
            </a:extLst>
          </p:cNvPr>
          <p:cNvGrpSpPr>
            <a:grpSpLocks/>
          </p:cNvGrpSpPr>
          <p:nvPr/>
        </p:nvGrpSpPr>
        <p:grpSpPr bwMode="auto">
          <a:xfrm>
            <a:off x="2749087" y="2209902"/>
            <a:ext cx="665162" cy="366713"/>
            <a:chOff x="1241" y="715"/>
            <a:chExt cx="495" cy="288"/>
          </a:xfrm>
        </p:grpSpPr>
        <p:sp>
          <p:nvSpPr>
            <p:cNvPr id="23" name="Line 23">
              <a:extLst>
                <a:ext uri="{FF2B5EF4-FFF2-40B4-BE49-F238E27FC236}">
                  <a16:creationId xmlns:a16="http://schemas.microsoft.com/office/drawing/2014/main" id="{3E29C9F2-1453-568A-029D-C867625E59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1" y="973"/>
              <a:ext cx="49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24" name="Text Box 24">
              <a:extLst>
                <a:ext uri="{FF2B5EF4-FFF2-40B4-BE49-F238E27FC236}">
                  <a16:creationId xmlns:a16="http://schemas.microsoft.com/office/drawing/2014/main" id="{3C080876-721F-C068-83B3-476AAB2693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5" y="715"/>
              <a:ext cx="2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800" i="1" dirty="0"/>
                <a:t>c</a:t>
              </a:r>
            </a:p>
          </p:txBody>
        </p:sp>
      </p:grpSp>
      <p:sp>
        <p:nvSpPr>
          <p:cNvPr id="25" name="Oval 25">
            <a:extLst>
              <a:ext uri="{FF2B5EF4-FFF2-40B4-BE49-F238E27FC236}">
                <a16:creationId xmlns:a16="http://schemas.microsoft.com/office/drawing/2014/main" id="{5C6DAEC8-BB2A-68FB-2F3A-2B33DAC19D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5697" y="4714668"/>
            <a:ext cx="119062" cy="112712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" name="Oval 26">
            <a:extLst>
              <a:ext uri="{FF2B5EF4-FFF2-40B4-BE49-F238E27FC236}">
                <a16:creationId xmlns:a16="http://schemas.microsoft.com/office/drawing/2014/main" id="{88D17DFA-B185-C5B2-6EDF-50DDD9A52A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6509" y="4897230"/>
            <a:ext cx="119063" cy="114300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27" name="Group 27">
            <a:extLst>
              <a:ext uri="{FF2B5EF4-FFF2-40B4-BE49-F238E27FC236}">
                <a16:creationId xmlns:a16="http://schemas.microsoft.com/office/drawing/2014/main" id="{086ACD81-A38C-B236-321B-2B54D8233261}"/>
              </a:ext>
            </a:extLst>
          </p:cNvPr>
          <p:cNvGrpSpPr>
            <a:grpSpLocks/>
          </p:cNvGrpSpPr>
          <p:nvPr/>
        </p:nvGrpSpPr>
        <p:grpSpPr bwMode="auto">
          <a:xfrm>
            <a:off x="2209197" y="4445280"/>
            <a:ext cx="665162" cy="365125"/>
            <a:chOff x="1241" y="723"/>
            <a:chExt cx="495" cy="287"/>
          </a:xfrm>
        </p:grpSpPr>
        <p:sp>
          <p:nvSpPr>
            <p:cNvPr id="28" name="Line 28">
              <a:extLst>
                <a:ext uri="{FF2B5EF4-FFF2-40B4-BE49-F238E27FC236}">
                  <a16:creationId xmlns:a16="http://schemas.microsoft.com/office/drawing/2014/main" id="{91D2351D-989E-5866-8FA3-15F3C25AE5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1" y="973"/>
              <a:ext cx="49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29" name="Text Box 29">
              <a:extLst>
                <a:ext uri="{FF2B5EF4-FFF2-40B4-BE49-F238E27FC236}">
                  <a16:creationId xmlns:a16="http://schemas.microsoft.com/office/drawing/2014/main" id="{B8C06857-96AB-DCFB-C17F-559C8BB507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4" y="723"/>
              <a:ext cx="212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800" i="1" dirty="0"/>
                <a:t>c</a:t>
              </a:r>
            </a:p>
          </p:txBody>
        </p:sp>
      </p:grpSp>
      <p:sp>
        <p:nvSpPr>
          <p:cNvPr id="30" name="Oval 30">
            <a:extLst>
              <a:ext uri="{FF2B5EF4-FFF2-40B4-BE49-F238E27FC236}">
                <a16:creationId xmlns:a16="http://schemas.microsoft.com/office/drawing/2014/main" id="{A8997874-B7FD-7B16-70B9-B6070FA2D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6809" y="4700380"/>
            <a:ext cx="119063" cy="112713"/>
          </a:xfrm>
          <a:prstGeom prst="ellipse">
            <a:avLst/>
          </a:prstGeom>
          <a:solidFill>
            <a:srgbClr val="FF66CC"/>
          </a:solidFill>
          <a:ln w="9525">
            <a:solidFill>
              <a:srgbClr val="FF66CC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" name="Line 31">
            <a:extLst>
              <a:ext uri="{FF2B5EF4-FFF2-40B4-BE49-F238E27FC236}">
                <a16:creationId xmlns:a16="http://schemas.microsoft.com/office/drawing/2014/main" id="{427AA229-FA41-D1C3-1536-2C8FD3F734A4}"/>
              </a:ext>
            </a:extLst>
          </p:cNvPr>
          <p:cNvSpPr>
            <a:spLocks noChangeShapeType="1"/>
          </p:cNvSpPr>
          <p:nvPr/>
        </p:nvSpPr>
        <p:spPr bwMode="auto">
          <a:xfrm>
            <a:off x="2167922" y="4249530"/>
            <a:ext cx="0" cy="371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2" name="Line 32">
            <a:extLst>
              <a:ext uri="{FF2B5EF4-FFF2-40B4-BE49-F238E27FC236}">
                <a16:creationId xmlns:a16="http://schemas.microsoft.com/office/drawing/2014/main" id="{B692C7D2-7DF8-65A1-369F-01375BA11144}"/>
              </a:ext>
            </a:extLst>
          </p:cNvPr>
          <p:cNvSpPr>
            <a:spLocks noChangeShapeType="1"/>
          </p:cNvSpPr>
          <p:nvPr/>
        </p:nvSpPr>
        <p:spPr bwMode="auto">
          <a:xfrm>
            <a:off x="3496659" y="4279693"/>
            <a:ext cx="0" cy="371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3" name="Line 33">
            <a:extLst>
              <a:ext uri="{FF2B5EF4-FFF2-40B4-BE49-F238E27FC236}">
                <a16:creationId xmlns:a16="http://schemas.microsoft.com/office/drawing/2014/main" id="{09EA4B1A-0194-9E93-F235-DFF19A5457B8}"/>
              </a:ext>
            </a:extLst>
          </p:cNvPr>
          <p:cNvSpPr>
            <a:spLocks noChangeShapeType="1"/>
          </p:cNvSpPr>
          <p:nvPr/>
        </p:nvSpPr>
        <p:spPr bwMode="auto">
          <a:xfrm>
            <a:off x="2167922" y="4395580"/>
            <a:ext cx="1317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graphicFrame>
        <p:nvGraphicFramePr>
          <p:cNvPr id="34" name="Object 34">
            <a:extLst>
              <a:ext uri="{FF2B5EF4-FFF2-40B4-BE49-F238E27FC236}">
                <a16:creationId xmlns:a16="http://schemas.microsoft.com/office/drawing/2014/main" id="{EFFB041D-F937-2BA7-AA35-252C866D77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9362167"/>
              </p:ext>
            </p:extLst>
          </p:nvPr>
        </p:nvGraphicFramePr>
        <p:xfrm>
          <a:off x="2547334" y="4192380"/>
          <a:ext cx="558800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60240" imgH="520560" progId="Equation.DSMT4">
                  <p:embed/>
                </p:oleObj>
              </mc:Choice>
              <mc:Fallback>
                <p:oleObj name="Equation" r:id="rId4" imgW="660240" imgH="520560" progId="Equation.DSMT4">
                  <p:embed/>
                  <p:pic>
                    <p:nvPicPr>
                      <p:cNvPr id="46082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7334" y="4192380"/>
                        <a:ext cx="558800" cy="4175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 Box 35">
            <a:extLst>
              <a:ext uri="{FF2B5EF4-FFF2-40B4-BE49-F238E27FC236}">
                <a16:creationId xmlns:a16="http://schemas.microsoft.com/office/drawing/2014/main" id="{B8062D95-518D-855C-AEEC-7586357E1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1190" y="4528916"/>
            <a:ext cx="4624388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37623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37623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37623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37623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37623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623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7623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37623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37623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 u="sng" dirty="0"/>
              <a:t>standing wave cavity</a:t>
            </a:r>
            <a:r>
              <a:rPr lang="en-GB" sz="2000" dirty="0"/>
              <a:t>:</a:t>
            </a:r>
            <a:endParaRPr lang="en-GB" sz="2000" i="1" dirty="0"/>
          </a:p>
          <a:p>
            <a:pPr>
              <a:spcBef>
                <a:spcPct val="50000"/>
              </a:spcBef>
            </a:pPr>
            <a:r>
              <a:rPr lang="en-GB" sz="2000" dirty="0"/>
              <a:t>bunch sees field:</a:t>
            </a:r>
            <a:br>
              <a:rPr lang="en-GB" sz="2000" dirty="0"/>
            </a:br>
            <a:r>
              <a:rPr lang="en-GB" sz="2000" i="1" dirty="0">
                <a:solidFill>
                  <a:srgbClr val="4270C1"/>
                </a:solidFill>
              </a:rPr>
              <a:t>E</a:t>
            </a:r>
            <a:r>
              <a:rPr lang="en-GB" sz="2000" i="1" baseline="-25000" dirty="0">
                <a:solidFill>
                  <a:srgbClr val="4270C1"/>
                </a:solidFill>
              </a:rPr>
              <a:t>z	</a:t>
            </a:r>
            <a:r>
              <a:rPr lang="en-GB" sz="2000" i="1" dirty="0">
                <a:solidFill>
                  <a:srgbClr val="4270C1"/>
                </a:solidFill>
              </a:rPr>
              <a:t>=E</a:t>
            </a:r>
            <a:r>
              <a:rPr lang="en-GB" sz="2000" baseline="-25000" dirty="0">
                <a:solidFill>
                  <a:srgbClr val="4270C1"/>
                </a:solidFill>
              </a:rPr>
              <a:t>0</a:t>
            </a:r>
            <a:r>
              <a:rPr lang="en-GB" sz="2000" i="1" dirty="0">
                <a:solidFill>
                  <a:srgbClr val="4270C1"/>
                </a:solidFill>
              </a:rPr>
              <a:t> </a:t>
            </a:r>
            <a:r>
              <a:rPr lang="en-GB" sz="2000" dirty="0">
                <a:solidFill>
                  <a:srgbClr val="4270C1"/>
                </a:solidFill>
              </a:rPr>
              <a:t>sin(</a:t>
            </a:r>
            <a:r>
              <a:rPr lang="el-GR" sz="2000" dirty="0">
                <a:solidFill>
                  <a:srgbClr val="4270C1"/>
                </a:solidFill>
                <a:cs typeface="Times New Roman" charset="0"/>
              </a:rPr>
              <a:t>ω</a:t>
            </a:r>
            <a:r>
              <a:rPr lang="en-GB" sz="2000" i="1" dirty="0">
                <a:solidFill>
                  <a:srgbClr val="4270C1"/>
                </a:solidFill>
              </a:rPr>
              <a:t>t</a:t>
            </a:r>
            <a:r>
              <a:rPr lang="en-GB" sz="2000" dirty="0">
                <a:solidFill>
                  <a:srgbClr val="4270C1"/>
                </a:solidFill>
              </a:rPr>
              <a:t>+</a:t>
            </a:r>
            <a:r>
              <a:rPr lang="el-GR" sz="2000" dirty="0">
                <a:solidFill>
                  <a:srgbClr val="4270C1"/>
                </a:solidFill>
                <a:cs typeface="Times New Roman" charset="0"/>
              </a:rPr>
              <a:t>φ</a:t>
            </a:r>
            <a:r>
              <a:rPr lang="en-GB" sz="2000" dirty="0">
                <a:solidFill>
                  <a:srgbClr val="4270C1"/>
                </a:solidFill>
              </a:rPr>
              <a:t>)sin(</a:t>
            </a:r>
            <a:r>
              <a:rPr lang="en-GB" sz="2000" i="1" dirty="0" err="1">
                <a:solidFill>
                  <a:srgbClr val="4270C1"/>
                </a:solidFill>
              </a:rPr>
              <a:t>kz</a:t>
            </a:r>
            <a:r>
              <a:rPr lang="en-GB" sz="2000" dirty="0">
                <a:solidFill>
                  <a:srgbClr val="4270C1"/>
                </a:solidFill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GB" sz="2000" dirty="0">
                <a:solidFill>
                  <a:srgbClr val="4270C1"/>
                </a:solidFill>
              </a:rPr>
              <a:t>	=</a:t>
            </a:r>
            <a:r>
              <a:rPr lang="en-GB" sz="2000" i="1" dirty="0">
                <a:solidFill>
                  <a:srgbClr val="4270C1"/>
                </a:solidFill>
              </a:rPr>
              <a:t>E</a:t>
            </a:r>
            <a:r>
              <a:rPr lang="en-GB" sz="2000" baseline="-25000" dirty="0">
                <a:solidFill>
                  <a:srgbClr val="4270C1"/>
                </a:solidFill>
              </a:rPr>
              <a:t>0</a:t>
            </a:r>
            <a:r>
              <a:rPr lang="en-GB" sz="2000" i="1" dirty="0">
                <a:solidFill>
                  <a:srgbClr val="4270C1"/>
                </a:solidFill>
              </a:rPr>
              <a:t> </a:t>
            </a:r>
            <a:r>
              <a:rPr lang="en-GB" sz="2000" dirty="0">
                <a:solidFill>
                  <a:srgbClr val="4270C1"/>
                </a:solidFill>
              </a:rPr>
              <a:t>sin(</a:t>
            </a:r>
            <a:r>
              <a:rPr lang="en-GB" sz="2000" i="1" dirty="0" err="1">
                <a:solidFill>
                  <a:srgbClr val="4270C1"/>
                </a:solidFill>
              </a:rPr>
              <a:t>kz</a:t>
            </a:r>
            <a:r>
              <a:rPr lang="en-GB" sz="2000" dirty="0">
                <a:solidFill>
                  <a:srgbClr val="4270C1"/>
                </a:solidFill>
              </a:rPr>
              <a:t>+</a:t>
            </a:r>
            <a:r>
              <a:rPr lang="el-GR" sz="2000" dirty="0">
                <a:solidFill>
                  <a:srgbClr val="4270C1"/>
                </a:solidFill>
                <a:cs typeface="Times New Roman" charset="0"/>
              </a:rPr>
              <a:t>φ</a:t>
            </a:r>
            <a:r>
              <a:rPr lang="en-GB" sz="2000" dirty="0">
                <a:solidFill>
                  <a:srgbClr val="4270C1"/>
                </a:solidFill>
              </a:rPr>
              <a:t>)sin(</a:t>
            </a:r>
            <a:r>
              <a:rPr lang="en-GB" sz="2000" i="1" dirty="0" err="1">
                <a:solidFill>
                  <a:srgbClr val="4270C1"/>
                </a:solidFill>
              </a:rPr>
              <a:t>kz</a:t>
            </a:r>
            <a:r>
              <a:rPr lang="en-GB" sz="2000" dirty="0">
                <a:solidFill>
                  <a:srgbClr val="4270C1"/>
                </a:solidFill>
              </a:rPr>
              <a:t>)</a:t>
            </a:r>
          </a:p>
        </p:txBody>
      </p:sp>
      <p:sp>
        <p:nvSpPr>
          <p:cNvPr id="36" name="Line 36">
            <a:extLst>
              <a:ext uri="{FF2B5EF4-FFF2-40B4-BE49-F238E27FC236}">
                <a16:creationId xmlns:a16="http://schemas.microsoft.com/office/drawing/2014/main" id="{FD81D33F-53E3-603C-CB5B-2226CFC95632}"/>
              </a:ext>
            </a:extLst>
          </p:cNvPr>
          <p:cNvSpPr>
            <a:spLocks noChangeShapeType="1"/>
          </p:cNvSpPr>
          <p:nvPr/>
        </p:nvSpPr>
        <p:spPr bwMode="auto">
          <a:xfrm>
            <a:off x="3515709" y="4762293"/>
            <a:ext cx="663575" cy="0"/>
          </a:xfrm>
          <a:prstGeom prst="line">
            <a:avLst/>
          </a:prstGeom>
          <a:noFill/>
          <a:ln w="9525">
            <a:solidFill>
              <a:srgbClr val="FF66CC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7" name="Text Box 37">
            <a:extLst>
              <a:ext uri="{FF2B5EF4-FFF2-40B4-BE49-F238E27FC236}">
                <a16:creationId xmlns:a16="http://schemas.microsoft.com/office/drawing/2014/main" id="{9C1DB75B-345A-35D1-CF1B-9C8DD10C7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8537" y="4445280"/>
            <a:ext cx="285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1800" i="1" dirty="0">
                <a:solidFill>
                  <a:srgbClr val="FF66CC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4097299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18F80-25F7-479E-9B2E-4F47061A6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bunch effects: longitudinal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B4B09-B68E-F0DC-81C7-D9CB377E5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528" y="1130681"/>
            <a:ext cx="11362944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Beam </a:t>
            </a:r>
            <a:r>
              <a:rPr lang="en-US" sz="2400" dirty="0">
                <a:solidFill>
                  <a:srgbClr val="4270C1"/>
                </a:solidFill>
              </a:rPr>
              <a:t>absorbs</a:t>
            </a:r>
            <a:r>
              <a:rPr lang="en-US" sz="2400" dirty="0"/>
              <a:t> RF power ⇒ </a:t>
            </a:r>
            <a:r>
              <a:rPr lang="en-US" sz="2400" dirty="0">
                <a:solidFill>
                  <a:srgbClr val="4270C1"/>
                </a:solidFill>
              </a:rPr>
              <a:t>decreasing RF field </a:t>
            </a:r>
            <a:r>
              <a:rPr lang="en-US" sz="2400" dirty="0"/>
              <a:t>in cavities</a:t>
            </a:r>
          </a:p>
          <a:p>
            <a:endParaRPr lang="en-US" dirty="0"/>
          </a:p>
          <a:p>
            <a:r>
              <a:rPr lang="en-US" dirty="0"/>
              <a:t>Single bunch beam loading = single bunch longitudinal wake field</a:t>
            </a:r>
          </a:p>
          <a:p>
            <a:endParaRPr lang="en-US" dirty="0"/>
          </a:p>
          <a:p>
            <a:r>
              <a:rPr lang="en-US" dirty="0"/>
              <a:t>Particles within a bunch see </a:t>
            </a:r>
            <a:br>
              <a:rPr lang="en-US" dirty="0"/>
            </a:br>
            <a:r>
              <a:rPr lang="en-US" dirty="0"/>
              <a:t>a decreasing field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⇒ energy gain </a:t>
            </a:r>
            <a:r>
              <a:rPr lang="en-US" dirty="0">
                <a:solidFill>
                  <a:srgbClr val="0070C0"/>
                </a:solidFill>
              </a:rPr>
              <a:t>different 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     within a bunch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A043E-2856-4B59-589A-ED81E1FE8E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221694-9A37-5746-8CB4-48D985807C45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CEA973-43FE-D238-01B1-FB02226DA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955" y="2706624"/>
            <a:ext cx="6098517" cy="376372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5AA66D3-55C8-6CC5-4A69-98746F4ECBCB}"/>
              </a:ext>
            </a:extLst>
          </p:cNvPr>
          <p:cNvCxnSpPr/>
          <p:nvPr/>
        </p:nvCxnSpPr>
        <p:spPr>
          <a:xfrm>
            <a:off x="10253472" y="5482019"/>
            <a:ext cx="7802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7EC0531-BD58-2B17-D29C-5B5F84D8BA18}"/>
              </a:ext>
            </a:extLst>
          </p:cNvPr>
          <p:cNvSpPr txBox="1"/>
          <p:nvPr/>
        </p:nvSpPr>
        <p:spPr>
          <a:xfrm>
            <a:off x="7709808" y="4159231"/>
            <a:ext cx="13035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Bunch charge density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E0F5AB-5D36-EF2E-3E1C-C742CC2765C4}"/>
              </a:ext>
            </a:extLst>
          </p:cNvPr>
          <p:cNvSpPr txBox="1"/>
          <p:nvPr/>
        </p:nvSpPr>
        <p:spPr>
          <a:xfrm>
            <a:off x="9653996" y="3299513"/>
            <a:ext cx="1471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Longitudinal E field</a:t>
            </a:r>
          </a:p>
        </p:txBody>
      </p:sp>
    </p:spTree>
    <p:extLst>
      <p:ext uri="{BB962C8B-B14F-4D97-AF65-F5344CB8AC3E}">
        <p14:creationId xmlns:p14="http://schemas.microsoft.com/office/powerpoint/2010/main" val="38447556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54D80-B0BD-54E0-6C20-1B0CAD631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Beam-loading compensation (single-bunch)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4DE31-BF66-83EF-A1D4-49D5AA388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686" y="816864"/>
            <a:ext cx="11049000" cy="5360099"/>
          </a:xfrm>
        </p:spPr>
        <p:txBody>
          <a:bodyPr>
            <a:normAutofit/>
          </a:bodyPr>
          <a:lstStyle/>
          <a:p>
            <a:r>
              <a:rPr lang="en-US" sz="2200" dirty="0"/>
              <a:t>Run </a:t>
            </a:r>
            <a:r>
              <a:rPr lang="en-US" sz="2200" dirty="0">
                <a:solidFill>
                  <a:srgbClr val="4270C1"/>
                </a:solidFill>
              </a:rPr>
              <a:t>off-crest</a:t>
            </a:r>
            <a:r>
              <a:rPr lang="en-US" sz="2200" dirty="0"/>
              <a:t> and use </a:t>
            </a:r>
            <a:r>
              <a:rPr lang="en-US" sz="2200" dirty="0">
                <a:solidFill>
                  <a:srgbClr val="4270C1"/>
                </a:solidFill>
              </a:rPr>
              <a:t>RF curvature </a:t>
            </a:r>
            <a:r>
              <a:rPr lang="en-US" sz="2200" dirty="0"/>
              <a:t>to compensate single bunch beam-loading</a:t>
            </a:r>
          </a:p>
          <a:p>
            <a:endParaRPr lang="en-US" sz="800" dirty="0"/>
          </a:p>
          <a:p>
            <a:r>
              <a:rPr lang="en-US" sz="2200" dirty="0"/>
              <a:t>Reduces the </a:t>
            </a:r>
            <a:r>
              <a:rPr lang="en-US" sz="2200" dirty="0">
                <a:solidFill>
                  <a:srgbClr val="4270C1"/>
                </a:solidFill>
              </a:rPr>
              <a:t>effective gradient</a:t>
            </a:r>
          </a:p>
          <a:p>
            <a:endParaRPr lang="en-US" sz="2200" dirty="0"/>
          </a:p>
          <a:p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5742BA-AE63-4B9A-1684-096D98845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221694-9A37-5746-8CB4-48D985807C45}" type="slidenum">
              <a:rPr lang="en-US" smtClean="0"/>
              <a:pPr/>
              <a:t>48</a:t>
            </a:fld>
            <a:endParaRPr lang="en-US" dirty="0"/>
          </a:p>
        </p:txBody>
      </p:sp>
      <p:grpSp>
        <p:nvGrpSpPr>
          <p:cNvPr id="6" name="Group 10">
            <a:extLst>
              <a:ext uri="{FF2B5EF4-FFF2-40B4-BE49-F238E27FC236}">
                <a16:creationId xmlns:a16="http://schemas.microsoft.com/office/drawing/2014/main" id="{6BE3F265-50E8-52BD-DD4C-F6F7D431FFD5}"/>
              </a:ext>
            </a:extLst>
          </p:cNvPr>
          <p:cNvGrpSpPr>
            <a:grpSpLocks/>
          </p:cNvGrpSpPr>
          <p:nvPr/>
        </p:nvGrpSpPr>
        <p:grpSpPr bwMode="auto">
          <a:xfrm>
            <a:off x="2502981" y="2267712"/>
            <a:ext cx="8005002" cy="4201997"/>
            <a:chOff x="786" y="1073"/>
            <a:chExt cx="5096" cy="2675"/>
          </a:xfrm>
        </p:grpSpPr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1588D086-3C1E-24D8-5A1D-192195E103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" y="1073"/>
              <a:ext cx="4325" cy="267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AB4AFBD8-85B9-B26B-2528-24036CE975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7" y="1393"/>
              <a:ext cx="811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800" dirty="0" err="1">
                  <a:solidFill>
                    <a:srgbClr val="FF0000"/>
                  </a:solidFill>
                  <a:latin typeface="Century Gothic" panose="020B0502020202020204" pitchFamily="34" charset="0"/>
                </a:rPr>
                <a:t>wakefield</a:t>
              </a:r>
              <a:endParaRPr lang="en-GB" sz="18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9" name="Text Box 7">
              <a:extLst>
                <a:ext uri="{FF2B5EF4-FFF2-40B4-BE49-F238E27FC236}">
                  <a16:creationId xmlns:a16="http://schemas.microsoft.com/office/drawing/2014/main" id="{EA32F59A-83DF-B9CC-AB9D-E254516B6C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8" y="1738"/>
              <a:ext cx="278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800" dirty="0">
                  <a:solidFill>
                    <a:srgbClr val="4270C1"/>
                  </a:solidFill>
                  <a:latin typeface="Century Gothic" panose="020B0502020202020204" pitchFamily="34" charset="0"/>
                </a:rPr>
                <a:t>RF</a:t>
              </a:r>
            </a:p>
          </p:txBody>
        </p:sp>
        <p:sp>
          <p:nvSpPr>
            <p:cNvPr id="10" name="Text Box 8">
              <a:extLst>
                <a:ext uri="{FF2B5EF4-FFF2-40B4-BE49-F238E27FC236}">
                  <a16:creationId xmlns:a16="http://schemas.microsoft.com/office/drawing/2014/main" id="{A9D3E573-C5A3-A340-542E-94E7197671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7" y="2713"/>
              <a:ext cx="455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800">
                  <a:latin typeface="Century Gothic" panose="020B0502020202020204" pitchFamily="34" charset="0"/>
                </a:rPr>
                <a:t>Total</a:t>
              </a:r>
            </a:p>
          </p:txBody>
        </p:sp>
        <p:sp>
          <p:nvSpPr>
            <p:cNvPr id="11" name="Text Box 9">
              <a:extLst>
                <a:ext uri="{FF2B5EF4-FFF2-40B4-BE49-F238E27FC236}">
                  <a16:creationId xmlns:a16="http://schemas.microsoft.com/office/drawing/2014/main" id="{12140A20-3098-C278-A38A-EBE5B02409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11" y="1073"/>
              <a:ext cx="771" cy="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l-GR" i="1" dirty="0">
                  <a:solidFill>
                    <a:srgbClr val="4270C1"/>
                  </a:solidFill>
                  <a:cs typeface="Times New Roman" charset="0"/>
                </a:rPr>
                <a:t>φ</a:t>
              </a:r>
              <a:r>
                <a:rPr lang="en-GB" dirty="0">
                  <a:solidFill>
                    <a:srgbClr val="4270C1"/>
                  </a:solidFill>
                </a:rPr>
                <a:t> = </a:t>
              </a:r>
              <a:r>
                <a:rPr lang="en-GB" sz="2000" dirty="0">
                  <a:solidFill>
                    <a:srgbClr val="4270C1"/>
                  </a:solidFill>
                </a:rPr>
                <a:t>15.5</a:t>
              </a:r>
              <a:r>
                <a:rPr lang="en-GB" sz="2000" dirty="0">
                  <a:solidFill>
                    <a:srgbClr val="4270C1"/>
                  </a:solidFill>
                  <a:cs typeface="Times New Roman" charset="0"/>
                </a:rPr>
                <a:t>º</a:t>
              </a:r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B1197FF-9486-E6D1-E27E-14FD6BCE6588}"/>
              </a:ext>
            </a:extLst>
          </p:cNvPr>
          <p:cNvCxnSpPr/>
          <p:nvPr/>
        </p:nvCxnSpPr>
        <p:spPr>
          <a:xfrm>
            <a:off x="7924152" y="4643008"/>
            <a:ext cx="7802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96D991E-465A-36FB-9EDB-2533448D4D1A}"/>
              </a:ext>
            </a:extLst>
          </p:cNvPr>
          <p:cNvSpPr txBox="1"/>
          <p:nvPr/>
        </p:nvSpPr>
        <p:spPr>
          <a:xfrm>
            <a:off x="6620588" y="3429000"/>
            <a:ext cx="13035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charge density</a:t>
            </a:r>
          </a:p>
        </p:txBody>
      </p:sp>
    </p:spTree>
    <p:extLst>
      <p:ext uri="{BB962C8B-B14F-4D97-AF65-F5344CB8AC3E}">
        <p14:creationId xmlns:p14="http://schemas.microsoft.com/office/powerpoint/2010/main" val="8848479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8C6FF-4317-4A5E-B99D-8E3ABBAFB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Beam-loading compensation (single bunch)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0C2B2-F3D5-82E3-1A42-B4E1A8B42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0976"/>
            <a:ext cx="10515600" cy="5225987"/>
          </a:xfrm>
        </p:spPr>
        <p:txBody>
          <a:bodyPr/>
          <a:lstStyle/>
          <a:p>
            <a:r>
              <a:rPr lang="en-US" sz="2400" dirty="0"/>
              <a:t>Minimize momentum spread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8308DD-591E-594D-553C-9226FB9A67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221694-9A37-5746-8CB4-48D985807C45}" type="slidenum">
              <a:rPr lang="en-US" smtClean="0"/>
              <a:pPr/>
              <a:t>49</a:t>
            </a:fld>
            <a:endParaRPr lang="en-US" dirty="0"/>
          </a:p>
        </p:txBody>
      </p:sp>
      <p:grpSp>
        <p:nvGrpSpPr>
          <p:cNvPr id="5" name="Group 14">
            <a:extLst>
              <a:ext uri="{FF2B5EF4-FFF2-40B4-BE49-F238E27FC236}">
                <a16:creationId xmlns:a16="http://schemas.microsoft.com/office/drawing/2014/main" id="{8E166577-8BB0-2647-2180-C2094ACF5AA8}"/>
              </a:ext>
            </a:extLst>
          </p:cNvPr>
          <p:cNvGrpSpPr>
            <a:grpSpLocks/>
          </p:cNvGrpSpPr>
          <p:nvPr/>
        </p:nvGrpSpPr>
        <p:grpSpPr bwMode="auto">
          <a:xfrm>
            <a:off x="2711450" y="1698626"/>
            <a:ext cx="6769100" cy="4478337"/>
            <a:chOff x="563" y="1206"/>
            <a:chExt cx="3928" cy="2426"/>
          </a:xfrm>
        </p:grpSpPr>
        <p:pic>
          <p:nvPicPr>
            <p:cNvPr id="6" name="Picture 9">
              <a:extLst>
                <a:ext uri="{FF2B5EF4-FFF2-40B4-BE49-F238E27FC236}">
                  <a16:creationId xmlns:a16="http://schemas.microsoft.com/office/drawing/2014/main" id="{18003264-5F83-0FD0-C171-168BF63C27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" y="1206"/>
              <a:ext cx="3928" cy="2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10">
              <a:extLst>
                <a:ext uri="{FF2B5EF4-FFF2-40B4-BE49-F238E27FC236}">
                  <a16:creationId xmlns:a16="http://schemas.microsoft.com/office/drawing/2014/main" id="{66B7A409-2937-0BB3-0C25-A2722C343F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5" y="1484"/>
              <a:ext cx="8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RMS</a:t>
              </a:r>
              <a:r>
                <a:rPr lang="en-GB" dirty="0">
                  <a:solidFill>
                    <a:srgbClr val="FF0000"/>
                  </a:solidFill>
                </a:rPr>
                <a:t> </a:t>
              </a:r>
              <a:r>
                <a:rPr lang="en-GB" i="1" dirty="0">
                  <a:solidFill>
                    <a:srgbClr val="FF0000"/>
                  </a:solidFill>
                  <a:latin typeface="Symbol" charset="0"/>
                </a:rPr>
                <a:t>Δ</a:t>
              </a:r>
              <a:r>
                <a:rPr lang="en-GB" i="1" dirty="0">
                  <a:solidFill>
                    <a:srgbClr val="FF0000"/>
                  </a:solidFill>
                </a:rPr>
                <a:t>E/E</a:t>
              </a:r>
            </a:p>
          </p:txBody>
        </p:sp>
        <p:sp>
          <p:nvSpPr>
            <p:cNvPr id="8" name="Text Box 11">
              <a:extLst>
                <a:ext uri="{FF2B5EF4-FFF2-40B4-BE49-F238E27FC236}">
                  <a16:creationId xmlns:a16="http://schemas.microsoft.com/office/drawing/2014/main" id="{9D37B622-6659-A74D-76B9-F586411804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9" y="2370"/>
              <a:ext cx="454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>
                  <a:solidFill>
                    <a:srgbClr val="0000FF"/>
                  </a:solidFill>
                  <a:latin typeface="Symbol" charset="0"/>
                </a:rPr>
                <a:t>&lt;</a:t>
              </a:r>
              <a:r>
                <a:rPr lang="en-GB" i="1">
                  <a:solidFill>
                    <a:srgbClr val="0000FF"/>
                  </a:solidFill>
                </a:rPr>
                <a:t>E</a:t>
              </a:r>
              <a:r>
                <a:rPr lang="en-GB" i="1" baseline="-25000">
                  <a:solidFill>
                    <a:srgbClr val="0000FF"/>
                  </a:solidFill>
                </a:rPr>
                <a:t>z</a:t>
              </a:r>
              <a:r>
                <a:rPr lang="en-GB">
                  <a:solidFill>
                    <a:srgbClr val="0000FF"/>
                  </a:solidFill>
                  <a:latin typeface="Symbol" charset="0"/>
                </a:rPr>
                <a:t>&gt;</a:t>
              </a:r>
            </a:p>
          </p:txBody>
        </p:sp>
        <p:sp>
          <p:nvSpPr>
            <p:cNvPr id="9" name="Text Box 12">
              <a:extLst>
                <a:ext uri="{FF2B5EF4-FFF2-40B4-BE49-F238E27FC236}">
                  <a16:creationId xmlns:a16="http://schemas.microsoft.com/office/drawing/2014/main" id="{2D4C0472-8DBD-DEAA-EAE9-EBE9D183FA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1" y="2994"/>
              <a:ext cx="88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l-GR" i="1" dirty="0">
                  <a:solidFill>
                    <a:srgbClr val="4270C1"/>
                  </a:solidFill>
                  <a:cs typeface="Times New Roman" charset="0"/>
                </a:rPr>
                <a:t>φ</a:t>
              </a:r>
              <a:r>
                <a:rPr lang="en-GB" i="1" baseline="-25000" dirty="0">
                  <a:solidFill>
                    <a:srgbClr val="4270C1"/>
                  </a:solidFill>
                </a:rPr>
                <a:t>min</a:t>
              </a:r>
              <a:r>
                <a:rPr lang="en-GB" i="1" dirty="0">
                  <a:solidFill>
                    <a:srgbClr val="4270C1"/>
                  </a:solidFill>
                </a:rPr>
                <a:t> </a:t>
              </a:r>
              <a:r>
                <a:rPr lang="en-GB" dirty="0">
                  <a:solidFill>
                    <a:srgbClr val="4270C1"/>
                  </a:solidFill>
                </a:rPr>
                <a:t>= </a:t>
              </a:r>
              <a:r>
                <a:rPr lang="en-GB" sz="2000" dirty="0">
                  <a:solidFill>
                    <a:srgbClr val="4270C1"/>
                  </a:solidFill>
                </a:rPr>
                <a:t>15.5</a:t>
              </a:r>
              <a:r>
                <a:rPr lang="en-GB" sz="2000" dirty="0">
                  <a:solidFill>
                    <a:srgbClr val="4270C1"/>
                  </a:solidFill>
                  <a:cs typeface="Times New Roman" charset="0"/>
                </a:rPr>
                <a:t>º</a:t>
              </a:r>
            </a:p>
          </p:txBody>
        </p:sp>
        <p:sp>
          <p:nvSpPr>
            <p:cNvPr id="10" name="Line 13">
              <a:extLst>
                <a:ext uri="{FF2B5EF4-FFF2-40B4-BE49-F238E27FC236}">
                  <a16:creationId xmlns:a16="http://schemas.microsoft.com/office/drawing/2014/main" id="{4A17B811-73B4-80F2-E74A-BCD5CCED8D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15" y="2815"/>
              <a:ext cx="0" cy="235"/>
            </a:xfrm>
            <a:prstGeom prst="line">
              <a:avLst/>
            </a:prstGeom>
            <a:noFill/>
            <a:ln w="9525">
              <a:solidFill>
                <a:srgbClr val="4270C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49713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"/>
            <a:ext cx="8229600" cy="526092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Circular vs. Linear Lepton Collider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340880" y="819080"/>
            <a:ext cx="559278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Accelerates beam over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many turns</a:t>
            </a:r>
          </a:p>
          <a:p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Can use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beam many times in collision</a:t>
            </a:r>
          </a:p>
          <a:p>
            <a:b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However, charged particles emit </a:t>
            </a:r>
            <a:r>
              <a:rPr lang="en-US" sz="1600" dirty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synchrotron radiation </a:t>
            </a: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in a magnetic field</a:t>
            </a:r>
          </a:p>
          <a:p>
            <a:endParaRPr lang="en-US" sz="1600" dirty="0">
              <a:latin typeface="Century Gothic" charset="0"/>
              <a:ea typeface="Century Gothic" charset="0"/>
              <a:cs typeface="Century Gothic" charset="0"/>
            </a:endParaRPr>
          </a:p>
          <a:p>
            <a:endParaRPr lang="en-US" sz="1600" dirty="0">
              <a:latin typeface="Century Gothic" charset="0"/>
              <a:ea typeface="Century Gothic" charset="0"/>
              <a:cs typeface="Century Gothic" charset="0"/>
            </a:endParaRPr>
          </a:p>
          <a:p>
            <a:endParaRPr lang="en-US" sz="1600" dirty="0">
              <a:latin typeface="Century Gothic" charset="0"/>
              <a:ea typeface="Century Gothic" charset="0"/>
              <a:cs typeface="Century Gothic" charset="0"/>
            </a:endParaRPr>
          </a:p>
          <a:p>
            <a:endParaRPr lang="en-US" sz="1600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For light particles synchrotron radiation can be large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At LEP lost 2.75GeV/turn for E = 105 GeV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40880" y="5284076"/>
            <a:ext cx="51090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Almost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no radiation </a:t>
            </a: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in a </a:t>
            </a:r>
            <a:r>
              <a:rPr lang="en-US" sz="1600" dirty="0"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linac </a:t>
            </a:r>
            <a:r>
              <a:rPr lang="en-US" sz="1600" dirty="0">
                <a:latin typeface="Century Gothic" panose="020B0502020202020204" pitchFamily="34" charset="0"/>
              </a:rPr>
              <a:t>⇒ </a:t>
            </a:r>
            <a:r>
              <a:rPr lang="en-US" sz="1600" dirty="0">
                <a:solidFill>
                  <a:srgbClr val="4270C1"/>
                </a:solidFill>
                <a:latin typeface="Century Gothic" panose="020B0502020202020204" pitchFamily="34" charset="0"/>
              </a:rPr>
              <a:t>No energy loss!</a:t>
            </a:r>
            <a:endParaRPr lang="en-US" sz="1600" dirty="0">
              <a:solidFill>
                <a:srgbClr val="4270C1"/>
              </a:solidFill>
              <a:latin typeface="Century Gothic" panose="020B0502020202020204" pitchFamily="34" charset="0"/>
              <a:ea typeface="Century Gothic" charset="0"/>
              <a:cs typeface="Century Gothic" charset="0"/>
            </a:endParaRPr>
          </a:p>
          <a:p>
            <a:b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Beam has to achieve final </a:t>
            </a:r>
            <a:r>
              <a:rPr lang="en-US" sz="1600" dirty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energy</a:t>
            </a: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 in </a:t>
            </a:r>
            <a:r>
              <a:rPr lang="en-US" sz="1600" dirty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single pass</a:t>
            </a:r>
          </a:p>
          <a:p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Must achieve </a:t>
            </a:r>
            <a:r>
              <a:rPr lang="en-US" sz="1600" dirty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luminosity</a:t>
            </a: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 with </a:t>
            </a:r>
            <a:r>
              <a:rPr lang="en-US" sz="1600" dirty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single beam collision</a:t>
            </a: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050" y="722403"/>
            <a:ext cx="5438165" cy="2060554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8345190" y="782637"/>
            <a:ext cx="189211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accelerating cavities      </a:t>
            </a:r>
          </a:p>
        </p:txBody>
      </p:sp>
      <p:pic>
        <p:nvPicPr>
          <p:cNvPr id="94" name="Picture 9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099" y="2036927"/>
            <a:ext cx="2454384" cy="893438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84" y="3712625"/>
            <a:ext cx="9303155" cy="1310096"/>
          </a:xfrm>
          <a:prstGeom prst="rect">
            <a:avLst/>
          </a:prstGeom>
        </p:spPr>
      </p:pic>
      <p:sp>
        <p:nvSpPr>
          <p:cNvPr id="117" name="Rectangle 29"/>
          <p:cNvSpPr>
            <a:spLocks noChangeArrowheads="1"/>
          </p:cNvSpPr>
          <p:nvPr/>
        </p:nvSpPr>
        <p:spPr bwMode="auto">
          <a:xfrm>
            <a:off x="7326535" y="4771664"/>
            <a:ext cx="1449655" cy="307777"/>
          </a:xfrm>
          <a:prstGeom prst="rect">
            <a:avLst/>
          </a:prstGeom>
          <a:solidFill>
            <a:schemeClr val="bg1"/>
          </a:solidFill>
          <a:ln w="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main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</a:rPr>
              <a:t>linac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9" name="Rectangle 28"/>
          <p:cNvSpPr>
            <a:spLocks noChangeArrowheads="1"/>
          </p:cNvSpPr>
          <p:nvPr/>
        </p:nvSpPr>
        <p:spPr bwMode="auto">
          <a:xfrm>
            <a:off x="1229641" y="4712444"/>
            <a:ext cx="669479" cy="307777"/>
          </a:xfrm>
          <a:prstGeom prst="rect">
            <a:avLst/>
          </a:prstGeom>
          <a:solidFill>
            <a:schemeClr val="bg1"/>
          </a:solidFill>
          <a:ln w="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source</a:t>
            </a:r>
          </a:p>
        </p:txBody>
      </p:sp>
      <p:sp>
        <p:nvSpPr>
          <p:cNvPr id="120" name="Rectangle 28"/>
          <p:cNvSpPr>
            <a:spLocks noChangeArrowheads="1"/>
          </p:cNvSpPr>
          <p:nvPr/>
        </p:nvSpPr>
        <p:spPr bwMode="auto">
          <a:xfrm>
            <a:off x="9313229" y="3771539"/>
            <a:ext cx="1148071" cy="307777"/>
          </a:xfrm>
          <a:prstGeom prst="rect">
            <a:avLst/>
          </a:prstGeom>
          <a:solidFill>
            <a:schemeClr val="bg1"/>
          </a:solidFill>
          <a:ln w="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>
                <a:solidFill>
                  <a:schemeClr val="bg2">
                    <a:lumMod val="25000"/>
                  </a:schemeClr>
                </a:solidFill>
              </a:rPr>
              <a:t>damping ring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8" name="Slide Number Placeholder 9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221694-9A37-5746-8CB4-48D985807C4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82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17" grpId="0" animBg="1"/>
      <p:bldP spid="119" grpId="0" animBg="1"/>
      <p:bldP spid="12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E160C-90F1-F9C9-06E7-474448AC9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  <a:ea typeface="ＭＳ Ｐゴシック" charset="0"/>
                <a:cs typeface="ＭＳ Ｐゴシック" charset="0"/>
              </a:rPr>
              <a:t>Travelling Wave Cavity: Beam Loading (multi bunch)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FE174-2783-D3D1-4055-CE5573598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5632"/>
            <a:ext cx="10515600" cy="5311331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Beam absorbs RF power</a:t>
            </a:r>
            <a:br>
              <a:rPr lang="en-US" dirty="0"/>
            </a:br>
            <a:r>
              <a:rPr lang="en-US" sz="800" dirty="0"/>
              <a:t>	</a:t>
            </a:r>
            <a:br>
              <a:rPr lang="en-US" dirty="0"/>
            </a:br>
            <a:r>
              <a:rPr lang="en-US" dirty="0"/>
              <a:t>	⇒ gradient reduced along TW cavity for steady state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34CB85-DFE3-380F-DB7D-D98CE7C5C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221694-9A37-5746-8CB4-48D985807C45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22BC3AEE-71FF-F9DC-E469-BCB12B261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464" y="2049018"/>
            <a:ext cx="6383338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10">
            <a:extLst>
              <a:ext uri="{FF2B5EF4-FFF2-40B4-BE49-F238E27FC236}">
                <a16:creationId xmlns:a16="http://schemas.microsoft.com/office/drawing/2014/main" id="{3AC099A7-4C80-5084-1954-FAEE095269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6131183"/>
              </p:ext>
            </p:extLst>
          </p:nvPr>
        </p:nvGraphicFramePr>
        <p:xfrm>
          <a:off x="690118" y="2239983"/>
          <a:ext cx="2479675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06360" imgH="457200" progId="Equation.DSMT4">
                  <p:embed/>
                </p:oleObj>
              </mc:Choice>
              <mc:Fallback>
                <p:oleObj name="Equation" r:id="rId3" imgW="1206360" imgH="457200" progId="Equation.DSMT4">
                  <p:embed/>
                  <p:pic>
                    <p:nvPicPr>
                      <p:cNvPr id="50179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118" y="2239983"/>
                        <a:ext cx="2479675" cy="93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1">
            <a:extLst>
              <a:ext uri="{FF2B5EF4-FFF2-40B4-BE49-F238E27FC236}">
                <a16:creationId xmlns:a16="http://schemas.microsoft.com/office/drawing/2014/main" id="{B24323C2-255E-CC30-5650-A9CBC8CE22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4935653"/>
              </p:ext>
            </p:extLst>
          </p:nvPr>
        </p:nvGraphicFramePr>
        <p:xfrm>
          <a:off x="690118" y="3521297"/>
          <a:ext cx="2503488" cy="85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333440" imgH="457200" progId="Equation.DSMT4">
                  <p:embed/>
                </p:oleObj>
              </mc:Choice>
              <mc:Fallback>
                <p:oleObj name="Equation" r:id="rId5" imgW="1333440" imgH="457200" progId="Equation.DSMT4">
                  <p:embed/>
                  <p:pic>
                    <p:nvPicPr>
                      <p:cNvPr id="5018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118" y="3521297"/>
                        <a:ext cx="2503488" cy="858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7">
            <a:extLst>
              <a:ext uri="{FF2B5EF4-FFF2-40B4-BE49-F238E27FC236}">
                <a16:creationId xmlns:a16="http://schemas.microsoft.com/office/drawing/2014/main" id="{417E925A-95D3-FDF4-30DB-B7C558AAB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6850" y="2371725"/>
            <a:ext cx="14109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 dirty="0">
                <a:latin typeface="Century Gothic" panose="020B0502020202020204" pitchFamily="34" charset="0"/>
              </a:rPr>
              <a:t>unloaded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D747E50A-9588-1EF8-9D31-F0193A222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4276" y="3429000"/>
            <a:ext cx="15568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 dirty="0">
                <a:latin typeface="Century Gothic" panose="020B0502020202020204" pitchFamily="34" charset="0"/>
              </a:rPr>
              <a:t>av. loaded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5F663D-DE52-E78F-7512-0F18ADBE5056}"/>
              </a:ext>
            </a:extLst>
          </p:cNvPr>
          <p:cNvSpPr/>
          <p:nvPr/>
        </p:nvSpPr>
        <p:spPr>
          <a:xfrm>
            <a:off x="6468140" y="4876666"/>
            <a:ext cx="33377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  <a:sym typeface="Symbol" charset="0"/>
              </a:rPr>
              <a:t>field along the cavity</a:t>
            </a:r>
            <a:endParaRPr lang="en-FR" sz="2400" dirty="0">
              <a:latin typeface="Century Gothic" panose="020B0502020202020204" pitchFamily="34" charset="0"/>
            </a:endParaRP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E81C274C-5917-EB65-284D-794B6CF9D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3430" y="4020693"/>
            <a:ext cx="10983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 dirty="0">
                <a:latin typeface="Century Gothic" panose="020B0502020202020204" pitchFamily="34" charset="0"/>
              </a:rPr>
              <a:t>loaded</a:t>
            </a:r>
          </a:p>
        </p:txBody>
      </p:sp>
    </p:spTree>
    <p:extLst>
      <p:ext uri="{BB962C8B-B14F-4D97-AF65-F5344CB8AC3E}">
        <p14:creationId xmlns:p14="http://schemas.microsoft.com/office/powerpoint/2010/main" val="25667648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A3F50-C969-DBD6-7F8E-23BE8B6C7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11EC6-AAD2-3663-393E-220105D5B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 Cavity: Beam Loading (multi bunch)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D838F-5608-F750-9652-C583883AA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932" y="719328"/>
            <a:ext cx="10515600" cy="545763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/>
              <a:t>Transient beam loading (multi bunch effect):</a:t>
            </a:r>
          </a:p>
          <a:p>
            <a:pPr>
              <a:lnSpc>
                <a:spcPct val="100000"/>
              </a:lnSpc>
            </a:pPr>
            <a:endParaRPr lang="en-US" sz="1400" dirty="0"/>
          </a:p>
          <a:p>
            <a:pPr lvl="1">
              <a:lnSpc>
                <a:spcPct val="100000"/>
              </a:lnSpc>
            </a:pPr>
            <a:r>
              <a:rPr lang="en-US" sz="2000" dirty="0"/>
              <a:t>First bunches see the </a:t>
            </a:r>
            <a:r>
              <a:rPr lang="en-US" sz="2000" dirty="0">
                <a:solidFill>
                  <a:srgbClr val="0070C0"/>
                </a:solidFill>
              </a:rPr>
              <a:t>full unloaded field</a:t>
            </a:r>
            <a:r>
              <a:rPr lang="en-US" sz="2000" dirty="0"/>
              <a:t>, energy gain different from steady state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In the LC design, long bunch trains achieve steady state quickly, </a:t>
            </a:r>
            <a:br>
              <a:rPr lang="en-US" sz="2000" dirty="0"/>
            </a:br>
            <a:r>
              <a:rPr lang="en-US" sz="2000" dirty="0"/>
              <a:t>and previous results very good approximation.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However, transient over first bunches needs to be compensated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‘Delayed filling’ of the structure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AF1E37-9EAD-CB7D-16DC-77D3F7EF4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221694-9A37-5746-8CB4-48D985807C45}" type="slidenum">
              <a:rPr lang="en-US" smtClean="0"/>
              <a:pPr/>
              <a:t>51</a:t>
            </a:fld>
            <a:endParaRPr lang="en-US" dirty="0"/>
          </a:p>
        </p:txBody>
      </p:sp>
      <p:grpSp>
        <p:nvGrpSpPr>
          <p:cNvPr id="5" name="Group 26">
            <a:extLst>
              <a:ext uri="{FF2B5EF4-FFF2-40B4-BE49-F238E27FC236}">
                <a16:creationId xmlns:a16="http://schemas.microsoft.com/office/drawing/2014/main" id="{70AA3CC4-3AED-7B5D-70D5-C07B956CA64A}"/>
              </a:ext>
            </a:extLst>
          </p:cNvPr>
          <p:cNvGrpSpPr>
            <a:grpSpLocks/>
          </p:cNvGrpSpPr>
          <p:nvPr/>
        </p:nvGrpSpPr>
        <p:grpSpPr bwMode="auto">
          <a:xfrm>
            <a:off x="3009900" y="3586163"/>
            <a:ext cx="6172200" cy="2590800"/>
            <a:chOff x="960" y="2544"/>
            <a:chExt cx="3888" cy="1632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3841FF3-7603-F25F-D757-C8730BF7D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7" y="2712"/>
              <a:ext cx="2543" cy="1376"/>
            </a:xfrm>
            <a:custGeom>
              <a:avLst/>
              <a:gdLst>
                <a:gd name="T0" fmla="*/ 0 w 2544"/>
                <a:gd name="T1" fmla="*/ 0 h 1248"/>
                <a:gd name="T2" fmla="*/ 0 w 2544"/>
                <a:gd name="T3" fmla="*/ 1248 h 1248"/>
                <a:gd name="T4" fmla="*/ 2544 w 2544"/>
                <a:gd name="T5" fmla="*/ 1248 h 1248"/>
                <a:gd name="T6" fmla="*/ 0 60000 65536"/>
                <a:gd name="T7" fmla="*/ 0 60000 65536"/>
                <a:gd name="T8" fmla="*/ 0 60000 65536"/>
                <a:gd name="T9" fmla="*/ 0 w 2544"/>
                <a:gd name="T10" fmla="*/ 0 h 1248"/>
                <a:gd name="T11" fmla="*/ 2544 w 2544"/>
                <a:gd name="T12" fmla="*/ 1248 h 12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44" h="1248">
                  <a:moveTo>
                    <a:pt x="0" y="0"/>
                  </a:moveTo>
                  <a:lnTo>
                    <a:pt x="0" y="1248"/>
                  </a:lnTo>
                  <a:lnTo>
                    <a:pt x="2544" y="1248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6B265F03-1853-AE29-E86B-8297CB5D73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2880"/>
              <a:ext cx="24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8" name="Line 7">
              <a:extLst>
                <a:ext uri="{FF2B5EF4-FFF2-40B4-BE49-F238E27FC236}">
                  <a16:creationId xmlns:a16="http://schemas.microsoft.com/office/drawing/2014/main" id="{939D15C1-56B7-16CD-53D6-0D562B659D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456"/>
              <a:ext cx="24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9" name="Text Box 8">
              <a:extLst>
                <a:ext uri="{FF2B5EF4-FFF2-40B4-BE49-F238E27FC236}">
                  <a16:creationId xmlns:a16="http://schemas.microsoft.com/office/drawing/2014/main" id="{6ED97570-351B-2459-703B-B7510EFA5C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2" y="2688"/>
              <a:ext cx="86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/>
                <a:t>unloaded</a:t>
              </a:r>
            </a:p>
          </p:txBody>
        </p:sp>
        <p:sp>
          <p:nvSpPr>
            <p:cNvPr id="10" name="Text Box 9">
              <a:extLst>
                <a:ext uri="{FF2B5EF4-FFF2-40B4-BE49-F238E27FC236}">
                  <a16:creationId xmlns:a16="http://schemas.microsoft.com/office/drawing/2014/main" id="{12F85952-EDE0-37F9-8DE7-F4201A431A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2" y="3312"/>
              <a:ext cx="105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/>
                <a:t>av. loaded</a:t>
              </a:r>
            </a:p>
          </p:txBody>
        </p:sp>
        <p:sp>
          <p:nvSpPr>
            <p:cNvPr id="11" name="Text Box 10">
              <a:extLst>
                <a:ext uri="{FF2B5EF4-FFF2-40B4-BE49-F238E27FC236}">
                  <a16:creationId xmlns:a16="http://schemas.microsoft.com/office/drawing/2014/main" id="{B483056C-1FEE-B410-DC4D-E05AEE036A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2" y="3888"/>
              <a:ext cx="16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i="1"/>
                <a:t>t</a:t>
              </a:r>
            </a:p>
          </p:txBody>
        </p:sp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id="{0D428F1E-A940-8CC7-DCC5-4E4985EE55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" y="2544"/>
              <a:ext cx="2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i="1"/>
                <a:t>V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13A0859-8D67-EB82-D1D1-8478B2FD9F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2832"/>
              <a:ext cx="96" cy="9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F1EFC2C-E387-00F1-079A-209A80857D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3" y="2976"/>
              <a:ext cx="96" cy="9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8159762-070F-15EA-BBFE-8396E6DA7D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3" y="3120"/>
              <a:ext cx="96" cy="9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6F9BBBE-9CC4-81FC-01D3-598CCDDD15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3" y="3234"/>
              <a:ext cx="96" cy="9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63FE6AC-013A-2E0D-8CB6-F232B5862A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3" y="3324"/>
              <a:ext cx="96" cy="9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FB11FA1-52B4-5205-1E10-C3FA72C6A8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3" y="3378"/>
              <a:ext cx="96" cy="9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8686AEB-B2CB-8723-C041-943480DFA5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3" y="3408"/>
              <a:ext cx="96" cy="9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5F002C9-16BA-67B1-E7AE-0FC7B3CD47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2" y="3408"/>
              <a:ext cx="96" cy="9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9C36A85-7680-CA12-E912-5BCA52B3D5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2" y="3408"/>
              <a:ext cx="96" cy="9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527F0C0-E929-478B-A322-D9AC30B6F2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2" y="3408"/>
              <a:ext cx="96" cy="9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7B8053E-E54F-F8CA-A4E3-38F3A46131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2" y="3408"/>
              <a:ext cx="96" cy="9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B62F52F-8DB3-45B1-1999-E174819895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2" y="3408"/>
              <a:ext cx="96" cy="9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B0DC524-E6C9-0079-77F1-CA3A7E0DDA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" y="3408"/>
              <a:ext cx="96" cy="9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24FF8E0-CF33-9AAF-8E9C-8FC4C1B226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3408"/>
              <a:ext cx="96" cy="9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2846BA67-A8DA-48C2-F6CE-889454E89C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625" y="4945063"/>
            <a:ext cx="152400" cy="1524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B7D16EC-B0D5-641E-B5CE-3004B94CD5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7788" y="4697412"/>
            <a:ext cx="152400" cy="1524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27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7" grpId="0" animBg="1"/>
      <p:bldP spid="2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45A36-CC7A-77E1-CF67-0686F7436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D0AC2-2B5A-9B76-13D4-71396F112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 Cavity: Beam Loading (multi bunch)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BB233-D42E-0F83-EF40-B3811EDC4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743" y="827313"/>
            <a:ext cx="10515600" cy="5316095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400" dirty="0"/>
              <a:t>With </a:t>
            </a:r>
            <a:r>
              <a:rPr lang="en-US" sz="2400" dirty="0">
                <a:solidFill>
                  <a:srgbClr val="4270C1"/>
                </a:solidFill>
              </a:rPr>
              <a:t>superconducting</a:t>
            </a:r>
            <a:r>
              <a:rPr lang="en-US" sz="2400" dirty="0"/>
              <a:t> standing wave (SW) cavities: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Very </a:t>
            </a:r>
            <a:r>
              <a:rPr lang="en-US" dirty="0">
                <a:solidFill>
                  <a:srgbClr val="4270C1"/>
                </a:solidFill>
              </a:rPr>
              <a:t>small losses </a:t>
            </a:r>
            <a:r>
              <a:rPr lang="en-US" dirty="0"/>
              <a:t>to cavity walls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You can afford </a:t>
            </a:r>
            <a:r>
              <a:rPr lang="en-US" dirty="0">
                <a:solidFill>
                  <a:srgbClr val="4270C1"/>
                </a:solidFill>
              </a:rPr>
              <a:t>long RF pulse </a:t>
            </a:r>
            <a:r>
              <a:rPr lang="en-US" dirty="0"/>
              <a:t>with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Many bunches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Large time between the bunches</a:t>
            </a:r>
            <a:br>
              <a:rPr lang="en-US" dirty="0"/>
            </a:b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 </a:t>
            </a:r>
            <a:r>
              <a:rPr lang="en-US" dirty="0">
                <a:solidFill>
                  <a:srgbClr val="4270C1"/>
                </a:solidFill>
              </a:rPr>
              <a:t>RF feed-back </a:t>
            </a:r>
            <a:r>
              <a:rPr lang="en-US" dirty="0"/>
              <a:t>to compensate </a:t>
            </a:r>
            <a:r>
              <a:rPr lang="en-US" dirty="0">
                <a:solidFill>
                  <a:srgbClr val="4270C1"/>
                </a:solidFill>
              </a:rPr>
              <a:t>beam-loading</a:t>
            </a:r>
            <a:r>
              <a:rPr lang="en-US" dirty="0"/>
              <a:t> before the next bunch arrives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	⇒ </a:t>
            </a:r>
            <a:r>
              <a:rPr lang="en-US" sz="2400" dirty="0">
                <a:solidFill>
                  <a:srgbClr val="C00000"/>
                </a:solidFill>
              </a:rPr>
              <a:t>long bunch trains in SC linear collider design</a:t>
            </a:r>
          </a:p>
          <a:p>
            <a:pPr>
              <a:lnSpc>
                <a:spcPct val="120000"/>
              </a:lnSpc>
            </a:pPr>
            <a:endParaRPr lang="en-US" sz="2400" dirty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28DCB-A775-1BFC-8A85-23E5C5C017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221694-9A37-5746-8CB4-48D985807C45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1204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54007-CCDC-648A-5BC0-9DD3E45CC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CBF22-89E4-DD85-DBBD-FFFB9709F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Linac: emittance dilution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87DFA-FC7B-4973-512A-A31DC8B1E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430" y="748640"/>
            <a:ext cx="10961914" cy="5663045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solidFill>
                  <a:srgbClr val="4270C1"/>
                </a:solidFill>
              </a:rPr>
              <a:t>Linac</a:t>
            </a:r>
            <a:r>
              <a:rPr lang="en-US" sz="2400" dirty="0"/>
              <a:t> must preserve the </a:t>
            </a:r>
            <a:r>
              <a:rPr lang="en-US" sz="2400" dirty="0">
                <a:solidFill>
                  <a:srgbClr val="4270C1"/>
                </a:solidFill>
              </a:rPr>
              <a:t>small beam sizes </a:t>
            </a:r>
            <a:r>
              <a:rPr lang="en-US" sz="2400" dirty="0"/>
              <a:t>(and therefore the emittances), in particular in </a:t>
            </a:r>
            <a:r>
              <a:rPr lang="en-US" sz="2400" dirty="0">
                <a:solidFill>
                  <a:srgbClr val="C00000"/>
                </a:solidFill>
              </a:rPr>
              <a:t>vertical plane y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Possible sources for emittance dilutions are: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Dispersive errors, chromaticity: 		(</a:t>
            </a:r>
            <a:r>
              <a:rPr lang="el-GR" dirty="0"/>
              <a:t>Δ</a:t>
            </a:r>
            <a:r>
              <a:rPr lang="en-US" dirty="0"/>
              <a:t>E → x, </a:t>
            </a:r>
            <a:r>
              <a:rPr lang="en-US" dirty="0">
                <a:solidFill>
                  <a:srgbClr val="C00000"/>
                </a:solidFill>
              </a:rPr>
              <a:t>y</a:t>
            </a:r>
            <a:r>
              <a:rPr lang="en-US" dirty="0"/>
              <a:t>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Transverse </a:t>
            </a:r>
            <a:r>
              <a:rPr lang="en-US" dirty="0" err="1"/>
              <a:t>wakefields</a:t>
            </a:r>
            <a:r>
              <a:rPr lang="en-US" dirty="0"/>
              <a:t>: 			(z → x, </a:t>
            </a:r>
            <a:r>
              <a:rPr lang="en-US" dirty="0">
                <a:solidFill>
                  <a:srgbClr val="C00000"/>
                </a:solidFill>
              </a:rPr>
              <a:t>y</a:t>
            </a:r>
            <a:r>
              <a:rPr lang="en-US" dirty="0"/>
              <a:t>)</a:t>
            </a:r>
          </a:p>
          <a:p>
            <a:pPr lvl="1">
              <a:lnSpc>
                <a:spcPct val="120000"/>
              </a:lnSpc>
            </a:pPr>
            <a:r>
              <a:rPr lang="en-US" dirty="0" err="1"/>
              <a:t>Betatron</a:t>
            </a:r>
            <a:r>
              <a:rPr lang="en-US" dirty="0"/>
              <a:t> coupling: 			(x → </a:t>
            </a:r>
            <a:r>
              <a:rPr lang="en-US" dirty="0">
                <a:solidFill>
                  <a:srgbClr val="C00000"/>
                </a:solidFill>
              </a:rPr>
              <a:t>y</a:t>
            </a:r>
            <a:r>
              <a:rPr lang="en-US" dirty="0"/>
              <a:t>) and (y → </a:t>
            </a:r>
            <a:r>
              <a:rPr lang="en-US" dirty="0">
                <a:solidFill>
                  <a:srgbClr val="C00000"/>
                </a:solidFill>
              </a:rPr>
              <a:t>x</a:t>
            </a:r>
            <a:r>
              <a:rPr lang="en-US" dirty="0"/>
              <a:t>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Jitter: 					(t → x, </a:t>
            </a:r>
            <a:r>
              <a:rPr lang="en-US" dirty="0">
                <a:solidFill>
                  <a:srgbClr val="C00000"/>
                </a:solidFill>
              </a:rPr>
              <a:t>y</a:t>
            </a:r>
            <a:r>
              <a:rPr lang="en-US" dirty="0"/>
              <a:t>)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All these can increase the </a:t>
            </a:r>
            <a:r>
              <a:rPr lang="en-US" dirty="0">
                <a:solidFill>
                  <a:srgbClr val="4270C1"/>
                </a:solidFill>
              </a:rPr>
              <a:t>beam size at the IP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Preserve beam size is fundamental to preserve the </a:t>
            </a:r>
            <a:r>
              <a:rPr lang="en-US" dirty="0">
                <a:solidFill>
                  <a:srgbClr val="4270C1"/>
                </a:solidFill>
              </a:rPr>
              <a:t>luminosity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BD830C-16E3-449A-1D24-A30FE5D334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221694-9A37-5746-8CB4-48D985807C45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4746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A664C-85F1-B66F-CD70-6E9AAAEF1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Linac: transverse </a:t>
            </a:r>
            <a:r>
              <a:rPr lang="en-US" dirty="0" err="1"/>
              <a:t>wakefields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B02D1-4BAD-9A83-76A5-5DF951379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392" y="4281054"/>
            <a:ext cx="10515600" cy="2313709"/>
          </a:xfrm>
        </p:spPr>
        <p:txBody>
          <a:bodyPr>
            <a:normAutofit/>
          </a:bodyPr>
          <a:lstStyle/>
          <a:p>
            <a:r>
              <a:rPr lang="en-US" dirty="0"/>
              <a:t>Bunches passing </a:t>
            </a:r>
            <a:r>
              <a:rPr lang="en-US" dirty="0" err="1">
                <a:solidFill>
                  <a:srgbClr val="4270C1"/>
                </a:solidFill>
              </a:rPr>
              <a:t>off-centre</a:t>
            </a:r>
            <a:r>
              <a:rPr lang="en-US" dirty="0"/>
              <a:t> excite </a:t>
            </a:r>
            <a:r>
              <a:rPr lang="en-US" dirty="0">
                <a:solidFill>
                  <a:srgbClr val="4270C1"/>
                </a:solidFill>
              </a:rPr>
              <a:t>transverse higher order modes </a:t>
            </a:r>
            <a:r>
              <a:rPr lang="en-US" dirty="0"/>
              <a:t>(HOM)</a:t>
            </a:r>
          </a:p>
          <a:p>
            <a:r>
              <a:rPr lang="en-US" dirty="0"/>
              <a:t>Fields can build up resonantly</a:t>
            </a:r>
          </a:p>
          <a:p>
            <a:r>
              <a:rPr lang="en-US" dirty="0"/>
              <a:t>Later bunches are kicked transversely</a:t>
            </a:r>
          </a:p>
          <a:p>
            <a:pPr marL="0" indent="0">
              <a:buNone/>
            </a:pPr>
            <a:r>
              <a:rPr lang="en-US" dirty="0"/>
              <a:t>	⇒ multi-bunch and single-bunch </a:t>
            </a:r>
            <a:r>
              <a:rPr lang="en-US" dirty="0">
                <a:solidFill>
                  <a:srgbClr val="4270C1"/>
                </a:solidFill>
              </a:rPr>
              <a:t>beam break-up </a:t>
            </a:r>
            <a:r>
              <a:rPr lang="en-US" dirty="0"/>
              <a:t>(MBBU, SBBU)</a:t>
            </a:r>
          </a:p>
          <a:p>
            <a:r>
              <a:rPr lang="en-US" dirty="0"/>
              <a:t>Emittance growth!!!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D4F127-5971-F2E6-78CC-A146BD4585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221694-9A37-5746-8CB4-48D985807C45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3AB1E8-581A-CEA4-6E90-1714431D2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421" y="2070405"/>
            <a:ext cx="5507569" cy="16809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13B057D-BEB0-431A-68C6-797389AEC2C3}"/>
              </a:ext>
            </a:extLst>
          </p:cNvPr>
          <p:cNvSpPr txBox="1">
            <a:spLocks/>
          </p:cNvSpPr>
          <p:nvPr/>
        </p:nvSpPr>
        <p:spPr>
          <a:xfrm>
            <a:off x="970908" y="701837"/>
            <a:ext cx="10515600" cy="10397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/>
              <a:buNone/>
            </a:pPr>
            <a:r>
              <a:rPr lang="en-US" sz="2400" dirty="0"/>
              <a:t>Charged particles induce </a:t>
            </a:r>
            <a:r>
              <a:rPr lang="en-US" sz="2400" dirty="0">
                <a:solidFill>
                  <a:srgbClr val="4270C1"/>
                </a:solidFill>
              </a:rPr>
              <a:t>electromagnetic fields </a:t>
            </a:r>
            <a:r>
              <a:rPr lang="en-US" sz="2400" dirty="0"/>
              <a:t>in the cavities </a:t>
            </a:r>
            <a:br>
              <a:rPr lang="en-US" sz="2400" dirty="0"/>
            </a:br>
            <a:r>
              <a:rPr lang="en-US" sz="2400" dirty="0"/>
              <a:t>			⇒ later particles are </a:t>
            </a:r>
            <a:r>
              <a:rPr lang="en-US" sz="2400" dirty="0">
                <a:solidFill>
                  <a:srgbClr val="4270C1"/>
                </a:solidFill>
              </a:rPr>
              <a:t>perturbed</a:t>
            </a:r>
            <a:r>
              <a:rPr lang="en-US" sz="2400" dirty="0"/>
              <a:t> by these fields</a:t>
            </a:r>
          </a:p>
        </p:txBody>
      </p:sp>
      <p:pic>
        <p:nvPicPr>
          <p:cNvPr id="8" name="Picture 7" descr="A black circle with a black center&#10;&#10;AI-generated content may be incorrect.">
            <a:extLst>
              <a:ext uri="{FF2B5EF4-FFF2-40B4-BE49-F238E27FC236}">
                <a16:creationId xmlns:a16="http://schemas.microsoft.com/office/drawing/2014/main" id="{576F22B3-338A-591A-50A9-F02AE6F86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599" y="1782112"/>
            <a:ext cx="2443591" cy="148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40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BEC20-34D6-5026-3B4E-F8B0EE5DD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Transverse </a:t>
            </a:r>
            <a:r>
              <a:rPr lang="en-US" dirty="0" err="1"/>
              <a:t>wakefields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055A9-7242-5EBF-AA1D-91354911A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747" y="831273"/>
            <a:ext cx="10991053" cy="534569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 Effect depends on </a:t>
            </a:r>
            <a:r>
              <a:rPr lang="en-US" i="1" dirty="0">
                <a:solidFill>
                  <a:srgbClr val="4270C1"/>
                </a:solidFill>
              </a:rPr>
              <a:t>a/</a:t>
            </a:r>
            <a:r>
              <a:rPr lang="el-GR" i="1" dirty="0">
                <a:solidFill>
                  <a:srgbClr val="4270C1"/>
                </a:solidFill>
              </a:rPr>
              <a:t>λ</a:t>
            </a:r>
            <a:r>
              <a:rPr lang="el-GR" dirty="0"/>
              <a:t> (</a:t>
            </a:r>
            <a:r>
              <a:rPr lang="en-US" i="1" dirty="0">
                <a:solidFill>
                  <a:srgbClr val="4270C1"/>
                </a:solidFill>
              </a:rPr>
              <a:t>a</a:t>
            </a:r>
            <a:r>
              <a:rPr lang="en-US" dirty="0"/>
              <a:t> iris aperture) and structure design details</a:t>
            </a:r>
          </a:p>
          <a:p>
            <a:pPr>
              <a:lnSpc>
                <a:spcPct val="100000"/>
              </a:lnSpc>
            </a:pPr>
            <a:r>
              <a:rPr lang="en-US" dirty="0"/>
              <a:t> Transverse </a:t>
            </a:r>
            <a:r>
              <a:rPr lang="en-US" dirty="0" err="1"/>
              <a:t>wakefields</a:t>
            </a:r>
            <a:r>
              <a:rPr lang="en-US" dirty="0"/>
              <a:t> roughly scale as </a:t>
            </a:r>
            <a:r>
              <a:rPr lang="en-US" dirty="0">
                <a:solidFill>
                  <a:srgbClr val="4270C1"/>
                </a:solidFill>
              </a:rPr>
              <a:t>W</a:t>
            </a:r>
            <a:r>
              <a:rPr lang="en-US" baseline="-25000" dirty="0">
                <a:solidFill>
                  <a:srgbClr val="4270C1"/>
                </a:solidFill>
              </a:rPr>
              <a:t>┴</a:t>
            </a:r>
            <a:r>
              <a:rPr lang="en-US" dirty="0">
                <a:solidFill>
                  <a:srgbClr val="4270C1"/>
                </a:solidFill>
              </a:rPr>
              <a:t> ∝ </a:t>
            </a:r>
            <a:r>
              <a:rPr lang="en-US" i="1" dirty="0">
                <a:solidFill>
                  <a:srgbClr val="4270C1"/>
                </a:solidFill>
              </a:rPr>
              <a:t>f</a:t>
            </a:r>
            <a:r>
              <a:rPr lang="en-US" i="1" baseline="30000" dirty="0">
                <a:solidFill>
                  <a:srgbClr val="4270C1"/>
                </a:solidFill>
              </a:rPr>
              <a:t>3</a:t>
            </a:r>
          </a:p>
          <a:p>
            <a:pPr>
              <a:lnSpc>
                <a:spcPct val="100000"/>
              </a:lnSpc>
            </a:pPr>
            <a:r>
              <a:rPr lang="en-US" dirty="0"/>
              <a:t> </a:t>
            </a:r>
            <a:r>
              <a:rPr lang="en-US" dirty="0">
                <a:solidFill>
                  <a:srgbClr val="4270C1"/>
                </a:solidFill>
              </a:rPr>
              <a:t>Less important </a:t>
            </a:r>
            <a:r>
              <a:rPr lang="en-US" dirty="0"/>
              <a:t>for </a:t>
            </a:r>
            <a:r>
              <a:rPr lang="en-US" dirty="0">
                <a:solidFill>
                  <a:srgbClr val="4270C1"/>
                </a:solidFill>
              </a:rPr>
              <a:t>lower frequency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Superconducting (SW) cavities suffer less</a:t>
            </a:r>
          </a:p>
          <a:p>
            <a:pPr>
              <a:lnSpc>
                <a:spcPct val="100000"/>
              </a:lnSpc>
            </a:pPr>
            <a:r>
              <a:rPr lang="en-US" dirty="0"/>
              <a:t> Long-range </a:t>
            </a:r>
            <a:r>
              <a:rPr lang="en-US" dirty="0" err="1"/>
              <a:t>minimised</a:t>
            </a:r>
            <a:r>
              <a:rPr lang="en-US" dirty="0"/>
              <a:t> by structure design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 	⇒ Dipole mode detuning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CA1ECC-B246-DF26-E116-586663F5E8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221694-9A37-5746-8CB4-48D985807C45}" type="slidenum">
              <a:rPr lang="en-US" smtClean="0"/>
              <a:pPr/>
              <a:t>55</a:t>
            </a:fld>
            <a:endParaRPr lang="en-US" dirty="0"/>
          </a:p>
        </p:txBody>
      </p:sp>
      <p:grpSp>
        <p:nvGrpSpPr>
          <p:cNvPr id="6" name="Group 90">
            <a:extLst>
              <a:ext uri="{FF2B5EF4-FFF2-40B4-BE49-F238E27FC236}">
                <a16:creationId xmlns:a16="http://schemas.microsoft.com/office/drawing/2014/main" id="{F141FA4B-DDBB-0973-9ADE-6A7C9419791E}"/>
              </a:ext>
            </a:extLst>
          </p:cNvPr>
          <p:cNvGrpSpPr>
            <a:grpSpLocks/>
          </p:cNvGrpSpPr>
          <p:nvPr/>
        </p:nvGrpSpPr>
        <p:grpSpPr bwMode="auto">
          <a:xfrm>
            <a:off x="1903034" y="3537857"/>
            <a:ext cx="4076258" cy="2760828"/>
            <a:chOff x="144" y="1353"/>
            <a:chExt cx="3113" cy="2421"/>
          </a:xfrm>
        </p:grpSpPr>
        <p:sp>
          <p:nvSpPr>
            <p:cNvPr id="7" name="Line 49">
              <a:extLst>
                <a:ext uri="{FF2B5EF4-FFF2-40B4-BE49-F238E27FC236}">
                  <a16:creationId xmlns:a16="http://schemas.microsoft.com/office/drawing/2014/main" id="{36D97946-46E0-0E23-C290-B094CBDF6C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" y="1353"/>
              <a:ext cx="2774" cy="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50">
              <a:extLst>
                <a:ext uri="{FF2B5EF4-FFF2-40B4-BE49-F238E27FC236}">
                  <a16:creationId xmlns:a16="http://schemas.microsoft.com/office/drawing/2014/main" id="{575A133E-988E-15FD-DAE3-C02C0EE4F2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0" y="1383"/>
              <a:ext cx="0" cy="6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51">
              <a:extLst>
                <a:ext uri="{FF2B5EF4-FFF2-40B4-BE49-F238E27FC236}">
                  <a16:creationId xmlns:a16="http://schemas.microsoft.com/office/drawing/2014/main" id="{E2C1B0B3-AB6B-4AC4-F167-81E4F1C774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6" y="1383"/>
              <a:ext cx="0" cy="6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Arc 52">
              <a:extLst>
                <a:ext uri="{FF2B5EF4-FFF2-40B4-BE49-F238E27FC236}">
                  <a16:creationId xmlns:a16="http://schemas.microsoft.com/office/drawing/2014/main" id="{990193B1-5DB6-C612-A2EC-BD95DAEC52AB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542" y="2040"/>
              <a:ext cx="82" cy="106"/>
            </a:xfrm>
            <a:custGeom>
              <a:avLst/>
              <a:gdLst>
                <a:gd name="T0" fmla="*/ 0 w 25464"/>
                <a:gd name="T1" fmla="*/ 0 h 43200"/>
                <a:gd name="T2" fmla="*/ 0 w 25464"/>
                <a:gd name="T3" fmla="*/ 0 h 43200"/>
                <a:gd name="T4" fmla="*/ 0 w 25464"/>
                <a:gd name="T5" fmla="*/ 0 h 43200"/>
                <a:gd name="T6" fmla="*/ 0 60000 65536"/>
                <a:gd name="T7" fmla="*/ 0 60000 65536"/>
                <a:gd name="T8" fmla="*/ 0 60000 65536"/>
                <a:gd name="T9" fmla="*/ 0 w 25464"/>
                <a:gd name="T10" fmla="*/ 0 h 43200"/>
                <a:gd name="T11" fmla="*/ 25464 w 25464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464" h="43200" fill="none" extrusionOk="0">
                  <a:moveTo>
                    <a:pt x="3864" y="-1"/>
                  </a:moveTo>
                  <a:cubicBezTo>
                    <a:pt x="15793" y="0"/>
                    <a:pt x="25464" y="9670"/>
                    <a:pt x="25464" y="21600"/>
                  </a:cubicBezTo>
                  <a:cubicBezTo>
                    <a:pt x="25464" y="33529"/>
                    <a:pt x="15793" y="43200"/>
                    <a:pt x="3864" y="43200"/>
                  </a:cubicBezTo>
                  <a:cubicBezTo>
                    <a:pt x="2568" y="43199"/>
                    <a:pt x="1274" y="43083"/>
                    <a:pt x="0" y="42851"/>
                  </a:cubicBezTo>
                </a:path>
                <a:path w="25464" h="43200" stroke="0" extrusionOk="0">
                  <a:moveTo>
                    <a:pt x="3864" y="-1"/>
                  </a:moveTo>
                  <a:cubicBezTo>
                    <a:pt x="15793" y="0"/>
                    <a:pt x="25464" y="9670"/>
                    <a:pt x="25464" y="21600"/>
                  </a:cubicBezTo>
                  <a:cubicBezTo>
                    <a:pt x="25464" y="33529"/>
                    <a:pt x="15793" y="43200"/>
                    <a:pt x="3864" y="43200"/>
                  </a:cubicBezTo>
                  <a:cubicBezTo>
                    <a:pt x="2568" y="43199"/>
                    <a:pt x="1274" y="43083"/>
                    <a:pt x="0" y="42851"/>
                  </a:cubicBezTo>
                  <a:lnTo>
                    <a:pt x="3864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53">
              <a:extLst>
                <a:ext uri="{FF2B5EF4-FFF2-40B4-BE49-F238E27FC236}">
                  <a16:creationId xmlns:a16="http://schemas.microsoft.com/office/drawing/2014/main" id="{81EC88ED-3B2D-BAE9-0A07-CF147DF772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12" y="1418"/>
              <a:ext cx="0" cy="6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54">
              <a:extLst>
                <a:ext uri="{FF2B5EF4-FFF2-40B4-BE49-F238E27FC236}">
                  <a16:creationId xmlns:a16="http://schemas.microsoft.com/office/drawing/2014/main" id="{A40E0D1F-25C3-B577-D1CF-0C06224B82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18" y="1418"/>
              <a:ext cx="0" cy="6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Arc 55">
              <a:extLst>
                <a:ext uri="{FF2B5EF4-FFF2-40B4-BE49-F238E27FC236}">
                  <a16:creationId xmlns:a16="http://schemas.microsoft.com/office/drawing/2014/main" id="{909BF3A8-EC49-A25E-E155-357727B7D3D9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1124" y="2076"/>
              <a:ext cx="81" cy="106"/>
            </a:xfrm>
            <a:custGeom>
              <a:avLst/>
              <a:gdLst>
                <a:gd name="T0" fmla="*/ 0 w 25464"/>
                <a:gd name="T1" fmla="*/ 0 h 43200"/>
                <a:gd name="T2" fmla="*/ 0 w 25464"/>
                <a:gd name="T3" fmla="*/ 0 h 43200"/>
                <a:gd name="T4" fmla="*/ 0 w 25464"/>
                <a:gd name="T5" fmla="*/ 0 h 43200"/>
                <a:gd name="T6" fmla="*/ 0 60000 65536"/>
                <a:gd name="T7" fmla="*/ 0 60000 65536"/>
                <a:gd name="T8" fmla="*/ 0 60000 65536"/>
                <a:gd name="T9" fmla="*/ 0 w 25464"/>
                <a:gd name="T10" fmla="*/ 0 h 43200"/>
                <a:gd name="T11" fmla="*/ 25464 w 25464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464" h="43200" fill="none" extrusionOk="0">
                  <a:moveTo>
                    <a:pt x="3864" y="-1"/>
                  </a:moveTo>
                  <a:cubicBezTo>
                    <a:pt x="15793" y="0"/>
                    <a:pt x="25464" y="9670"/>
                    <a:pt x="25464" y="21600"/>
                  </a:cubicBezTo>
                  <a:cubicBezTo>
                    <a:pt x="25464" y="33529"/>
                    <a:pt x="15793" y="43200"/>
                    <a:pt x="3864" y="43200"/>
                  </a:cubicBezTo>
                  <a:cubicBezTo>
                    <a:pt x="2568" y="43199"/>
                    <a:pt x="1274" y="43083"/>
                    <a:pt x="0" y="42851"/>
                  </a:cubicBezTo>
                </a:path>
                <a:path w="25464" h="43200" stroke="0" extrusionOk="0">
                  <a:moveTo>
                    <a:pt x="3864" y="-1"/>
                  </a:moveTo>
                  <a:cubicBezTo>
                    <a:pt x="15793" y="0"/>
                    <a:pt x="25464" y="9670"/>
                    <a:pt x="25464" y="21600"/>
                  </a:cubicBezTo>
                  <a:cubicBezTo>
                    <a:pt x="25464" y="33529"/>
                    <a:pt x="15793" y="43200"/>
                    <a:pt x="3864" y="43200"/>
                  </a:cubicBezTo>
                  <a:cubicBezTo>
                    <a:pt x="2568" y="43199"/>
                    <a:pt x="1274" y="43083"/>
                    <a:pt x="0" y="42851"/>
                  </a:cubicBezTo>
                  <a:lnTo>
                    <a:pt x="3864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56">
              <a:extLst>
                <a:ext uri="{FF2B5EF4-FFF2-40B4-BE49-F238E27FC236}">
                  <a16:creationId xmlns:a16="http://schemas.microsoft.com/office/drawing/2014/main" id="{6F8063CB-94B0-E3AE-F7E9-6FBCDC35B6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75" y="1463"/>
              <a:ext cx="0" cy="6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57">
              <a:extLst>
                <a:ext uri="{FF2B5EF4-FFF2-40B4-BE49-F238E27FC236}">
                  <a16:creationId xmlns:a16="http://schemas.microsoft.com/office/drawing/2014/main" id="{DFAA73AF-7AB3-49C2-B623-91E608E36F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81" y="1463"/>
              <a:ext cx="0" cy="6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Arc 58">
              <a:extLst>
                <a:ext uri="{FF2B5EF4-FFF2-40B4-BE49-F238E27FC236}">
                  <a16:creationId xmlns:a16="http://schemas.microsoft.com/office/drawing/2014/main" id="{F8034EE5-3ECB-94A0-8609-FF300A15A040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1687" y="2121"/>
              <a:ext cx="81" cy="106"/>
            </a:xfrm>
            <a:custGeom>
              <a:avLst/>
              <a:gdLst>
                <a:gd name="T0" fmla="*/ 0 w 25464"/>
                <a:gd name="T1" fmla="*/ 0 h 43200"/>
                <a:gd name="T2" fmla="*/ 0 w 25464"/>
                <a:gd name="T3" fmla="*/ 0 h 43200"/>
                <a:gd name="T4" fmla="*/ 0 w 25464"/>
                <a:gd name="T5" fmla="*/ 0 h 43200"/>
                <a:gd name="T6" fmla="*/ 0 60000 65536"/>
                <a:gd name="T7" fmla="*/ 0 60000 65536"/>
                <a:gd name="T8" fmla="*/ 0 60000 65536"/>
                <a:gd name="T9" fmla="*/ 0 w 25464"/>
                <a:gd name="T10" fmla="*/ 0 h 43200"/>
                <a:gd name="T11" fmla="*/ 25464 w 25464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464" h="43200" fill="none" extrusionOk="0">
                  <a:moveTo>
                    <a:pt x="3864" y="-1"/>
                  </a:moveTo>
                  <a:cubicBezTo>
                    <a:pt x="15793" y="0"/>
                    <a:pt x="25464" y="9670"/>
                    <a:pt x="25464" y="21600"/>
                  </a:cubicBezTo>
                  <a:cubicBezTo>
                    <a:pt x="25464" y="33529"/>
                    <a:pt x="15793" y="43200"/>
                    <a:pt x="3864" y="43200"/>
                  </a:cubicBezTo>
                  <a:cubicBezTo>
                    <a:pt x="2568" y="43199"/>
                    <a:pt x="1274" y="43083"/>
                    <a:pt x="0" y="42851"/>
                  </a:cubicBezTo>
                </a:path>
                <a:path w="25464" h="43200" stroke="0" extrusionOk="0">
                  <a:moveTo>
                    <a:pt x="3864" y="-1"/>
                  </a:moveTo>
                  <a:cubicBezTo>
                    <a:pt x="15793" y="0"/>
                    <a:pt x="25464" y="9670"/>
                    <a:pt x="25464" y="21600"/>
                  </a:cubicBezTo>
                  <a:cubicBezTo>
                    <a:pt x="25464" y="33529"/>
                    <a:pt x="15793" y="43200"/>
                    <a:pt x="3864" y="43200"/>
                  </a:cubicBezTo>
                  <a:cubicBezTo>
                    <a:pt x="2568" y="43199"/>
                    <a:pt x="1274" y="43083"/>
                    <a:pt x="0" y="42851"/>
                  </a:cubicBezTo>
                  <a:lnTo>
                    <a:pt x="3864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59">
              <a:extLst>
                <a:ext uri="{FF2B5EF4-FFF2-40B4-BE49-F238E27FC236}">
                  <a16:creationId xmlns:a16="http://schemas.microsoft.com/office/drawing/2014/main" id="{3246E258-4817-DD80-FE7E-28C3C11D40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70" y="1500"/>
              <a:ext cx="0" cy="6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60">
              <a:extLst>
                <a:ext uri="{FF2B5EF4-FFF2-40B4-BE49-F238E27FC236}">
                  <a16:creationId xmlns:a16="http://schemas.microsoft.com/office/drawing/2014/main" id="{EC196308-601A-6C07-8154-4E0B7308E6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76" y="1500"/>
              <a:ext cx="0" cy="6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Arc 61">
              <a:extLst>
                <a:ext uri="{FF2B5EF4-FFF2-40B4-BE49-F238E27FC236}">
                  <a16:creationId xmlns:a16="http://schemas.microsoft.com/office/drawing/2014/main" id="{E15FB20E-6864-40EB-8BFF-0F8FD012672D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2282" y="2157"/>
              <a:ext cx="82" cy="106"/>
            </a:xfrm>
            <a:custGeom>
              <a:avLst/>
              <a:gdLst>
                <a:gd name="T0" fmla="*/ 0 w 25464"/>
                <a:gd name="T1" fmla="*/ 0 h 43200"/>
                <a:gd name="T2" fmla="*/ 0 w 25464"/>
                <a:gd name="T3" fmla="*/ 0 h 43200"/>
                <a:gd name="T4" fmla="*/ 0 w 25464"/>
                <a:gd name="T5" fmla="*/ 0 h 43200"/>
                <a:gd name="T6" fmla="*/ 0 60000 65536"/>
                <a:gd name="T7" fmla="*/ 0 60000 65536"/>
                <a:gd name="T8" fmla="*/ 0 60000 65536"/>
                <a:gd name="T9" fmla="*/ 0 w 25464"/>
                <a:gd name="T10" fmla="*/ 0 h 43200"/>
                <a:gd name="T11" fmla="*/ 25464 w 25464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464" h="43200" fill="none" extrusionOk="0">
                  <a:moveTo>
                    <a:pt x="3864" y="-1"/>
                  </a:moveTo>
                  <a:cubicBezTo>
                    <a:pt x="15793" y="0"/>
                    <a:pt x="25464" y="9670"/>
                    <a:pt x="25464" y="21600"/>
                  </a:cubicBezTo>
                  <a:cubicBezTo>
                    <a:pt x="25464" y="33529"/>
                    <a:pt x="15793" y="43200"/>
                    <a:pt x="3864" y="43200"/>
                  </a:cubicBezTo>
                  <a:cubicBezTo>
                    <a:pt x="2568" y="43199"/>
                    <a:pt x="1274" y="43083"/>
                    <a:pt x="0" y="42851"/>
                  </a:cubicBezTo>
                </a:path>
                <a:path w="25464" h="43200" stroke="0" extrusionOk="0">
                  <a:moveTo>
                    <a:pt x="3864" y="-1"/>
                  </a:moveTo>
                  <a:cubicBezTo>
                    <a:pt x="15793" y="0"/>
                    <a:pt x="25464" y="9670"/>
                    <a:pt x="25464" y="21600"/>
                  </a:cubicBezTo>
                  <a:cubicBezTo>
                    <a:pt x="25464" y="33529"/>
                    <a:pt x="15793" y="43200"/>
                    <a:pt x="3864" y="43200"/>
                  </a:cubicBezTo>
                  <a:cubicBezTo>
                    <a:pt x="2568" y="43199"/>
                    <a:pt x="1274" y="43083"/>
                    <a:pt x="0" y="42851"/>
                  </a:cubicBezTo>
                  <a:lnTo>
                    <a:pt x="3864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62">
              <a:extLst>
                <a:ext uri="{FF2B5EF4-FFF2-40B4-BE49-F238E27FC236}">
                  <a16:creationId xmlns:a16="http://schemas.microsoft.com/office/drawing/2014/main" id="{0272BB0C-4833-1AB8-EDE8-EC6DEFE1CB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58" y="1553"/>
              <a:ext cx="0" cy="6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63">
              <a:extLst>
                <a:ext uri="{FF2B5EF4-FFF2-40B4-BE49-F238E27FC236}">
                  <a16:creationId xmlns:a16="http://schemas.microsoft.com/office/drawing/2014/main" id="{B9CE6099-EBC6-9A78-2504-A631C60959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64" y="1553"/>
              <a:ext cx="0" cy="6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Arc 64">
              <a:extLst>
                <a:ext uri="{FF2B5EF4-FFF2-40B4-BE49-F238E27FC236}">
                  <a16:creationId xmlns:a16="http://schemas.microsoft.com/office/drawing/2014/main" id="{C8B2BE9F-C4A7-1FA4-0AD6-2C4738CA4801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2870" y="2210"/>
              <a:ext cx="82" cy="106"/>
            </a:xfrm>
            <a:custGeom>
              <a:avLst/>
              <a:gdLst>
                <a:gd name="T0" fmla="*/ 0 w 25464"/>
                <a:gd name="T1" fmla="*/ 0 h 43200"/>
                <a:gd name="T2" fmla="*/ 0 w 25464"/>
                <a:gd name="T3" fmla="*/ 0 h 43200"/>
                <a:gd name="T4" fmla="*/ 0 w 25464"/>
                <a:gd name="T5" fmla="*/ 0 h 43200"/>
                <a:gd name="T6" fmla="*/ 0 60000 65536"/>
                <a:gd name="T7" fmla="*/ 0 60000 65536"/>
                <a:gd name="T8" fmla="*/ 0 60000 65536"/>
                <a:gd name="T9" fmla="*/ 0 w 25464"/>
                <a:gd name="T10" fmla="*/ 0 h 43200"/>
                <a:gd name="T11" fmla="*/ 25464 w 25464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464" h="43200" fill="none" extrusionOk="0">
                  <a:moveTo>
                    <a:pt x="3864" y="-1"/>
                  </a:moveTo>
                  <a:cubicBezTo>
                    <a:pt x="15793" y="0"/>
                    <a:pt x="25464" y="9670"/>
                    <a:pt x="25464" y="21600"/>
                  </a:cubicBezTo>
                  <a:cubicBezTo>
                    <a:pt x="25464" y="33529"/>
                    <a:pt x="15793" y="43200"/>
                    <a:pt x="3864" y="43200"/>
                  </a:cubicBezTo>
                  <a:cubicBezTo>
                    <a:pt x="2568" y="43199"/>
                    <a:pt x="1274" y="43083"/>
                    <a:pt x="0" y="42851"/>
                  </a:cubicBezTo>
                </a:path>
                <a:path w="25464" h="43200" stroke="0" extrusionOk="0">
                  <a:moveTo>
                    <a:pt x="3864" y="-1"/>
                  </a:moveTo>
                  <a:cubicBezTo>
                    <a:pt x="15793" y="0"/>
                    <a:pt x="25464" y="9670"/>
                    <a:pt x="25464" y="21600"/>
                  </a:cubicBezTo>
                  <a:cubicBezTo>
                    <a:pt x="25464" y="33529"/>
                    <a:pt x="15793" y="43200"/>
                    <a:pt x="3864" y="43200"/>
                  </a:cubicBezTo>
                  <a:cubicBezTo>
                    <a:pt x="2568" y="43199"/>
                    <a:pt x="1274" y="43083"/>
                    <a:pt x="0" y="42851"/>
                  </a:cubicBezTo>
                  <a:lnTo>
                    <a:pt x="3864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65">
              <a:extLst>
                <a:ext uri="{FF2B5EF4-FFF2-40B4-BE49-F238E27FC236}">
                  <a16:creationId xmlns:a16="http://schemas.microsoft.com/office/drawing/2014/main" id="{6CD52658-D72A-F93F-31D4-DE46633C51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7" y="2571"/>
              <a:ext cx="2747" cy="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66">
              <a:extLst>
                <a:ext uri="{FF2B5EF4-FFF2-40B4-BE49-F238E27FC236}">
                  <a16:creationId xmlns:a16="http://schemas.microsoft.com/office/drawing/2014/main" id="{51AC6D11-4D5D-8807-F769-33A75FDD04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05" y="2567"/>
              <a:ext cx="2" cy="2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sm" len="sm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 Box 67">
              <a:extLst>
                <a:ext uri="{FF2B5EF4-FFF2-40B4-BE49-F238E27FC236}">
                  <a16:creationId xmlns:a16="http://schemas.microsoft.com/office/drawing/2014/main" id="{B745D117-FFB2-1FFA-830D-4384CAF058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1" y="2554"/>
              <a:ext cx="276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00806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100806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dirty="0" err="1"/>
                <a:t>a</a:t>
              </a:r>
              <a:r>
                <a:rPr lang="en-US" sz="1800" i="1" baseline="-25000" dirty="0" err="1"/>
                <a:t>N</a:t>
              </a:r>
              <a:endParaRPr lang="en-US" sz="1800" dirty="0"/>
            </a:p>
          </p:txBody>
        </p:sp>
        <p:sp>
          <p:nvSpPr>
            <p:cNvPr id="26" name="Line 68">
              <a:extLst>
                <a:ext uri="{FF2B5EF4-FFF2-40B4-BE49-F238E27FC236}">
                  <a16:creationId xmlns:a16="http://schemas.microsoft.com/office/drawing/2014/main" id="{BA6B2A2B-121E-7ACF-5848-8ED5302DF6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14" y="2585"/>
              <a:ext cx="3" cy="10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sm" len="sm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 Box 69">
              <a:extLst>
                <a:ext uri="{FF2B5EF4-FFF2-40B4-BE49-F238E27FC236}">
                  <a16:creationId xmlns:a16="http://schemas.microsoft.com/office/drawing/2014/main" id="{FD6FCEA3-25F8-A029-39C6-FB4FC885EF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76" y="2644"/>
              <a:ext cx="308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00806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100806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dirty="0"/>
                <a:t>R</a:t>
              </a:r>
              <a:r>
                <a:rPr lang="en-US" sz="1800" i="1" baseline="-25000" dirty="0"/>
                <a:t>N</a:t>
              </a:r>
              <a:endParaRPr lang="en-US" sz="1800" baseline="-25000" dirty="0"/>
            </a:p>
          </p:txBody>
        </p:sp>
        <p:sp>
          <p:nvSpPr>
            <p:cNvPr id="28" name="Line 70">
              <a:extLst>
                <a:ext uri="{FF2B5EF4-FFF2-40B4-BE49-F238E27FC236}">
                  <a16:creationId xmlns:a16="http://schemas.microsoft.com/office/drawing/2014/main" id="{63E5AB91-F7D0-89E3-E627-1EBEAA047D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9" y="3569"/>
              <a:ext cx="2828" cy="2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71">
              <a:extLst>
                <a:ext uri="{FF2B5EF4-FFF2-40B4-BE49-F238E27FC236}">
                  <a16:creationId xmlns:a16="http://schemas.microsoft.com/office/drawing/2014/main" id="{B3F57154-CE9B-DB6C-F138-3BE83A14DB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3" y="3056"/>
              <a:ext cx="0" cy="6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72">
              <a:extLst>
                <a:ext uri="{FF2B5EF4-FFF2-40B4-BE49-F238E27FC236}">
                  <a16:creationId xmlns:a16="http://schemas.microsoft.com/office/drawing/2014/main" id="{EC5F675C-2045-AB99-B180-C6A88AA807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9" y="3056"/>
              <a:ext cx="0" cy="6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Arc 73">
              <a:extLst>
                <a:ext uri="{FF2B5EF4-FFF2-40B4-BE49-F238E27FC236}">
                  <a16:creationId xmlns:a16="http://schemas.microsoft.com/office/drawing/2014/main" id="{EF2ACD3A-3D86-5EB9-0DAD-8AD581D93466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535" y="2975"/>
              <a:ext cx="82" cy="106"/>
            </a:xfrm>
            <a:custGeom>
              <a:avLst/>
              <a:gdLst>
                <a:gd name="T0" fmla="*/ 0 w 25464"/>
                <a:gd name="T1" fmla="*/ 0 h 43200"/>
                <a:gd name="T2" fmla="*/ 0 w 25464"/>
                <a:gd name="T3" fmla="*/ 0 h 43200"/>
                <a:gd name="T4" fmla="*/ 0 w 25464"/>
                <a:gd name="T5" fmla="*/ 0 h 43200"/>
                <a:gd name="T6" fmla="*/ 0 60000 65536"/>
                <a:gd name="T7" fmla="*/ 0 60000 65536"/>
                <a:gd name="T8" fmla="*/ 0 60000 65536"/>
                <a:gd name="T9" fmla="*/ 0 w 25464"/>
                <a:gd name="T10" fmla="*/ 0 h 43200"/>
                <a:gd name="T11" fmla="*/ 25464 w 25464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464" h="43200" fill="none" extrusionOk="0">
                  <a:moveTo>
                    <a:pt x="3864" y="-1"/>
                  </a:moveTo>
                  <a:cubicBezTo>
                    <a:pt x="15793" y="0"/>
                    <a:pt x="25464" y="9670"/>
                    <a:pt x="25464" y="21600"/>
                  </a:cubicBezTo>
                  <a:cubicBezTo>
                    <a:pt x="25464" y="33529"/>
                    <a:pt x="15793" y="43200"/>
                    <a:pt x="3864" y="43200"/>
                  </a:cubicBezTo>
                  <a:cubicBezTo>
                    <a:pt x="2568" y="43199"/>
                    <a:pt x="1274" y="43083"/>
                    <a:pt x="0" y="42851"/>
                  </a:cubicBezTo>
                </a:path>
                <a:path w="25464" h="43200" stroke="0" extrusionOk="0">
                  <a:moveTo>
                    <a:pt x="3864" y="-1"/>
                  </a:moveTo>
                  <a:cubicBezTo>
                    <a:pt x="15793" y="0"/>
                    <a:pt x="25464" y="9670"/>
                    <a:pt x="25464" y="21600"/>
                  </a:cubicBezTo>
                  <a:cubicBezTo>
                    <a:pt x="25464" y="33529"/>
                    <a:pt x="15793" y="43200"/>
                    <a:pt x="3864" y="43200"/>
                  </a:cubicBezTo>
                  <a:cubicBezTo>
                    <a:pt x="2568" y="43199"/>
                    <a:pt x="1274" y="43083"/>
                    <a:pt x="0" y="42851"/>
                  </a:cubicBezTo>
                  <a:lnTo>
                    <a:pt x="3864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74">
              <a:extLst>
                <a:ext uri="{FF2B5EF4-FFF2-40B4-BE49-F238E27FC236}">
                  <a16:creationId xmlns:a16="http://schemas.microsoft.com/office/drawing/2014/main" id="{B74DDA67-0C87-34ED-4A05-02DB0E5243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5" y="3021"/>
              <a:ext cx="0" cy="6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75">
              <a:extLst>
                <a:ext uri="{FF2B5EF4-FFF2-40B4-BE49-F238E27FC236}">
                  <a16:creationId xmlns:a16="http://schemas.microsoft.com/office/drawing/2014/main" id="{2EE7090B-5097-880B-D882-3B6CE75155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1" y="3021"/>
              <a:ext cx="0" cy="6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Arc 76">
              <a:extLst>
                <a:ext uri="{FF2B5EF4-FFF2-40B4-BE49-F238E27FC236}">
                  <a16:creationId xmlns:a16="http://schemas.microsoft.com/office/drawing/2014/main" id="{BC2FBE15-BDB8-6FB5-6419-337C36034F62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1117" y="2940"/>
              <a:ext cx="82" cy="106"/>
            </a:xfrm>
            <a:custGeom>
              <a:avLst/>
              <a:gdLst>
                <a:gd name="T0" fmla="*/ 0 w 25464"/>
                <a:gd name="T1" fmla="*/ 0 h 43200"/>
                <a:gd name="T2" fmla="*/ 0 w 25464"/>
                <a:gd name="T3" fmla="*/ 0 h 43200"/>
                <a:gd name="T4" fmla="*/ 0 w 25464"/>
                <a:gd name="T5" fmla="*/ 0 h 43200"/>
                <a:gd name="T6" fmla="*/ 0 60000 65536"/>
                <a:gd name="T7" fmla="*/ 0 60000 65536"/>
                <a:gd name="T8" fmla="*/ 0 60000 65536"/>
                <a:gd name="T9" fmla="*/ 0 w 25464"/>
                <a:gd name="T10" fmla="*/ 0 h 43200"/>
                <a:gd name="T11" fmla="*/ 25464 w 25464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464" h="43200" fill="none" extrusionOk="0">
                  <a:moveTo>
                    <a:pt x="3864" y="-1"/>
                  </a:moveTo>
                  <a:cubicBezTo>
                    <a:pt x="15793" y="0"/>
                    <a:pt x="25464" y="9670"/>
                    <a:pt x="25464" y="21600"/>
                  </a:cubicBezTo>
                  <a:cubicBezTo>
                    <a:pt x="25464" y="33529"/>
                    <a:pt x="15793" y="43200"/>
                    <a:pt x="3864" y="43200"/>
                  </a:cubicBezTo>
                  <a:cubicBezTo>
                    <a:pt x="2568" y="43199"/>
                    <a:pt x="1274" y="43083"/>
                    <a:pt x="0" y="42851"/>
                  </a:cubicBezTo>
                </a:path>
                <a:path w="25464" h="43200" stroke="0" extrusionOk="0">
                  <a:moveTo>
                    <a:pt x="3864" y="-1"/>
                  </a:moveTo>
                  <a:cubicBezTo>
                    <a:pt x="15793" y="0"/>
                    <a:pt x="25464" y="9670"/>
                    <a:pt x="25464" y="21600"/>
                  </a:cubicBezTo>
                  <a:cubicBezTo>
                    <a:pt x="25464" y="33529"/>
                    <a:pt x="15793" y="43200"/>
                    <a:pt x="3864" y="43200"/>
                  </a:cubicBezTo>
                  <a:cubicBezTo>
                    <a:pt x="2568" y="43199"/>
                    <a:pt x="1274" y="43083"/>
                    <a:pt x="0" y="42851"/>
                  </a:cubicBezTo>
                  <a:lnTo>
                    <a:pt x="3864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77">
              <a:extLst>
                <a:ext uri="{FF2B5EF4-FFF2-40B4-BE49-F238E27FC236}">
                  <a16:creationId xmlns:a16="http://schemas.microsoft.com/office/drawing/2014/main" id="{4FB29AFA-D8C1-DA51-F46F-9D5FEF6239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69" y="2975"/>
              <a:ext cx="0" cy="6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78">
              <a:extLst>
                <a:ext uri="{FF2B5EF4-FFF2-40B4-BE49-F238E27FC236}">
                  <a16:creationId xmlns:a16="http://schemas.microsoft.com/office/drawing/2014/main" id="{78D35C6D-BB3E-5A8F-D5E9-26CC8B342A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4" y="2975"/>
              <a:ext cx="0" cy="6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Arc 79">
              <a:extLst>
                <a:ext uri="{FF2B5EF4-FFF2-40B4-BE49-F238E27FC236}">
                  <a16:creationId xmlns:a16="http://schemas.microsoft.com/office/drawing/2014/main" id="{D41BC70E-6766-964C-D954-F908E593E5D6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1681" y="2895"/>
              <a:ext cx="82" cy="105"/>
            </a:xfrm>
            <a:custGeom>
              <a:avLst/>
              <a:gdLst>
                <a:gd name="T0" fmla="*/ 0 w 25464"/>
                <a:gd name="T1" fmla="*/ 0 h 43200"/>
                <a:gd name="T2" fmla="*/ 0 w 25464"/>
                <a:gd name="T3" fmla="*/ 0 h 43200"/>
                <a:gd name="T4" fmla="*/ 0 w 25464"/>
                <a:gd name="T5" fmla="*/ 0 h 43200"/>
                <a:gd name="T6" fmla="*/ 0 60000 65536"/>
                <a:gd name="T7" fmla="*/ 0 60000 65536"/>
                <a:gd name="T8" fmla="*/ 0 60000 65536"/>
                <a:gd name="T9" fmla="*/ 0 w 25464"/>
                <a:gd name="T10" fmla="*/ 0 h 43200"/>
                <a:gd name="T11" fmla="*/ 25464 w 25464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464" h="43200" fill="none" extrusionOk="0">
                  <a:moveTo>
                    <a:pt x="3864" y="-1"/>
                  </a:moveTo>
                  <a:cubicBezTo>
                    <a:pt x="15793" y="0"/>
                    <a:pt x="25464" y="9670"/>
                    <a:pt x="25464" y="21600"/>
                  </a:cubicBezTo>
                  <a:cubicBezTo>
                    <a:pt x="25464" y="33529"/>
                    <a:pt x="15793" y="43200"/>
                    <a:pt x="3864" y="43200"/>
                  </a:cubicBezTo>
                  <a:cubicBezTo>
                    <a:pt x="2568" y="43199"/>
                    <a:pt x="1274" y="43083"/>
                    <a:pt x="0" y="42851"/>
                  </a:cubicBezTo>
                </a:path>
                <a:path w="25464" h="43200" stroke="0" extrusionOk="0">
                  <a:moveTo>
                    <a:pt x="3864" y="-1"/>
                  </a:moveTo>
                  <a:cubicBezTo>
                    <a:pt x="15793" y="0"/>
                    <a:pt x="25464" y="9670"/>
                    <a:pt x="25464" y="21600"/>
                  </a:cubicBezTo>
                  <a:cubicBezTo>
                    <a:pt x="25464" y="33529"/>
                    <a:pt x="15793" y="43200"/>
                    <a:pt x="3864" y="43200"/>
                  </a:cubicBezTo>
                  <a:cubicBezTo>
                    <a:pt x="2568" y="43199"/>
                    <a:pt x="1274" y="43083"/>
                    <a:pt x="0" y="42851"/>
                  </a:cubicBezTo>
                  <a:lnTo>
                    <a:pt x="3864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Line 80">
              <a:extLst>
                <a:ext uri="{FF2B5EF4-FFF2-40B4-BE49-F238E27FC236}">
                  <a16:creationId xmlns:a16="http://schemas.microsoft.com/office/drawing/2014/main" id="{326D3C39-436C-DD3B-A16D-D61A6188E4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4" y="2939"/>
              <a:ext cx="0" cy="6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81">
              <a:extLst>
                <a:ext uri="{FF2B5EF4-FFF2-40B4-BE49-F238E27FC236}">
                  <a16:creationId xmlns:a16="http://schemas.microsoft.com/office/drawing/2014/main" id="{EE5418CF-A28C-4AA6-DEF5-A5A69EA17F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69" y="2939"/>
              <a:ext cx="0" cy="6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Arc 82">
              <a:extLst>
                <a:ext uri="{FF2B5EF4-FFF2-40B4-BE49-F238E27FC236}">
                  <a16:creationId xmlns:a16="http://schemas.microsoft.com/office/drawing/2014/main" id="{3F9FE6BC-D165-5D1A-3C5B-88CA42EE1B21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2276" y="2859"/>
              <a:ext cx="81" cy="105"/>
            </a:xfrm>
            <a:custGeom>
              <a:avLst/>
              <a:gdLst>
                <a:gd name="T0" fmla="*/ 0 w 25464"/>
                <a:gd name="T1" fmla="*/ 0 h 43200"/>
                <a:gd name="T2" fmla="*/ 0 w 25464"/>
                <a:gd name="T3" fmla="*/ 0 h 43200"/>
                <a:gd name="T4" fmla="*/ 0 w 25464"/>
                <a:gd name="T5" fmla="*/ 0 h 43200"/>
                <a:gd name="T6" fmla="*/ 0 60000 65536"/>
                <a:gd name="T7" fmla="*/ 0 60000 65536"/>
                <a:gd name="T8" fmla="*/ 0 60000 65536"/>
                <a:gd name="T9" fmla="*/ 0 w 25464"/>
                <a:gd name="T10" fmla="*/ 0 h 43200"/>
                <a:gd name="T11" fmla="*/ 25464 w 25464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464" h="43200" fill="none" extrusionOk="0">
                  <a:moveTo>
                    <a:pt x="3864" y="-1"/>
                  </a:moveTo>
                  <a:cubicBezTo>
                    <a:pt x="15793" y="0"/>
                    <a:pt x="25464" y="9670"/>
                    <a:pt x="25464" y="21600"/>
                  </a:cubicBezTo>
                  <a:cubicBezTo>
                    <a:pt x="25464" y="33529"/>
                    <a:pt x="15793" y="43200"/>
                    <a:pt x="3864" y="43200"/>
                  </a:cubicBezTo>
                  <a:cubicBezTo>
                    <a:pt x="2568" y="43199"/>
                    <a:pt x="1274" y="43083"/>
                    <a:pt x="0" y="42851"/>
                  </a:cubicBezTo>
                </a:path>
                <a:path w="25464" h="43200" stroke="0" extrusionOk="0">
                  <a:moveTo>
                    <a:pt x="3864" y="-1"/>
                  </a:moveTo>
                  <a:cubicBezTo>
                    <a:pt x="15793" y="0"/>
                    <a:pt x="25464" y="9670"/>
                    <a:pt x="25464" y="21600"/>
                  </a:cubicBezTo>
                  <a:cubicBezTo>
                    <a:pt x="25464" y="33529"/>
                    <a:pt x="15793" y="43200"/>
                    <a:pt x="3864" y="43200"/>
                  </a:cubicBezTo>
                  <a:cubicBezTo>
                    <a:pt x="2568" y="43199"/>
                    <a:pt x="1274" y="43083"/>
                    <a:pt x="0" y="42851"/>
                  </a:cubicBezTo>
                  <a:lnTo>
                    <a:pt x="3864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Line 83">
              <a:extLst>
                <a:ext uri="{FF2B5EF4-FFF2-40B4-BE49-F238E27FC236}">
                  <a16:creationId xmlns:a16="http://schemas.microsoft.com/office/drawing/2014/main" id="{82028BC1-A230-449C-A4EF-F496E25B92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1" y="2886"/>
              <a:ext cx="0" cy="6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84">
              <a:extLst>
                <a:ext uri="{FF2B5EF4-FFF2-40B4-BE49-F238E27FC236}">
                  <a16:creationId xmlns:a16="http://schemas.microsoft.com/office/drawing/2014/main" id="{85ED7A0F-783A-78FF-49CF-4BBAB4C74D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7" y="2886"/>
              <a:ext cx="0" cy="6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Arc 85">
              <a:extLst>
                <a:ext uri="{FF2B5EF4-FFF2-40B4-BE49-F238E27FC236}">
                  <a16:creationId xmlns:a16="http://schemas.microsoft.com/office/drawing/2014/main" id="{D17E5C30-C496-5332-464A-E1823B274AB7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2863" y="2806"/>
              <a:ext cx="81" cy="106"/>
            </a:xfrm>
            <a:custGeom>
              <a:avLst/>
              <a:gdLst>
                <a:gd name="T0" fmla="*/ 0 w 25464"/>
                <a:gd name="T1" fmla="*/ 0 h 43200"/>
                <a:gd name="T2" fmla="*/ 0 w 25464"/>
                <a:gd name="T3" fmla="*/ 0 h 43200"/>
                <a:gd name="T4" fmla="*/ 0 w 25464"/>
                <a:gd name="T5" fmla="*/ 0 h 43200"/>
                <a:gd name="T6" fmla="*/ 0 60000 65536"/>
                <a:gd name="T7" fmla="*/ 0 60000 65536"/>
                <a:gd name="T8" fmla="*/ 0 60000 65536"/>
                <a:gd name="T9" fmla="*/ 0 w 25464"/>
                <a:gd name="T10" fmla="*/ 0 h 43200"/>
                <a:gd name="T11" fmla="*/ 25464 w 25464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464" h="43200" fill="none" extrusionOk="0">
                  <a:moveTo>
                    <a:pt x="3864" y="-1"/>
                  </a:moveTo>
                  <a:cubicBezTo>
                    <a:pt x="15793" y="0"/>
                    <a:pt x="25464" y="9670"/>
                    <a:pt x="25464" y="21600"/>
                  </a:cubicBezTo>
                  <a:cubicBezTo>
                    <a:pt x="25464" y="33529"/>
                    <a:pt x="15793" y="43200"/>
                    <a:pt x="3864" y="43200"/>
                  </a:cubicBezTo>
                  <a:cubicBezTo>
                    <a:pt x="2568" y="43199"/>
                    <a:pt x="1274" y="43083"/>
                    <a:pt x="0" y="42851"/>
                  </a:cubicBezTo>
                </a:path>
                <a:path w="25464" h="43200" stroke="0" extrusionOk="0">
                  <a:moveTo>
                    <a:pt x="3864" y="-1"/>
                  </a:moveTo>
                  <a:cubicBezTo>
                    <a:pt x="15793" y="0"/>
                    <a:pt x="25464" y="9670"/>
                    <a:pt x="25464" y="21600"/>
                  </a:cubicBezTo>
                  <a:cubicBezTo>
                    <a:pt x="25464" y="33529"/>
                    <a:pt x="15793" y="43200"/>
                    <a:pt x="3864" y="43200"/>
                  </a:cubicBezTo>
                  <a:cubicBezTo>
                    <a:pt x="2568" y="43199"/>
                    <a:pt x="1274" y="43083"/>
                    <a:pt x="0" y="42851"/>
                  </a:cubicBezTo>
                  <a:lnTo>
                    <a:pt x="3864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Line 86">
              <a:extLst>
                <a:ext uri="{FF2B5EF4-FFF2-40B4-BE49-F238E27FC236}">
                  <a16:creationId xmlns:a16="http://schemas.microsoft.com/office/drawing/2014/main" id="{64A8E731-581A-11B5-D38D-11342155F2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6" y="2579"/>
              <a:ext cx="3" cy="3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sm" len="sm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 Box 87">
              <a:extLst>
                <a:ext uri="{FF2B5EF4-FFF2-40B4-BE49-F238E27FC236}">
                  <a16:creationId xmlns:a16="http://schemas.microsoft.com/office/drawing/2014/main" id="{EC66F49A-6F79-2C5F-B99C-98AC174907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3" y="2622"/>
              <a:ext cx="192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00806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100806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dirty="0"/>
                <a:t>a</a:t>
              </a:r>
              <a:r>
                <a:rPr lang="en-US" sz="1800" i="1" baseline="-25000" dirty="0"/>
                <a:t>1</a:t>
              </a:r>
              <a:endParaRPr lang="en-US" sz="1800" dirty="0"/>
            </a:p>
          </p:txBody>
        </p:sp>
        <p:sp>
          <p:nvSpPr>
            <p:cNvPr id="46" name="Line 88">
              <a:extLst>
                <a:ext uri="{FF2B5EF4-FFF2-40B4-BE49-F238E27FC236}">
                  <a16:creationId xmlns:a16="http://schemas.microsoft.com/office/drawing/2014/main" id="{2FE378B1-DD55-AB0F-E2FC-35162859FD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5" y="2590"/>
              <a:ext cx="3" cy="11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sm" len="sm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Text Box 89">
              <a:extLst>
                <a:ext uri="{FF2B5EF4-FFF2-40B4-BE49-F238E27FC236}">
                  <a16:creationId xmlns:a16="http://schemas.microsoft.com/office/drawing/2014/main" id="{E1BDCD3C-88E7-B510-348F-3618541F28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" y="2959"/>
              <a:ext cx="22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00806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100806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dirty="0"/>
                <a:t>R</a:t>
              </a:r>
              <a:r>
                <a:rPr lang="en-US" sz="1800" i="1" baseline="-25000" dirty="0"/>
                <a:t>1</a:t>
              </a:r>
              <a:endParaRPr lang="en-US" sz="1800" dirty="0"/>
            </a:p>
          </p:txBody>
        </p:sp>
      </p:grpSp>
      <p:pic>
        <p:nvPicPr>
          <p:cNvPr id="48" name="Picture 94">
            <a:extLst>
              <a:ext uri="{FF2B5EF4-FFF2-40B4-BE49-F238E27FC236}">
                <a16:creationId xmlns:a16="http://schemas.microsoft.com/office/drawing/2014/main" id="{20DA2368-BF17-1A98-EDFF-90E853A9F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509" y="2119101"/>
            <a:ext cx="3809519" cy="20797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 Box 95">
            <a:extLst>
              <a:ext uri="{FF2B5EF4-FFF2-40B4-BE49-F238E27FC236}">
                <a16:creationId xmlns:a16="http://schemas.microsoft.com/office/drawing/2014/main" id="{1C456AFF-341E-D848-AFF6-AE54CF19B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7115" y="1382656"/>
            <a:ext cx="4324885" cy="65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>
            <a:lvl1pPr defTabSz="10080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10080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entury Gothic" panose="020B0502020202020204" pitchFamily="34" charset="0"/>
              </a:rPr>
              <a:t>Long range wake of a dipole mode </a:t>
            </a:r>
            <a:br>
              <a:rPr lang="en-US" sz="1800" dirty="0">
                <a:latin typeface="Century Gothic" panose="020B0502020202020204" pitchFamily="34" charset="0"/>
              </a:rPr>
            </a:br>
            <a:r>
              <a:rPr lang="en-US" sz="1800" dirty="0">
                <a:latin typeface="Century Gothic" panose="020B0502020202020204" pitchFamily="34" charset="0"/>
              </a:rPr>
              <a:t>spread over </a:t>
            </a:r>
            <a:r>
              <a:rPr lang="en-US" sz="1800" b="1" dirty="0">
                <a:solidFill>
                  <a:srgbClr val="4270C1"/>
                </a:solidFill>
                <a:latin typeface="Century Gothic" panose="020B0502020202020204" pitchFamily="34" charset="0"/>
              </a:rPr>
              <a:t>2</a:t>
            </a:r>
            <a:r>
              <a:rPr lang="en-US" sz="1800" dirty="0">
                <a:latin typeface="Century Gothic" panose="020B0502020202020204" pitchFamily="34" charset="0"/>
              </a:rPr>
              <a:t> different frequencies</a:t>
            </a:r>
          </a:p>
        </p:txBody>
      </p:sp>
      <p:pic>
        <p:nvPicPr>
          <p:cNvPr id="50" name="Picture 96">
            <a:extLst>
              <a:ext uri="{FF2B5EF4-FFF2-40B4-BE49-F238E27FC236}">
                <a16:creationId xmlns:a16="http://schemas.microsoft.com/office/drawing/2014/main" id="{3C11A331-CEE4-0088-6C6B-1331A69BD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694" y="4303314"/>
            <a:ext cx="3814307" cy="20863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 Box 97">
            <a:extLst>
              <a:ext uri="{FF2B5EF4-FFF2-40B4-BE49-F238E27FC236}">
                <a16:creationId xmlns:a16="http://schemas.microsoft.com/office/drawing/2014/main" id="{C810BFB5-4A84-FC6E-97DD-8B4ED1395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8685" y="4354271"/>
            <a:ext cx="2814215" cy="37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>
            <a:lvl1pPr defTabSz="10080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10080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4270C1"/>
                </a:solidFill>
                <a:latin typeface="Century Gothic" panose="020B0502020202020204" pitchFamily="34" charset="0"/>
              </a:rPr>
              <a:t>6</a:t>
            </a:r>
            <a:r>
              <a:rPr lang="en-US" sz="1800" dirty="0">
                <a:latin typeface="Century Gothic" panose="020B0502020202020204" pitchFamily="34" charset="0"/>
              </a:rPr>
              <a:t> different frequencies</a:t>
            </a:r>
          </a:p>
        </p:txBody>
      </p:sp>
    </p:spTree>
    <p:extLst>
      <p:ext uri="{BB962C8B-B14F-4D97-AF65-F5344CB8AC3E}">
        <p14:creationId xmlns:p14="http://schemas.microsoft.com/office/powerpoint/2010/main" val="392061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FC610-BA30-F463-D8DF-DCA4C5DEE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Damping and detuning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CCA8A-729E-141D-B157-66C555C08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418" y="828098"/>
            <a:ext cx="11315700" cy="1551420"/>
          </a:xfrm>
        </p:spPr>
        <p:txBody>
          <a:bodyPr/>
          <a:lstStyle/>
          <a:p>
            <a:r>
              <a:rPr lang="en-US" dirty="0"/>
              <a:t>Slight </a:t>
            </a:r>
            <a:r>
              <a:rPr lang="en-US" dirty="0">
                <a:solidFill>
                  <a:srgbClr val="0070C0"/>
                </a:solidFill>
              </a:rPr>
              <a:t>detuning</a:t>
            </a:r>
            <a:r>
              <a:rPr lang="en-US" dirty="0"/>
              <a:t> between cells makes HOMs </a:t>
            </a:r>
            <a:r>
              <a:rPr lang="en-US" dirty="0">
                <a:solidFill>
                  <a:srgbClr val="0070C0"/>
                </a:solidFill>
              </a:rPr>
              <a:t>decohere</a:t>
            </a:r>
            <a:r>
              <a:rPr lang="en-US" dirty="0"/>
              <a:t> quickly</a:t>
            </a:r>
          </a:p>
          <a:p>
            <a:r>
              <a:rPr lang="en-US" dirty="0"/>
              <a:t>Will </a:t>
            </a:r>
            <a:r>
              <a:rPr lang="en-US" dirty="0">
                <a:solidFill>
                  <a:srgbClr val="0070C0"/>
                </a:solidFill>
              </a:rPr>
              <a:t>recohere later</a:t>
            </a:r>
            <a:r>
              <a:rPr lang="en-US" dirty="0"/>
              <a:t>: for long trains need to be </a:t>
            </a:r>
            <a:r>
              <a:rPr lang="en-US" dirty="0">
                <a:solidFill>
                  <a:srgbClr val="0070C0"/>
                </a:solidFill>
              </a:rPr>
              <a:t>damped</a:t>
            </a:r>
            <a:r>
              <a:rPr lang="en-US" dirty="0"/>
              <a:t> (HOM dampers)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D32CC-D642-5F8A-13A5-26F2675B86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221694-9A37-5746-8CB4-48D985807C45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93E5968-A605-BD3A-2153-A9AFAB501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247" y="2219173"/>
            <a:ext cx="6214771" cy="4087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F417E1B1-2145-09A8-FB03-2CC8E48FC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3200" y="5529573"/>
            <a:ext cx="1383367" cy="31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defTabSz="10080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10080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 dirty="0">
                <a:latin typeface="Century Gothic" panose="020B0502020202020204" pitchFamily="34" charset="0"/>
              </a:rPr>
              <a:t>C. Adolphsen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ADD609C9-0DD1-6704-1435-4B0F32E03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9747" y="3965141"/>
            <a:ext cx="1340086" cy="3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defTabSz="10080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10080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latin typeface="Century Gothic" panose="020B0502020202020204" pitchFamily="34" charset="0"/>
              </a:rPr>
              <a:t>SLAC (NLC)</a:t>
            </a:r>
          </a:p>
        </p:txBody>
      </p:sp>
    </p:spTree>
    <p:extLst>
      <p:ext uri="{BB962C8B-B14F-4D97-AF65-F5344CB8AC3E}">
        <p14:creationId xmlns:p14="http://schemas.microsoft.com/office/powerpoint/2010/main" val="18188616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A23B8-D479-433F-3FB1-BC47856E1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 damping - CLIC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6C908-9965-BD04-7739-9B9F00B6D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118" y="846720"/>
            <a:ext cx="11297226" cy="296732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Each cell damped by 4 radial WGs</a:t>
            </a:r>
          </a:p>
          <a:p>
            <a:pPr>
              <a:lnSpc>
                <a:spcPct val="120000"/>
              </a:lnSpc>
            </a:pPr>
            <a:r>
              <a:rPr lang="en-US" dirty="0"/>
              <a:t>Terminated by </a:t>
            </a:r>
            <a:r>
              <a:rPr lang="en-US" dirty="0" err="1"/>
              <a:t>SiC</a:t>
            </a:r>
            <a:r>
              <a:rPr lang="en-US" dirty="0"/>
              <a:t> RF loads</a:t>
            </a:r>
          </a:p>
          <a:p>
            <a:pPr>
              <a:lnSpc>
                <a:spcPct val="120000"/>
              </a:lnSpc>
            </a:pPr>
            <a:r>
              <a:rPr lang="en-US" dirty="0"/>
              <a:t>HOM enter WG </a:t>
            </a:r>
          </a:p>
          <a:p>
            <a:pPr>
              <a:lnSpc>
                <a:spcPct val="120000"/>
              </a:lnSpc>
            </a:pPr>
            <a:r>
              <a:rPr lang="en-US" dirty="0"/>
              <a:t>Long-range wake</a:t>
            </a:r>
            <a:br>
              <a:rPr lang="en-US" dirty="0"/>
            </a:br>
            <a:r>
              <a:rPr lang="en-US" dirty="0"/>
              <a:t>efficiently damped</a:t>
            </a:r>
          </a:p>
          <a:p>
            <a:pPr>
              <a:lnSpc>
                <a:spcPct val="120000"/>
              </a:lnSpc>
            </a:pPr>
            <a:endParaRPr lang="en-US" sz="2400" dirty="0"/>
          </a:p>
          <a:p>
            <a:pPr>
              <a:lnSpc>
                <a:spcPct val="120000"/>
              </a:lnSpc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98BC29-B72A-9625-B6A8-4C33253F70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9344" y="6594764"/>
            <a:ext cx="572655" cy="263236"/>
          </a:xfrm>
        </p:spPr>
        <p:txBody>
          <a:bodyPr/>
          <a:lstStyle/>
          <a:p>
            <a:fld id="{5E221694-9A37-5746-8CB4-48D985807C45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B44669-138B-75C5-7F86-E532BC74E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822" y="692043"/>
            <a:ext cx="2306522" cy="2286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IMG0034">
            <a:extLst>
              <a:ext uri="{FF2B5EF4-FFF2-40B4-BE49-F238E27FC236}">
                <a16:creationId xmlns:a16="http://schemas.microsoft.com/office/drawing/2014/main" id="{FC65DEF8-7C1F-7493-C9C6-5E00223FA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5" r="12500" b="15628"/>
          <a:stretch>
            <a:fillRect/>
          </a:stretch>
        </p:blipFill>
        <p:spPr bwMode="auto">
          <a:xfrm>
            <a:off x="5709267" y="359798"/>
            <a:ext cx="2532654" cy="2296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graph of a graph showing a curve&#10;&#10;AI-generated content may be incorrect.">
            <a:extLst>
              <a:ext uri="{FF2B5EF4-FFF2-40B4-BE49-F238E27FC236}">
                <a16:creationId xmlns:a16="http://schemas.microsoft.com/office/drawing/2014/main" id="{1C6AC2B2-E96D-075D-4BAA-D2C72E24A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211" y="3491064"/>
            <a:ext cx="4486562" cy="3069752"/>
          </a:xfrm>
          <a:prstGeom prst="rect">
            <a:avLst/>
          </a:prstGeom>
        </p:spPr>
      </p:pic>
      <p:pic>
        <p:nvPicPr>
          <p:cNvPr id="13" name="Picture 12" descr="A graph of a graph of a function&#10;&#10;AI-generated content may be incorrect.">
            <a:extLst>
              <a:ext uri="{FF2B5EF4-FFF2-40B4-BE49-F238E27FC236}">
                <a16:creationId xmlns:a16="http://schemas.microsoft.com/office/drawing/2014/main" id="{C61EA073-571F-A19C-F4C6-BB02797613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107" y="3491064"/>
            <a:ext cx="4222545" cy="3007138"/>
          </a:xfrm>
          <a:prstGeom prst="rect">
            <a:avLst/>
          </a:prstGeom>
        </p:spPr>
      </p:pic>
      <p:sp>
        <p:nvSpPr>
          <p:cNvPr id="14" name="Text Box 3">
            <a:extLst>
              <a:ext uri="{FF2B5EF4-FFF2-40B4-BE49-F238E27FC236}">
                <a16:creationId xmlns:a16="http://schemas.microsoft.com/office/drawing/2014/main" id="{29416864-FE7D-25E2-74D8-4F158DE46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1497" y="5772178"/>
            <a:ext cx="971396" cy="31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defTabSz="10080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10080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 dirty="0">
                <a:latin typeface="Century Gothic" panose="020B0502020202020204" pitchFamily="34" charset="0"/>
              </a:rPr>
              <a:t>A. Latina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36697AE5-720B-0080-2C13-0B5AE01E4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7773" y="3651879"/>
            <a:ext cx="1519042" cy="717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4" tIns="50397" rIns="100794" bIns="50397">
            <a:spAutoFit/>
          </a:bodyPr>
          <a:lstStyle>
            <a:lvl1pPr defTabSz="10080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10080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latin typeface="Century Gothic" panose="020B0502020202020204" pitchFamily="34" charset="0"/>
              </a:rPr>
              <a:t>CERN (CLIC)</a:t>
            </a:r>
          </a:p>
          <a:p>
            <a:pPr eaLnBrk="1" hangingPunct="1"/>
            <a:r>
              <a:rPr lang="en-US" sz="1200" dirty="0">
                <a:latin typeface="Century Gothic" panose="020B0502020202020204" pitchFamily="34" charset="0"/>
              </a:rPr>
              <a:t>Measured at FACET (SLAC)</a:t>
            </a:r>
          </a:p>
        </p:txBody>
      </p:sp>
    </p:spTree>
    <p:extLst>
      <p:ext uri="{BB962C8B-B14F-4D97-AF65-F5344CB8AC3E}">
        <p14:creationId xmlns:p14="http://schemas.microsoft.com/office/powerpoint/2010/main" val="317273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289BE-B8D0-F090-9D73-DF29EF422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bunch (transverse) </a:t>
            </a:r>
            <a:r>
              <a:rPr lang="en-US" dirty="0" err="1"/>
              <a:t>wakefields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ED140-3C29-FB30-550E-C0598B668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76143"/>
            <a:ext cx="10515600" cy="43513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Head particle </a:t>
            </a:r>
            <a:r>
              <a:rPr lang="en-US" dirty="0" err="1"/>
              <a:t>wakefields</a:t>
            </a:r>
            <a:r>
              <a:rPr lang="en-US" dirty="0"/>
              <a:t> deflect tail particles</a:t>
            </a:r>
          </a:p>
          <a:p>
            <a:pPr>
              <a:lnSpc>
                <a:spcPct val="100000"/>
              </a:lnSpc>
            </a:pPr>
            <a:r>
              <a:rPr lang="en-US" dirty="0"/>
              <a:t>Particle perform coherent </a:t>
            </a:r>
            <a:r>
              <a:rPr lang="en-US" dirty="0" err="1"/>
              <a:t>betatron</a:t>
            </a:r>
            <a:r>
              <a:rPr lang="en-US" dirty="0"/>
              <a:t> oscillations</a:t>
            </a:r>
          </a:p>
          <a:p>
            <a:pPr>
              <a:lnSpc>
                <a:spcPct val="100000"/>
              </a:lnSpc>
            </a:pPr>
            <a:r>
              <a:rPr lang="en-US" dirty="0"/>
              <a:t>=&gt; head resonantly drives the tail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BE9AA-B173-73E7-99D4-1AEE843C7D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221694-9A37-5746-8CB4-48D985807C45}" type="slidenum">
              <a:rPr lang="en-US" smtClean="0"/>
              <a:pPr/>
              <a:t>58</a:t>
            </a:fld>
            <a:endParaRPr lang="en-US" dirty="0"/>
          </a:p>
        </p:txBody>
      </p:sp>
      <p:grpSp>
        <p:nvGrpSpPr>
          <p:cNvPr id="5" name="Group 12">
            <a:extLst>
              <a:ext uri="{FF2B5EF4-FFF2-40B4-BE49-F238E27FC236}">
                <a16:creationId xmlns:a16="http://schemas.microsoft.com/office/drawing/2014/main" id="{F70A2ED3-073E-DFE0-F3C6-4F61D5F97474}"/>
              </a:ext>
            </a:extLst>
          </p:cNvPr>
          <p:cNvGrpSpPr>
            <a:grpSpLocks/>
          </p:cNvGrpSpPr>
          <p:nvPr/>
        </p:nvGrpSpPr>
        <p:grpSpPr bwMode="auto">
          <a:xfrm>
            <a:off x="355600" y="2417763"/>
            <a:ext cx="5048250" cy="3114675"/>
            <a:chOff x="681" y="1333"/>
            <a:chExt cx="3180" cy="1962"/>
          </a:xfrm>
        </p:grpSpPr>
        <p:pic>
          <p:nvPicPr>
            <p:cNvPr id="6" name="Picture 13">
              <a:extLst>
                <a:ext uri="{FF2B5EF4-FFF2-40B4-BE49-F238E27FC236}">
                  <a16:creationId xmlns:a16="http://schemas.microsoft.com/office/drawing/2014/main" id="{A4EC79B8-185B-6DDB-586F-2D78F88108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" y="1333"/>
              <a:ext cx="3180" cy="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14">
              <a:extLst>
                <a:ext uri="{FF2B5EF4-FFF2-40B4-BE49-F238E27FC236}">
                  <a16:creationId xmlns:a16="http://schemas.microsoft.com/office/drawing/2014/main" id="{4D1623B7-4439-4139-E086-9C72073347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7" y="2062"/>
              <a:ext cx="42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GB" sz="2000" dirty="0">
                  <a:solidFill>
                    <a:srgbClr val="0000FF"/>
                  </a:solidFill>
                </a:rPr>
                <a:t>head</a:t>
              </a:r>
            </a:p>
          </p:txBody>
        </p:sp>
        <p:sp>
          <p:nvSpPr>
            <p:cNvPr id="8" name="Text Box 15">
              <a:extLst>
                <a:ext uri="{FF2B5EF4-FFF2-40B4-BE49-F238E27FC236}">
                  <a16:creationId xmlns:a16="http://schemas.microsoft.com/office/drawing/2014/main" id="{09AA7D2F-B059-D21C-936A-EFD8BE12C6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6" y="1455"/>
              <a:ext cx="32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GB" sz="2000" dirty="0">
                  <a:solidFill>
                    <a:srgbClr val="0000FF"/>
                  </a:solidFill>
                </a:rPr>
                <a:t>tail</a:t>
              </a:r>
            </a:p>
          </p:txBody>
        </p:sp>
      </p:grpSp>
      <p:graphicFrame>
        <p:nvGraphicFramePr>
          <p:cNvPr id="9" name="Object 2">
            <a:extLst>
              <a:ext uri="{FF2B5EF4-FFF2-40B4-BE49-F238E27FC236}">
                <a16:creationId xmlns:a16="http://schemas.microsoft.com/office/drawing/2014/main" id="{440DA32B-C266-1904-76B7-90CEF29780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1869602"/>
              </p:ext>
            </p:extLst>
          </p:nvPr>
        </p:nvGraphicFramePr>
        <p:xfrm>
          <a:off x="6627380" y="3421135"/>
          <a:ext cx="322580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447560" imgH="419040" progId="Equation.3">
                  <p:embed/>
                </p:oleObj>
              </mc:Choice>
              <mc:Fallback>
                <p:oleObj name="Equation" r:id="rId3" imgW="1447560" imgH="419040" progId="Equation.3">
                  <p:embed/>
                  <p:pic>
                    <p:nvPicPr>
                      <p:cNvPr id="3584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7380" y="3421135"/>
                        <a:ext cx="3225800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17">
            <a:extLst>
              <a:ext uri="{FF2B5EF4-FFF2-40B4-BE49-F238E27FC236}">
                <a16:creationId xmlns:a16="http://schemas.microsoft.com/office/drawing/2014/main" id="{E0F150AF-FF01-8001-6805-57DC391BA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7380" y="2417763"/>
            <a:ext cx="262283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>
                <a:latin typeface="Century Gothic" panose="020B0502020202020204" pitchFamily="34" charset="0"/>
              </a:rPr>
              <a:t>Tail particle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Equation of motion:</a:t>
            </a:r>
          </a:p>
        </p:txBody>
      </p:sp>
      <p:sp>
        <p:nvSpPr>
          <p:cNvPr id="11" name="Text Box 18">
            <a:extLst>
              <a:ext uri="{FF2B5EF4-FFF2-40B4-BE49-F238E27FC236}">
                <a16:creationId xmlns:a16="http://schemas.microsoft.com/office/drawing/2014/main" id="{5D619822-9BC8-A78C-225D-FC27925DF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7380" y="4606610"/>
            <a:ext cx="24112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Driven Oscillator !!</a:t>
            </a:r>
          </a:p>
        </p:txBody>
      </p:sp>
      <p:pic>
        <p:nvPicPr>
          <p:cNvPr id="12" name="Picture 21">
            <a:extLst>
              <a:ext uri="{FF2B5EF4-FFF2-40B4-BE49-F238E27FC236}">
                <a16:creationId xmlns:a16="http://schemas.microsoft.com/office/drawing/2014/main" id="{9095EA1F-A90C-D008-C534-8C41D2C9E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212" y="5638766"/>
            <a:ext cx="67722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22">
            <a:extLst>
              <a:ext uri="{FF2B5EF4-FFF2-40B4-BE49-F238E27FC236}">
                <a16:creationId xmlns:a16="http://schemas.microsoft.com/office/drawing/2014/main" id="{D26DF0F6-7572-1CF0-9A17-0B029ABBEF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1762" y="5838761"/>
            <a:ext cx="18453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>
                <a:latin typeface="Century Gothic" panose="020B0502020202020204" pitchFamily="34" charset="0"/>
              </a:rPr>
              <a:t>More explicit:</a:t>
            </a:r>
          </a:p>
        </p:txBody>
      </p:sp>
    </p:spTree>
    <p:extLst>
      <p:ext uri="{BB962C8B-B14F-4D97-AF65-F5344CB8AC3E}">
        <p14:creationId xmlns:p14="http://schemas.microsoft.com/office/powerpoint/2010/main" val="28912652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CC89D-C118-E10C-8E4C-969ADACED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BNS damping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9234A-E609-BDCC-F526-3D7702856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718" y="675409"/>
            <a:ext cx="10803082" cy="550155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Counteract effective defocusing of tail by </a:t>
            </a:r>
            <a:r>
              <a:rPr lang="en-US" dirty="0" err="1"/>
              <a:t>wakefield</a:t>
            </a:r>
            <a:r>
              <a:rPr lang="en-US" dirty="0"/>
              <a:t>  by </a:t>
            </a:r>
            <a:r>
              <a:rPr lang="en-US" dirty="0">
                <a:solidFill>
                  <a:srgbClr val="4270C1"/>
                </a:solidFill>
              </a:rPr>
              <a:t>increased focusing </a:t>
            </a:r>
            <a:r>
              <a:rPr lang="en-US" dirty="0"/>
              <a:t>on tail 	BNS	 ⇒ 	Balakin, </a:t>
            </a:r>
            <a:r>
              <a:rPr lang="en-US" dirty="0" err="1"/>
              <a:t>Novokhatski</a:t>
            </a:r>
            <a:r>
              <a:rPr lang="en-US" dirty="0"/>
              <a:t>, and Smirnov </a:t>
            </a:r>
          </a:p>
          <a:p>
            <a:pPr>
              <a:lnSpc>
                <a:spcPct val="110000"/>
              </a:lnSpc>
            </a:pPr>
            <a:r>
              <a:rPr lang="en-US" dirty="0"/>
              <a:t>Done by </a:t>
            </a:r>
            <a:r>
              <a:rPr lang="en-US" dirty="0">
                <a:solidFill>
                  <a:srgbClr val="4270C1"/>
                </a:solidFill>
              </a:rPr>
              <a:t>decreasing tail energy </a:t>
            </a:r>
            <a:r>
              <a:rPr lang="en-US" dirty="0"/>
              <a:t>with respect to head</a:t>
            </a:r>
          </a:p>
          <a:p>
            <a:pPr>
              <a:lnSpc>
                <a:spcPct val="110000"/>
              </a:lnSpc>
            </a:pPr>
            <a:r>
              <a:rPr lang="en-US" dirty="0"/>
              <a:t>Obtained by longitudinally correlated energy spread </a:t>
            </a:r>
            <a:br>
              <a:rPr lang="en-US" dirty="0"/>
            </a:br>
            <a:r>
              <a:rPr lang="en-US" dirty="0"/>
              <a:t>(less off-crest than longitudinal </a:t>
            </a:r>
            <a:r>
              <a:rPr lang="en-US" dirty="0" err="1"/>
              <a:t>wakefield</a:t>
            </a:r>
            <a:r>
              <a:rPr lang="en-US" dirty="0"/>
              <a:t> compensation)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/>
              <a:t>	⇒ Transverse </a:t>
            </a:r>
            <a:r>
              <a:rPr lang="en-US" dirty="0" err="1"/>
              <a:t>wakefields</a:t>
            </a:r>
            <a:r>
              <a:rPr lang="en-US" dirty="0"/>
              <a:t> balanced by lattice chromaticity</a:t>
            </a:r>
          </a:p>
          <a:p>
            <a:pPr>
              <a:lnSpc>
                <a:spcPct val="110000"/>
              </a:lnSpc>
            </a:pPr>
            <a:r>
              <a:rPr lang="en-US" dirty="0"/>
              <a:t>2 particle model:</a:t>
            </a:r>
            <a:br>
              <a:rPr lang="en-US" dirty="0"/>
            </a:b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i="1" dirty="0"/>
              <a:t>W</a:t>
            </a:r>
            <a:r>
              <a:rPr lang="en-US" baseline="-25000" dirty="0"/>
              <a:t>┴</a:t>
            </a:r>
            <a:r>
              <a:rPr lang="en-US" dirty="0"/>
              <a:t> non-linear</a:t>
            </a:r>
          </a:p>
          <a:p>
            <a:pPr>
              <a:lnSpc>
                <a:spcPct val="110000"/>
              </a:lnSpc>
            </a:pPr>
            <a:r>
              <a:rPr lang="en-US" dirty="0"/>
              <a:t>Good </a:t>
            </a:r>
            <a:r>
              <a:rPr lang="en-US" dirty="0">
                <a:solidFill>
                  <a:srgbClr val="4270C1"/>
                </a:solidFill>
              </a:rPr>
              <a:t>compensation achievable at the price of larger energy spread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0A489-3C7F-3042-3A66-0B208B2453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221694-9A37-5746-8CB4-48D985807C45}" type="slidenum">
              <a:rPr lang="en-US" smtClean="0"/>
              <a:pPr/>
              <a:t>59</a:t>
            </a:fld>
            <a:endParaRPr lang="en-US" dirty="0"/>
          </a:p>
        </p:txBody>
      </p:sp>
      <p:graphicFrame>
        <p:nvGraphicFramePr>
          <p:cNvPr id="5" name="Object 2">
            <a:extLst>
              <a:ext uri="{FF2B5EF4-FFF2-40B4-BE49-F238E27FC236}">
                <a16:creationId xmlns:a16="http://schemas.microsoft.com/office/drawing/2014/main" id="{C68BDA46-E675-B462-074D-F0357B0605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3618427"/>
              </p:ext>
            </p:extLst>
          </p:nvPr>
        </p:nvGraphicFramePr>
        <p:xfrm>
          <a:off x="2801938" y="3748125"/>
          <a:ext cx="2947987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473120" imgH="507960" progId="Equation.DSMT4">
                  <p:embed/>
                </p:oleObj>
              </mc:Choice>
              <mc:Fallback>
                <p:oleObj name="Equation" r:id="rId2" imgW="1473120" imgH="507960" progId="Equation.DSMT4">
                  <p:embed/>
                  <p:pic>
                    <p:nvPicPr>
                      <p:cNvPr id="3789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1938" y="3748125"/>
                        <a:ext cx="2947987" cy="101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3">
            <a:extLst>
              <a:ext uri="{FF2B5EF4-FFF2-40B4-BE49-F238E27FC236}">
                <a16:creationId xmlns:a16="http://schemas.microsoft.com/office/drawing/2014/main" id="{82CD6995-8398-0DA1-058E-EFC7A294E7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1091430"/>
              </p:ext>
            </p:extLst>
          </p:nvPr>
        </p:nvGraphicFramePr>
        <p:xfrm>
          <a:off x="6745287" y="3748125"/>
          <a:ext cx="4293042" cy="8770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361960" imgH="482400" progId="Equation.3">
                  <p:embed/>
                </p:oleObj>
              </mc:Choice>
              <mc:Fallback>
                <p:oleObj name="Equation" r:id="rId4" imgW="2361960" imgH="482400" progId="Equation.3">
                  <p:embed/>
                  <p:pic>
                    <p:nvPicPr>
                      <p:cNvPr id="3789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5287" y="3748125"/>
                        <a:ext cx="4293042" cy="8770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306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7675A-AC65-9A81-DB99-9162F8846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 of a lepton ring collider to high energies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A88AB-E6A5-912B-6BEB-B27F2E075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818" y="716974"/>
            <a:ext cx="11433464" cy="5877790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300" dirty="0"/>
              <a:t>Need a </a:t>
            </a:r>
            <a:r>
              <a:rPr lang="en-US" sz="3300" dirty="0">
                <a:solidFill>
                  <a:srgbClr val="4270C1"/>
                </a:solidFill>
              </a:rPr>
              <a:t>larger</a:t>
            </a:r>
            <a:r>
              <a:rPr lang="en-US" sz="3300" dirty="0"/>
              <a:t> lepton storage ring to </a:t>
            </a:r>
            <a:r>
              <a:rPr lang="en-US" sz="3300" dirty="0">
                <a:solidFill>
                  <a:srgbClr val="4270C1"/>
                </a:solidFill>
              </a:rPr>
              <a:t>compensate for synchrotron radiation losses</a:t>
            </a:r>
            <a:r>
              <a:rPr lang="en-US" sz="3300" dirty="0"/>
              <a:t>. </a:t>
            </a:r>
            <a:br>
              <a:rPr lang="en-US" sz="3300" dirty="0"/>
            </a:br>
            <a:r>
              <a:rPr lang="en-US" sz="3300" dirty="0"/>
              <a:t>LEP had already a L = 27 km, for </a:t>
            </a:r>
            <a:r>
              <a:rPr lang="en-US" sz="3300" dirty="0" err="1"/>
              <a:t>E</a:t>
            </a:r>
            <a:r>
              <a:rPr lang="en-US" sz="3300" baseline="-25000" dirty="0" err="1"/>
              <a:t>cm</a:t>
            </a:r>
            <a:r>
              <a:rPr lang="en-US" sz="3300" dirty="0"/>
              <a:t>= 200 GeV</a:t>
            </a:r>
          </a:p>
          <a:p>
            <a:endParaRPr lang="en-US" sz="2900" dirty="0"/>
          </a:p>
          <a:p>
            <a:r>
              <a:rPr lang="en-US" sz="3300" dirty="0"/>
              <a:t>Synchrotron radiation:</a:t>
            </a:r>
            <a:br>
              <a:rPr lang="en-US" sz="2900" dirty="0"/>
            </a:br>
            <a:endParaRPr lang="en-US" sz="2900" dirty="0"/>
          </a:p>
          <a:p>
            <a:pPr lvl="1"/>
            <a:r>
              <a:rPr lang="en-US" sz="3300" dirty="0"/>
              <a:t>Emitted power								scales with </a:t>
            </a:r>
            <a:r>
              <a:rPr lang="en-US" sz="3300" i="1" dirty="0"/>
              <a:t>E</a:t>
            </a:r>
            <a:r>
              <a:rPr lang="en-US" sz="3300" i="1" baseline="30000" dirty="0"/>
              <a:t>4</a:t>
            </a:r>
            <a:r>
              <a:rPr lang="en-US" sz="3300" dirty="0"/>
              <a:t> !!</a:t>
            </a:r>
            <a:br>
              <a:rPr lang="en-US" sz="3300" dirty="0"/>
            </a:br>
            <a:endParaRPr lang="en-US" sz="3300" dirty="0"/>
          </a:p>
          <a:p>
            <a:pPr lvl="1"/>
            <a:endParaRPr lang="en-US" sz="3300" dirty="0"/>
          </a:p>
          <a:p>
            <a:pPr lvl="1"/>
            <a:endParaRPr lang="en-US" sz="3300" dirty="0"/>
          </a:p>
          <a:p>
            <a:pPr lvl="1"/>
            <a:r>
              <a:rPr lang="en-US" sz="3300" dirty="0"/>
              <a:t>Energy loss/turn	</a:t>
            </a:r>
            <a:r>
              <a:rPr lang="en-US" sz="2700" dirty="0"/>
              <a:t>							</a:t>
            </a:r>
            <a:r>
              <a:rPr lang="en-US" sz="3300" dirty="0"/>
              <a:t>must be replaced </a:t>
            </a:r>
            <a:br>
              <a:rPr lang="en-US" sz="3300" dirty="0"/>
            </a:br>
            <a:r>
              <a:rPr lang="en-US" sz="3300" dirty="0"/>
              <a:t>							 			by the RF system</a:t>
            </a:r>
          </a:p>
          <a:p>
            <a:pPr lvl="1"/>
            <a:endParaRPr lang="en-US" sz="2900" dirty="0"/>
          </a:p>
          <a:p>
            <a:r>
              <a:rPr lang="en-US" sz="2900" dirty="0"/>
              <a:t>RF costs:							€</a:t>
            </a:r>
            <a:r>
              <a:rPr lang="en-US" sz="2900" baseline="-25000" dirty="0"/>
              <a:t>RF</a:t>
            </a:r>
            <a:r>
              <a:rPr lang="en-US" sz="2900" dirty="0"/>
              <a:t> ∝ </a:t>
            </a:r>
            <a:r>
              <a:rPr lang="en-US" sz="2900" dirty="0" err="1">
                <a:latin typeface="Symbol" pitchFamily="2" charset="2"/>
              </a:rPr>
              <a:t>D</a:t>
            </a:r>
            <a:r>
              <a:rPr lang="en-US" sz="2900" dirty="0" err="1"/>
              <a:t>E</a:t>
            </a:r>
            <a:r>
              <a:rPr lang="en-US" sz="2900" baseline="-25000" dirty="0" err="1"/>
              <a:t>turn</a:t>
            </a:r>
            <a:r>
              <a:rPr lang="en-US" sz="2900" dirty="0"/>
              <a:t> ∝ E</a:t>
            </a:r>
            <a:r>
              <a:rPr lang="en-US" sz="2900" baseline="30000" dirty="0"/>
              <a:t>4</a:t>
            </a:r>
            <a:r>
              <a:rPr lang="en-US" sz="2900" dirty="0"/>
              <a:t>/</a:t>
            </a:r>
            <a:r>
              <a:rPr lang="el-GR" sz="2900" dirty="0"/>
              <a:t>ρ</a:t>
            </a:r>
          </a:p>
          <a:p>
            <a:pPr marL="0" indent="0">
              <a:buNone/>
            </a:pPr>
            <a:endParaRPr lang="en-US" sz="2900" dirty="0"/>
          </a:p>
          <a:p>
            <a:r>
              <a:rPr lang="en-US" sz="2900" dirty="0"/>
              <a:t>Linear costs (magnets, tunnel, etc.)				€</a:t>
            </a:r>
            <a:r>
              <a:rPr lang="en-US" sz="2900" baseline="-25000" dirty="0" err="1"/>
              <a:t>lin</a:t>
            </a:r>
            <a:r>
              <a:rPr lang="en-US" sz="2900" dirty="0"/>
              <a:t> ∝ </a:t>
            </a:r>
            <a:r>
              <a:rPr lang="el-GR" sz="2900" dirty="0"/>
              <a:t>ρ</a:t>
            </a:r>
          </a:p>
          <a:p>
            <a:endParaRPr lang="el-GR" sz="2900" dirty="0"/>
          </a:p>
          <a:p>
            <a:pPr marL="0" indent="0">
              <a:buNone/>
            </a:pPr>
            <a:r>
              <a:rPr lang="en-US" sz="2900" dirty="0"/>
              <a:t>	</a:t>
            </a:r>
            <a:r>
              <a:rPr lang="en-US" sz="3200" dirty="0"/>
              <a:t> ⇒</a:t>
            </a:r>
            <a:r>
              <a:rPr lang="el-GR" sz="2900" dirty="0"/>
              <a:t> </a:t>
            </a:r>
            <a:r>
              <a:rPr lang="en-US" sz="2900" dirty="0"/>
              <a:t>Optimum when					€</a:t>
            </a:r>
            <a:r>
              <a:rPr lang="en-US" sz="2900" baseline="-25000" dirty="0" err="1"/>
              <a:t>lin</a:t>
            </a:r>
            <a:r>
              <a:rPr lang="en-US" sz="2900" dirty="0"/>
              <a:t> ∝ €</a:t>
            </a:r>
            <a:r>
              <a:rPr lang="en-US" sz="2900" baseline="-25000" dirty="0"/>
              <a:t>RF</a:t>
            </a:r>
            <a:r>
              <a:rPr lang="en-US" sz="2900" dirty="0"/>
              <a:t>     ⇒     </a:t>
            </a:r>
            <a:r>
              <a:rPr lang="el-GR" sz="2900" dirty="0"/>
              <a:t>ρ ∝ </a:t>
            </a:r>
            <a:r>
              <a:rPr lang="en-US" sz="2900" dirty="0"/>
              <a:t>E</a:t>
            </a:r>
            <a:r>
              <a:rPr lang="en-US" sz="2900" baseline="30000" dirty="0"/>
              <a:t>2</a:t>
            </a:r>
          </a:p>
          <a:p>
            <a:endParaRPr lang="en-US" sz="2900" dirty="0"/>
          </a:p>
          <a:p>
            <a:pPr marL="0" indent="0">
              <a:buNone/>
            </a:pPr>
            <a:r>
              <a:rPr lang="en-US" sz="2900" dirty="0"/>
              <a:t>Must increase radius quadratically with energy</a:t>
            </a:r>
            <a:br>
              <a:rPr lang="en-US" sz="2900" dirty="0"/>
            </a:br>
            <a:br>
              <a:rPr lang="en-US" sz="2900" dirty="0"/>
            </a:br>
            <a:r>
              <a:rPr lang="en-US" sz="2900" dirty="0"/>
              <a:t> 	</a:t>
            </a:r>
            <a:r>
              <a:rPr lang="en-US" sz="3200" dirty="0"/>
              <a:t> ⇒</a:t>
            </a:r>
            <a:r>
              <a:rPr lang="en-US" sz="2900" dirty="0"/>
              <a:t> The </a:t>
            </a:r>
            <a:r>
              <a:rPr lang="en-US" sz="2900" dirty="0">
                <a:solidFill>
                  <a:srgbClr val="4270C1"/>
                </a:solidFill>
              </a:rPr>
              <a:t>size</a:t>
            </a:r>
            <a:r>
              <a:rPr lang="en-US" sz="2900" dirty="0"/>
              <a:t> and the </a:t>
            </a:r>
            <a:r>
              <a:rPr lang="en-US" sz="2900" dirty="0">
                <a:solidFill>
                  <a:srgbClr val="4270C1"/>
                </a:solidFill>
              </a:rPr>
              <a:t>optimized cost </a:t>
            </a:r>
            <a:r>
              <a:rPr lang="en-US" sz="2900" dirty="0"/>
              <a:t>scale as </a:t>
            </a:r>
            <a:r>
              <a:rPr lang="en-US" sz="2900" i="1" dirty="0">
                <a:solidFill>
                  <a:srgbClr val="4270C1"/>
                </a:solidFill>
              </a:rPr>
              <a:t>E</a:t>
            </a:r>
            <a:r>
              <a:rPr lang="en-US" sz="2900" i="1" baseline="30000" dirty="0">
                <a:solidFill>
                  <a:srgbClr val="4270C1"/>
                </a:solidFill>
              </a:rPr>
              <a:t>2</a:t>
            </a:r>
            <a:r>
              <a:rPr lang="en-US" sz="2900" dirty="0"/>
              <a:t> as well as the </a:t>
            </a:r>
            <a:r>
              <a:rPr lang="en-US" sz="2900" dirty="0">
                <a:solidFill>
                  <a:srgbClr val="4270C1"/>
                </a:solidFill>
              </a:rPr>
              <a:t>energy loss per turn </a:t>
            </a:r>
            <a:r>
              <a:rPr lang="en-US" sz="2900" dirty="0"/>
              <a:t>(was already ~3% at LEP)</a:t>
            </a:r>
          </a:p>
          <a:p>
            <a:endParaRPr lang="en-US" sz="29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AC1194-8595-6412-7838-A9C229DA74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221694-9A37-5746-8CB4-48D985807C45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5" name="Group 55">
            <a:extLst>
              <a:ext uri="{FF2B5EF4-FFF2-40B4-BE49-F238E27FC236}">
                <a16:creationId xmlns:a16="http://schemas.microsoft.com/office/drawing/2014/main" id="{C1AC6ED2-483D-AC51-348A-09B22175E7F3}"/>
              </a:ext>
            </a:extLst>
          </p:cNvPr>
          <p:cNvGrpSpPr>
            <a:grpSpLocks/>
          </p:cNvGrpSpPr>
          <p:nvPr/>
        </p:nvGrpSpPr>
        <p:grpSpPr bwMode="auto">
          <a:xfrm>
            <a:off x="5254134" y="1904343"/>
            <a:ext cx="1859807" cy="783431"/>
            <a:chOff x="2206" y="1872"/>
            <a:chExt cx="1384" cy="583"/>
          </a:xfrm>
        </p:grpSpPr>
        <p:sp>
          <p:nvSpPr>
            <p:cNvPr id="6" name="AutoShape 56">
              <a:extLst>
                <a:ext uri="{FF2B5EF4-FFF2-40B4-BE49-F238E27FC236}">
                  <a16:creationId xmlns:a16="http://schemas.microsoft.com/office/drawing/2014/main" id="{7F08178A-F61B-9304-4400-A9FD8B6BC23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206" y="1887"/>
              <a:ext cx="1384" cy="56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Rectangle 57">
              <a:extLst>
                <a:ext uri="{FF2B5EF4-FFF2-40B4-BE49-F238E27FC236}">
                  <a16:creationId xmlns:a16="http://schemas.microsoft.com/office/drawing/2014/main" id="{8053EE31-162C-F422-C300-60F6F80F28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8" y="1998"/>
              <a:ext cx="99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 eaLnBrk="0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2000" i="1" dirty="0">
                  <a:latin typeface="Times" charset="0"/>
                </a:rPr>
                <a:t>P</a:t>
              </a:r>
              <a:endParaRPr lang="en-US" sz="2000" dirty="0"/>
            </a:p>
          </p:txBody>
        </p:sp>
        <p:sp>
          <p:nvSpPr>
            <p:cNvPr id="8" name="Rectangle 58">
              <a:extLst>
                <a:ext uri="{FF2B5EF4-FFF2-40B4-BE49-F238E27FC236}">
                  <a16:creationId xmlns:a16="http://schemas.microsoft.com/office/drawing/2014/main" id="{9C99C361-97C8-AF86-D08A-8109F1BC81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3" y="1977"/>
              <a:ext cx="105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 eaLnBrk="0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2400" dirty="0">
                  <a:latin typeface="Symbol" charset="0"/>
                </a:rPr>
                <a:t>=</a:t>
              </a:r>
              <a:endParaRPr lang="en-US" sz="2400" dirty="0"/>
            </a:p>
          </p:txBody>
        </p:sp>
        <p:sp>
          <p:nvSpPr>
            <p:cNvPr id="9" name="Rectangle 59">
              <a:extLst>
                <a:ext uri="{FF2B5EF4-FFF2-40B4-BE49-F238E27FC236}">
                  <a16:creationId xmlns:a16="http://schemas.microsoft.com/office/drawing/2014/main" id="{6883D2DB-6C57-BB2C-9B01-91BEF0CF21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2" y="1872"/>
              <a:ext cx="81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 eaLnBrk="0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2000" dirty="0">
                  <a:latin typeface="Times" charset="0"/>
                </a:rPr>
                <a:t>2</a:t>
              </a:r>
              <a:endParaRPr lang="en-US" sz="2000" dirty="0"/>
            </a:p>
          </p:txBody>
        </p:sp>
        <p:sp>
          <p:nvSpPr>
            <p:cNvPr id="10" name="Rectangle 60">
              <a:extLst>
                <a:ext uri="{FF2B5EF4-FFF2-40B4-BE49-F238E27FC236}">
                  <a16:creationId xmlns:a16="http://schemas.microsoft.com/office/drawing/2014/main" id="{BBF4C446-B3B6-EA9A-2CDF-1059E4F4E4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2" y="2140"/>
              <a:ext cx="81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 eaLnBrk="0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2000">
                  <a:latin typeface="Times" charset="0"/>
                </a:rPr>
                <a:t>3</a:t>
              </a:r>
              <a:endParaRPr lang="en-US" sz="2000"/>
            </a:p>
          </p:txBody>
        </p:sp>
        <p:sp>
          <p:nvSpPr>
            <p:cNvPr id="11" name="Line 61">
              <a:extLst>
                <a:ext uri="{FF2B5EF4-FFF2-40B4-BE49-F238E27FC236}">
                  <a16:creationId xmlns:a16="http://schemas.microsoft.com/office/drawing/2014/main" id="{E24939F1-6BE1-34C1-052E-CC7953F5BD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64" y="2123"/>
              <a:ext cx="9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Rectangle 62">
              <a:extLst>
                <a:ext uri="{FF2B5EF4-FFF2-40B4-BE49-F238E27FC236}">
                  <a16:creationId xmlns:a16="http://schemas.microsoft.com/office/drawing/2014/main" id="{AD2ECF00-2AE9-F1EC-3774-60605CA34B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0" y="1872"/>
              <a:ext cx="63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 eaLnBrk="0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2000" i="1" dirty="0">
                  <a:latin typeface="Times" charset="0"/>
                </a:rPr>
                <a:t>r</a:t>
              </a:r>
              <a:endParaRPr lang="en-US" sz="2000" dirty="0"/>
            </a:p>
          </p:txBody>
        </p:sp>
        <p:sp>
          <p:nvSpPr>
            <p:cNvPr id="13" name="Rectangle 63">
              <a:extLst>
                <a:ext uri="{FF2B5EF4-FFF2-40B4-BE49-F238E27FC236}">
                  <a16:creationId xmlns:a16="http://schemas.microsoft.com/office/drawing/2014/main" id="{EE4C88CE-D305-2130-BD11-7192F5E22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5" y="1956"/>
              <a:ext cx="99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defTabSz="912813" eaLnBrk="0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1400" i="1" dirty="0">
                  <a:latin typeface="Times" charset="0"/>
                </a:rPr>
                <a:t>e</a:t>
              </a:r>
              <a:endParaRPr lang="en-US" sz="2400" dirty="0"/>
            </a:p>
          </p:txBody>
        </p:sp>
        <p:sp>
          <p:nvSpPr>
            <p:cNvPr id="14" name="Rectangle 64">
              <a:extLst>
                <a:ext uri="{FF2B5EF4-FFF2-40B4-BE49-F238E27FC236}">
                  <a16:creationId xmlns:a16="http://schemas.microsoft.com/office/drawing/2014/main" id="{97C87764-A2E4-0EC5-A6A8-1C4A39DDF0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7" y="1872"/>
              <a:ext cx="7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 eaLnBrk="0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2000" i="1">
                  <a:latin typeface="Times" charset="0"/>
                </a:rPr>
                <a:t>c</a:t>
              </a:r>
              <a:endParaRPr lang="en-US" sz="2000"/>
            </a:p>
          </p:txBody>
        </p:sp>
        <p:sp>
          <p:nvSpPr>
            <p:cNvPr id="15" name="Rectangle 65">
              <a:extLst>
                <a:ext uri="{FF2B5EF4-FFF2-40B4-BE49-F238E27FC236}">
                  <a16:creationId xmlns:a16="http://schemas.microsoft.com/office/drawing/2014/main" id="{035E662B-52B2-25C5-1B70-EBA607DC0F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9" y="2171"/>
              <a:ext cx="11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 eaLnBrk="0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2000" i="1">
                  <a:latin typeface="Times" charset="0"/>
                </a:rPr>
                <a:t>m</a:t>
              </a:r>
              <a:endParaRPr lang="en-US" sz="2000"/>
            </a:p>
          </p:txBody>
        </p:sp>
        <p:sp>
          <p:nvSpPr>
            <p:cNvPr id="16" name="Rectangle 66">
              <a:extLst>
                <a:ext uri="{FF2B5EF4-FFF2-40B4-BE49-F238E27FC236}">
                  <a16:creationId xmlns:a16="http://schemas.microsoft.com/office/drawing/2014/main" id="{D481EC2A-3951-698C-E1E7-A141F7375A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7" y="2285"/>
              <a:ext cx="56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defTabSz="912813" eaLnBrk="0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1200" i="1" dirty="0">
                  <a:latin typeface="Times" charset="0"/>
                </a:rPr>
                <a:t>o</a:t>
              </a:r>
              <a:endParaRPr lang="en-US" sz="1200" dirty="0"/>
            </a:p>
          </p:txBody>
        </p:sp>
        <p:sp>
          <p:nvSpPr>
            <p:cNvPr id="17" name="Rectangle 67">
              <a:extLst>
                <a:ext uri="{FF2B5EF4-FFF2-40B4-BE49-F238E27FC236}">
                  <a16:creationId xmlns:a16="http://schemas.microsoft.com/office/drawing/2014/main" id="{BDD563DC-B962-C02D-C951-702CF1DF03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5" y="2171"/>
              <a:ext cx="7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 eaLnBrk="0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2000" i="1" dirty="0">
                  <a:latin typeface="Times" charset="0"/>
                </a:rPr>
                <a:t>c</a:t>
              </a:r>
              <a:endParaRPr lang="en-US" sz="2000" dirty="0"/>
            </a:p>
          </p:txBody>
        </p:sp>
        <p:sp>
          <p:nvSpPr>
            <p:cNvPr id="18" name="Rectangle 68">
              <a:extLst>
                <a:ext uri="{FF2B5EF4-FFF2-40B4-BE49-F238E27FC236}">
                  <a16:creationId xmlns:a16="http://schemas.microsoft.com/office/drawing/2014/main" id="{3C8DE64D-81B7-7368-49B5-1CBE044D86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7" y="2149"/>
              <a:ext cx="63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defTabSz="912813" eaLnBrk="0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1200" dirty="0">
                  <a:latin typeface="Times" charset="0"/>
                </a:rPr>
                <a:t>2</a:t>
              </a:r>
              <a:endParaRPr lang="en-US" sz="1200" dirty="0"/>
            </a:p>
          </p:txBody>
        </p:sp>
        <p:sp>
          <p:nvSpPr>
            <p:cNvPr id="19" name="Rectangle 69">
              <a:extLst>
                <a:ext uri="{FF2B5EF4-FFF2-40B4-BE49-F238E27FC236}">
                  <a16:creationId xmlns:a16="http://schemas.microsoft.com/office/drawing/2014/main" id="{47C6E372-91D5-76AF-99C4-1C5AEF97BB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5" y="2092"/>
              <a:ext cx="89" cy="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 eaLnBrk="0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2800" dirty="0">
                  <a:latin typeface="Symbol" charset="0"/>
                </a:rPr>
                <a:t>(</a:t>
              </a:r>
              <a:endParaRPr lang="en-US" sz="2800" dirty="0"/>
            </a:p>
          </p:txBody>
        </p:sp>
        <p:sp>
          <p:nvSpPr>
            <p:cNvPr id="20" name="Rectangle 70">
              <a:extLst>
                <a:ext uri="{FF2B5EF4-FFF2-40B4-BE49-F238E27FC236}">
                  <a16:creationId xmlns:a16="http://schemas.microsoft.com/office/drawing/2014/main" id="{17FA4A0B-0E43-62A8-8A60-D6009AAB2B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2" y="2092"/>
              <a:ext cx="86" cy="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defTabSz="912813" eaLnBrk="0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2800" dirty="0">
                  <a:latin typeface="Symbol" charset="0"/>
                </a:rPr>
                <a:t>)</a:t>
              </a:r>
              <a:endParaRPr lang="en-US" sz="2800" dirty="0"/>
            </a:p>
          </p:txBody>
        </p:sp>
        <p:sp>
          <p:nvSpPr>
            <p:cNvPr id="21" name="Rectangle 71">
              <a:extLst>
                <a:ext uri="{FF2B5EF4-FFF2-40B4-BE49-F238E27FC236}">
                  <a16:creationId xmlns:a16="http://schemas.microsoft.com/office/drawing/2014/main" id="{2431295C-BF42-65F3-8885-DD3B613E8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8" y="2123"/>
              <a:ext cx="57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 eaLnBrk="0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1200" dirty="0">
                  <a:latin typeface="Times" charset="0"/>
                </a:rPr>
                <a:t>3</a:t>
              </a:r>
              <a:endParaRPr lang="en-US" sz="1200" dirty="0"/>
            </a:p>
          </p:txBody>
        </p:sp>
        <p:sp>
          <p:nvSpPr>
            <p:cNvPr id="22" name="Line 72">
              <a:extLst>
                <a:ext uri="{FF2B5EF4-FFF2-40B4-BE49-F238E27FC236}">
                  <a16:creationId xmlns:a16="http://schemas.microsoft.com/office/drawing/2014/main" id="{55274666-200D-12AB-A639-DCA1504EE2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6" y="2124"/>
              <a:ext cx="585" cy="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Rectangle 73">
              <a:extLst>
                <a:ext uri="{FF2B5EF4-FFF2-40B4-BE49-F238E27FC236}">
                  <a16:creationId xmlns:a16="http://schemas.microsoft.com/office/drawing/2014/main" id="{6273ECD3-678D-327A-D499-9F168C8CB7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1" y="1872"/>
              <a:ext cx="99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 eaLnBrk="0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2000" i="1">
                  <a:solidFill>
                    <a:srgbClr val="FF0000"/>
                  </a:solidFill>
                  <a:latin typeface="Times" charset="0"/>
                </a:rPr>
                <a:t>E</a:t>
              </a:r>
              <a:endParaRPr lang="en-US" sz="2000">
                <a:solidFill>
                  <a:srgbClr val="FF0000"/>
                </a:solidFill>
              </a:endParaRPr>
            </a:p>
          </p:txBody>
        </p:sp>
        <p:sp>
          <p:nvSpPr>
            <p:cNvPr id="24" name="Rectangle 74">
              <a:extLst>
                <a:ext uri="{FF2B5EF4-FFF2-40B4-BE49-F238E27FC236}">
                  <a16:creationId xmlns:a16="http://schemas.microsoft.com/office/drawing/2014/main" id="{B527C123-5B65-9FED-62BA-6BFB3CBB9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5" y="1872"/>
              <a:ext cx="57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 eaLnBrk="0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1200" dirty="0">
                  <a:solidFill>
                    <a:srgbClr val="FF0000"/>
                  </a:solidFill>
                  <a:latin typeface="Times" charset="0"/>
                </a:rPr>
                <a:t>4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25" name="Rectangle 75">
              <a:extLst>
                <a:ext uri="{FF2B5EF4-FFF2-40B4-BE49-F238E27FC236}">
                  <a16:creationId xmlns:a16="http://schemas.microsoft.com/office/drawing/2014/main" id="{1EE403E5-2D5E-0F15-4077-824CA6869C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1" y="2140"/>
              <a:ext cx="8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 eaLnBrk="0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2000" dirty="0" err="1">
                  <a:solidFill>
                    <a:srgbClr val="FF0000"/>
                  </a:solidFill>
                </a:rPr>
                <a:t>ρ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26" name="Rectangle 76">
              <a:extLst>
                <a:ext uri="{FF2B5EF4-FFF2-40B4-BE49-F238E27FC236}">
                  <a16:creationId xmlns:a16="http://schemas.microsoft.com/office/drawing/2014/main" id="{7435E5C8-2550-8372-1619-4DF5DEB198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3" y="2139"/>
              <a:ext cx="57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 eaLnBrk="0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1200" dirty="0">
                  <a:solidFill>
                    <a:srgbClr val="FF0000"/>
                  </a:solidFill>
                  <a:latin typeface="Times" charset="0"/>
                </a:rPr>
                <a:t>2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27" name="Line 77">
              <a:extLst>
                <a:ext uri="{FF2B5EF4-FFF2-40B4-BE49-F238E27FC236}">
                  <a16:creationId xmlns:a16="http://schemas.microsoft.com/office/drawing/2014/main" id="{2A389D33-C2AD-152F-3CDA-125A537420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06" y="2128"/>
              <a:ext cx="249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78">
            <a:extLst>
              <a:ext uri="{FF2B5EF4-FFF2-40B4-BE49-F238E27FC236}">
                <a16:creationId xmlns:a16="http://schemas.microsoft.com/office/drawing/2014/main" id="{5287D968-0F28-7E4F-5090-30F13F0D3BCD}"/>
              </a:ext>
            </a:extLst>
          </p:cNvPr>
          <p:cNvGrpSpPr>
            <a:grpSpLocks/>
          </p:cNvGrpSpPr>
          <p:nvPr/>
        </p:nvGrpSpPr>
        <p:grpSpPr bwMode="auto">
          <a:xfrm>
            <a:off x="4753898" y="2843655"/>
            <a:ext cx="2387871" cy="864274"/>
            <a:chOff x="2027" y="2716"/>
            <a:chExt cx="1771" cy="641"/>
          </a:xfrm>
        </p:grpSpPr>
        <p:sp>
          <p:nvSpPr>
            <p:cNvPr id="29" name="AutoShape 79">
              <a:extLst>
                <a:ext uri="{FF2B5EF4-FFF2-40B4-BE49-F238E27FC236}">
                  <a16:creationId xmlns:a16="http://schemas.microsoft.com/office/drawing/2014/main" id="{D308D4B5-A6AA-5542-DE8E-C5A7D6CB241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27" y="2731"/>
              <a:ext cx="1771" cy="62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Rectangle 80">
              <a:extLst>
                <a:ext uri="{FF2B5EF4-FFF2-40B4-BE49-F238E27FC236}">
                  <a16:creationId xmlns:a16="http://schemas.microsoft.com/office/drawing/2014/main" id="{2CF97573-2BA0-5A6C-0EF5-89C68FFBB0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8" y="2842"/>
              <a:ext cx="270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defTabSz="912813" eaLnBrk="0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2000" dirty="0">
                  <a:latin typeface="Symbol" pitchFamily="2" charset="2"/>
                </a:rPr>
                <a:t>D</a:t>
              </a:r>
              <a:r>
                <a:rPr lang="en-US" sz="2000" i="1" dirty="0">
                  <a:latin typeface="Times" charset="0"/>
                </a:rPr>
                <a:t>E</a:t>
              </a:r>
              <a:endParaRPr lang="en-US" sz="2000" dirty="0"/>
            </a:p>
          </p:txBody>
        </p:sp>
        <p:sp>
          <p:nvSpPr>
            <p:cNvPr id="31" name="Rectangle 81">
              <a:extLst>
                <a:ext uri="{FF2B5EF4-FFF2-40B4-BE49-F238E27FC236}">
                  <a16:creationId xmlns:a16="http://schemas.microsoft.com/office/drawing/2014/main" id="{3828825A-9D68-DF35-5AF8-01D1F87BE0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5" y="2987"/>
              <a:ext cx="184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 eaLnBrk="0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1200" dirty="0">
                  <a:latin typeface="Times" charset="0"/>
                </a:rPr>
                <a:t>turn</a:t>
              </a:r>
              <a:endParaRPr lang="en-US" sz="1200" dirty="0"/>
            </a:p>
          </p:txBody>
        </p:sp>
        <p:sp>
          <p:nvSpPr>
            <p:cNvPr id="32" name="Rectangle 82">
              <a:extLst>
                <a:ext uri="{FF2B5EF4-FFF2-40B4-BE49-F238E27FC236}">
                  <a16:creationId xmlns:a16="http://schemas.microsoft.com/office/drawing/2014/main" id="{06E6ED63-C5E4-A315-5313-341052214C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6" y="2816"/>
              <a:ext cx="105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 eaLnBrk="0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2400" dirty="0">
                  <a:latin typeface="Symbol" charset="0"/>
                </a:rPr>
                <a:t>=</a:t>
              </a:r>
              <a:endParaRPr lang="en-US" sz="2400" dirty="0"/>
            </a:p>
          </p:txBody>
        </p:sp>
        <p:sp>
          <p:nvSpPr>
            <p:cNvPr id="33" name="Rectangle 83">
              <a:extLst>
                <a:ext uri="{FF2B5EF4-FFF2-40B4-BE49-F238E27FC236}">
                  <a16:creationId xmlns:a16="http://schemas.microsoft.com/office/drawing/2014/main" id="{F548016A-FCE6-E127-17E5-B766F65E2D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6" y="2716"/>
              <a:ext cx="81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 eaLnBrk="0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2000">
                  <a:latin typeface="Times" charset="0"/>
                </a:rPr>
                <a:t>4</a:t>
              </a:r>
              <a:endParaRPr lang="en-US" sz="2000"/>
            </a:p>
          </p:txBody>
        </p:sp>
        <p:sp>
          <p:nvSpPr>
            <p:cNvPr id="34" name="Rectangle 84">
              <a:extLst>
                <a:ext uri="{FF2B5EF4-FFF2-40B4-BE49-F238E27FC236}">
                  <a16:creationId xmlns:a16="http://schemas.microsoft.com/office/drawing/2014/main" id="{B825FF54-973D-461C-B724-5A6EB71777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6" y="2984"/>
              <a:ext cx="81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 eaLnBrk="0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2000">
                  <a:latin typeface="Times" charset="0"/>
                </a:rPr>
                <a:t>3</a:t>
              </a:r>
              <a:endParaRPr lang="en-US" sz="2000"/>
            </a:p>
          </p:txBody>
        </p:sp>
        <p:sp>
          <p:nvSpPr>
            <p:cNvPr id="35" name="Line 85">
              <a:extLst>
                <a:ext uri="{FF2B5EF4-FFF2-40B4-BE49-F238E27FC236}">
                  <a16:creationId xmlns:a16="http://schemas.microsoft.com/office/drawing/2014/main" id="{CAE83730-1B46-F5A3-D3EB-C6C421AB62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27" y="2971"/>
              <a:ext cx="1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Rectangle 86">
              <a:extLst>
                <a:ext uri="{FF2B5EF4-FFF2-40B4-BE49-F238E27FC236}">
                  <a16:creationId xmlns:a16="http://schemas.microsoft.com/office/drawing/2014/main" id="{3E1AF905-78B0-0282-1333-EE84D13BC4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3" y="2842"/>
              <a:ext cx="94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 eaLnBrk="0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2000" i="1" dirty="0">
                  <a:latin typeface="Symbol" charset="0"/>
                </a:rPr>
                <a:t>π</a:t>
              </a:r>
              <a:endParaRPr lang="en-US" sz="2000" dirty="0"/>
            </a:p>
          </p:txBody>
        </p:sp>
        <p:sp>
          <p:nvSpPr>
            <p:cNvPr id="37" name="Rectangle 87">
              <a:extLst>
                <a:ext uri="{FF2B5EF4-FFF2-40B4-BE49-F238E27FC236}">
                  <a16:creationId xmlns:a16="http://schemas.microsoft.com/office/drawing/2014/main" id="{DE43562A-4589-B5EC-C9B7-340A084F3C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5" y="2716"/>
              <a:ext cx="63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 eaLnBrk="0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2000" i="1" dirty="0">
                  <a:latin typeface="Times" charset="0"/>
                </a:rPr>
                <a:t>r</a:t>
              </a:r>
              <a:endParaRPr lang="en-US" sz="2000" dirty="0"/>
            </a:p>
          </p:txBody>
        </p:sp>
        <p:sp>
          <p:nvSpPr>
            <p:cNvPr id="38" name="Rectangle 88">
              <a:extLst>
                <a:ext uri="{FF2B5EF4-FFF2-40B4-BE49-F238E27FC236}">
                  <a16:creationId xmlns:a16="http://schemas.microsoft.com/office/drawing/2014/main" id="{0408FEA2-EAC1-C5C4-72A8-165427B94A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8" y="2821"/>
              <a:ext cx="4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 eaLnBrk="0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1200" i="1" dirty="0">
                  <a:latin typeface="Times" charset="0"/>
                </a:rPr>
                <a:t>e</a:t>
              </a:r>
              <a:endParaRPr lang="en-US" sz="1200" dirty="0"/>
            </a:p>
          </p:txBody>
        </p:sp>
        <p:sp>
          <p:nvSpPr>
            <p:cNvPr id="39" name="Rectangle 89">
              <a:extLst>
                <a:ext uri="{FF2B5EF4-FFF2-40B4-BE49-F238E27FC236}">
                  <a16:creationId xmlns:a16="http://schemas.microsoft.com/office/drawing/2014/main" id="{41410222-9575-83B1-1E09-20A946A8C0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6" y="3015"/>
              <a:ext cx="11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 eaLnBrk="0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2000" i="1">
                  <a:latin typeface="Times" charset="0"/>
                </a:rPr>
                <a:t>m</a:t>
              </a:r>
              <a:endParaRPr lang="en-US" sz="2000"/>
            </a:p>
          </p:txBody>
        </p:sp>
        <p:sp>
          <p:nvSpPr>
            <p:cNvPr id="40" name="Rectangle 90">
              <a:extLst>
                <a:ext uri="{FF2B5EF4-FFF2-40B4-BE49-F238E27FC236}">
                  <a16:creationId xmlns:a16="http://schemas.microsoft.com/office/drawing/2014/main" id="{34D3BCB0-F87F-5EFF-3EEB-7F7A7F253B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4" y="3131"/>
              <a:ext cx="72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defTabSz="912813" eaLnBrk="0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1200" i="1" dirty="0">
                  <a:latin typeface="Times" charset="0"/>
                </a:rPr>
                <a:t>o</a:t>
              </a:r>
              <a:endParaRPr lang="en-US" sz="1200" i="1" dirty="0"/>
            </a:p>
          </p:txBody>
        </p:sp>
        <p:sp>
          <p:nvSpPr>
            <p:cNvPr id="41" name="Rectangle 91">
              <a:extLst>
                <a:ext uri="{FF2B5EF4-FFF2-40B4-BE49-F238E27FC236}">
                  <a16:creationId xmlns:a16="http://schemas.microsoft.com/office/drawing/2014/main" id="{94E964FB-C072-B34B-33DF-1A62E40C28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3" y="3015"/>
              <a:ext cx="7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 eaLnBrk="0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2000" i="1">
                  <a:latin typeface="Times" charset="0"/>
                </a:rPr>
                <a:t>c</a:t>
              </a:r>
              <a:endParaRPr lang="en-US" sz="2000"/>
            </a:p>
          </p:txBody>
        </p:sp>
        <p:sp>
          <p:nvSpPr>
            <p:cNvPr id="42" name="Rectangle 92">
              <a:extLst>
                <a:ext uri="{FF2B5EF4-FFF2-40B4-BE49-F238E27FC236}">
                  <a16:creationId xmlns:a16="http://schemas.microsoft.com/office/drawing/2014/main" id="{7C0F11FB-7C51-4B0D-4236-F3F30C918B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9" y="3015"/>
              <a:ext cx="48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 eaLnBrk="0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1200" dirty="0">
                  <a:latin typeface="Times" charset="0"/>
                </a:rPr>
                <a:t>2</a:t>
              </a:r>
              <a:endParaRPr lang="en-US" sz="1200" dirty="0"/>
            </a:p>
          </p:txBody>
        </p:sp>
        <p:sp>
          <p:nvSpPr>
            <p:cNvPr id="43" name="Rectangle 93">
              <a:extLst>
                <a:ext uri="{FF2B5EF4-FFF2-40B4-BE49-F238E27FC236}">
                  <a16:creationId xmlns:a16="http://schemas.microsoft.com/office/drawing/2014/main" id="{86BE331B-6F03-CFB3-7377-DB046EDB1D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2" y="2936"/>
              <a:ext cx="9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defTabSz="912813" eaLnBrk="0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2800" dirty="0">
                  <a:latin typeface="Symbol" charset="0"/>
                </a:rPr>
                <a:t>(</a:t>
              </a:r>
              <a:endParaRPr lang="en-US" sz="2800" dirty="0"/>
            </a:p>
          </p:txBody>
        </p:sp>
        <p:sp>
          <p:nvSpPr>
            <p:cNvPr id="44" name="Rectangle 94">
              <a:extLst>
                <a:ext uri="{FF2B5EF4-FFF2-40B4-BE49-F238E27FC236}">
                  <a16:creationId xmlns:a16="http://schemas.microsoft.com/office/drawing/2014/main" id="{4D083D05-7050-73CD-4968-698D917F70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8" y="2936"/>
              <a:ext cx="89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 eaLnBrk="0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2800" dirty="0">
                  <a:latin typeface="Symbol" charset="0"/>
                </a:rPr>
                <a:t>)</a:t>
              </a:r>
              <a:endParaRPr lang="en-US" sz="2800" dirty="0"/>
            </a:p>
          </p:txBody>
        </p:sp>
        <p:sp>
          <p:nvSpPr>
            <p:cNvPr id="45" name="Rectangle 95">
              <a:extLst>
                <a:ext uri="{FF2B5EF4-FFF2-40B4-BE49-F238E27FC236}">
                  <a16:creationId xmlns:a16="http://schemas.microsoft.com/office/drawing/2014/main" id="{D84CDB0F-461E-99D5-4B56-F65DB03E06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9" y="2968"/>
              <a:ext cx="55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defTabSz="912813" eaLnBrk="0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1200" dirty="0">
                  <a:latin typeface="Times" charset="0"/>
                </a:rPr>
                <a:t>3</a:t>
              </a:r>
              <a:endParaRPr lang="en-US" sz="1200" dirty="0"/>
            </a:p>
          </p:txBody>
        </p:sp>
        <p:sp>
          <p:nvSpPr>
            <p:cNvPr id="46" name="Line 96">
              <a:extLst>
                <a:ext uri="{FF2B5EF4-FFF2-40B4-BE49-F238E27FC236}">
                  <a16:creationId xmlns:a16="http://schemas.microsoft.com/office/drawing/2014/main" id="{F4795C46-657B-D135-5B49-081111BC79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2" y="2968"/>
              <a:ext cx="574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Rectangle 97">
              <a:extLst>
                <a:ext uri="{FF2B5EF4-FFF2-40B4-BE49-F238E27FC236}">
                  <a16:creationId xmlns:a16="http://schemas.microsoft.com/office/drawing/2014/main" id="{8F9C2BB3-6FA6-FD01-824D-254058B980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9" y="2716"/>
              <a:ext cx="99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 eaLnBrk="0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2000" i="1" dirty="0">
                  <a:solidFill>
                    <a:srgbClr val="FF0000"/>
                  </a:solidFill>
                  <a:latin typeface="Times" charset="0"/>
                </a:rPr>
                <a:t>E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48" name="Rectangle 98">
              <a:extLst>
                <a:ext uri="{FF2B5EF4-FFF2-40B4-BE49-F238E27FC236}">
                  <a16:creationId xmlns:a16="http://schemas.microsoft.com/office/drawing/2014/main" id="{BFD539F3-2458-0E6C-224A-861520E00A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7" y="2731"/>
              <a:ext cx="48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 eaLnBrk="0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1200">
                  <a:solidFill>
                    <a:srgbClr val="FF0000"/>
                  </a:solidFill>
                  <a:latin typeface="Times" charset="0"/>
                </a:rPr>
                <a:t>4</a:t>
              </a:r>
              <a:endParaRPr lang="en-US" sz="1200">
                <a:solidFill>
                  <a:srgbClr val="FF0000"/>
                </a:solidFill>
              </a:endParaRPr>
            </a:p>
          </p:txBody>
        </p:sp>
        <p:sp>
          <p:nvSpPr>
            <p:cNvPr id="49" name="Rectangle 99">
              <a:extLst>
                <a:ext uri="{FF2B5EF4-FFF2-40B4-BE49-F238E27FC236}">
                  <a16:creationId xmlns:a16="http://schemas.microsoft.com/office/drawing/2014/main" id="{B42FA826-0C1F-5159-61AE-C5BBB15AA2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1" y="2984"/>
              <a:ext cx="8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2813" eaLnBrk="0"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2000">
                  <a:solidFill>
                    <a:srgbClr val="FF0000"/>
                  </a:solidFill>
                </a:rPr>
                <a:t>ρ</a:t>
              </a:r>
            </a:p>
          </p:txBody>
        </p:sp>
        <p:sp>
          <p:nvSpPr>
            <p:cNvPr id="50" name="Line 100">
              <a:extLst>
                <a:ext uri="{FF2B5EF4-FFF2-40B4-BE49-F238E27FC236}">
                  <a16:creationId xmlns:a16="http://schemas.microsoft.com/office/drawing/2014/main" id="{2AFF4B55-5E4D-C2B5-6854-FB98A30D64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4" y="2968"/>
              <a:ext cx="196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7808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AA114-9D20-BE4D-D360-FFA4F042E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misalignments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4051-6B25-E04B-21E0-5A8287B1A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904008"/>
            <a:ext cx="11010900" cy="5611091"/>
          </a:xfrm>
        </p:spPr>
        <p:txBody>
          <a:bodyPr>
            <a:normAutofit/>
          </a:bodyPr>
          <a:lstStyle/>
          <a:p>
            <a:r>
              <a:rPr lang="en-US" dirty="0"/>
              <a:t>BNS damping does not cure </a:t>
            </a:r>
            <a:r>
              <a:rPr lang="en-US" dirty="0">
                <a:solidFill>
                  <a:srgbClr val="0070C0"/>
                </a:solidFill>
              </a:rPr>
              <a:t>random cavity misalignment</a:t>
            </a:r>
          </a:p>
          <a:p>
            <a:endParaRPr lang="en-US" dirty="0"/>
          </a:p>
          <a:p>
            <a:r>
              <a:rPr lang="en-US" dirty="0"/>
              <a:t>Emittance growth: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 given (maximum allowed)  </a:t>
            </a:r>
            <a:r>
              <a:rPr lang="el-GR" i="1" dirty="0">
                <a:solidFill>
                  <a:srgbClr val="0070C0"/>
                </a:solidFill>
              </a:rPr>
              <a:t>Δε</a:t>
            </a:r>
            <a:r>
              <a:rPr lang="el-GR" dirty="0"/>
              <a:t>, </a:t>
            </a:r>
            <a:r>
              <a:rPr lang="en-US" dirty="0"/>
              <a:t>it scales as</a:t>
            </a:r>
            <a:br>
              <a:rPr lang="en-US" dirty="0"/>
            </a:br>
            <a:endParaRPr lang="en-US" dirty="0"/>
          </a:p>
          <a:p>
            <a:endParaRPr lang="en-US" dirty="0"/>
          </a:p>
          <a:p>
            <a:r>
              <a:rPr lang="en-US" dirty="0"/>
              <a:t>Higher frequency requires better structure alignment </a:t>
            </a:r>
            <a:r>
              <a:rPr lang="el-GR" i="1" dirty="0">
                <a:solidFill>
                  <a:srgbClr val="0070C0"/>
                </a:solidFill>
              </a:rPr>
              <a:t>δ</a:t>
            </a:r>
            <a:r>
              <a:rPr lang="en-US" i="1" dirty="0" err="1">
                <a:solidFill>
                  <a:srgbClr val="0070C0"/>
                </a:solidFill>
              </a:rPr>
              <a:t>Y</a:t>
            </a:r>
            <a:r>
              <a:rPr lang="en-US" i="1" baseline="-25000" dirty="0" err="1">
                <a:solidFill>
                  <a:srgbClr val="0070C0"/>
                </a:solidFill>
              </a:rPr>
              <a:t>rms</a:t>
            </a:r>
            <a:endParaRPr lang="en-US" i="1" baseline="-25000" dirty="0">
              <a:solidFill>
                <a:srgbClr val="0070C0"/>
              </a:solidFill>
            </a:endParaRPr>
          </a:p>
          <a:p>
            <a:r>
              <a:rPr lang="en-US" dirty="0"/>
              <a:t>Partially compensated by: higher </a:t>
            </a:r>
            <a:r>
              <a:rPr lang="en-US" i="1" dirty="0">
                <a:solidFill>
                  <a:srgbClr val="0070C0"/>
                </a:solidFill>
              </a:rPr>
              <a:t>G</a:t>
            </a:r>
            <a:r>
              <a:rPr lang="en-US" dirty="0"/>
              <a:t>, lower </a:t>
            </a:r>
            <a:r>
              <a:rPr lang="el-GR" i="1" dirty="0">
                <a:solidFill>
                  <a:srgbClr val="0070C0"/>
                </a:solidFill>
              </a:rPr>
              <a:t>β</a:t>
            </a:r>
            <a:r>
              <a:rPr lang="el-GR" dirty="0"/>
              <a:t>, </a:t>
            </a:r>
            <a:r>
              <a:rPr lang="en-US" dirty="0"/>
              <a:t>lower </a:t>
            </a:r>
            <a:r>
              <a:rPr lang="en-US" i="1" dirty="0">
                <a:solidFill>
                  <a:srgbClr val="0070C0"/>
                </a:solidFill>
              </a:rPr>
              <a:t>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2E624B-D168-C671-AB3A-925E832A72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221694-9A37-5746-8CB4-48D985807C45}" type="slidenum">
              <a:rPr lang="en-US" smtClean="0"/>
              <a:pPr/>
              <a:t>60</a:t>
            </a:fld>
            <a:endParaRPr lang="en-US" dirty="0"/>
          </a:p>
        </p:txBody>
      </p:sp>
      <p:graphicFrame>
        <p:nvGraphicFramePr>
          <p:cNvPr id="5" name="Object 2">
            <a:extLst>
              <a:ext uri="{FF2B5EF4-FFF2-40B4-BE49-F238E27FC236}">
                <a16:creationId xmlns:a16="http://schemas.microsoft.com/office/drawing/2014/main" id="{D2B46782-EA39-43F5-0BB0-624D6D7A34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5032999"/>
              </p:ext>
            </p:extLst>
          </p:nvPr>
        </p:nvGraphicFramePr>
        <p:xfrm>
          <a:off x="3891540" y="1356123"/>
          <a:ext cx="6234112" cy="113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073320" imgH="558720" progId="Equation.DSMT4">
                  <p:embed/>
                </p:oleObj>
              </mc:Choice>
              <mc:Fallback>
                <p:oleObj name="Equation" r:id="rId2" imgW="3073320" imgH="558720" progId="Equation.DSMT4">
                  <p:embed/>
                  <p:pic>
                    <p:nvPicPr>
                      <p:cNvPr id="3891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1540" y="1356123"/>
                        <a:ext cx="6234112" cy="1133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3">
            <a:extLst>
              <a:ext uri="{FF2B5EF4-FFF2-40B4-BE49-F238E27FC236}">
                <a16:creationId xmlns:a16="http://schemas.microsoft.com/office/drawing/2014/main" id="{5ADCABD8-EE84-8A2B-FCC3-5F1739D6AA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6418462"/>
              </p:ext>
            </p:extLst>
          </p:nvPr>
        </p:nvGraphicFramePr>
        <p:xfrm>
          <a:off x="6845610" y="4263232"/>
          <a:ext cx="3506787" cy="877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879560" imgH="469800" progId="Equation.DSMT4">
                  <p:embed/>
                </p:oleObj>
              </mc:Choice>
              <mc:Fallback>
                <p:oleObj name="Equation" r:id="rId4" imgW="1879560" imgH="469800" progId="Equation.DSMT4">
                  <p:embed/>
                  <p:pic>
                    <p:nvPicPr>
                      <p:cNvPr id="3891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5610" y="4263232"/>
                        <a:ext cx="3506787" cy="877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8">
            <a:extLst>
              <a:ext uri="{FF2B5EF4-FFF2-40B4-BE49-F238E27FC236}">
                <a16:creationId xmlns:a16="http://schemas.microsoft.com/office/drawing/2014/main" id="{C3ABCF5A-143F-C4AD-FCD5-77398F426BE8}"/>
              </a:ext>
            </a:extLst>
          </p:cNvPr>
          <p:cNvGrpSpPr>
            <a:grpSpLocks/>
          </p:cNvGrpSpPr>
          <p:nvPr/>
        </p:nvGrpSpPr>
        <p:grpSpPr bwMode="auto">
          <a:xfrm>
            <a:off x="763588" y="2504282"/>
            <a:ext cx="4143375" cy="1758950"/>
            <a:chOff x="609" y="1621"/>
            <a:chExt cx="2610" cy="1108"/>
          </a:xfrm>
        </p:grpSpPr>
        <p:graphicFrame>
          <p:nvGraphicFramePr>
            <p:cNvPr id="8" name="Object 4">
              <a:extLst>
                <a:ext uri="{FF2B5EF4-FFF2-40B4-BE49-F238E27FC236}">
                  <a16:creationId xmlns:a16="http://schemas.microsoft.com/office/drawing/2014/main" id="{E0C660BD-FCCC-882E-1E94-E6B7180D8B9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09" y="1621"/>
            <a:ext cx="2610" cy="11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2692080" imgH="1143000" progId="Equation.3">
                    <p:embed/>
                  </p:oleObj>
                </mc:Choice>
                <mc:Fallback>
                  <p:oleObj name="Equation" r:id="rId6" imgW="2692080" imgH="1143000" progId="Equation.3">
                    <p:embed/>
                    <p:pic>
                      <p:nvPicPr>
                        <p:cNvPr id="38916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9" y="1621"/>
                          <a:ext cx="2610" cy="11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 Box 7">
              <a:extLst>
                <a:ext uri="{FF2B5EF4-FFF2-40B4-BE49-F238E27FC236}">
                  <a16:creationId xmlns:a16="http://schemas.microsoft.com/office/drawing/2014/main" id="{2C2D572D-B5AA-C2F3-E5EF-EBA3416ADF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0" y="2061"/>
              <a:ext cx="78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91281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1281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/>
                <a:t>~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870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09C45-0B3F-824B-45CB-39FB6C774A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221694-9A37-5746-8CB4-48D985807C45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A34345-F2B1-D459-B4E3-C0796AE9B8F8}"/>
              </a:ext>
            </a:extLst>
          </p:cNvPr>
          <p:cNvSpPr txBox="1"/>
          <p:nvPr/>
        </p:nvSpPr>
        <p:spPr>
          <a:xfrm>
            <a:off x="4819849" y="3075057"/>
            <a:ext cx="26677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End part II</a:t>
            </a:r>
          </a:p>
        </p:txBody>
      </p:sp>
    </p:spTree>
    <p:extLst>
      <p:ext uri="{BB962C8B-B14F-4D97-AF65-F5344CB8AC3E}">
        <p14:creationId xmlns:p14="http://schemas.microsoft.com/office/powerpoint/2010/main" val="3753073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F03DE-2F8F-2745-C892-685EC933B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 of a lepton linear collider to high energies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99272-3940-BE18-2262-16C90258B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43426"/>
            <a:ext cx="10515600" cy="4351338"/>
          </a:xfrm>
        </p:spPr>
        <p:txBody>
          <a:bodyPr/>
          <a:lstStyle/>
          <a:p>
            <a:r>
              <a:rPr lang="en-US" dirty="0"/>
              <a:t>NO bending magnets ⇒ </a:t>
            </a:r>
            <a:r>
              <a:rPr lang="en-US" dirty="0">
                <a:solidFill>
                  <a:srgbClr val="4270C1"/>
                </a:solidFill>
              </a:rPr>
              <a:t>NO</a:t>
            </a:r>
            <a:r>
              <a:rPr lang="en-US" dirty="0"/>
              <a:t> synchrotron radiation</a:t>
            </a:r>
          </a:p>
          <a:p>
            <a:endParaRPr lang="en-US" dirty="0"/>
          </a:p>
          <a:p>
            <a:r>
              <a:rPr lang="en-US" dirty="0"/>
              <a:t>Accelerating structures are used </a:t>
            </a:r>
            <a:r>
              <a:rPr lang="en-US" dirty="0">
                <a:solidFill>
                  <a:srgbClr val="4270C1"/>
                </a:solidFill>
              </a:rPr>
              <a:t>only once </a:t>
            </a:r>
            <a:r>
              <a:rPr lang="en-US" dirty="0"/>
              <a:t>for each colliding beam</a:t>
            </a:r>
          </a:p>
          <a:p>
            <a:pPr marL="0" indent="0">
              <a:buNone/>
            </a:pPr>
            <a:r>
              <a:rPr lang="en-US" dirty="0"/>
              <a:t>	⇒ need </a:t>
            </a:r>
            <a:r>
              <a:rPr lang="en-US" dirty="0">
                <a:solidFill>
                  <a:srgbClr val="4270C1"/>
                </a:solidFill>
              </a:rPr>
              <a:t>lots</a:t>
            </a:r>
            <a:r>
              <a:rPr lang="en-US" dirty="0"/>
              <a:t> of them !!!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⇒ Cost and size scaling </a:t>
            </a:r>
            <a:r>
              <a:rPr lang="en-US" dirty="0">
                <a:solidFill>
                  <a:srgbClr val="4270C1"/>
                </a:solidFill>
              </a:rPr>
              <a:t>linearly with 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5F45CD-986A-BD9A-456F-BDD907EA29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221694-9A37-5746-8CB4-48D985807C4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 descr="ring_vs_linac.eps">
            <a:extLst>
              <a:ext uri="{FF2B5EF4-FFF2-40B4-BE49-F238E27FC236}">
                <a16:creationId xmlns:a16="http://schemas.microsoft.com/office/drawing/2014/main" id="{FC307198-59BA-8D62-7E8E-F2E35E78E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9510" y="3676596"/>
            <a:ext cx="4661889" cy="29181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B8B49B-1B02-4C9C-FEE1-6F8EA3F507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812" y="656337"/>
            <a:ext cx="9303155" cy="131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8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9780796-C995-7588-54D2-328DC6624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0812" y="10552"/>
            <a:ext cx="10175696" cy="513566"/>
          </a:xfrm>
        </p:spPr>
        <p:txBody>
          <a:bodyPr/>
          <a:lstStyle/>
          <a:p>
            <a:r>
              <a:rPr lang="en-US" dirty="0"/>
              <a:t>The first linear Collider, SLC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6941B-E9E8-92C8-2428-43C9222B67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9344" y="6594764"/>
            <a:ext cx="572655" cy="26323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221694-9A37-5746-8CB4-48D985807C45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pic>
        <p:nvPicPr>
          <p:cNvPr id="10" name="Picture 9" descr="A diagram of a nuclear power plant&#10;&#10;AI-generated content may be incorrect.">
            <a:extLst>
              <a:ext uri="{FF2B5EF4-FFF2-40B4-BE49-F238E27FC236}">
                <a16:creationId xmlns:a16="http://schemas.microsoft.com/office/drawing/2014/main" id="{F985F625-9E59-D881-1B95-1F1597AB2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68" y="703594"/>
            <a:ext cx="6424513" cy="39515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CBF01D-386C-3764-B049-50294D600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031" y="3161489"/>
            <a:ext cx="7346228" cy="18427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A08C0DD-143A-966B-C46D-5862820CD346}"/>
              </a:ext>
            </a:extLst>
          </p:cNvPr>
          <p:cNvSpPr txBox="1"/>
          <p:nvPr/>
        </p:nvSpPr>
        <p:spPr>
          <a:xfrm>
            <a:off x="6912133" y="655269"/>
            <a:ext cx="49935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Built to study the Z-boson </a:t>
            </a:r>
            <a:r>
              <a:rPr lang="en-US" sz="2000" i="1" dirty="0">
                <a:solidFill>
                  <a:srgbClr val="4270C1"/>
                </a:solidFill>
                <a:latin typeface="Century Gothic" panose="020B0502020202020204" pitchFamily="34" charset="0"/>
              </a:rPr>
              <a:t>Z</a:t>
            </a:r>
            <a:r>
              <a:rPr lang="en-US" sz="2000" i="1" baseline="-25000" dirty="0">
                <a:solidFill>
                  <a:srgbClr val="4270C1"/>
                </a:solidFill>
                <a:latin typeface="Century Gothic" panose="020B0502020202020204" pitchFamily="34" charset="0"/>
              </a:rPr>
              <a:t>0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br>
              <a:rPr lang="en-US" sz="2000" dirty="0">
                <a:latin typeface="Century Gothic" panose="020B0502020202020204" pitchFamily="34" charset="0"/>
              </a:rPr>
            </a:br>
            <a:r>
              <a:rPr lang="en-US" sz="2000" dirty="0">
                <a:latin typeface="Century Gothic" panose="020B0502020202020204" pitchFamily="34" charset="0"/>
              </a:rPr>
              <a:t>(and to demonstrate the feasibility of a linear collider)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In order to reduce cost, used a </a:t>
            </a:r>
            <a:r>
              <a:rPr lang="en-US" sz="2000" dirty="0">
                <a:solidFill>
                  <a:srgbClr val="4270C1"/>
                </a:solidFill>
                <a:latin typeface="Century Gothic" panose="020B0502020202020204" pitchFamily="34" charset="0"/>
              </a:rPr>
              <a:t>single linac </a:t>
            </a:r>
            <a:r>
              <a:rPr lang="en-US" sz="2000" dirty="0">
                <a:latin typeface="Century Gothic" panose="020B0502020202020204" pitchFamily="34" charset="0"/>
              </a:rPr>
              <a:t>for both e</a:t>
            </a:r>
            <a:r>
              <a:rPr lang="en-US" sz="2000" baseline="30000" dirty="0">
                <a:latin typeface="Century Gothic" panose="020B0502020202020204" pitchFamily="34" charset="0"/>
              </a:rPr>
              <a:t>+</a:t>
            </a:r>
            <a:r>
              <a:rPr lang="en-US" sz="2000" dirty="0">
                <a:latin typeface="Century Gothic" panose="020B0502020202020204" pitchFamily="34" charset="0"/>
              </a:rPr>
              <a:t> and e</a:t>
            </a:r>
            <a:r>
              <a:rPr lang="en-US" sz="2000" baseline="30000" dirty="0">
                <a:latin typeface="Century Gothic" panose="020B0502020202020204" pitchFamily="34" charset="0"/>
              </a:rPr>
              <a:t>-</a:t>
            </a:r>
            <a:r>
              <a:rPr lang="en-US" sz="2000" dirty="0">
                <a:latin typeface="Century Gothic" panose="020B0502020202020204" pitchFamily="34" charset="0"/>
              </a:rPr>
              <a:t>, followed by a long </a:t>
            </a:r>
            <a:r>
              <a:rPr lang="en-US" sz="2000" dirty="0">
                <a:solidFill>
                  <a:srgbClr val="4270C1"/>
                </a:solidFill>
                <a:latin typeface="Century Gothic" panose="020B0502020202020204" pitchFamily="34" charset="0"/>
              </a:rPr>
              <a:t>double arc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171312-1EA9-6BB4-BC5A-FD9FC10DB93D}"/>
              </a:ext>
            </a:extLst>
          </p:cNvPr>
          <p:cNvSpPr txBox="1"/>
          <p:nvPr/>
        </p:nvSpPr>
        <p:spPr>
          <a:xfrm>
            <a:off x="1073425" y="5540860"/>
            <a:ext cx="3071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4270C1"/>
                </a:solidFill>
                <a:latin typeface="Century Gothic" panose="020B0502020202020204" pitchFamily="34" charset="0"/>
              </a:rPr>
              <a:t>Energy		92 GeV</a:t>
            </a:r>
          </a:p>
          <a:p>
            <a:r>
              <a:rPr lang="en-US" sz="2000" dirty="0">
                <a:solidFill>
                  <a:srgbClr val="4270C1"/>
                </a:solidFill>
                <a:latin typeface="Century Gothic" panose="020B0502020202020204" pitchFamily="34" charset="0"/>
              </a:rPr>
              <a:t>Luminosity	1 x 10</a:t>
            </a:r>
            <a:r>
              <a:rPr lang="en-US" sz="2000" baseline="30000" dirty="0">
                <a:solidFill>
                  <a:srgbClr val="4270C1"/>
                </a:solidFill>
                <a:latin typeface="Century Gothic" panose="020B0502020202020204" pitchFamily="34" charset="0"/>
              </a:rPr>
              <a:t>30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BC2F26-49CF-B43B-5905-C737836BACA8}"/>
              </a:ext>
            </a:extLst>
          </p:cNvPr>
          <p:cNvSpPr txBox="1"/>
          <p:nvPr/>
        </p:nvSpPr>
        <p:spPr>
          <a:xfrm>
            <a:off x="606287" y="4752549"/>
            <a:ext cx="3458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SLAC Linear Collider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9D7F97-FF76-2F17-3184-57C472D1F2D7}"/>
              </a:ext>
            </a:extLst>
          </p:cNvPr>
          <p:cNvSpPr txBox="1"/>
          <p:nvPr/>
        </p:nvSpPr>
        <p:spPr>
          <a:xfrm>
            <a:off x="6468967" y="5164360"/>
            <a:ext cx="28340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Linac length = 3 km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7170" name="Picture 2" descr="undefined">
            <a:extLst>
              <a:ext uri="{FF2B5EF4-FFF2-40B4-BE49-F238E27FC236}">
                <a16:creationId xmlns:a16="http://schemas.microsoft.com/office/drawing/2014/main" id="{C590BEBD-1924-DCB0-AB1D-0DD7A3600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583" y="5768962"/>
            <a:ext cx="2315676" cy="38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55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8AD3C-5DDA-A2DE-5E85-3533B7394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Large Electron Positron (LEP) collider 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120F2-283E-599E-13C2-B4EA39DF2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814" y="5644046"/>
            <a:ext cx="10515600" cy="102373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4270C1"/>
                </a:solidFill>
              </a:rPr>
              <a:t>LEP</a:t>
            </a:r>
            <a:r>
              <a:rPr lang="en-US" dirty="0"/>
              <a:t> – the largest electron-positron accelerator ever built – was dismantled in 2000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Its 27-kilometre tunnel now hosts the </a:t>
            </a:r>
            <a:r>
              <a:rPr lang="en-US" dirty="0">
                <a:solidFill>
                  <a:srgbClr val="4270C1"/>
                </a:solidFill>
              </a:rPr>
              <a:t>LHC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CC8A21-2AF4-DA74-0E3A-185586E04E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221694-9A37-5746-8CB4-48D985807C4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 descr="Aerial view of a city&#10;&#10;AI-generated content may be incorrect.">
            <a:extLst>
              <a:ext uri="{FF2B5EF4-FFF2-40B4-BE49-F238E27FC236}">
                <a16:creationId xmlns:a16="http://schemas.microsoft.com/office/drawing/2014/main" id="{DA7BCDA4-1FC5-CF89-A0D4-9769BCAA4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802" y="879950"/>
            <a:ext cx="5686812" cy="4019359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5DC824EE-1F8B-75E9-6A7E-6F9AFDB1C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556" y="3245062"/>
            <a:ext cx="2236119" cy="200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1CA669A-1400-42F1-EC2D-8F17AC8046FD}"/>
              </a:ext>
            </a:extLst>
          </p:cNvPr>
          <p:cNvGrpSpPr/>
          <p:nvPr/>
        </p:nvGrpSpPr>
        <p:grpSpPr>
          <a:xfrm>
            <a:off x="9236426" y="3078474"/>
            <a:ext cx="2564772" cy="2000421"/>
            <a:chOff x="8702986" y="3056184"/>
            <a:chExt cx="2783522" cy="217103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BDC2099-DB74-52DA-76A0-28B707CAA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02987" y="3056184"/>
              <a:ext cx="2783521" cy="2171037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9B5AF31-DBD4-CC55-5CE7-7E3FBE820246}"/>
                </a:ext>
              </a:extLst>
            </p:cNvPr>
            <p:cNvSpPr/>
            <p:nvPr/>
          </p:nvSpPr>
          <p:spPr>
            <a:xfrm>
              <a:off x="8702986" y="3056184"/>
              <a:ext cx="2783521" cy="2038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497F945-E6B2-F08B-5677-E9CE7D2AD0C6}"/>
              </a:ext>
            </a:extLst>
          </p:cNvPr>
          <p:cNvSpPr txBox="1"/>
          <p:nvPr/>
        </p:nvSpPr>
        <p:spPr>
          <a:xfrm>
            <a:off x="7770992" y="2055024"/>
            <a:ext cx="4134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536700" algn="l"/>
              </a:tabLst>
            </a:pPr>
            <a:r>
              <a:rPr lang="en-US" sz="2000" dirty="0">
                <a:solidFill>
                  <a:srgbClr val="4270C1"/>
                </a:solidFill>
                <a:latin typeface="Century Gothic" panose="020B0502020202020204" pitchFamily="34" charset="0"/>
              </a:rPr>
              <a:t>Energy	92 GeV ⇒ 209 GeV </a:t>
            </a:r>
          </a:p>
          <a:p>
            <a:pPr>
              <a:tabLst>
                <a:tab pos="1536700" algn="l"/>
              </a:tabLst>
            </a:pPr>
            <a:r>
              <a:rPr lang="en-US" sz="2000" dirty="0">
                <a:solidFill>
                  <a:srgbClr val="4270C1"/>
                </a:solidFill>
                <a:latin typeface="Century Gothic" panose="020B0502020202020204" pitchFamily="34" charset="0"/>
              </a:rPr>
              <a:t>Luminosity 	1 x 10</a:t>
            </a:r>
            <a:r>
              <a:rPr lang="en-US" sz="2000" baseline="30000" dirty="0">
                <a:solidFill>
                  <a:srgbClr val="4270C1"/>
                </a:solidFill>
                <a:latin typeface="Century Gothic" panose="020B0502020202020204" pitchFamily="34" charset="0"/>
              </a:rPr>
              <a:t>32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A4B364-84E6-10FD-FA76-6239884BB4AE}"/>
              </a:ext>
            </a:extLst>
          </p:cNvPr>
          <p:cNvSpPr txBox="1"/>
          <p:nvPr/>
        </p:nvSpPr>
        <p:spPr>
          <a:xfrm>
            <a:off x="6360611" y="793741"/>
            <a:ext cx="57516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Operated initially at the </a:t>
            </a:r>
            <a:r>
              <a:rPr lang="en-US" sz="2000" i="1" dirty="0">
                <a:solidFill>
                  <a:srgbClr val="4270C1"/>
                </a:solidFill>
                <a:latin typeface="Century Gothic" panose="020B0502020202020204" pitchFamily="34" charset="0"/>
              </a:rPr>
              <a:t>Z</a:t>
            </a:r>
            <a:r>
              <a:rPr lang="en-US" sz="2000" i="1" baseline="-25000" dirty="0">
                <a:solidFill>
                  <a:srgbClr val="4270C1"/>
                </a:solidFill>
                <a:latin typeface="Century Gothic" panose="020B0502020202020204" pitchFamily="34" charset="0"/>
              </a:rPr>
              <a:t>0</a:t>
            </a:r>
            <a:r>
              <a:rPr lang="en-US" sz="2000" dirty="0">
                <a:latin typeface="Century Gothic" panose="020B0502020202020204" pitchFamily="34" charset="0"/>
              </a:rPr>
              <a:t> energy, later upgraded with superconducting cavities to allow for W bosons production </a:t>
            </a:r>
            <a:br>
              <a:rPr lang="en-US" sz="2000" dirty="0">
                <a:latin typeface="Century Gothic" panose="020B0502020202020204" pitchFamily="34" charset="0"/>
              </a:rPr>
            </a:b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D32C27-3490-7E50-7C04-40D914CC6A21}"/>
              </a:ext>
            </a:extLst>
          </p:cNvPr>
          <p:cNvSpPr txBox="1"/>
          <p:nvPr/>
        </p:nvSpPr>
        <p:spPr>
          <a:xfrm>
            <a:off x="2168827" y="4934277"/>
            <a:ext cx="24727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entury Gothic" panose="020B0502020202020204" pitchFamily="34" charset="0"/>
              </a:rPr>
              <a:t>Ring</a:t>
            </a:r>
            <a:r>
              <a:rPr lang="en-US" sz="1800" dirty="0">
                <a:solidFill>
                  <a:srgbClr val="C00000"/>
                </a:solidFill>
                <a:latin typeface="Century Gothic" panose="020B0502020202020204" pitchFamily="34" charset="0"/>
              </a:rPr>
              <a:t> length = 27 km</a:t>
            </a:r>
            <a:endParaRPr lang="en-US" sz="1800" dirty="0">
              <a:solidFill>
                <a:srgbClr val="C000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2F57582-1815-9D0A-E20F-4BB90A57B1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0611" y="2063184"/>
            <a:ext cx="838130" cy="82424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9269AF6-A4AD-AF68-AFC1-4E08E5D4FA2C}"/>
              </a:ext>
            </a:extLst>
          </p:cNvPr>
          <p:cNvSpPr txBox="1"/>
          <p:nvPr/>
        </p:nvSpPr>
        <p:spPr>
          <a:xfrm>
            <a:off x="6467131" y="3114859"/>
            <a:ext cx="11483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</a:rPr>
              <a:t>LEP I copper cavity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C94EB-8FB7-CA93-635C-07AF2F259071}"/>
              </a:ext>
            </a:extLst>
          </p:cNvPr>
          <p:cNvSpPr txBox="1"/>
          <p:nvPr/>
        </p:nvSpPr>
        <p:spPr>
          <a:xfrm>
            <a:off x="9236427" y="2989306"/>
            <a:ext cx="23829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</a:rPr>
              <a:t>LEP II superconducting cavity</a:t>
            </a:r>
          </a:p>
        </p:txBody>
      </p:sp>
    </p:spTree>
    <p:extLst>
      <p:ext uri="{BB962C8B-B14F-4D97-AF65-F5344CB8AC3E}">
        <p14:creationId xmlns:p14="http://schemas.microsoft.com/office/powerpoint/2010/main" val="263570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38072</TotalTime>
  <Words>4237</Words>
  <Application>Microsoft Macintosh PowerPoint</Application>
  <PresentationFormat>Widescreen</PresentationFormat>
  <Paragraphs>879</Paragraphs>
  <Slides>61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73" baseType="lpstr">
      <vt:lpstr>Arial</vt:lpstr>
      <vt:lpstr>Calibri</vt:lpstr>
      <vt:lpstr>Cambria Math</vt:lpstr>
      <vt:lpstr>Century Gothic</vt:lpstr>
      <vt:lpstr>Google Sans</vt:lpstr>
      <vt:lpstr>StarSymbol</vt:lpstr>
      <vt:lpstr>Symbol</vt:lpstr>
      <vt:lpstr>Times</vt:lpstr>
      <vt:lpstr>Times New Roman</vt:lpstr>
      <vt:lpstr>Office Theme</vt:lpstr>
      <vt:lpstr>Equation</vt:lpstr>
      <vt:lpstr>CorelDRAW</vt:lpstr>
      <vt:lpstr> Linear Colliders</vt:lpstr>
      <vt:lpstr>Outline of the lectures</vt:lpstr>
      <vt:lpstr>Colliders: Choice of Particles</vt:lpstr>
      <vt:lpstr>The path to higher energies</vt:lpstr>
      <vt:lpstr>Circular vs. Linear Lepton Collider</vt:lpstr>
      <vt:lpstr>Scaling of a lepton ring collider to high energies</vt:lpstr>
      <vt:lpstr>Scaling of a lepton linear collider to high energies</vt:lpstr>
      <vt:lpstr>The first linear Collider, SLC</vt:lpstr>
      <vt:lpstr>The Large Electron Positron (LEP) collider ring</vt:lpstr>
      <vt:lpstr>Linear Collider Projects, ~ 1990 to now</vt:lpstr>
      <vt:lpstr>Luminosity</vt:lpstr>
      <vt:lpstr>Luminosity: linear vs. circular colliders</vt:lpstr>
      <vt:lpstr>Luminosity and RF power</vt:lpstr>
      <vt:lpstr>Luminosity: effects at the interaction point</vt:lpstr>
      <vt:lpstr>Limit on beam size: Hourglass effect</vt:lpstr>
      <vt:lpstr>Beam-beam effects: pinch</vt:lpstr>
      <vt:lpstr>Beamstrahlung</vt:lpstr>
      <vt:lpstr>Beamstrahlung: minimizing the energy loss</vt:lpstr>
      <vt:lpstr>Beam-beam Effect</vt:lpstr>
      <vt:lpstr>PowerPoint Presentation</vt:lpstr>
      <vt:lpstr>Beam-beam Effect</vt:lpstr>
      <vt:lpstr>Beam-beam Effect</vt:lpstr>
      <vt:lpstr>Luminosity: more scaling …</vt:lpstr>
      <vt:lpstr>The ‘final’ scaling for LC Luminosity</vt:lpstr>
      <vt:lpstr>What matters in a linear collider ?</vt:lpstr>
      <vt:lpstr>Acceleration cavities</vt:lpstr>
      <vt:lpstr>ILC Cavities</vt:lpstr>
      <vt:lpstr>International Linear Collider - ILC </vt:lpstr>
      <vt:lpstr>CLIC accelerating structure</vt:lpstr>
      <vt:lpstr>The Compact Linear Collider - CLIC</vt:lpstr>
      <vt:lpstr>PowerPoint Presentation</vt:lpstr>
      <vt:lpstr>PowerPoint Presentation</vt:lpstr>
      <vt:lpstr>PowerPoint Presentation</vt:lpstr>
      <vt:lpstr>e- source</vt:lpstr>
      <vt:lpstr>e+ source - conventional</vt:lpstr>
      <vt:lpstr>e+ source – undulator (ILC, alternative)</vt:lpstr>
      <vt:lpstr>Damping rings</vt:lpstr>
      <vt:lpstr>Damping rings</vt:lpstr>
      <vt:lpstr>Damping rings</vt:lpstr>
      <vt:lpstr>Damping Wigglers</vt:lpstr>
      <vt:lpstr>Damping ring: emittance limits</vt:lpstr>
      <vt:lpstr>Bunch compression</vt:lpstr>
      <vt:lpstr>The linear bunch compressor</vt:lpstr>
      <vt:lpstr>Note: The linear bunch compressor</vt:lpstr>
      <vt:lpstr>Bunch compressor - Example</vt:lpstr>
      <vt:lpstr>The Main Linac</vt:lpstr>
      <vt:lpstr>Single bunch effects: longitudinal</vt:lpstr>
      <vt:lpstr>Beam-loading compensation (single-bunch)</vt:lpstr>
      <vt:lpstr>Beam-loading compensation (single bunch)</vt:lpstr>
      <vt:lpstr>Travelling Wave Cavity: Beam Loading (multi bunch)</vt:lpstr>
      <vt:lpstr>TW Cavity: Beam Loading (multi bunch)</vt:lpstr>
      <vt:lpstr>SW Cavity: Beam Loading (multi bunch)</vt:lpstr>
      <vt:lpstr>Linac: emittance dilution</vt:lpstr>
      <vt:lpstr>Linac: transverse wakefields</vt:lpstr>
      <vt:lpstr>Transverse wakefields</vt:lpstr>
      <vt:lpstr>Damping and detuning</vt:lpstr>
      <vt:lpstr>HOM damping - CLIC</vt:lpstr>
      <vt:lpstr>Single bunch (transverse) wakefields</vt:lpstr>
      <vt:lpstr>BNS damping</vt:lpstr>
      <vt:lpstr>Random misalignments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Roberto Corsini</cp:lastModifiedBy>
  <cp:revision>323</cp:revision>
  <dcterms:created xsi:type="dcterms:W3CDTF">2018-03-20T15:42:27Z</dcterms:created>
  <dcterms:modified xsi:type="dcterms:W3CDTF">2025-09-29T06:32:44Z</dcterms:modified>
</cp:coreProperties>
</file>